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73" r:id="rId4"/>
    <p:sldId id="268" r:id="rId5"/>
    <p:sldId id="269" r:id="rId6"/>
    <p:sldId id="267" r:id="rId7"/>
    <p:sldId id="270" r:id="rId8"/>
    <p:sldId id="271" r:id="rId9"/>
    <p:sldId id="272" r:id="rId10"/>
    <p:sldId id="258" r:id="rId11"/>
  </p:sldIdLst>
  <p:sldSz cx="9144000" cy="6858000" type="screen4x3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8">
          <p15:clr>
            <a:srgbClr val="A4A3A4"/>
          </p15:clr>
        </p15:guide>
        <p15:guide id="2" orient="horz" pos="3869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F3"/>
    <a:srgbClr val="E63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A9C1EC-F02B-4C52-B2BB-8770B42EC358}" v="453" dt="2019-07-12T12:45:30.647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21" autoAdjust="0"/>
    <p:restoredTop sz="94857" autoAdjust="0"/>
  </p:normalViewPr>
  <p:slideViewPr>
    <p:cSldViewPr snapToGrid="0" snapToObjects="1">
      <p:cViewPr varScale="1">
        <p:scale>
          <a:sx n="63" d="100"/>
          <a:sy n="63" d="100"/>
        </p:scale>
        <p:origin x="1684" y="64"/>
      </p:cViewPr>
      <p:guideLst>
        <p:guide orient="horz" pos="258"/>
        <p:guide orient="horz" pos="3869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486" y="-72"/>
      </p:cViewPr>
      <p:guideLst>
        <p:guide orient="horz" pos="292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CFA9C1EC-F02B-4C52-B2BB-8770B42EC358}"/>
    <pc:docChg chg="custSel modSld">
      <pc:chgData name="Inna Anatolievna Davidova" userId="615709de-f45c-42cb-8bad-60412f98c39f" providerId="ADAL" clId="{CFA9C1EC-F02B-4C52-B2BB-8770B42EC358}" dt="2019-07-12T12:45:30.646" v="290"/>
      <pc:docMkLst>
        <pc:docMk/>
      </pc:docMkLst>
      <pc:sldChg chg="modSp">
        <pc:chgData name="Inna Anatolievna Davidova" userId="615709de-f45c-42cb-8bad-60412f98c39f" providerId="ADAL" clId="{CFA9C1EC-F02B-4C52-B2BB-8770B42EC358}" dt="2019-07-12T12:42:10.581" v="176" actId="20577"/>
        <pc:sldMkLst>
          <pc:docMk/>
          <pc:sldMk cId="2742458946" sldId="256"/>
        </pc:sldMkLst>
        <pc:spChg chg="mod">
          <ac:chgData name="Inna Anatolievna Davidova" userId="615709de-f45c-42cb-8bad-60412f98c39f" providerId="ADAL" clId="{CFA9C1EC-F02B-4C52-B2BB-8770B42EC358}" dt="2019-07-12T12:42:10.581" v="176" actId="20577"/>
          <ac:spMkLst>
            <pc:docMk/>
            <pc:sldMk cId="2742458946" sldId="256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CFA9C1EC-F02B-4C52-B2BB-8770B42EC358}" dt="2019-07-12T12:45:30.646" v="290"/>
        <pc:sldMkLst>
          <pc:docMk/>
          <pc:sldMk cId="2759185842" sldId="258"/>
        </pc:sldMkLst>
        <pc:spChg chg="mod">
          <ac:chgData name="Inna Anatolievna Davidova" userId="615709de-f45c-42cb-8bad-60412f98c39f" providerId="ADAL" clId="{CFA9C1EC-F02B-4C52-B2BB-8770B42EC358}" dt="2019-07-12T12:45:30.646" v="290"/>
          <ac:spMkLst>
            <pc:docMk/>
            <pc:sldMk cId="2759185842" sldId="258"/>
            <ac:spMk id="7" creationId="{00000000-0000-0000-0000-000000000000}"/>
          </ac:spMkLst>
        </pc:spChg>
      </pc:sldChg>
      <pc:sldChg chg="modSp">
        <pc:chgData name="Inna Anatolievna Davidova" userId="615709de-f45c-42cb-8bad-60412f98c39f" providerId="ADAL" clId="{CFA9C1EC-F02B-4C52-B2BB-8770B42EC358}" dt="2019-07-12T12:42:19.221" v="178" actId="20577"/>
        <pc:sldMkLst>
          <pc:docMk/>
          <pc:sldMk cId="3524390" sldId="259"/>
        </pc:sldMkLst>
        <pc:spChg chg="mod">
          <ac:chgData name="Inna Anatolievna Davidova" userId="615709de-f45c-42cb-8bad-60412f98c39f" providerId="ADAL" clId="{CFA9C1EC-F02B-4C52-B2BB-8770B42EC358}" dt="2019-07-12T12:42:19.221" v="178" actId="20577"/>
          <ac:spMkLst>
            <pc:docMk/>
            <pc:sldMk cId="3524390" sldId="259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CFA9C1EC-F02B-4C52-B2BB-8770B42EC358}" dt="2019-07-12T12:43:26.518" v="179" actId="20577"/>
        <pc:sldMkLst>
          <pc:docMk/>
          <pc:sldMk cId="1384157686" sldId="267"/>
        </pc:sldMkLst>
        <pc:spChg chg="mod">
          <ac:chgData name="Inna Anatolievna Davidova" userId="615709de-f45c-42cb-8bad-60412f98c39f" providerId="ADAL" clId="{CFA9C1EC-F02B-4C52-B2BB-8770B42EC358}" dt="2019-07-12T12:43:26.518" v="179" actId="20577"/>
          <ac:spMkLst>
            <pc:docMk/>
            <pc:sldMk cId="1384157686" sldId="267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CFA9C1EC-F02B-4C52-B2BB-8770B42EC358}" dt="2019-07-12T12:43:45.094" v="198" actId="20577"/>
        <pc:sldMkLst>
          <pc:docMk/>
          <pc:sldMk cId="1789339161" sldId="270"/>
        </pc:sldMkLst>
        <pc:spChg chg="mod">
          <ac:chgData name="Inna Anatolievna Davidova" userId="615709de-f45c-42cb-8bad-60412f98c39f" providerId="ADAL" clId="{CFA9C1EC-F02B-4C52-B2BB-8770B42EC358}" dt="2019-07-12T12:43:45.094" v="198" actId="20577"/>
          <ac:spMkLst>
            <pc:docMk/>
            <pc:sldMk cId="1789339161" sldId="270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CFA9C1EC-F02B-4C52-B2BB-8770B42EC358}" dt="2019-07-12T12:44:16.182" v="200" actId="20577"/>
        <pc:sldMkLst>
          <pc:docMk/>
          <pc:sldMk cId="1021823169" sldId="271"/>
        </pc:sldMkLst>
        <pc:spChg chg="mod">
          <ac:chgData name="Inna Anatolievna Davidova" userId="615709de-f45c-42cb-8bad-60412f98c39f" providerId="ADAL" clId="{CFA9C1EC-F02B-4C52-B2BB-8770B42EC358}" dt="2019-07-12T12:44:16.182" v="200" actId="20577"/>
          <ac:spMkLst>
            <pc:docMk/>
            <pc:sldMk cId="1021823169" sldId="27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CFA9C1EC-F02B-4C52-B2BB-8770B42EC358}" dt="2019-07-12T12:45:24.870" v="269" actId="6549"/>
        <pc:sldMkLst>
          <pc:docMk/>
          <pc:sldMk cId="2668867827" sldId="272"/>
        </pc:sldMkLst>
        <pc:spChg chg="mod">
          <ac:chgData name="Inna Anatolievna Davidova" userId="615709de-f45c-42cb-8bad-60412f98c39f" providerId="ADAL" clId="{CFA9C1EC-F02B-4C52-B2BB-8770B42EC358}" dt="2019-07-12T12:45:24.870" v="269" actId="6549"/>
          <ac:spMkLst>
            <pc:docMk/>
            <pc:sldMk cId="2668867827" sldId="272"/>
            <ac:spMk id="3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291181A0-BAA0-4002-86A8-71D1375F7647}"/>
    <pc:docChg chg="modSld">
      <pc:chgData name="Inna Anatolievna Davidova" userId="615709de-f45c-42cb-8bad-60412f98c39f" providerId="ADAL" clId="{291181A0-BAA0-4002-86A8-71D1375F7647}" dt="2019-07-01T16:40:52.330" v="161" actId="6549"/>
      <pc:docMkLst>
        <pc:docMk/>
      </pc:docMkLst>
      <pc:sldChg chg="modSp">
        <pc:chgData name="Inna Anatolievna Davidova" userId="615709de-f45c-42cb-8bad-60412f98c39f" providerId="ADAL" clId="{291181A0-BAA0-4002-86A8-71D1375F7647}" dt="2019-07-01T16:33:52.937" v="16" actId="20577"/>
        <pc:sldMkLst>
          <pc:docMk/>
          <pc:sldMk cId="3524390" sldId="259"/>
        </pc:sldMkLst>
        <pc:spChg chg="mod">
          <ac:chgData name="Inna Anatolievna Davidova" userId="615709de-f45c-42cb-8bad-60412f98c39f" providerId="ADAL" clId="{291181A0-BAA0-4002-86A8-71D1375F7647}" dt="2019-07-01T16:33:52.937" v="16" actId="20577"/>
          <ac:spMkLst>
            <pc:docMk/>
            <pc:sldMk cId="3524390" sldId="25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33:46.441" v="3" actId="20577"/>
          <ac:spMkLst>
            <pc:docMk/>
            <pc:sldMk cId="3524390" sldId="259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35:12.385" v="23"/>
        <pc:sldMkLst>
          <pc:docMk/>
          <pc:sldMk cId="1384157686" sldId="267"/>
        </pc:sldMkLst>
        <pc:spChg chg="mod">
          <ac:chgData name="Inna Anatolievna Davidova" userId="615709de-f45c-42cb-8bad-60412f98c39f" providerId="ADAL" clId="{291181A0-BAA0-4002-86A8-71D1375F7647}" dt="2019-07-01T16:35:12.385" v="23"/>
          <ac:spMkLst>
            <pc:docMk/>
            <pc:sldMk cId="1384157686" sldId="267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35:01.858" v="22"/>
          <ac:spMkLst>
            <pc:docMk/>
            <pc:sldMk cId="1384157686" sldId="267"/>
            <ac:spMk id="7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39:14.649" v="130" actId="20577"/>
        <pc:sldMkLst>
          <pc:docMk/>
          <pc:sldMk cId="1732546264" sldId="268"/>
        </pc:sldMkLst>
        <pc:spChg chg="mod">
          <ac:chgData name="Inna Anatolievna Davidova" userId="615709de-f45c-42cb-8bad-60412f98c39f" providerId="ADAL" clId="{291181A0-BAA0-4002-86A8-71D1375F7647}" dt="2019-07-01T16:34:18.571" v="18"/>
          <ac:spMkLst>
            <pc:docMk/>
            <pc:sldMk cId="1732546264" sldId="268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39:14.649" v="130" actId="20577"/>
          <ac:spMkLst>
            <pc:docMk/>
            <pc:sldMk cId="1732546264" sldId="268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38:52.231" v="116" actId="20577"/>
        <pc:sldMkLst>
          <pc:docMk/>
          <pc:sldMk cId="53525821" sldId="269"/>
        </pc:sldMkLst>
        <pc:spChg chg="mod">
          <ac:chgData name="Inna Anatolievna Davidova" userId="615709de-f45c-42cb-8bad-60412f98c39f" providerId="ADAL" clId="{291181A0-BAA0-4002-86A8-71D1375F7647}" dt="2019-07-01T16:34:42.649" v="20"/>
          <ac:spMkLst>
            <pc:docMk/>
            <pc:sldMk cId="53525821" sldId="26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38:52.231" v="116" actId="20577"/>
          <ac:spMkLst>
            <pc:docMk/>
            <pc:sldMk cId="53525821" sldId="269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40:15.834" v="150" actId="20577"/>
        <pc:sldMkLst>
          <pc:docMk/>
          <pc:sldMk cId="1789339161" sldId="270"/>
        </pc:sldMkLst>
        <pc:spChg chg="mod">
          <ac:chgData name="Inna Anatolievna Davidova" userId="615709de-f45c-42cb-8bad-60412f98c39f" providerId="ADAL" clId="{291181A0-BAA0-4002-86A8-71D1375F7647}" dt="2019-07-01T16:35:20.825" v="24"/>
          <ac:spMkLst>
            <pc:docMk/>
            <pc:sldMk cId="1789339161" sldId="27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40:15.834" v="150" actId="20577"/>
          <ac:spMkLst>
            <pc:docMk/>
            <pc:sldMk cId="1789339161" sldId="270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35:59.488" v="28"/>
        <pc:sldMkLst>
          <pc:docMk/>
          <pc:sldMk cId="1021823169" sldId="271"/>
        </pc:sldMkLst>
        <pc:spChg chg="mod">
          <ac:chgData name="Inna Anatolievna Davidova" userId="615709de-f45c-42cb-8bad-60412f98c39f" providerId="ADAL" clId="{291181A0-BAA0-4002-86A8-71D1375F7647}" dt="2019-07-01T16:35:52.860" v="27"/>
          <ac:spMkLst>
            <pc:docMk/>
            <pc:sldMk cId="1021823169" sldId="27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35:59.488" v="28"/>
          <ac:spMkLst>
            <pc:docMk/>
            <pc:sldMk cId="1021823169" sldId="27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40:52.330" v="161" actId="6549"/>
        <pc:sldMkLst>
          <pc:docMk/>
          <pc:sldMk cId="2668867827" sldId="272"/>
        </pc:sldMkLst>
        <pc:spChg chg="mod">
          <ac:chgData name="Inna Anatolievna Davidova" userId="615709de-f45c-42cb-8bad-60412f98c39f" providerId="ADAL" clId="{291181A0-BAA0-4002-86A8-71D1375F7647}" dt="2019-07-01T16:36:06.921" v="29"/>
          <ac:spMkLst>
            <pc:docMk/>
            <pc:sldMk cId="2668867827" sldId="27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91181A0-BAA0-4002-86A8-71D1375F7647}" dt="2019-07-01T16:40:52.330" v="161" actId="6549"/>
          <ac:spMkLst>
            <pc:docMk/>
            <pc:sldMk cId="2668867827" sldId="27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91181A0-BAA0-4002-86A8-71D1375F7647}" dt="2019-07-01T16:34:05.181" v="17"/>
        <pc:sldMkLst>
          <pc:docMk/>
          <pc:sldMk cId="931300626" sldId="273"/>
        </pc:sldMkLst>
        <pc:spChg chg="mod">
          <ac:chgData name="Inna Anatolievna Davidova" userId="615709de-f45c-42cb-8bad-60412f98c39f" providerId="ADAL" clId="{291181A0-BAA0-4002-86A8-71D1375F7647}" dt="2019-07-01T16:34:05.181" v="17"/>
          <ac:spMkLst>
            <pc:docMk/>
            <pc:sldMk cId="931300626" sldId="27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2562" y="883158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15.07.2019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3037840" y="8829967"/>
            <a:ext cx="933098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‹#›</a:t>
            </a:fld>
            <a:endParaRPr lang="de-AT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987" y="309113"/>
            <a:ext cx="1414591" cy="311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2562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15.07.2019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631825"/>
            <a:ext cx="5219700" cy="391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81649" y="4648201"/>
            <a:ext cx="5249647" cy="395096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037840" y="8829965"/>
            <a:ext cx="933098" cy="466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233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0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4799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r>
              <a:rPr lang="de-DE" dirty="0"/>
              <a:t>Vorname Nachname</a:t>
            </a:r>
          </a:p>
          <a:p>
            <a:r>
              <a:rPr lang="de-DE" dirty="0"/>
              <a:t>Organisation</a:t>
            </a:r>
          </a:p>
          <a:p>
            <a:r>
              <a:rPr lang="de-DE" dirty="0"/>
              <a:t>Vienna, 23 </a:t>
            </a:r>
            <a:r>
              <a:rPr lang="de-DE" dirty="0" err="1"/>
              <a:t>October</a:t>
            </a:r>
            <a:r>
              <a:rPr lang="de-DE" dirty="0"/>
              <a:t> 2018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</a:rPr>
              <a:t>bmf.gv.at</a:t>
            </a:r>
          </a:p>
        </p:txBody>
      </p:sp>
      <p:pic>
        <p:nvPicPr>
          <p:cNvPr id="1026" name="Picture 2" descr="\\bmf.local\shares\UserData03$\rittert\Daten\Desktop\BMF\Logos_EN\Office\BMF_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2" y="119560"/>
            <a:ext cx="2203200" cy="81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3922713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Key Performance Indicators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6047"/>
            <a:ext cx="7978525" cy="82945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5647"/>
            <a:ext cx="7978775" cy="4066391"/>
          </a:xfr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Key Performance Indicators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/>
              <a:t>Key Performance Indicators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4838"/>
          </a:xfr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/>
              <a:t>Key Performance Indicators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4838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Key Performance Indicators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645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25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5867"/>
            <a:ext cx="7978525" cy="40661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 </a:t>
            </a:r>
            <a:br>
              <a:rPr lang="de-DE" dirty="0"/>
            </a:br>
            <a:r>
              <a:rPr lang="de-DE" dirty="0"/>
              <a:t>Erste Ebene </a:t>
            </a:r>
          </a:p>
          <a:p>
            <a:pPr lvl="1"/>
            <a:r>
              <a:rPr lang="de-DE" dirty="0"/>
              <a:t>Zweite Ebene – wie Ebene zuvor</a:t>
            </a:r>
          </a:p>
          <a:p>
            <a:pPr lvl="2"/>
            <a:r>
              <a:rPr lang="de-DE" dirty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AT" dirty="0"/>
              <a:t>Key Performance Indicators</a:t>
            </a:r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</a:rPr>
              <a:t>bmf.gv.at</a:t>
            </a:r>
          </a:p>
        </p:txBody>
      </p:sp>
      <p:pic>
        <p:nvPicPr>
          <p:cNvPr id="12" name="Grafik 11" descr="Bundesministerium &#10;Finanzen" title="Logo"/>
          <p:cNvPicPr/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800" y="208971"/>
            <a:ext cx="2746420" cy="665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/>
          <p:cNvPicPr/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81" y="116218"/>
            <a:ext cx="2203200" cy="81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21" r:id="rId4"/>
    <p:sldLayoutId id="2147483722" r:id="rId5"/>
    <p:sldLayoutId id="2147483718" r:id="rId6"/>
    <p:sldLayoutId id="2147483720" r:id="rId7"/>
  </p:sldLayoutIdLst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vorname.nachname@bmf.gv.a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Разработка и координация ключевых </a:t>
            </a:r>
            <a:br>
              <a:rPr lang="ru-RU" dirty="0"/>
            </a:br>
            <a:r>
              <a:rPr lang="ru-RU" dirty="0"/>
              <a:t>показателей эффективности </a:t>
            </a:r>
            <a:br>
              <a:rPr lang="en-US" dirty="0"/>
            </a:b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Структуры – процессы- трудности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49" y="5187269"/>
            <a:ext cx="7716483" cy="649288"/>
          </a:xfrm>
        </p:spPr>
        <p:txBody>
          <a:bodyPr/>
          <a:lstStyle/>
          <a:p>
            <a:r>
              <a:rPr lang="ru-RU" b="1" dirty="0"/>
              <a:t>Андреас </a:t>
            </a:r>
            <a:r>
              <a:rPr lang="ru-RU" b="1" dirty="0" err="1"/>
              <a:t>Фрайденегг</a:t>
            </a:r>
            <a:endParaRPr lang="de-DE" b="1" dirty="0"/>
          </a:p>
          <a:p>
            <a:r>
              <a:rPr lang="ru-RU" b="1" dirty="0"/>
              <a:t>Старший советник</a:t>
            </a:r>
            <a:endParaRPr lang="de-DE" b="1" dirty="0"/>
          </a:p>
          <a:p>
            <a:r>
              <a:rPr lang="ru-RU" b="1" dirty="0"/>
              <a:t>Бюджетное управление – Департамент общих вопросов, координации и права</a:t>
            </a:r>
            <a:endParaRPr lang="de-DE" b="1" dirty="0"/>
          </a:p>
          <a:p>
            <a:endParaRPr lang="de-DE" dirty="0"/>
          </a:p>
          <a:p>
            <a:r>
              <a:rPr lang="ru-RU" dirty="0"/>
              <a:t>Минск,</a:t>
            </a:r>
            <a:r>
              <a:rPr lang="de-DE" dirty="0"/>
              <a:t> 4</a:t>
            </a:r>
            <a:r>
              <a:rPr lang="ru-RU" dirty="0"/>
              <a:t> июля</a:t>
            </a:r>
            <a:r>
              <a:rPr lang="de-DE" dirty="0"/>
              <a:t> 2019</a:t>
            </a:r>
            <a:r>
              <a:rPr lang="ru-RU" dirty="0"/>
              <a:t> г.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  <a:r>
              <a:rPr lang="de-AT" dirty="0"/>
              <a:t>!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Andreas Fraydenegg</a:t>
            </a:r>
          </a:p>
          <a:p>
            <a:r>
              <a:rPr lang="de-DE" dirty="0">
                <a:hlinkClick r:id="rId2"/>
              </a:rPr>
              <a:t>andreas.fraydenegg@bmf.gv.at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918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Тезисы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lvl="0"/>
            <a:r>
              <a:rPr lang="ru-RU" dirty="0"/>
              <a:t>КПЭ в австрийской системе оценки результатов работы</a:t>
            </a:r>
            <a:endParaRPr lang="en-US" dirty="0"/>
          </a:p>
          <a:p>
            <a:pPr lvl="0"/>
            <a:r>
              <a:rPr lang="ru-RU" dirty="0"/>
              <a:t>Извлеченные уроки </a:t>
            </a:r>
            <a:endParaRPr lang="en-US" dirty="0"/>
          </a:p>
          <a:p>
            <a:pPr lvl="0"/>
            <a:r>
              <a:rPr lang="ru-RU" dirty="0"/>
              <a:t>Будущие трудности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системы управления по результатам в Австрии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646532" y="4213202"/>
            <a:ext cx="5256327" cy="546724"/>
          </a:xfrm>
          <a:prstGeom prst="rect">
            <a:avLst/>
          </a:prstGeom>
          <a:solidFill>
            <a:srgbClr val="00B0F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999AB2-083A-4E1E-8EE7-94C55CC09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1133475"/>
            <a:ext cx="89535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0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КПЭ в системе управления по результатам в Австрии</a:t>
            </a:r>
            <a:br>
              <a:rPr lang="en-US" dirty="0"/>
            </a:b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sz="1600" dirty="0"/>
              <a:t>Каждая цель в области эффективности должна включать, как минимум, один показатель</a:t>
            </a:r>
            <a:endParaRPr lang="en-US" sz="1600" dirty="0"/>
          </a:p>
          <a:p>
            <a:pPr lvl="0"/>
            <a:r>
              <a:rPr lang="ru-RU" sz="1600" dirty="0"/>
              <a:t>В том числе в отношении подцелей и мер</a:t>
            </a:r>
            <a:endParaRPr lang="en-US" sz="1600" dirty="0"/>
          </a:p>
          <a:p>
            <a:pPr lvl="0"/>
            <a:r>
              <a:rPr lang="ru-RU" sz="1600" b="1" dirty="0"/>
              <a:t>«То, что поддается измерению, поддается управлению»</a:t>
            </a:r>
            <a:endParaRPr lang="en-US" sz="1600" dirty="0"/>
          </a:p>
          <a:p>
            <a:pPr lvl="0"/>
            <a:r>
              <a:rPr lang="ru-RU" sz="1600" dirty="0"/>
              <a:t>КПЭ в широком смысле могут устанавливать отраслевые министерства самостоятельно</a:t>
            </a:r>
            <a:endParaRPr lang="en-US" sz="1600" dirty="0"/>
          </a:p>
          <a:p>
            <a:pPr lvl="0"/>
            <a:r>
              <a:rPr lang="ru-RU" sz="1600" dirty="0"/>
              <a:t>Наличие данных и связь с желаемыми итоговыми показателями – ключевой элемент </a:t>
            </a:r>
            <a:endParaRPr lang="en-US" sz="1600" dirty="0"/>
          </a:p>
          <a:p>
            <a:pPr lvl="0"/>
            <a:r>
              <a:rPr lang="ru-RU" sz="1600" dirty="0"/>
              <a:t>«Мягкая» гарантия качества силами Федерального аппарата по оценке результатов работы и Счетной палаты </a:t>
            </a:r>
            <a:endParaRPr lang="en-US" sz="1600" dirty="0"/>
          </a:p>
          <a:p>
            <a:pPr lvl="0"/>
            <a:r>
              <a:rPr lang="ru-RU" sz="1600" dirty="0"/>
              <a:t>Не существует единой, централизованной национальной системы для выбора КПЭ</a:t>
            </a:r>
            <a:endParaRPr lang="en-US" sz="1600" dirty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3254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Структуры и процессы</a:t>
            </a: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/>
              <a:t>Определение показателей эффективности, целей и КПЭ – ответственность каждого отраслевого министерства – высокая степень автономии министерств</a:t>
            </a:r>
            <a:endParaRPr lang="en-US" dirty="0"/>
          </a:p>
          <a:p>
            <a:r>
              <a:rPr lang="ru-RU" dirty="0"/>
              <a:t> Подотчетность и гибкость</a:t>
            </a:r>
            <a:endParaRPr lang="en-US" dirty="0"/>
          </a:p>
          <a:p>
            <a:r>
              <a:rPr lang="ru-RU" dirty="0"/>
              <a:t> Минфин приветствует использование общепринятых КПЭ </a:t>
            </a:r>
            <a:endParaRPr lang="en-US" dirty="0"/>
          </a:p>
          <a:p>
            <a:pPr lvl="0"/>
            <a:r>
              <a:rPr lang="ru-RU" dirty="0"/>
              <a:t>Федеральная академия государственного управления предлагает руководства и обучение </a:t>
            </a:r>
            <a:endParaRPr lang="en-US" dirty="0"/>
          </a:p>
          <a:p>
            <a:pPr lvl="0"/>
            <a:r>
              <a:rPr lang="ru-RU" dirty="0"/>
              <a:t>Политический проект «Австрия: стремление вверх» – улучшение положения страны в международных рейтингах </a:t>
            </a:r>
            <a:endParaRPr lang="en-US" dirty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352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Объединение КПЭ – не упустить из виду большую картину </a:t>
            </a:r>
            <a:r>
              <a:rPr lang="de-DE" dirty="0"/>
              <a:t>…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540000" y="4900474"/>
            <a:ext cx="7978525" cy="1241564"/>
          </a:xfrm>
        </p:spPr>
        <p:txBody>
          <a:bodyPr/>
          <a:lstStyle/>
          <a:p>
            <a:endParaRPr lang="de-AT" dirty="0"/>
          </a:p>
          <a:p>
            <a:r>
              <a:rPr lang="ru-RU" sz="1400" dirty="0"/>
              <a:t>Любое социальное явление можно оценивать или управлять им через единый показатель, но, скорее всего, будет использоваться сочетание различных количественных и качественных показателей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701" y="1988423"/>
            <a:ext cx="64135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5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Координация и обеспечение качества </a:t>
            </a:r>
            <a:br>
              <a:rPr lang="en-US" dirty="0"/>
            </a:b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/>
              <a:t>Придерживаться принципа</a:t>
            </a:r>
            <a:r>
              <a:rPr lang="en-US" dirty="0"/>
              <a:t> SMART (Specific, Measurable, Attainable, Realistic, Time-bound)</a:t>
            </a:r>
          </a:p>
          <a:p>
            <a:pPr lvl="0"/>
            <a:r>
              <a:rPr lang="ru-RU" dirty="0"/>
              <a:t>Критерии известны, но их трудно внедрить</a:t>
            </a:r>
            <a:endParaRPr lang="en-US" dirty="0"/>
          </a:p>
          <a:p>
            <a:pPr lvl="0"/>
            <a:r>
              <a:rPr lang="ru-RU" dirty="0"/>
              <a:t>Все еще сильное сопротивление тому, чтобы быть объектом для измерения</a:t>
            </a:r>
            <a:endParaRPr lang="en-US" dirty="0"/>
          </a:p>
          <a:p>
            <a:pPr lvl="0"/>
            <a:r>
              <a:rPr lang="ru-RU" dirty="0"/>
              <a:t>Главное – обеспечение связанности/непрерывности</a:t>
            </a:r>
            <a:endParaRPr lang="en-US" dirty="0"/>
          </a:p>
          <a:p>
            <a:pPr lvl="0"/>
            <a:r>
              <a:rPr lang="ru-RU" dirty="0"/>
              <a:t>…между государственными ведомствами</a:t>
            </a:r>
            <a:endParaRPr lang="en-US" dirty="0"/>
          </a:p>
          <a:p>
            <a:pPr lvl="0"/>
            <a:r>
              <a:rPr lang="ru-RU" dirty="0"/>
              <a:t>…во времени</a:t>
            </a:r>
            <a:endParaRPr lang="en-US" dirty="0"/>
          </a:p>
          <a:p>
            <a:pPr lvl="0"/>
            <a:r>
              <a:rPr lang="ru-RU" dirty="0"/>
              <a:t>… с международными системами КПЭ (ЦУР. ЕС 2020)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933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6484" y="1150883"/>
            <a:ext cx="8282042" cy="996197"/>
          </a:xfrm>
        </p:spPr>
        <p:txBody>
          <a:bodyPr/>
          <a:lstStyle/>
          <a:p>
            <a:r>
              <a:rPr lang="ru-RU" dirty="0"/>
              <a:t>Извлеченные уроки</a:t>
            </a:r>
            <a:br>
              <a:rPr lang="en-US" dirty="0"/>
            </a:b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/>
              <a:t>Координация между ведомствами все еще слабая</a:t>
            </a:r>
            <a:endParaRPr lang="en-US" dirty="0"/>
          </a:p>
          <a:p>
            <a:pPr lvl="0"/>
            <a:r>
              <a:rPr lang="ru-RU" dirty="0"/>
              <a:t>Различные, иногда противоречащие друг другу показатели схожих предложенных целей</a:t>
            </a:r>
            <a:endParaRPr lang="en-US" dirty="0"/>
          </a:p>
          <a:p>
            <a:pPr lvl="0"/>
            <a:r>
              <a:rPr lang="ru-RU" dirty="0"/>
              <a:t>Гражданские служащие и политики все еще с подозрением относятся к КПЭ </a:t>
            </a:r>
            <a:endParaRPr lang="en-US" dirty="0"/>
          </a:p>
          <a:p>
            <a:pPr lvl="0"/>
            <a:r>
              <a:rPr lang="ru-RU" dirty="0"/>
              <a:t>Следует более тесно увязывать с международными стандартами и КПЭ </a:t>
            </a:r>
            <a:endParaRPr lang="en-US" dirty="0"/>
          </a:p>
          <a:p>
            <a:pPr lvl="0"/>
            <a:r>
              <a:rPr lang="ru-RU" dirty="0"/>
              <a:t>Отсутствие амбиций – из-за низкого уровня доверия между отраслевыми министерствами и Минфином</a:t>
            </a:r>
            <a:endParaRPr lang="en-US" dirty="0"/>
          </a:p>
          <a:p>
            <a:pPr lvl="0"/>
            <a:r>
              <a:rPr lang="ru-RU" dirty="0"/>
              <a:t>Последующая оценка зачастую страдает от некачественного определения КПЭ и/или низкого качества данных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2182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58088"/>
            <a:ext cx="7760721" cy="492184"/>
          </a:xfrm>
        </p:spPr>
        <p:txBody>
          <a:bodyPr/>
          <a:lstStyle/>
          <a:p>
            <a:r>
              <a:rPr lang="ru-RU" dirty="0"/>
              <a:t>Будущие трудности</a:t>
            </a:r>
            <a:br>
              <a:rPr lang="en-US" dirty="0"/>
            </a:br>
            <a:br>
              <a:rPr lang="de-DE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1" y="1350272"/>
            <a:ext cx="7760721" cy="4649641"/>
          </a:xfrm>
        </p:spPr>
        <p:txBody>
          <a:bodyPr/>
          <a:lstStyle/>
          <a:p>
            <a:pPr lvl="0"/>
            <a:r>
              <a:rPr lang="ru-RU" dirty="0"/>
              <a:t>Воспитание культуры управления по результатам </a:t>
            </a:r>
            <a:endParaRPr lang="en-US" dirty="0"/>
          </a:p>
          <a:p>
            <a:pPr lvl="0"/>
            <a:r>
              <a:rPr lang="ru-RU" dirty="0"/>
              <a:t>Больше смелости – установление более амбиционных целей </a:t>
            </a:r>
            <a:endParaRPr lang="en-US" dirty="0"/>
          </a:p>
          <a:p>
            <a:pPr lvl="0"/>
            <a:r>
              <a:rPr lang="ru-RU" dirty="0"/>
              <a:t>В целом нельзя утверждать, что данные отсутствуют, но приоритеты зачастую не сформулированы</a:t>
            </a:r>
            <a:endParaRPr lang="en-US" dirty="0"/>
          </a:p>
          <a:p>
            <a:pPr lvl="0"/>
            <a:r>
              <a:rPr lang="ru-RU" dirty="0"/>
              <a:t>Нередко отсутствуют данные с разбивкой по гендерному принципу </a:t>
            </a:r>
            <a:endParaRPr lang="en-US" dirty="0"/>
          </a:p>
          <a:p>
            <a:pPr lvl="0"/>
            <a:r>
              <a:rPr lang="ru-RU" dirty="0"/>
              <a:t>Не надо обольщаться по поводу КПЭ – данные следует всегда интерпретировать исходя из контекста </a:t>
            </a:r>
            <a:endParaRPr lang="en-US" dirty="0"/>
          </a:p>
          <a:p>
            <a:pPr lvl="0"/>
            <a:r>
              <a:rPr lang="ru-RU" dirty="0"/>
              <a:t>Следует расширять практику применяя КПЭ и других данных при обсуждении государственной политики</a:t>
            </a:r>
            <a:endParaRPr lang="en-US" dirty="0"/>
          </a:p>
          <a:p>
            <a:pPr lvl="0"/>
            <a:r>
              <a:rPr lang="ru-RU" dirty="0"/>
              <a:t>Укрепление доказательной базы при разработке политики</a:t>
            </a:r>
            <a:endParaRPr lang="en-US" dirty="0"/>
          </a:p>
          <a:p>
            <a:pPr lvl="0"/>
            <a:r>
              <a:rPr lang="ru-RU" dirty="0"/>
              <a:t>Открытые данные? </a:t>
            </a:r>
            <a:endParaRPr lang="en-US" dirty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Ключевые показатели эффективности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68867827"/>
      </p:ext>
    </p:extLst>
  </p:cSld>
  <p:clrMapOvr>
    <a:masterClrMapping/>
  </p:clrMapOvr>
</p:sld>
</file>

<file path=ppt/theme/theme1.xml><?xml version="1.0" encoding="utf-8"?>
<a:theme xmlns:a="http://schemas.openxmlformats.org/drawingml/2006/main" name="Republik-AT-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%5C%5Cbmf.local%5Cshares%5CUserData01$%5Crosners%5CDaten%5CDesktop%5CPPT EN_4zu3.pptx" id="{8C80C997-7BED-4B73-8EE8-E3D818B7F1B6}" vid="{1B041597-ED83-4CF6-9BA4-91B6DFEEB3C8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419</Words>
  <Application>Microsoft Office PowerPoint</Application>
  <PresentationFormat>On-screen Show (4:3)</PresentationFormat>
  <Paragraphs>76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Symbol</vt:lpstr>
      <vt:lpstr>Wingdings</vt:lpstr>
      <vt:lpstr>Republik-AT-4x3</vt:lpstr>
      <vt:lpstr>Разработка и координация ключевых  показателей эффективности  </vt:lpstr>
      <vt:lpstr>Тезисы</vt:lpstr>
      <vt:lpstr>Структура системы управления по результатам в Австрии</vt:lpstr>
      <vt:lpstr>КПЭ в системе управления по результатам в Австрии  </vt:lpstr>
      <vt:lpstr>Структуры и процессы </vt:lpstr>
      <vt:lpstr>Объединение КПЭ – не упустить из виду большую картину …</vt:lpstr>
      <vt:lpstr>Координация и обеспечение качества   </vt:lpstr>
      <vt:lpstr>Извлеченные уроки  </vt:lpstr>
      <vt:lpstr>Будущие трудности  </vt:lpstr>
      <vt:lpstr>Спасибо за внимание!</vt:lpstr>
    </vt:vector>
  </TitlesOfParts>
  <Company>Bundeskanzleramt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Veranstaltungstitel  zweizeilig max.</dc:title>
  <dc:creator>VOSTA, Edith</dc:creator>
  <cp:lastModifiedBy>Maya I. Belysheva</cp:lastModifiedBy>
  <cp:revision>138</cp:revision>
  <cp:lastPrinted>2019-07-01T13:39:37Z</cp:lastPrinted>
  <dcterms:created xsi:type="dcterms:W3CDTF">2018-07-02T08:32:26Z</dcterms:created>
  <dcterms:modified xsi:type="dcterms:W3CDTF">2019-07-15T08:09:15Z</dcterms:modified>
</cp:coreProperties>
</file>