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65" r:id="rId6"/>
    <p:sldMasterId id="2147484090" r:id="rId7"/>
    <p:sldMasterId id="2147484068" r:id="rId8"/>
    <p:sldMasterId id="2147484084" r:id="rId9"/>
    <p:sldMasterId id="2147484078" r:id="rId10"/>
    <p:sldMasterId id="2147484096" r:id="rId11"/>
  </p:sldMasterIdLst>
  <p:notesMasterIdLst>
    <p:notesMasterId r:id="rId23"/>
  </p:notesMasterIdLst>
  <p:handoutMasterIdLst>
    <p:handoutMasterId r:id="rId24"/>
  </p:handoutMasterIdLst>
  <p:sldIdLst>
    <p:sldId id="579" r:id="rId12"/>
    <p:sldId id="641" r:id="rId13"/>
    <p:sldId id="642" r:id="rId14"/>
    <p:sldId id="643" r:id="rId15"/>
    <p:sldId id="637" r:id="rId16"/>
    <p:sldId id="636" r:id="rId17"/>
    <p:sldId id="638" r:id="rId18"/>
    <p:sldId id="639" r:id="rId19"/>
    <p:sldId id="640" r:id="rId20"/>
    <p:sldId id="644" r:id="rId21"/>
    <p:sldId id="633" r:id="rId22"/>
  </p:sldIdLst>
  <p:sldSz cx="9144000" cy="6858000" type="screen4x3"/>
  <p:notesSz cx="9944100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167"/>
    <a:srgbClr val="000000"/>
    <a:srgbClr val="FA6666"/>
    <a:srgbClr val="2FA6FF"/>
    <a:srgbClr val="79C6FF"/>
    <a:srgbClr val="008FFA"/>
    <a:srgbClr val="BDE3FF"/>
    <a:srgbClr val="71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90" autoAdjust="0"/>
    <p:restoredTop sz="93964" autoAdjust="0"/>
  </p:normalViewPr>
  <p:slideViewPr>
    <p:cSldViewPr>
      <p:cViewPr>
        <p:scale>
          <a:sx n="70" d="100"/>
          <a:sy n="70" d="100"/>
        </p:scale>
        <p:origin x="-209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728" y="-102"/>
      </p:cViewPr>
      <p:guideLst>
        <p:guide orient="horz" pos="2143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975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BD842-F8EF-4228-8ECD-6598DE72378D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975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852D2-918B-488E-8295-CACB3A127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17-May-2018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3425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824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42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213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381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129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76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379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0356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7812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9944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252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910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17-May-2018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17-May-2018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17-May-2018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2539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17-May-2018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17-May-2018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5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25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48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2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364742" y="332657"/>
            <a:ext cx="7779258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364742" y="1700808"/>
            <a:ext cx="7779258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3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42" y="274638"/>
            <a:ext cx="7779258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600200"/>
            <a:ext cx="7779258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098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7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17-May-2018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52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203506" y="945220"/>
            <a:ext cx="2088231" cy="760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203816" y="930257"/>
            <a:ext cx="2256840" cy="832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016" y="2113332"/>
            <a:ext cx="8027967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297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17-May-2018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maweb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0600" y="6571814"/>
            <a:ext cx="5333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fr-FR" sz="900" b="1" dirty="0" smtClean="0">
                <a:solidFill>
                  <a:srgbClr val="FFFFFF"/>
                </a:solidFill>
                <a:latin typeface="Arial"/>
                <a:cs typeface="Arial"/>
              </a:rPr>
              <a:t>CDE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505" y="2371217"/>
            <a:ext cx="9036495" cy="209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2090" marR="5080" indent="-1300480" algn="l"/>
            <a:r>
              <a:rPr lang="en-US" sz="4400" dirty="0" smtClean="0">
                <a:solidFill>
                  <a:srgbClr val="19636A"/>
                </a:solidFill>
                <a:latin typeface="Calibri" panose="020F0502020204030204" pitchFamily="34" charset="0"/>
              </a:rPr>
              <a:t>Medium Term Budgeting in </a:t>
            </a:r>
            <a:r>
              <a:rPr lang="en-GB" sz="4400" dirty="0" smtClean="0">
                <a:solidFill>
                  <a:srgbClr val="19636A"/>
                </a:solidFill>
                <a:latin typeface="Calibri" panose="020F0502020204030204" pitchFamily="34" charset="0"/>
              </a:rPr>
              <a:t>SIGMA Countries</a:t>
            </a:r>
            <a:r>
              <a:rPr lang="en-US" dirty="0" smtClean="0">
                <a:solidFill>
                  <a:srgbClr val="19636A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19636A"/>
                </a:solidFill>
                <a:latin typeface="Calibri" panose="020F0502020204030204" pitchFamily="34" charset="0"/>
              </a:rPr>
            </a:b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093021" y="3983535"/>
            <a:ext cx="5836132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srgbClr val="19636A"/>
                </a:solidFill>
                <a:latin typeface="Calibri"/>
              </a:rPr>
              <a:t>Senior Budget Officials CESEE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srgbClr val="19636A"/>
                </a:solidFill>
                <a:latin typeface="Calibri"/>
              </a:rPr>
              <a:t>Zagreb, 24 May 2018</a:t>
            </a:r>
            <a:endParaRPr lang="en-GB" sz="2800" b="1" dirty="0">
              <a:solidFill>
                <a:srgbClr val="19636A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5936" y="5661248"/>
            <a:ext cx="2088232" cy="1215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400" b="1" dirty="0" smtClean="0">
                <a:solidFill>
                  <a:srgbClr val="1F6167"/>
                </a:solidFill>
                <a:latin typeface="+mn-lt"/>
                <a:cs typeface="Arial"/>
              </a:rPr>
              <a:t>Brian Finn</a:t>
            </a:r>
            <a:endParaRPr sz="2400" dirty="0">
              <a:solidFill>
                <a:srgbClr val="1F6167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32"/>
              </a:spcBef>
              <a:spcAft>
                <a:spcPts val="0"/>
              </a:spcAft>
            </a:pPr>
            <a:endParaRPr sz="3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3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v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Clearly results are more important than a process but crises tend to arise suddenly and it is then that a sound process can support correctives actions and eventually recovery</a:t>
            </a:r>
          </a:p>
          <a:p>
            <a:endParaRPr lang="en-GB" dirty="0" smtClean="0"/>
          </a:p>
          <a:p>
            <a:r>
              <a:rPr lang="en-GB" dirty="0" smtClean="0"/>
              <a:t>In other words, </a:t>
            </a:r>
            <a:r>
              <a:rPr lang="en-GB" b="1" dirty="0" smtClean="0"/>
              <a:t>the sound process supports results over the long term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2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7797552" cy="5361459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GB" dirty="0" smtClean="0"/>
              <a:t>Thank you for your attention!</a:t>
            </a:r>
            <a:r>
              <a:rPr lang="en-GB" dirty="0"/>
              <a:t> </a:t>
            </a:r>
            <a:endParaRPr lang="en-GB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endParaRPr lang="en-GB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GB" dirty="0" smtClean="0"/>
              <a:t>More information can be found at:</a:t>
            </a:r>
            <a:endParaRPr lang="en-GB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GB" dirty="0" smtClean="0">
                <a:hlinkClick r:id="rId3"/>
              </a:rPr>
              <a:t>www.sigmaweb.org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\\FS-CH-1.main.oecd.org\Users2\Finn_B\Files\how-to-deliver-an-extremely-boring-presentation-24-7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6805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 Medium-Term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Basically, the objective of medium-term budgeting is to increase discipline over government expenditures </a:t>
            </a:r>
          </a:p>
          <a:p>
            <a:pPr lvl="1"/>
            <a:r>
              <a:rPr lang="en-GB" dirty="0" smtClean="0"/>
              <a:t>Setting overall fiscal targets and limits</a:t>
            </a:r>
          </a:p>
          <a:p>
            <a:pPr lvl="1"/>
            <a:r>
              <a:rPr lang="en-GB" dirty="0" smtClean="0"/>
              <a:t>Calculating costs of existing policies and what fiscal space exists</a:t>
            </a:r>
          </a:p>
          <a:p>
            <a:pPr lvl="1"/>
            <a:r>
              <a:rPr lang="en-GB" dirty="0" smtClean="0"/>
              <a:t>Greater clarity about full costs </a:t>
            </a:r>
          </a:p>
          <a:p>
            <a:pPr lvl="1"/>
            <a:r>
              <a:rPr lang="en-GB" dirty="0" smtClean="0"/>
              <a:t>Better linking planning to budgets etc.</a:t>
            </a:r>
          </a:p>
          <a:p>
            <a:pPr lvl="1"/>
            <a:r>
              <a:rPr lang="en-GB" dirty="0" smtClean="0"/>
              <a:t>Greater certainty for operational performance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Medium-Term Objectives</a:t>
            </a:r>
          </a:p>
          <a:p>
            <a:pPr lvl="1"/>
            <a:r>
              <a:rPr lang="en-GB" dirty="0"/>
              <a:t>“Six-pack”: adopted by EU Parliament and EU Council in Nov. 2011, entered into force in Dec. 2011</a:t>
            </a:r>
          </a:p>
          <a:p>
            <a:pPr lvl="1"/>
            <a:r>
              <a:rPr lang="en-US" dirty="0"/>
              <a:t>The “two pack” adopted by EU Parliament and </a:t>
            </a:r>
            <a:r>
              <a:rPr lang="en-US" dirty="0" err="1"/>
              <a:t>Ecofin</a:t>
            </a:r>
            <a:r>
              <a:rPr lang="en-US" dirty="0"/>
              <a:t> Council in May 2013, </a:t>
            </a:r>
            <a:r>
              <a:rPr lang="en-GB" dirty="0"/>
              <a:t>entered into force</a:t>
            </a:r>
            <a:r>
              <a:rPr lang="en-US" dirty="0"/>
              <a:t> in May 2013</a:t>
            </a:r>
          </a:p>
          <a:p>
            <a:pPr lvl="1"/>
            <a:r>
              <a:rPr lang="en-US" dirty="0"/>
              <a:t>Each country has to adopt a </a:t>
            </a:r>
            <a:r>
              <a:rPr lang="en-US" b="1" dirty="0"/>
              <a:t>medium-term objective </a:t>
            </a:r>
            <a:r>
              <a:rPr lang="en-US" dirty="0" smtClean="0"/>
              <a:t>for </a:t>
            </a:r>
            <a:r>
              <a:rPr lang="en-US" dirty="0"/>
              <a:t>structural deficit, under the surveillance of </a:t>
            </a:r>
            <a:r>
              <a:rPr lang="en-US" dirty="0" smtClean="0"/>
              <a:t>an </a:t>
            </a:r>
            <a:r>
              <a:rPr lang="en-US" dirty="0"/>
              <a:t>independent fiscal body (</a:t>
            </a:r>
            <a:r>
              <a:rPr lang="en-US" dirty="0" err="1"/>
              <a:t>eurozone</a:t>
            </a:r>
            <a:r>
              <a:rPr lang="en-US" dirty="0"/>
              <a:t>), with a correction mechanism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Fiscal 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b="1" dirty="0"/>
              <a:t>The </a:t>
            </a:r>
            <a:r>
              <a:rPr lang="en-GB" sz="2600" b="1" dirty="0" smtClean="0"/>
              <a:t>rule</a:t>
            </a:r>
            <a:r>
              <a:rPr lang="en-US" sz="2600" dirty="0" smtClean="0"/>
              <a:t>: </a:t>
            </a:r>
            <a:r>
              <a:rPr lang="en-US" sz="2600" dirty="0"/>
              <a:t>Each country has to create independent institutions responsible for monitoring the observance of the rules at national </a:t>
            </a:r>
            <a:r>
              <a:rPr lang="en-US" sz="2600" dirty="0" smtClean="0"/>
              <a:t>level:</a:t>
            </a:r>
          </a:p>
          <a:p>
            <a:pPr lvl="1"/>
            <a:r>
              <a:rPr lang="en-US" sz="1800" dirty="0"/>
              <a:t>Compliance with the national fiscal rule, especially MTO, time frame to convergence and correction mechanism</a:t>
            </a:r>
          </a:p>
          <a:p>
            <a:pPr lvl="1"/>
            <a:r>
              <a:rPr lang="en-US" sz="1800" dirty="0" smtClean="0"/>
              <a:t>Credibility of </a:t>
            </a:r>
            <a:r>
              <a:rPr lang="en-US" sz="1800" dirty="0"/>
              <a:t>economic forecasts that must be done or approved by </a:t>
            </a:r>
            <a:r>
              <a:rPr lang="en-US" sz="1800" dirty="0" smtClean="0"/>
              <a:t>IFB</a:t>
            </a:r>
            <a:endParaRPr lang="en-US" sz="1800" dirty="0"/>
          </a:p>
          <a:p>
            <a:pPr lvl="1"/>
            <a:r>
              <a:rPr lang="en-US" sz="1800" dirty="0"/>
              <a:t>Governments must follow advice of IFB or explain why they will not.</a:t>
            </a:r>
          </a:p>
          <a:p>
            <a:pPr lvl="1"/>
            <a:r>
              <a:rPr lang="en-US" sz="1800" dirty="0" smtClean="0"/>
              <a:t>Independence: </a:t>
            </a:r>
            <a:endParaRPr lang="en-US" sz="1800" dirty="0"/>
          </a:p>
          <a:p>
            <a:pPr lvl="2"/>
            <a:r>
              <a:rPr lang="en-US" sz="1600" dirty="0"/>
              <a:t>IFB must be created by provisions of binding force and permanent character ;</a:t>
            </a:r>
          </a:p>
          <a:p>
            <a:pPr lvl="2"/>
            <a:r>
              <a:rPr lang="en-US" sz="1600" dirty="0"/>
              <a:t> they may publish their </a:t>
            </a:r>
            <a:r>
              <a:rPr lang="en-US" sz="1600" dirty="0" smtClean="0"/>
              <a:t>advice, </a:t>
            </a:r>
            <a:r>
              <a:rPr lang="en-US" sz="1600" dirty="0"/>
              <a:t>have access to relevant information and have sufficient financial resources ; </a:t>
            </a:r>
          </a:p>
          <a:p>
            <a:pPr lvl="2"/>
            <a:r>
              <a:rPr lang="en-US" sz="1600" dirty="0"/>
              <a:t>their members must be chosen on criteria of professional background and knowledges.</a:t>
            </a:r>
          </a:p>
          <a:p>
            <a:endParaRPr lang="en-US" sz="3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3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SIGMA Focuses 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Strength of the </a:t>
            </a:r>
            <a:r>
              <a:rPr lang="cs-CZ" dirty="0" smtClean="0"/>
              <a:t>medium‑term </a:t>
            </a:r>
            <a:r>
              <a:rPr lang="en-GB" dirty="0" smtClean="0"/>
              <a:t>budgetary framework</a:t>
            </a:r>
          </a:p>
          <a:p>
            <a:pPr lvl="1"/>
            <a:r>
              <a:rPr lang="en-GB" dirty="0"/>
              <a:t>Coverage</a:t>
            </a:r>
          </a:p>
          <a:p>
            <a:pPr lvl="1"/>
            <a:r>
              <a:rPr lang="en-GB" dirty="0"/>
              <a:t>Level of detail/ exclusion of certain items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Strength of the fiscal rules</a:t>
            </a:r>
          </a:p>
          <a:p>
            <a:pPr lvl="1"/>
            <a:r>
              <a:rPr lang="en-GB" dirty="0"/>
              <a:t>Political commitment / binding or not</a:t>
            </a:r>
          </a:p>
          <a:p>
            <a:pPr lvl="1"/>
            <a:r>
              <a:rPr lang="en-GB" dirty="0"/>
              <a:t>Formulation of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Credibility </a:t>
            </a:r>
            <a:r>
              <a:rPr lang="cs-CZ" dirty="0" smtClean="0"/>
              <a:t>of </a:t>
            </a:r>
            <a:r>
              <a:rPr lang="cs-CZ" dirty="0"/>
              <a:t>medium-term </a:t>
            </a:r>
            <a:r>
              <a:rPr lang="en-GB" dirty="0" smtClean="0"/>
              <a:t>fiscal planning</a:t>
            </a:r>
            <a:r>
              <a:rPr lang="cs-CZ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Underpinning framework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7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 </a:t>
            </a:r>
            <a:r>
              <a:rPr lang="cs-CZ" dirty="0" smtClean="0"/>
              <a:t>of </a:t>
            </a:r>
            <a:r>
              <a:rPr lang="cs-CZ" dirty="0"/>
              <a:t>the medium‑term </a:t>
            </a:r>
            <a:r>
              <a:rPr lang="en-GB" dirty="0" smtClean="0"/>
              <a:t>budgetary framework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Government adopts, three years, published in advance of annual Budget (2 points)</a:t>
            </a:r>
          </a:p>
          <a:p>
            <a:pPr lvl="1"/>
            <a:r>
              <a:rPr lang="en-GB" dirty="0" smtClean="0"/>
              <a:t>Expenditure ceilings established and respected in the annual Budget (3 points)</a:t>
            </a:r>
          </a:p>
          <a:p>
            <a:pPr lvl="1"/>
            <a:r>
              <a:rPr lang="en-GB" dirty="0" smtClean="0"/>
              <a:t>Parliament discusses MTBF at committee level before it discusses the annual Budget (1 point)</a:t>
            </a:r>
          </a:p>
          <a:p>
            <a:pPr lvl="1"/>
            <a:r>
              <a:rPr lang="en-GB" dirty="0" smtClean="0"/>
              <a:t>MTBF is on a general government basis (1 point)</a:t>
            </a:r>
          </a:p>
          <a:p>
            <a:pPr lvl="1"/>
            <a:r>
              <a:rPr lang="en-GB" dirty="0" smtClean="0"/>
              <a:t>Clearly defined fiscal targets for the period (2 pts)</a:t>
            </a:r>
          </a:p>
          <a:p>
            <a:pPr lvl="1"/>
            <a:r>
              <a:rPr lang="en-GB" dirty="0" smtClean="0"/>
              <a:t>Sector based policy info including non-financial info (2 points)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4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 of the Fiscal Rules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42" y="1412776"/>
            <a:ext cx="7779258" cy="4713387"/>
          </a:xfrm>
        </p:spPr>
        <p:txBody>
          <a:bodyPr/>
          <a:lstStyle/>
          <a:p>
            <a:pPr lvl="1"/>
            <a:r>
              <a:rPr lang="en-GB" sz="2800" dirty="0"/>
              <a:t>The government </a:t>
            </a:r>
            <a:r>
              <a:rPr lang="en-GB" sz="2800" dirty="0" smtClean="0"/>
              <a:t>establishes </a:t>
            </a:r>
            <a:r>
              <a:rPr lang="en-GB" sz="2800" dirty="0"/>
              <a:t>clear quantitative fiscal rules at least for </a:t>
            </a:r>
            <a:r>
              <a:rPr lang="en-GB" sz="2800" dirty="0" smtClean="0"/>
              <a:t>the public </a:t>
            </a:r>
            <a:r>
              <a:rPr lang="en-GB" sz="2800" dirty="0"/>
              <a:t>debt </a:t>
            </a:r>
            <a:r>
              <a:rPr lang="en-GB" sz="2800" dirty="0" smtClean="0"/>
              <a:t>and the deficit </a:t>
            </a:r>
            <a:r>
              <a:rPr lang="en-GB" sz="2800" dirty="0"/>
              <a:t>(1 point</a:t>
            </a:r>
            <a:r>
              <a:rPr lang="en-GB" sz="2800" dirty="0" smtClean="0"/>
              <a:t>)</a:t>
            </a:r>
            <a:endParaRPr lang="en-GB" sz="2800" dirty="0"/>
          </a:p>
          <a:p>
            <a:pPr lvl="1"/>
            <a:r>
              <a:rPr lang="en-GB" sz="2800" dirty="0"/>
              <a:t>The fiscal rules for public debt and deficit are defined in a law with strict correction procedures (1 point</a:t>
            </a:r>
            <a:r>
              <a:rPr lang="en-GB" sz="2800" dirty="0" smtClean="0"/>
              <a:t>)</a:t>
            </a:r>
            <a:endParaRPr lang="en-GB" sz="2800" dirty="0"/>
          </a:p>
          <a:p>
            <a:pPr lvl="1"/>
            <a:r>
              <a:rPr lang="en-GB" sz="2800" dirty="0"/>
              <a:t>Within the last two fiscal years, the government has not violated the fiscal rules, whether they are set in a law or as a written political commitment </a:t>
            </a:r>
            <a:r>
              <a:rPr lang="en-GB" sz="2800" dirty="0" smtClean="0"/>
              <a:t>(</a:t>
            </a:r>
            <a:r>
              <a:rPr lang="en-GB" sz="2800" dirty="0"/>
              <a:t>2 points)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8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Credibility of medium-term fiscal plans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Expenditure and Revenue </a:t>
            </a:r>
            <a:r>
              <a:rPr lang="en-GB" sz="2800" dirty="0" smtClean="0"/>
              <a:t>assessed </a:t>
            </a:r>
            <a:r>
              <a:rPr lang="en-GB" sz="2800" dirty="0"/>
              <a:t>using </a:t>
            </a:r>
            <a:r>
              <a:rPr lang="en-GB" sz="2800" dirty="0" smtClean="0"/>
              <a:t>% </a:t>
            </a:r>
            <a:r>
              <a:rPr lang="en-GB" sz="2800" dirty="0"/>
              <a:t>difference between </a:t>
            </a:r>
            <a:r>
              <a:rPr lang="en-GB" sz="2800" dirty="0" smtClean="0"/>
              <a:t>planned </a:t>
            </a:r>
            <a:r>
              <a:rPr lang="en-GB" sz="2800" dirty="0"/>
              <a:t>revenues in </a:t>
            </a:r>
            <a:r>
              <a:rPr lang="en-GB" sz="2800" dirty="0" smtClean="0"/>
              <a:t>MTBF </a:t>
            </a:r>
            <a:r>
              <a:rPr lang="en-GB" sz="2800" dirty="0"/>
              <a:t>approved two years before </a:t>
            </a:r>
            <a:r>
              <a:rPr lang="en-GB" sz="2800" dirty="0" smtClean="0"/>
              <a:t>latest </a:t>
            </a:r>
            <a:r>
              <a:rPr lang="en-GB" sz="2800" dirty="0"/>
              <a:t>full calendar year and </a:t>
            </a:r>
            <a:r>
              <a:rPr lang="en-GB" sz="2800" dirty="0" smtClean="0"/>
              <a:t>outturn </a:t>
            </a:r>
            <a:r>
              <a:rPr lang="en-GB" sz="2800" dirty="0"/>
              <a:t>of </a:t>
            </a:r>
            <a:r>
              <a:rPr lang="en-GB" sz="2800" dirty="0" smtClean="0"/>
              <a:t>latest </a:t>
            </a:r>
            <a:r>
              <a:rPr lang="en-GB" sz="2800" dirty="0"/>
              <a:t>full calendar year</a:t>
            </a:r>
          </a:p>
          <a:p>
            <a:pPr lvl="2"/>
            <a:r>
              <a:rPr lang="en-GB" sz="2000" dirty="0"/>
              <a:t>4 points = less than 2%</a:t>
            </a:r>
          </a:p>
          <a:p>
            <a:pPr lvl="2"/>
            <a:r>
              <a:rPr lang="en-GB" sz="2000" dirty="0"/>
              <a:t>3 points = 2%‑4.99%</a:t>
            </a:r>
          </a:p>
          <a:p>
            <a:pPr lvl="2"/>
            <a:r>
              <a:rPr lang="en-GB" sz="2000" dirty="0"/>
              <a:t>2 points = 5%‑9.99%</a:t>
            </a:r>
          </a:p>
          <a:p>
            <a:pPr lvl="2"/>
            <a:r>
              <a:rPr lang="en-GB" sz="2000" dirty="0"/>
              <a:t>1 point  = 10%‑15%</a:t>
            </a:r>
          </a:p>
          <a:p>
            <a:pPr lvl="2"/>
            <a:r>
              <a:rPr lang="en-GB" sz="2000" dirty="0"/>
              <a:t>0 points = more than 15% or no MTBF exists</a:t>
            </a:r>
          </a:p>
          <a:p>
            <a:r>
              <a:rPr lang="en-GB" sz="2800" b="1" dirty="0" smtClean="0"/>
              <a:t>In the absence of reliable forecasts, medium-term budgeting cannot really exist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5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Western Balkans and Turkey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Quality of the medium-term budgetary </a:t>
            </a:r>
            <a:r>
              <a:rPr lang="en-GB" dirty="0" smtClean="0"/>
              <a:t>framework ranges from 2/5 to 3/5 (two countries rate a 3 while the others rate a 2</a:t>
            </a:r>
            <a:r>
              <a:rPr lang="en-GB" dirty="0"/>
              <a:t>)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Strength of MTBF varies from 4/12 to 10/12</a:t>
            </a:r>
          </a:p>
          <a:p>
            <a:pPr lvl="1"/>
            <a:r>
              <a:rPr lang="en-GB" dirty="0"/>
              <a:t>Strength of fiscal rules vary from 0/5 to 4/5</a:t>
            </a:r>
          </a:p>
          <a:p>
            <a:pPr lvl="1"/>
            <a:r>
              <a:rPr lang="en-GB" dirty="0"/>
              <a:t>Credibility ratings vary from 2/8 to 8/8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09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SIGMA_Presentation_Eng_3April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tion_SIGMA-25Years_Eng_0407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5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Props1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5.xml><?xml version="1.0" encoding="utf-8"?>
<ds:datastoreItem xmlns:ds="http://schemas.openxmlformats.org/officeDocument/2006/customXml" ds:itemID="{6E65D811-3099-4205-9C08-1FBF5436286E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</TotalTime>
  <Words>670</Words>
  <Application>Microsoft Office PowerPoint</Application>
  <PresentationFormat>On-screen Show (4:3)</PresentationFormat>
  <Paragraphs>86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Template_SIGMA_Presentation_Eng_3April14</vt:lpstr>
      <vt:lpstr>2_Office Theme</vt:lpstr>
      <vt:lpstr>Presentation_SIGMA-25Years_Eng_040717</vt:lpstr>
      <vt:lpstr>1_Office Theme</vt:lpstr>
      <vt:lpstr>Office Theme</vt:lpstr>
      <vt:lpstr>3_Office Theme</vt:lpstr>
      <vt:lpstr>Medium Term Budgeting in SIGMA Countries </vt:lpstr>
      <vt:lpstr>Why a Medium-Term Approach?</vt:lpstr>
      <vt:lpstr>The EU Context</vt:lpstr>
      <vt:lpstr>Independent Fiscal Body</vt:lpstr>
      <vt:lpstr>SIGMA Focuses on…</vt:lpstr>
      <vt:lpstr>Strength of the medium‑term budgetary framework </vt:lpstr>
      <vt:lpstr>Strength of the Fiscal Rules </vt:lpstr>
      <vt:lpstr>Credibility of medium-term fiscal plans  </vt:lpstr>
      <vt:lpstr>Western Balkans and Turkey</vt:lpstr>
      <vt:lpstr>Results v Process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DROUILLON Françoise</dc:creator>
  <cp:lastModifiedBy>FINN Brian</cp:lastModifiedBy>
  <cp:revision>396</cp:revision>
  <dcterms:created xsi:type="dcterms:W3CDTF">2014-04-03T13:07:45Z</dcterms:created>
  <dcterms:modified xsi:type="dcterms:W3CDTF">2018-05-17T14:54:59Z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