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65" r:id="rId5"/>
    <p:sldMasterId id="2147484090" r:id="rId6"/>
    <p:sldMasterId id="2147484068" r:id="rId7"/>
    <p:sldMasterId id="2147484084" r:id="rId8"/>
    <p:sldMasterId id="2147484078" r:id="rId9"/>
    <p:sldMasterId id="2147484096" r:id="rId10"/>
  </p:sldMasterIdLst>
  <p:notesMasterIdLst>
    <p:notesMasterId r:id="rId22"/>
  </p:notesMasterIdLst>
  <p:handoutMasterIdLst>
    <p:handoutMasterId r:id="rId23"/>
  </p:handoutMasterIdLst>
  <p:sldIdLst>
    <p:sldId id="579" r:id="rId11"/>
    <p:sldId id="641" r:id="rId12"/>
    <p:sldId id="642" r:id="rId13"/>
    <p:sldId id="643" r:id="rId14"/>
    <p:sldId id="637" r:id="rId15"/>
    <p:sldId id="636" r:id="rId16"/>
    <p:sldId id="638" r:id="rId17"/>
    <p:sldId id="639" r:id="rId18"/>
    <p:sldId id="640" r:id="rId19"/>
    <p:sldId id="644" r:id="rId20"/>
    <p:sldId id="633" r:id="rId21"/>
  </p:sldIdLst>
  <p:sldSz cx="9144000" cy="6858000" type="screen4x3"/>
  <p:notesSz cx="9944100" cy="6805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6167"/>
    <a:srgbClr val="000000"/>
    <a:srgbClr val="FA6666"/>
    <a:srgbClr val="2FA6FF"/>
    <a:srgbClr val="79C6FF"/>
    <a:srgbClr val="008FFA"/>
    <a:srgbClr val="BDE3FF"/>
    <a:srgbClr val="71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9" autoAdjust="0"/>
    <p:restoredTop sz="93964" autoAdjust="0"/>
  </p:normalViewPr>
  <p:slideViewPr>
    <p:cSldViewPr>
      <p:cViewPr>
        <p:scale>
          <a:sx n="80" d="100"/>
          <a:sy n="80" d="100"/>
        </p:scale>
        <p:origin x="307" y="-1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1728" y="-102"/>
      </p:cViewPr>
      <p:guideLst>
        <p:guide orient="horz" pos="2143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5.xml"/><Relationship Id="rId23" Type="http://schemas.openxmlformats.org/officeDocument/2006/relationships/handoutMaster" Target="handoutMasters/handoutMaster1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9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1975" y="0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BD842-F8EF-4228-8ECD-6598DE72378D}" type="datetimeFigureOut">
              <a:rPr lang="en-GB" smtClean="0"/>
              <a:t>18/06/2018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64463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1975" y="6464463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852D2-918B-488E-8295-CACB3A12773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441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2689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8ABF8-BA85-419D-85D1-FEF38CD23BB5}" type="datetimeFigureOut">
              <a:rPr lang="en-US" smtClean="0"/>
              <a:pPr/>
              <a:t>6/18/2018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3425" y="511175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411" y="3232667"/>
            <a:ext cx="7955279" cy="3062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2689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5B54F-35AE-46FF-BDA0-6A934AE439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12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B54F-35AE-46FF-BDA0-6A934AE439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0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 dirty="0">
                <a:latin typeface="Times New Roman" pitchFamily="18" charset="0"/>
                <a:cs typeface="Arial" charset="0"/>
              </a:rPr>
              <a:t>© OECD</a:t>
            </a:r>
          </a:p>
        </p:txBody>
      </p:sp>
      <p:sp>
        <p:nvSpPr>
          <p:cNvPr id="20" name="Title 1"/>
          <p:cNvSpPr>
            <a:spLocks noGrp="1"/>
          </p:cNvSpPr>
          <p:nvPr userDrawn="1">
            <p:ph type="ctrTitle"/>
          </p:nvPr>
        </p:nvSpPr>
        <p:spPr>
          <a:xfrm>
            <a:off x="1364742" y="332657"/>
            <a:ext cx="7779258" cy="936104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accent6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/>
          </p:nvPr>
        </p:nvSpPr>
        <p:spPr>
          <a:xfrm>
            <a:off x="1364742" y="1700808"/>
            <a:ext cx="7779258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8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8243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34283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2130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3812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1292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8763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379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2539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594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256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274638"/>
            <a:ext cx="7779258" cy="1143000"/>
          </a:xfrm>
          <a:prstGeom prst="rect">
            <a:avLst/>
          </a:prstGeom>
        </p:spPr>
        <p:txBody>
          <a:bodyPr/>
          <a:lstStyle>
            <a:lvl1pPr>
              <a:defRPr sz="4400" b="1"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600200"/>
            <a:ext cx="7779258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Calibri" panose="020F0502020204030204" pitchFamily="34" charset="0"/>
              </a:defRPr>
            </a:lvl1pPr>
            <a:lvl2pPr>
              <a:buFont typeface="Wingdings" pitchFamily="2" charset="2"/>
              <a:buChar char="§"/>
              <a:defRPr sz="2600">
                <a:latin typeface="Calibri" panose="020F0502020204030204" pitchFamily="34" charset="0"/>
              </a:defRPr>
            </a:lvl2pPr>
            <a:lvl3pPr>
              <a:defRPr sz="22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buFont typeface="Arial" pitchFamily="34" charset="0"/>
              <a:buChar char="-"/>
              <a:defRPr sz="20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44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48152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7244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203561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27812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99444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472524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1910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5391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946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56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2539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152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6/18/2018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24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59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256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481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724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 dirty="0">
                <a:latin typeface="Times New Roman" pitchFamily="18" charset="0"/>
                <a:cs typeface="Arial" charset="0"/>
              </a:rPr>
              <a:t>© OECD</a:t>
            </a:r>
          </a:p>
        </p:txBody>
      </p:sp>
      <p:sp>
        <p:nvSpPr>
          <p:cNvPr id="20" name="Title 1"/>
          <p:cNvSpPr>
            <a:spLocks noGrp="1"/>
          </p:cNvSpPr>
          <p:nvPr userDrawn="1">
            <p:ph type="ctrTitle"/>
          </p:nvPr>
        </p:nvSpPr>
        <p:spPr>
          <a:xfrm>
            <a:off x="1364742" y="332657"/>
            <a:ext cx="7779258" cy="936104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accent6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/>
          </p:nvPr>
        </p:nvSpPr>
        <p:spPr>
          <a:xfrm>
            <a:off x="1364742" y="1700808"/>
            <a:ext cx="7779258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3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274638"/>
            <a:ext cx="7779258" cy="1143000"/>
          </a:xfrm>
          <a:prstGeom prst="rect">
            <a:avLst/>
          </a:prstGeom>
        </p:spPr>
        <p:txBody>
          <a:bodyPr/>
          <a:lstStyle>
            <a:lvl1pPr>
              <a:defRPr sz="4000" b="1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600200"/>
            <a:ext cx="7779258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Calibri" panose="020F0502020204030204" pitchFamily="34" charset="0"/>
              </a:defRPr>
            </a:lvl1pPr>
            <a:lvl2pPr>
              <a:buFont typeface="Wingdings" pitchFamily="2" charset="2"/>
              <a:buChar char="§"/>
              <a:defRPr sz="2600">
                <a:latin typeface="Calibri" panose="020F0502020204030204" pitchFamily="34" charset="0"/>
              </a:defRPr>
            </a:lvl2pPr>
            <a:lvl3pPr>
              <a:defRPr sz="22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buFont typeface="Arial" pitchFamily="34" charset="0"/>
              <a:buChar char="-"/>
              <a:defRPr sz="20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60984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309320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5110-87C4-4E7E-857C-0698F606DD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53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299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309320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5110-87C4-4E7E-857C-0698F606DD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7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299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6/18/2018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252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6/18/2018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9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maweb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10600" y="6571814"/>
            <a:ext cx="53339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©</a:t>
            </a: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fr-FR" sz="900" b="1" dirty="0">
                <a:solidFill>
                  <a:srgbClr val="FFFFFF"/>
                </a:solidFill>
                <a:latin typeface="Arial"/>
                <a:cs typeface="Arial"/>
              </a:rPr>
              <a:t>CDE</a:t>
            </a:r>
            <a:endParaRPr sz="9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7505" y="2371217"/>
            <a:ext cx="9036495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52090" marR="5080" indent="-1300480" algn="l"/>
            <a:r>
              <a:rPr lang="ru-RU" sz="3200" dirty="0">
                <a:solidFill>
                  <a:srgbClr val="19636A"/>
                </a:solidFill>
                <a:latin typeface="Calibri" panose="020F0502020204030204" pitchFamily="34" charset="0"/>
              </a:rPr>
              <a:t>Среднесрочное бюджетирование в странах </a:t>
            </a:r>
            <a:r>
              <a:rPr lang="en-GB" sz="3200" dirty="0">
                <a:solidFill>
                  <a:srgbClr val="19636A"/>
                </a:solidFill>
                <a:latin typeface="Calibri" panose="020F0502020204030204" pitchFamily="34" charset="0"/>
              </a:rPr>
              <a:t>SIGMA</a:t>
            </a:r>
            <a:br>
              <a:rPr lang="en-US" sz="3200" dirty="0">
                <a:solidFill>
                  <a:srgbClr val="19636A"/>
                </a:solidFill>
                <a:latin typeface="Calibri" panose="020F0502020204030204" pitchFamily="34" charset="0"/>
              </a:rPr>
            </a:br>
            <a:endParaRPr sz="3200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2093021" y="3983535"/>
            <a:ext cx="5836132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19636A"/>
                </a:solidFill>
                <a:latin typeface="Calibri"/>
              </a:rPr>
              <a:t>Заседание руководителей бюджетных ведомств стран ЦВЮВЕ</a:t>
            </a:r>
            <a:endParaRPr lang="en-GB" sz="2800" b="1" dirty="0">
              <a:solidFill>
                <a:srgbClr val="19636A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19636A"/>
                </a:solidFill>
                <a:latin typeface="Calibri"/>
              </a:rPr>
              <a:t>Загреб</a:t>
            </a:r>
            <a:r>
              <a:rPr lang="en-GB" sz="2800" b="1" dirty="0">
                <a:solidFill>
                  <a:srgbClr val="19636A"/>
                </a:solidFill>
                <a:latin typeface="Calibri"/>
              </a:rPr>
              <a:t>, 24 </a:t>
            </a:r>
            <a:r>
              <a:rPr lang="ru-RU" sz="2800" b="1" dirty="0">
                <a:solidFill>
                  <a:srgbClr val="19636A"/>
                </a:solidFill>
                <a:latin typeface="Calibri"/>
              </a:rPr>
              <a:t>мая </a:t>
            </a:r>
            <a:r>
              <a:rPr lang="en-GB" sz="2800" b="1" dirty="0">
                <a:solidFill>
                  <a:srgbClr val="19636A"/>
                </a:solidFill>
                <a:latin typeface="Calibri"/>
              </a:rPr>
              <a:t>2018</a:t>
            </a:r>
            <a:r>
              <a:rPr lang="ru-RU" sz="2800" b="1" dirty="0">
                <a:solidFill>
                  <a:srgbClr val="19636A"/>
                </a:solidFill>
                <a:latin typeface="Calibri"/>
              </a:rPr>
              <a:t> г.</a:t>
            </a:r>
            <a:endParaRPr lang="en-GB" sz="2800" b="1" dirty="0">
              <a:solidFill>
                <a:srgbClr val="19636A"/>
              </a:solidFill>
              <a:latin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95936" y="5661248"/>
            <a:ext cx="2088232" cy="12157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1F6167"/>
                </a:solidFill>
                <a:latin typeface="+mn-lt"/>
                <a:cs typeface="Arial"/>
              </a:rPr>
              <a:t>Брайан Финн</a:t>
            </a:r>
            <a:endParaRPr sz="2400" dirty="0">
              <a:solidFill>
                <a:srgbClr val="1F6167"/>
              </a:solidFill>
              <a:latin typeface="Arial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fontAlgn="auto">
              <a:spcBef>
                <a:spcPts val="32"/>
              </a:spcBef>
              <a:spcAft>
                <a:spcPts val="0"/>
              </a:spcAft>
            </a:pPr>
            <a:endParaRPr sz="31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8382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131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Отличие результатов от процесса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Очевидно, что результаты важнее процесса, однако кризисы, как правило, возникают внезапно, и именно в такие моменты устойчивые процессы могут оказать поддержку корректирующим мерам и в конечном счете способствовать восстановлению.</a:t>
            </a:r>
            <a:endParaRPr lang="en-GB" dirty="0"/>
          </a:p>
          <a:p>
            <a:r>
              <a:rPr lang="ru-RU" dirty="0"/>
              <a:t>Иными словами, устойчивый процесс оказывает поддержку результатам </a:t>
            </a:r>
            <a:r>
              <a:rPr lang="ru-RU" b="1" dirty="0"/>
              <a:t>в долгосрочной перспективе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24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764704"/>
            <a:ext cx="7797552" cy="5361459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ru-RU" dirty="0"/>
              <a:t>Спасибо за внимание</a:t>
            </a:r>
            <a:r>
              <a:rPr lang="en-GB" dirty="0"/>
              <a:t>! </a:t>
            </a:r>
          </a:p>
          <a:p>
            <a:pPr marL="0" indent="0" algn="ctr">
              <a:spcAft>
                <a:spcPts val="600"/>
              </a:spcAft>
              <a:buNone/>
            </a:pPr>
            <a:endParaRPr lang="en-GB" dirty="0"/>
          </a:p>
          <a:p>
            <a:pPr marL="0" indent="0" algn="ctr">
              <a:spcAft>
                <a:spcPts val="600"/>
              </a:spcAft>
              <a:buNone/>
            </a:pPr>
            <a:endParaRPr lang="en-GB" dirty="0"/>
          </a:p>
          <a:p>
            <a:pPr marL="0" indent="0" algn="ctr">
              <a:spcAft>
                <a:spcPts val="600"/>
              </a:spcAft>
              <a:buNone/>
            </a:pPr>
            <a:endParaRPr lang="en-GB" dirty="0"/>
          </a:p>
          <a:p>
            <a:pPr marL="0" indent="0" algn="ctr">
              <a:spcAft>
                <a:spcPts val="600"/>
              </a:spcAft>
              <a:buNone/>
            </a:pPr>
            <a:endParaRPr lang="en-GB" dirty="0"/>
          </a:p>
          <a:p>
            <a:pPr marL="0" indent="0" algn="ctr">
              <a:spcAft>
                <a:spcPts val="600"/>
              </a:spcAft>
              <a:buNone/>
            </a:pPr>
            <a:endParaRPr lang="en-GB" dirty="0"/>
          </a:p>
          <a:p>
            <a:pPr marL="0" indent="0" algn="ctr">
              <a:spcAft>
                <a:spcPts val="600"/>
              </a:spcAft>
              <a:buNone/>
            </a:pPr>
            <a:endParaRPr lang="en-GB" dirty="0"/>
          </a:p>
          <a:p>
            <a:pPr marL="0" indent="0" algn="ctr">
              <a:spcAft>
                <a:spcPts val="600"/>
              </a:spcAft>
              <a:buNone/>
            </a:pPr>
            <a:r>
              <a:rPr lang="ru-RU" dirty="0"/>
              <a:t>Дополнительная информация размещена на сайте</a:t>
            </a:r>
            <a:r>
              <a:rPr lang="en-GB" dirty="0"/>
              <a:t>: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GB" dirty="0">
                <a:hlinkClick r:id="rId3"/>
              </a:rPr>
              <a:t>www.sigmaweb.org</a:t>
            </a: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 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122" name="Picture 2" descr="\\FS-CH-1.main.oecd.org\Users2\Finn_B\Files\how-to-deliver-an-extremely-boring-presentation-24-72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00808"/>
            <a:ext cx="468052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50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Зачем нужен среднесрочный подход</a:t>
            </a:r>
            <a:r>
              <a:rPr lang="en-GB" sz="32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В общем, цель среднесрочного бюджетирования – повысить дисциплину государственных расходов</a:t>
            </a:r>
            <a:endParaRPr lang="en-GB" b="1" dirty="0"/>
          </a:p>
          <a:p>
            <a:pPr lvl="1"/>
            <a:r>
              <a:rPr lang="ru-RU" sz="2400" dirty="0"/>
              <a:t>Установление общих целевых показателей и лимитов государственных расходов</a:t>
            </a:r>
            <a:endParaRPr lang="en-GB" sz="2400" dirty="0"/>
          </a:p>
          <a:p>
            <a:pPr lvl="1"/>
            <a:r>
              <a:rPr lang="ru-RU" sz="2400" dirty="0"/>
              <a:t>Расчет расходов на текущие меры государственной политики и определение бюджетного пространства</a:t>
            </a:r>
            <a:endParaRPr lang="en-GB" sz="2400" dirty="0"/>
          </a:p>
          <a:p>
            <a:pPr lvl="1"/>
            <a:r>
              <a:rPr lang="ru-RU" sz="2400" dirty="0"/>
              <a:t>Больше ясности о полных издержках</a:t>
            </a:r>
            <a:endParaRPr lang="en-GB" sz="2400" dirty="0"/>
          </a:p>
          <a:p>
            <a:pPr lvl="1"/>
            <a:r>
              <a:rPr lang="ru-RU" sz="2400" dirty="0"/>
              <a:t>Укрепление связи между планированием и бюджетами и т.д..</a:t>
            </a:r>
            <a:r>
              <a:rPr lang="en-GB" sz="2400" dirty="0"/>
              <a:t>.</a:t>
            </a:r>
          </a:p>
          <a:p>
            <a:pPr lvl="1"/>
            <a:r>
              <a:rPr lang="ru-RU" sz="2400" dirty="0"/>
              <a:t>Больше определенности операционных результатов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209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Контекст ЕС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Среднесрочные цели</a:t>
            </a:r>
            <a:r>
              <a:rPr lang="en-GB" sz="2400" b="1" dirty="0"/>
              <a:t> </a:t>
            </a:r>
            <a:endParaRPr lang="ru-RU" sz="2400" b="1" dirty="0"/>
          </a:p>
          <a:p>
            <a:r>
              <a:rPr lang="ru-RU" sz="2400" dirty="0"/>
              <a:t>Пакет шести нормативных документов, утвержденный Парламентом и Советом ЕС в ноябре </a:t>
            </a:r>
            <a:r>
              <a:rPr lang="en-GB" sz="2400" dirty="0"/>
              <a:t>2011</a:t>
            </a:r>
            <a:r>
              <a:rPr lang="ru-RU" sz="2400" dirty="0"/>
              <a:t> г.</a:t>
            </a:r>
            <a:r>
              <a:rPr lang="en-GB" sz="2400" dirty="0"/>
              <a:t>, </a:t>
            </a:r>
            <a:r>
              <a:rPr lang="ru-RU" sz="2400" dirty="0"/>
              <a:t>вступил в силу в декабре </a:t>
            </a:r>
            <a:r>
              <a:rPr lang="en-GB" sz="2400" dirty="0"/>
              <a:t>2011</a:t>
            </a:r>
            <a:r>
              <a:rPr lang="ru-RU" sz="2400" dirty="0"/>
              <a:t> г.</a:t>
            </a:r>
            <a:endParaRPr lang="en-GB" sz="2400" dirty="0"/>
          </a:p>
          <a:p>
            <a:pPr lvl="1"/>
            <a:r>
              <a:rPr lang="ru-RU" sz="2400" dirty="0"/>
              <a:t>Пакет двух документов, утвержденный Парламентом ЕС и Советом по экономике и финансам в мае </a:t>
            </a:r>
            <a:r>
              <a:rPr lang="en-US" sz="2400" dirty="0"/>
              <a:t>2013</a:t>
            </a:r>
            <a:r>
              <a:rPr lang="ru-RU" sz="2400" dirty="0"/>
              <a:t> г.</a:t>
            </a:r>
            <a:r>
              <a:rPr lang="en-US" sz="2400" dirty="0"/>
              <a:t>, </a:t>
            </a:r>
            <a:r>
              <a:rPr lang="ru-RU" sz="2400" dirty="0"/>
              <a:t>вступил в силу в мае </a:t>
            </a:r>
            <a:r>
              <a:rPr lang="en-US" sz="2400" dirty="0"/>
              <a:t>2013</a:t>
            </a:r>
            <a:r>
              <a:rPr lang="ru-RU" sz="2400" dirty="0"/>
              <a:t> г.</a:t>
            </a:r>
            <a:endParaRPr lang="en-US" sz="2400" dirty="0"/>
          </a:p>
          <a:p>
            <a:pPr lvl="1"/>
            <a:r>
              <a:rPr lang="ru-RU" sz="2400" dirty="0"/>
              <a:t>Каждая страна должна утвердить </a:t>
            </a:r>
            <a:r>
              <a:rPr lang="ru-RU" sz="2400" b="1" dirty="0"/>
              <a:t>среднесрочные цели</a:t>
            </a:r>
            <a:r>
              <a:rPr lang="ru-RU" sz="2400" dirty="0"/>
              <a:t> в части структурного дефицита под наблюдением независимого бюджетного органа (еврозона), предусмотрев при этом механизм коррекции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65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Независимый бюджетный орган (НБО)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600" b="1" dirty="0"/>
              <a:t>Правило</a:t>
            </a:r>
            <a:r>
              <a:rPr lang="en-US" sz="2600" dirty="0"/>
              <a:t>: </a:t>
            </a:r>
            <a:r>
              <a:rPr lang="ru-RU" sz="2600" dirty="0"/>
              <a:t>каждая страна должна создать независимые органы, отвечающие за мониторинг соблюдения правил на национальном уровне</a:t>
            </a:r>
            <a:r>
              <a:rPr lang="en-US" sz="2600" dirty="0"/>
              <a:t>:</a:t>
            </a:r>
          </a:p>
          <a:p>
            <a:pPr lvl="1"/>
            <a:r>
              <a:rPr lang="ru-RU" sz="1800" dirty="0"/>
              <a:t>Соблюдение национального бюджетного правила, особенно среднесрочных целей, сроков сближения и механизма коррекции </a:t>
            </a:r>
          </a:p>
          <a:p>
            <a:pPr lvl="1"/>
            <a:r>
              <a:rPr lang="ru-RU" sz="1800" dirty="0"/>
              <a:t>Достоверность экономических прогнозов должна подтверждаться НБО</a:t>
            </a:r>
            <a:endParaRPr lang="en-US" sz="1800" dirty="0"/>
          </a:p>
          <a:p>
            <a:pPr lvl="1"/>
            <a:r>
              <a:rPr lang="ru-RU" sz="1800" dirty="0"/>
              <a:t>Правительства должны следовать рекомендациям НБО или объяснять, почему они этого не делают</a:t>
            </a:r>
            <a:r>
              <a:rPr lang="en-US" sz="1800" dirty="0"/>
              <a:t>.</a:t>
            </a:r>
          </a:p>
          <a:p>
            <a:pPr lvl="1"/>
            <a:r>
              <a:rPr lang="ru-RU" sz="1800" dirty="0"/>
              <a:t>Независимость</a:t>
            </a:r>
            <a:r>
              <a:rPr lang="en-US" sz="1800" dirty="0"/>
              <a:t>: </a:t>
            </a:r>
          </a:p>
          <a:p>
            <a:pPr lvl="2"/>
            <a:r>
              <a:rPr lang="ru-RU" sz="1600" dirty="0"/>
              <a:t>НБО должен быть учрежден нормативным актом обязательной силы и  носить постоянный характер</a:t>
            </a:r>
            <a:r>
              <a:rPr lang="en-US" sz="1600" dirty="0"/>
              <a:t>;</a:t>
            </a:r>
          </a:p>
          <a:p>
            <a:pPr lvl="2"/>
            <a:r>
              <a:rPr lang="ru-RU" sz="1600" dirty="0"/>
              <a:t>Он должен публиковать рекомендации, иметь доступ к соответствующей информации и обладать значительными финансовыми ресурсами</a:t>
            </a:r>
            <a:r>
              <a:rPr lang="en-US" sz="1600" dirty="0"/>
              <a:t>; </a:t>
            </a:r>
          </a:p>
          <a:p>
            <a:pPr lvl="2"/>
            <a:r>
              <a:rPr lang="ru-RU" sz="1600" dirty="0"/>
              <a:t>Их члены должны выбираться в соответствии с критериями профессиональной пригодности и компетенции</a:t>
            </a:r>
            <a:r>
              <a:rPr lang="en-US" sz="1600" dirty="0"/>
              <a:t>.</a:t>
            </a:r>
          </a:p>
          <a:p>
            <a:endParaRPr lang="en-US" sz="3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37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SIGMA </a:t>
            </a:r>
            <a:r>
              <a:rPr lang="ru-RU" dirty="0"/>
              <a:t>акцентирует внимание на </a:t>
            </a:r>
            <a:r>
              <a:rPr lang="en-GB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400" dirty="0"/>
              <a:t>Устойчивости среднесрочной структуры бюджета</a:t>
            </a:r>
            <a:endParaRPr lang="en-GB" sz="2400" dirty="0"/>
          </a:p>
          <a:p>
            <a:pPr lvl="1"/>
            <a:r>
              <a:rPr lang="ru-RU" sz="2400" dirty="0"/>
              <a:t>Охвате</a:t>
            </a:r>
            <a:endParaRPr lang="en-GB" sz="2400" dirty="0"/>
          </a:p>
          <a:p>
            <a:pPr lvl="1"/>
            <a:r>
              <a:rPr lang="ru-RU" sz="2400" dirty="0"/>
              <a:t>Уровне детализации</a:t>
            </a:r>
            <a:r>
              <a:rPr lang="en-GB" sz="2400" dirty="0"/>
              <a:t>/</a:t>
            </a:r>
            <a:r>
              <a:rPr lang="ru-RU" sz="2400" dirty="0"/>
              <a:t>исключении определенных статей</a:t>
            </a: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ru-RU" sz="2400" dirty="0"/>
              <a:t>Строгости бюджетного правила</a:t>
            </a:r>
            <a:endParaRPr lang="en-GB" sz="2400" dirty="0"/>
          </a:p>
          <a:p>
            <a:pPr lvl="1"/>
            <a:r>
              <a:rPr lang="ru-RU" sz="2400" dirty="0"/>
              <a:t>Политической воле</a:t>
            </a:r>
            <a:r>
              <a:rPr lang="en-GB" sz="2400" dirty="0"/>
              <a:t>/</a:t>
            </a:r>
            <a:r>
              <a:rPr lang="ru-RU" sz="2400" dirty="0"/>
              <a:t>обязательности или необязательности</a:t>
            </a:r>
            <a:endParaRPr lang="en-GB" sz="2400" dirty="0"/>
          </a:p>
          <a:p>
            <a:pPr lvl="1"/>
            <a:r>
              <a:rPr lang="ru-RU" sz="2400" dirty="0"/>
              <a:t>Формулировании целевых ориентиров</a:t>
            </a: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ru-RU" sz="2400" dirty="0"/>
              <a:t>Достоверности среднесрочного планирования</a:t>
            </a:r>
            <a:endParaRPr lang="en-GB" sz="2400" dirty="0"/>
          </a:p>
          <a:p>
            <a:pPr lvl="1"/>
            <a:r>
              <a:rPr lang="ru-RU" sz="2400" dirty="0"/>
              <a:t>Основополагающих принципах</a:t>
            </a:r>
            <a:endParaRPr lang="en-GB" sz="2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77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Неизменность среднесрочной структуры бюджета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sz="2000" dirty="0"/>
              <a:t>Правительство утверждает на три года и публикует накануне годового бюджета </a:t>
            </a:r>
            <a:r>
              <a:rPr lang="en-GB" sz="2000" dirty="0"/>
              <a:t>(2 </a:t>
            </a:r>
            <a:r>
              <a:rPr lang="ru-RU" sz="2000" dirty="0"/>
              <a:t>балла</a:t>
            </a:r>
            <a:r>
              <a:rPr lang="en-GB" sz="2000" dirty="0"/>
              <a:t>)</a:t>
            </a:r>
          </a:p>
          <a:p>
            <a:pPr lvl="1"/>
            <a:r>
              <a:rPr lang="ru-RU" sz="2000" dirty="0"/>
              <a:t>Уставлены максимальные предельные лимиты по расходам, которые соблюдаются в рамках годового бюджета </a:t>
            </a:r>
            <a:r>
              <a:rPr lang="en-GB" sz="2000" dirty="0"/>
              <a:t>(3 </a:t>
            </a:r>
            <a:r>
              <a:rPr lang="ru-RU" sz="2000" dirty="0"/>
              <a:t>балла</a:t>
            </a:r>
            <a:r>
              <a:rPr lang="en-GB" sz="2000" dirty="0"/>
              <a:t>)</a:t>
            </a:r>
          </a:p>
          <a:p>
            <a:pPr lvl="1"/>
            <a:r>
              <a:rPr lang="ru-RU" sz="2000" dirty="0"/>
              <a:t>Парламент обсуждает среднесрочную структуру бюджета на уровне комитета до обсуждения годового бюджета </a:t>
            </a:r>
            <a:r>
              <a:rPr lang="en-GB" sz="2000" dirty="0"/>
              <a:t>(1 </a:t>
            </a:r>
            <a:r>
              <a:rPr lang="ru-RU" sz="2000" dirty="0"/>
              <a:t>балл</a:t>
            </a:r>
            <a:r>
              <a:rPr lang="en-GB" sz="2000" dirty="0"/>
              <a:t>)</a:t>
            </a:r>
          </a:p>
          <a:p>
            <a:pPr lvl="1"/>
            <a:r>
              <a:rPr lang="ru-RU" sz="2000" dirty="0"/>
              <a:t>Среднесрочная структура бюджета утверждается на уровне бюджета расширенного правительства </a:t>
            </a:r>
            <a:r>
              <a:rPr lang="en-GB" sz="2000" dirty="0"/>
              <a:t>(1 </a:t>
            </a:r>
            <a:r>
              <a:rPr lang="ru-RU" sz="2000" dirty="0"/>
              <a:t>балл</a:t>
            </a:r>
            <a:r>
              <a:rPr lang="en-GB" sz="2000" dirty="0"/>
              <a:t>)</a:t>
            </a:r>
          </a:p>
          <a:p>
            <a:pPr lvl="1"/>
            <a:r>
              <a:rPr lang="ru-RU" sz="2000" dirty="0"/>
              <a:t>Четко установлены целевые ориентиры бюджета на период </a:t>
            </a:r>
            <a:r>
              <a:rPr lang="en-GB" sz="2000" dirty="0"/>
              <a:t>(2 </a:t>
            </a:r>
            <a:r>
              <a:rPr lang="ru-RU" sz="2000" dirty="0"/>
              <a:t>пункта</a:t>
            </a:r>
            <a:r>
              <a:rPr lang="en-GB" sz="2000" dirty="0"/>
              <a:t>)</a:t>
            </a:r>
          </a:p>
          <a:p>
            <a:pPr lvl="1"/>
            <a:r>
              <a:rPr lang="ru-RU" sz="2000" dirty="0"/>
              <a:t>Стратегическая информация по отраслям, в том числе нефинансовая информация </a:t>
            </a:r>
            <a:r>
              <a:rPr lang="en-GB" sz="2000" dirty="0"/>
              <a:t>(2 </a:t>
            </a:r>
            <a:r>
              <a:rPr lang="ru-RU" sz="2000" dirty="0"/>
              <a:t>балла</a:t>
            </a:r>
            <a:r>
              <a:rPr lang="en-GB" sz="20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741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274638"/>
            <a:ext cx="7779258" cy="778098"/>
          </a:xfrm>
        </p:spPr>
        <p:txBody>
          <a:bodyPr/>
          <a:lstStyle/>
          <a:p>
            <a:r>
              <a:rPr lang="ru-RU" dirty="0"/>
              <a:t>Неизменность бюджетных правил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412776"/>
            <a:ext cx="7779258" cy="4713387"/>
          </a:xfrm>
        </p:spPr>
        <p:txBody>
          <a:bodyPr/>
          <a:lstStyle/>
          <a:p>
            <a:pPr lvl="1"/>
            <a:r>
              <a:rPr lang="ru-RU" sz="2400" dirty="0"/>
              <a:t>Правительство утверждает ясные количественные бюджетные правила, как минимум, в части государственного долга и дефицита бюджета </a:t>
            </a:r>
            <a:r>
              <a:rPr lang="en-GB" sz="2400" dirty="0"/>
              <a:t>(1 </a:t>
            </a:r>
            <a:r>
              <a:rPr lang="ru-RU" sz="2400" dirty="0"/>
              <a:t>балл</a:t>
            </a:r>
            <a:r>
              <a:rPr lang="en-GB" sz="2400" dirty="0"/>
              <a:t>)</a:t>
            </a:r>
          </a:p>
          <a:p>
            <a:pPr lvl="1"/>
            <a:r>
              <a:rPr lang="ru-RU" sz="2400" dirty="0"/>
              <a:t>Бюджетные правила в отношении государственного долга и дефицита закреплены законом и предусматривают четкие процедуры коррекции </a:t>
            </a:r>
            <a:r>
              <a:rPr lang="en-GB" sz="2400" dirty="0"/>
              <a:t>(1 </a:t>
            </a:r>
            <a:r>
              <a:rPr lang="ru-RU" sz="2400" dirty="0"/>
              <a:t>балл</a:t>
            </a:r>
            <a:r>
              <a:rPr lang="en-GB" sz="2400" dirty="0"/>
              <a:t>)</a:t>
            </a:r>
          </a:p>
          <a:p>
            <a:pPr lvl="1"/>
            <a:r>
              <a:rPr lang="ru-RU" sz="2400" dirty="0"/>
              <a:t>В течение двух последних финансовых лет правительство не нарушало бюджетные правила</a:t>
            </a:r>
            <a:r>
              <a:rPr lang="en-GB" sz="2400" dirty="0"/>
              <a:t>, </a:t>
            </a:r>
            <a:r>
              <a:rPr lang="ru-RU" sz="2400" dirty="0"/>
              <a:t>независимо от того, установлены они законом или сформулированы в качестве политического обязательства </a:t>
            </a:r>
            <a:r>
              <a:rPr lang="en-GB" sz="2400" dirty="0"/>
              <a:t>(2 </a:t>
            </a:r>
            <a:r>
              <a:rPr lang="ru-RU" sz="2400" dirty="0"/>
              <a:t>балла</a:t>
            </a:r>
            <a:r>
              <a:rPr lang="en-GB" sz="2400" dirty="0"/>
              <a:t>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28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Достоверность среднесрочных планов бюджета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/>
              <a:t>Оценка расходов и доходов с использованием разницы в % между запланированным объемом расходов в среднесрочной структуре бюджета, утвержденной за два года до последнего календарного года, и исполнением бюджета за последний полный календарный год</a:t>
            </a:r>
            <a:endParaRPr lang="en-GB" sz="2000" dirty="0"/>
          </a:p>
          <a:p>
            <a:pPr lvl="2"/>
            <a:r>
              <a:rPr lang="en-GB" sz="1600" dirty="0"/>
              <a:t>4 </a:t>
            </a:r>
            <a:r>
              <a:rPr lang="ru-RU" sz="1600" dirty="0"/>
              <a:t>балла </a:t>
            </a:r>
            <a:r>
              <a:rPr lang="en-GB" sz="1600" dirty="0"/>
              <a:t>= </a:t>
            </a:r>
            <a:r>
              <a:rPr lang="ru-RU" sz="1600" dirty="0"/>
              <a:t>менее </a:t>
            </a:r>
            <a:r>
              <a:rPr lang="en-GB" sz="1600" dirty="0"/>
              <a:t>2%</a:t>
            </a:r>
          </a:p>
          <a:p>
            <a:pPr lvl="2"/>
            <a:r>
              <a:rPr lang="en-GB" sz="1600" dirty="0"/>
              <a:t>3 </a:t>
            </a:r>
            <a:r>
              <a:rPr lang="ru-RU" sz="1600" dirty="0"/>
              <a:t>балла </a:t>
            </a:r>
            <a:r>
              <a:rPr lang="en-GB" sz="1600" dirty="0"/>
              <a:t>= 2%‑4.99%</a:t>
            </a:r>
          </a:p>
          <a:p>
            <a:pPr lvl="2"/>
            <a:r>
              <a:rPr lang="en-GB" sz="1600" dirty="0"/>
              <a:t>2 </a:t>
            </a:r>
            <a:r>
              <a:rPr lang="ru-RU" sz="1600" dirty="0"/>
              <a:t>балла </a:t>
            </a:r>
            <a:r>
              <a:rPr lang="en-GB" sz="1600" dirty="0"/>
              <a:t>= 5%‑9.99%</a:t>
            </a:r>
          </a:p>
          <a:p>
            <a:pPr lvl="2"/>
            <a:r>
              <a:rPr lang="en-GB" sz="1600" dirty="0"/>
              <a:t>1 </a:t>
            </a:r>
            <a:r>
              <a:rPr lang="ru-RU" sz="1600" dirty="0"/>
              <a:t>балл </a:t>
            </a:r>
            <a:r>
              <a:rPr lang="en-GB" sz="1600" dirty="0"/>
              <a:t>= 10%‑15%</a:t>
            </a:r>
          </a:p>
          <a:p>
            <a:pPr lvl="2"/>
            <a:r>
              <a:rPr lang="en-GB" sz="1600" dirty="0"/>
              <a:t>0 </a:t>
            </a:r>
            <a:r>
              <a:rPr lang="ru-RU" sz="1600" dirty="0"/>
              <a:t>баллов </a:t>
            </a:r>
            <a:r>
              <a:rPr lang="en-GB" sz="1600" dirty="0"/>
              <a:t>= </a:t>
            </a:r>
            <a:r>
              <a:rPr lang="ru-RU" sz="1600" dirty="0"/>
              <a:t>более </a:t>
            </a:r>
            <a:r>
              <a:rPr lang="en-GB" sz="1600" dirty="0"/>
              <a:t>15% </a:t>
            </a:r>
            <a:r>
              <a:rPr lang="ru-RU" sz="1600" dirty="0"/>
              <a:t>или при отсутствии среднесрочной структуры бюджета </a:t>
            </a:r>
          </a:p>
          <a:p>
            <a:pPr lvl="2"/>
            <a:r>
              <a:rPr lang="ru-RU" sz="2000" b="1" dirty="0"/>
              <a:t>При отсутствии надежных прогнозов среднесрочное бюджетирование невозможно</a:t>
            </a:r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54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Западные Балканы и Турция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Качество среднесрочной структуры бюджета варьируется от </a:t>
            </a:r>
            <a:r>
              <a:rPr lang="en-GB" dirty="0"/>
              <a:t>2/5 </a:t>
            </a:r>
            <a:r>
              <a:rPr lang="ru-RU" dirty="0"/>
              <a:t>до </a:t>
            </a:r>
            <a:r>
              <a:rPr lang="en-GB" dirty="0"/>
              <a:t>3/5 (</a:t>
            </a:r>
            <a:r>
              <a:rPr lang="ru-RU" dirty="0"/>
              <a:t>2 страны получили </a:t>
            </a:r>
            <a:r>
              <a:rPr lang="en-GB" dirty="0"/>
              <a:t>3 </a:t>
            </a:r>
            <a:r>
              <a:rPr lang="ru-RU" dirty="0"/>
              <a:t>балла, а две другие - </a:t>
            </a:r>
            <a:r>
              <a:rPr lang="en-GB" dirty="0"/>
              <a:t>2) 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ru-RU" dirty="0"/>
              <a:t>Рейтинг устойчивости среднесрочной структуры  бюджета варьируется от </a:t>
            </a:r>
            <a:r>
              <a:rPr lang="en-GB" dirty="0"/>
              <a:t>4/12 </a:t>
            </a:r>
            <a:r>
              <a:rPr lang="ru-RU" dirty="0"/>
              <a:t>до </a:t>
            </a:r>
            <a:r>
              <a:rPr lang="en-GB" dirty="0"/>
              <a:t>10/12</a:t>
            </a:r>
          </a:p>
          <a:p>
            <a:pPr lvl="1"/>
            <a:r>
              <a:rPr lang="ru-RU" dirty="0"/>
              <a:t>Рейтинг устойчивости бюджетных правил варьируется от </a:t>
            </a:r>
            <a:r>
              <a:rPr lang="en-GB" dirty="0"/>
              <a:t>0/5 </a:t>
            </a:r>
            <a:r>
              <a:rPr lang="ru-RU" dirty="0"/>
              <a:t>до </a:t>
            </a:r>
            <a:r>
              <a:rPr lang="en-GB" dirty="0"/>
              <a:t>4/5</a:t>
            </a:r>
          </a:p>
          <a:p>
            <a:pPr lvl="1"/>
            <a:r>
              <a:rPr lang="ru-RU" dirty="0"/>
              <a:t>Рейтинг достоверности варьируется от </a:t>
            </a:r>
            <a:r>
              <a:rPr lang="en-GB" dirty="0"/>
              <a:t>2/8 </a:t>
            </a:r>
            <a:r>
              <a:rPr lang="ru-RU" dirty="0"/>
              <a:t>до </a:t>
            </a:r>
            <a:r>
              <a:rPr lang="en-GB" dirty="0"/>
              <a:t>8/8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309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SIGMA_Presentation_Eng_3April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 PA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esentation_SIGMA-25Years_Eng_0407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 PA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FullName xmlns="http://schemas.microsoft.com/sharepoint/v3">N/A</FullNam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1B4B0C9F92E548B8FE43068A855B51" ma:contentTypeVersion="1" ma:contentTypeDescription="Create a new document." ma:contentTypeScope="" ma:versionID="53a618e5c126a865406952cd9810347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eacc4561c88a142f3e2bd568f1dfe90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FullNam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FullName" ma:index="2" nillable="true" ma:displayName="Full Name" ma:default="N/A" ma:format="Dropdown" ma:internalName="FullName">
      <xsd:simpleType>
        <xsd:union memberTypes="dms:Text">
          <xsd:simpleType>
            <xsd:restriction base="dms:Choice">
              <xsd:enumeration value="N/A"/>
              <xsd:enumeration value="Aarelaid Hillar"/>
              <xsd:enumeration value="Abati Alessandro"/>
              <xsd:enumeration value="Abc Tlumaczen"/>
              <xsd:enumeration value="Abdiu Rezarta"/>
              <xsd:enumeration value="Aberg Kazimir"/>
              <xsd:enumeration value="Abreu Joao"/>
              <xsd:enumeration value="Abreu Lopes Helena"/>
              <xsd:enumeration value="Ad verbum Interpreters"/>
              <xsd:enumeration value="Adamcova Lena"/>
              <xsd:enumeration value="Adamia Ana"/>
              <xsd:enumeration value="Adolphson Johan"/>
              <xsd:enumeration value="Adomonis Vidmantas"/>
              <xsd:enumeration value="Agagjyshi Anita"/>
              <xsd:enumeration value="Aglyan Vahagn"/>
              <xsd:enumeration value="Ahmeti Adnan"/>
              <xsd:enumeration value="Ahmetovic Damir"/>
              <xsd:enumeration value="Aksoy Sinasi"/>
              <xsd:enumeration value="Alakivi Airi"/>
              <xsd:enumeration value="Albano Gian Luigi"/>
              <xsd:enumeration value="Adolphson Johan"/>
              <xsd:enumeration value="Adomonis Vidmantas"/>
              <xsd:enumeration value="Aglyan Vahagn"/>
              <xsd:enumeration value="Ahmeti Adnan"/>
              <xsd:enumeration value="Ahmetovic Damir"/>
              <xsd:enumeration value="Aksoy Sinasi"/>
              <xsd:enumeration value="Albano Gian Luigi"/>
              <xsd:enumeration value="Aleksaite Stabingiene Goda"/>
              <xsd:enumeration value="Allain Yves"/>
              <xsd:enumeration value="Alleweldt Franck"/>
              <xsd:enumeration value="Andermann Juergen"/>
              <xsd:enumeration value="Andrade Ana"/>
              <xsd:enumeration value="Androniceanu Armenia"/>
              <xsd:enumeration value="Angleryd Tony"/>
              <xsd:enumeration value="Annikve Tom"/>
              <xsd:enumeration value="Antoljak Vedran"/>
              <xsd:enumeration value="Apostrof"/>
              <xsd:enumeration value="Arafat Ali"/>
              <xsd:enumeration value="Arbatauskas Arturas"/>
              <xsd:enumeration value="Argirovski Aleksandar"/>
              <xsd:enumeration value="Argullol-Murgadas Enric"/>
              <xsd:enumeration value="Arjdal Brahim"/>
              <xsd:enumeration value="Arnould Emmanuelle"/>
              <xsd:enumeration value="Arnould Joel"/>
              <xsd:enumeration value="Arrowsmith Sue"/>
              <xsd:enumeration value="Arsic Nebojsa"/>
              <xsd:enumeration value="Art Translation"/>
              <xsd:enumeration value="Asamoah Audrey"/>
              <xsd:enumeration value="Asell Mikael"/>
              <xsd:enumeration value="Aslan Esin"/>
              <xsd:enumeration value="Astok Hannes"/>
              <xsd:enumeration value="Assistum AB"/>
              <xsd:enumeration value="Audio Video Consulting"/>
              <xsd:enumeration value="Azyan Liz"/>
              <xsd:enumeration value="Babayev Sahil"/>
              <xsd:enumeration value="Babington Mark"/>
              <xsd:enumeration value="Bachmayer Emmerich"/>
              <xsd:enumeration value="Bachova Ina"/>
              <xsd:enumeration value="Baci Ilir"/>
              <xsd:enumeration value="Bacon Richard"/>
              <xsd:enumeration value="Baerman Tanja"/>
              <xsd:enumeration value="Bak Pieter Dirk"/>
              <xsd:enumeration value="Baktashi Kemil"/>
              <xsd:enumeration value="Bala Andi"/>
              <xsd:enumeration value="Ball Lisa"/>
              <xsd:enumeration value="Banner Gerhard"/>
              <xsd:enumeration value="Baptista Filomena"/>
              <xsd:enumeration value="Barcelo Rosa"/>
              <xsd:enumeration value="Barnes Edwards Pamela"/>
              <xsd:enumeration value="Barth Dietrich"/>
              <xsd:enumeration value="Bass Tony"/>
              <xsd:enumeration value="Bates St John"/>
              <xsd:enumeration value="Bau Violeta V"/>
              <xsd:enumeration value="Beblavy Miroslav"/>
              <xsd:enumeration value="Bedairia Moncef"/>
              <xsd:enumeration value="Bedritis Janis"/>
              <xsd:enumeration value="Bedwell Bruce"/>
              <xsd:enumeration value="Ben Osmane Khalid"/>
              <xsd:enumeration value="Ben Yakhlef Adel"/>
              <xsd:enumeration value="Ben-Gera Michal"/>
              <xsd:enumeration value="Benharrosh Corinne"/>
              <xsd:enumeration value="Bennett Peter"/>
              <xsd:enumeration value="Berger Helmut"/>
              <xsd:enumeration value="Bergman Mats"/>
              <xsd:enumeration value="Berishaj Martin"/>
              <xsd:enumeration value="Bernard Paul"/>
              <xsd:enumeration value="Bertrand Marc"/>
              <xsd:enumeration value="Bestebreur Ton"/>
              <xsd:enumeration value="Betmalle Pascal"/>
              <xsd:enumeration value="Bicja Ilir"/>
              <xsd:enumeration value="Biljuric Maja"/>
              <xsd:enumeration value="Birinci Ozge"/>
              <xsd:enumeration value="Birkinshaw Patrick"/>
              <xsd:enumeration value="Birot Alain"/>
              <xsd:enumeration value="Bistri Idar"/>
              <xsd:enumeration value="Bjelke Sten"/>
              <xsd:enumeration value="Blair Philip"/>
              <xsd:enumeration value="Blanc Dominique"/>
              <xsd:enumeration value="Blanquefort Philippe"/>
              <xsd:enumeration value="Blazevic Zoran"/>
              <xsd:enumeration value="Blegvad Kristoffer"/>
              <xsd:enumeration value="Blomberg Peder"/>
              <xsd:enumeration value="Boettern Philip"/>
              <xsd:enumeration value="Bogusz Aleksandra"/>
              <xsd:enumeration value="Bojin Camil"/>
              <xsd:enumeration value="Boman Lars"/>
              <xsd:enumeration value="Bondar Florin"/>
              <xsd:enumeration value="Bonner Colm"/>
              <xsd:enumeration value="Bonwitt Bob"/>
              <xsd:enumeration value="Borghagen Lennart"/>
              <xsd:enumeration value="Borissov Andrey"/>
              <xsd:enumeration value="Borredon Marc"/>
              <xsd:enumeration value="Bosscher Marje"/>
              <xsd:enumeration value="Bouchebouba Leila"/>
              <xsd:enumeration value="Boujemaa Slim"/>
              <xsd:enumeration value="Bourgois Lionel"/>
              <xsd:enumeration value="Boutin Anne Marie"/>
              <xsd:enumeration value="Boutin Laura"/>
              <xsd:enumeration value="Bovaird Anthony"/>
              <xsd:enumeration value="Bozzay Erika"/>
              <xsd:enumeration value="Braun Peter"/>
              <xsd:enumeration value="Braunfelde Ieva"/>
              <xsd:enumeration value="Breen Ronnie"/>
              <xsd:enumeration value="Breteche Bianca"/>
              <xsd:enumeration value="Bright Esther"/>
              <xsd:enumeration value="Bright Lois"/>
              <xsd:enumeration value="Brinks Ron"/>
              <xsd:enumeration value="Britt Heather"/>
              <xsd:enumeration value="Brkic Karmen"/>
              <xsd:enumeration value="Broderick Olga"/>
              <xsd:enumeration value="Broeze Ed"/>
              <xsd:enumeration value="Brooke Peter"/>
              <xsd:enumeration value="Brown Daniel"/>
              <xsd:enumeration value="Brunaud Gerard"/>
              <xsd:enumeration value="Bruun-Nielsen Steen"/>
              <xsd:enumeration value="Bucur Cornelia"/>
              <xsd:enumeration value="Budulac Dragos"/>
              <xsd:enumeration value="Bueb Jean-Pierre"/>
              <xsd:enumeration value="Bufteac Sergiu"/>
              <xsd:enumeration value="Bugarski Bozana"/>
              <xsd:enumeration value="Buivida Laura"/>
              <xsd:enumeration value="Bukovcan Sarita"/>
              <xsd:enumeration value="Bulatovic Vesna"/>
              <xsd:enumeration value="Buova Elizabeta"/>
              <xsd:enumeration value="Burke Ewa"/>
              <xsd:enumeration value="Burkholz Bernhard"/>
              <xsd:enumeration value="Burlet Pol"/>
              <xsd:enumeration value="Burnett Michael"/>
              <xsd:enumeration value="Busse Klaus-Henning"/>
              <xsd:enumeration value="Calleja Antoinette"/>
              <xsd:enumeration value="Camacho Lourdes"/>
              <xsd:enumeration value="Camino Pere"/>
              <xsd:enumeration value="Cant Jeremy"/>
              <xsd:enumeration value="Cantin Brice"/>
              <xsd:enumeration value="Carbone Luigi"/>
              <xsd:enumeration value="Cardona Francisco"/>
              <xsd:enumeration value="Carpenter Michael"/>
              <xsd:enumeration value="Carter David"/>
              <xsd:enumeration value="Casa de Traduceri"/>
              <xsd:enumeration value="Cassese Sabino"/>
              <xsd:enumeration value="Cats Julien"/>
              <xsd:enumeration value="Cavaco Silva Anibal"/>
              <xsd:enumeration value="Cazala Francois Roger"/>
              <xsd:enumeration value="Cazan Gheorghe"/>
              <xsd:enumeration value="Ceku Robert"/>
              <xsd:enumeration value="Cercone James"/>
              <xsd:enumeration value="Cerga Gjikondi Evis"/>
              <xsd:enumeration value="Cernajs Raits"/>
              <xsd:enumeration value="Cerovic Drazen"/>
              <xsd:enumeration value="Ceulemans Hendrik"/>
              <xsd:enumeration value="Ceylan Betul"/>
              <xsd:enumeration value="Chaaba Samir"/>
              <xsd:enumeration value="Charanzova Dita"/>
              <xsd:enumeration value="Chetcuti-Castet Frederic"/>
              <xsd:enumeration value="Chevalier Gilles"/>
              <xsd:enumeration value="Chicote Tomas"/>
              <xsd:enumeration value="Chiuariu Tudor"/>
              <xsd:enumeration value="Chren Martin"/>
              <xsd:enumeration value="Christensen Andreas"/>
              <xsd:enumeration value="Chuah Juria"/>
              <xsd:enumeration value="Cimer Damir"/>
              <xsd:enumeration value="Citaku Albert"/>
              <xsd:enumeration value="Ciubotaru Maria"/>
              <xsd:enumeration value="Cohen Alain Gerard"/>
              <xsd:enumeration value="Coka Fatbardha"/>
              <xsd:enumeration value="Colling John"/>
              <xsd:enumeration value="Coman Inesa"/>
              <xsd:enumeration value="Concorde"/>
              <xsd:enumeration value="Congress Services"/>
              <xsd:enumeration value="Connell Roger"/>
              <xsd:enumeration value="Constantino Jose"/>
              <xsd:enumeration value="Cordero Gutierrez Fernando"/>
              <xsd:enumeration value="Cornette Marie-Therese"/>
              <xsd:enumeration value="Corte-real Isabel"/>
              <xsd:enumeration value="Costantzer Joel"/>
              <xsd:enumeration value="Cote Carole"/>
              <xsd:enumeration value="Creation Technology Solutions"/>
              <xsd:enumeration value="Crepet Pascale"/>
              <xsd:enumeration value="Csanadi Peter"/>
              <xsd:enumeration value="Culic Jerko"/>
              <xsd:enumeration value="Cvikl Milan"/>
              <xsd:enumeration value="Cvrlje Marija"/>
              <xsd:enumeration value="Czaputowicz Jacek"/>
              <xsd:enumeration value="Czoma Zsofia"/>
              <xsd:enumeration value="Dabanovic Blazenka"/>
              <xsd:enumeration value="Daci Mirjam"/>
              <xsd:enumeration value="Dagher Mirella"/>
              <xsd:enumeration value="Dahlstrom Linda"/>
              <xsd:enumeration value="Dailidenaite Alina"/>
              <xsd:enumeration value="Daiu Maksim"/>
              <xsd:enumeration value="Danielsson Inge"/>
              <xsd:enumeration value="Danneleit Reinhard"/>
              <xsd:enumeration value="Dannequin Thomas"/>
              <xsd:enumeration value="Darcy Martin"/>
              <xsd:enumeration value="Davies Craig"/>
              <xsd:enumeration value="Davies Ian"/>
              <xsd:enumeration value="Davinic Marko"/>
              <xsd:enumeration value="De Dominicis Regina"/>
              <xsd:enumeration value="De Haan Ina"/>
              <xsd:enumeration value="De Muynck Yolanda"/>
              <xsd:enumeration value="De Oliveira Lopes Maria da Conceicao"/>
              <xsd:enumeration value="De Roquefeuil Dominique"/>
              <xsd:enumeration value="De Saedeleer Desire"/>
              <xsd:enumeration value="De Sousa Luis"/>
              <xsd:enumeration value="Debel Lone"/>
              <xsd:enumeration value="Debicki Marek"/>
              <xsd:enumeration value="Debrosse Philippe"/>
              <xsd:enumeration value="Delamarre Xavier"/>
              <xsd:enumeration value="Delayen-Dulac Eva"/>
              <xsd:enumeration value="Delecluse Nicole"/>
              <xsd:enumeration value="Deliallisi Iris"/>
              <xsd:enumeration value="Delin Karin"/>
              <xsd:enumeration value="Delmar Michel"/>
              <xsd:enumeration value="Deloitte Lucia"/>
              <xsd:enumeration value="Demal Ilona"/>
              <xsd:enumeration value="Dencso Balazs"/>
              <xsd:enumeration value="Denison Cross Jonathan"/>
              <xsd:enumeration value="Derda Dario"/>
              <xsd:enumeration value="Desewffy Anna"/>
              <xsd:enumeration value="Devine Vera"/>
              <xsd:enumeration value="Dhimo Doloreza"/>
              <xsd:enumeration value="Dhooghe David"/>
              <xsd:enumeration value="Di Stasi Giovanni"/>
              <xsd:enumeration value="Diacov Diana"/>
              <xsd:enumeration value="Dimitrova Monika"/>
              <xsd:enumeration value="Djikic Jasmina"/>
              <xsd:enumeration value="Djukic Vojislava"/>
              <xsd:enumeration value="Dmitrichev Andrei"/>
              <xsd:enumeration value="Dohmen Ger"/>
              <xsd:enumeration value="Dolghii Elena"/>
              <xsd:enumeration value="Donelan Edward"/>
              <xsd:enumeration value="Dragosavac Tatjana"/>
              <xsd:enumeration value="Drapak Filip"/>
              <xsd:enumeration value="Dror Yehezkel"/>
              <xsd:enumeration value="Drouillon Francoise"/>
              <xsd:enumeration value="Dubljevic Snezana"/>
              <xsd:enumeration value="Dubos Olivier"/>
              <xsd:enumeration value="Duboscq Frederique"/>
              <xsd:enumeration value="Dubois Nicolas"/>
              <xsd:enumeration value="Dubravka Prelec"/>
              <xsd:enumeration value="Dulabic Vedran"/>
              <xsd:enumeration value="Duluc François"/>
              <xsd:enumeration value="Duncombe Philip"/>
              <xsd:enumeration value="Dunne Colm"/>
              <xsd:enumeration value="Dunne Mary"/>
              <xsd:enumeration value="Dupuis Jerome"/>
              <xsd:enumeration value="Duran Ignacio"/>
              <xsd:enumeration value="Dutruc Armelle"/>
              <xsd:enumeration value="Duvnjak Vinkica"/>
              <xsd:enumeration value="Dzihanovic Selma"/>
              <xsd:enumeration value="Dzilnavs Andis"/>
              <xsd:enumeration value="Edelstam Gunilla"/>
              <xsd:enumeration value="Efendic Lejla"/>
              <xsd:enumeration value="El Tall Aktham"/>
              <xsd:enumeration value="El Tanany Nahed"/>
              <xsd:enumeration value="Elcock Michael"/>
              <xsd:enumeration value="Eldh Stephan"/>
              <xsd:enumeration value="Elferink Ed"/>
              <xsd:enumeration value="Elgstrand Lage"/>
              <xsd:enumeration value="Ellermann Bernd"/>
              <xsd:enumeration value="Elliott Doug"/>
              <xsd:enumeration value="Elm Larsen Rolf"/>
              <xsd:enumeration value="Elzanowska Anita"/>
              <xsd:enumeration value="Embleton Eric"/>
              <xsd:enumeration value="Epsztajn Ileana"/>
              <xsd:enumeration value="Erber Sabine"/>
              <xsd:enumeration value="Ermakova Galina"/>
              <xsd:enumeration value="Errera Antoine"/>
              <xsd:enumeration value="Errera Roger"/>
              <xsd:enumeration value="Erzen Tina"/>
              <xsd:enumeration value="Esteban berrocal Susana"/>
              <xsd:enumeration value="Eurocon"/>
              <xsd:enumeration value="Evans Gareth"/>
              <xsd:enumeration value="Faller Michaela"/>
              <xsd:enumeration value="Farber Gisela"/>
              <xsd:enumeration value="Farsimadan Daryoush"/>
              <xsd:enumeration value="Fazenda Helena"/>
              <xsd:enumeration value="Fazliu Bashkim"/>
              <xsd:enumeration value="Feik Rudolph"/>
              <xsd:enumeration value="Fejo Jens"/>
              <xsd:enumeration value="Fennessy Edward"/>
              <xsd:enumeration value="Ferris Thomas"/>
              <xsd:enumeration value="Fesse Bengt"/>
              <xsd:enumeration value="Fidalgo de Freitas Tiago"/>
              <xsd:enumeration value="Figueiredo Joao"/>
              <xsd:enumeration value="Filip Marilena"/>
              <xsd:enumeration value="Filoti Diana"/>
              <xsd:enumeration value="Finn Brian"/>
              <xsd:enumeration value="Fitoussi Bernard"/>
              <xsd:enumeration value="Fitzpatrick Liam"/>
              <xsd:enumeration value="Fitzpatrick Sean"/>
              <xsd:enumeration value="Flere Darja"/>
              <xsd:enumeration value="Fleri Louis-François"/>
              <xsd:enumeration value="Fletcher Glenn"/>
              <xsd:enumeration value="Fliedner Ortlieb"/>
              <xsd:enumeration value="Fogg Mike"/>
              <xsd:enumeration value="Forges Valerie"/>
              <xsd:enumeration value="Forrest Stephen"/>
              <xsd:enumeration value="Fourquet Laurent"/>
              <xsd:enumeration value="Fox Brian"/>
              <xsd:enumeration value="Francois Brenda"/>
              <xsd:enumeration value="Franjkovic Ivancica"/>
              <xsd:enumeration value="Franz Karin"/>
              <xsd:enumeration value="Freibert Anke"/>
              <xsd:enumeration value="Freidman Michael"/>
              <xsd:enumeration value="Freire Joao"/>
              <xsd:enumeration value="Freyne Thierry"/>
              <xsd:enumeration value="Fribiczer Gabriella"/>
              <xsd:enumeration value="Friedrichs Stefan"/>
              <xsd:enumeration value="Fruhmann Michael"/>
              <xsd:enumeration value="Frunza Alexandru"/>
              <xsd:enumeration value="Fuchs David"/>
              <xsd:enumeration value="Gahan Eoin"/>
              <xsd:enumeration value="Gal Krisztina"/>
              <xsd:enumeration value="Galabov Antonyi"/>
              <xsd:enumeration value="Galkowski Juliusz"/>
              <xsd:enumeration value="Gameiro Manuel"/>
              <xsd:enumeration value="Ganhao Maria Teresa"/>
              <xsd:enumeration value="Garitte Jean Pierre"/>
              <xsd:enumeration value="Gekova Elisaveta"/>
              <xsd:enumeration value="Genchev Radoslav"/>
              <xsd:enumeration value="Guend Abdelaziz"/>
              <xsd:enumeration value="Georgopoulos Aris"/>
              <xsd:enumeration value="Gerets Tina"/>
              <xsd:enumeration value="Gestalt Translation Agency"/>
              <xsd:enumeration value="Gharaibeh Marwan"/>
              <xsd:enumeration value="Gheorghita Tamara"/>
              <xsd:enumeration value="Ghozzi Adel"/>
              <xsd:enumeration value="Gibson Andrew"/>
              <xsd:enumeration value="Gillen Mary Jo"/>
              <xsd:enumeration value="Gilman Stuart"/>
              <xsd:enumeration value="Gintowt Jankowicz Maria"/>
              <xsd:enumeration value="Gjortler Peter"/>
              <xsd:enumeration value="Glashouwer Boudien"/>
              <xsd:enumeration value="Godbert Antoine"/>
              <xsd:enumeration value="Godec Samo"/>
              <xsd:enumeration value="Goetz Klaus"/>
              <xsd:enumeration value="Gogorishvili Khatuna"/>
              <xsd:enumeration value="Goldsworthy Diana"/>
              <xsd:enumeration value="Gonod Pascale"/>
              <xsd:enumeration value="Gonzalez Lorena"/>
              <xsd:enumeration value="Goodfellow Richard"/>
              <xsd:enumeration value="Gorecki Piotr-Nils"/>
              <xsd:enumeration value="Goretti Chiara"/>
              <xsd:enumeration value="Gottwald Katharina"/>
              <xsd:enumeration value="Gozel Kadir Akin"/>
              <xsd:enumeration value="Graffova Dalila"/>
              <xsd:enumeration value="Grammatikov Mart"/>
              <xsd:enumeration value="Grand d'Esnon Jerome"/>
              <xsd:enumeration value="Grant Hugh"/>
              <xsd:enumeration value="Grant Tom"/>
              <xsd:enumeration value="Grecniene Zaneta"/>
              <xsd:enumeration value="Greco Pauline"/>
              <xsd:enumeration value="Gregor Jan"/>
              <xsd:enumeration value="Gremeaux Marie-Paul"/>
              <xsd:enumeration value="Gresl Petr"/>
              <xsd:enumeration value="Grima Joseph R"/>
              <xsd:enumeration value="Grubesic Niko"/>
              <xsd:enumeration value="Gtari Nejib"/>
              <xsd:enumeration value="Gueroff Eduard"/>
              <xsd:enumeration value="Guevorkian Guevork"/>
              <xsd:enumeration value="Guilfoyle Michael"/>
              <xsd:enumeration value="Guillarme Françoise"/>
              <xsd:enumeration value="Gulfoyle Michael"/>
              <xsd:enumeration value="Gustafsson Lars-Goran"/>
              <xsd:enumeration value="Gutierrez Carlos"/>
              <xsd:enumeration value="Gutierrez Rafael"/>
              <xsd:enumeration value="Gvozdenovic Danijela"/>
              <xsd:enumeration value="Gyor Mihaly"/>
              <xsd:enumeration value="Haagsma Auke"/>
              <xsd:enumeration value="Haddad Adnan"/>
              <xsd:enumeration value="Hadjiloizou Michael"/>
              <xsd:enumeration value="Haigh Penny"/>
              <xsd:enumeration value="Hainque Michel"/>
              <xsd:enumeration value="Hairson Guibert"/>
              <xsd:enumeration value="Hajek Petr"/>
              <xsd:enumeration value="Halili Ruzhid"/>
              <xsd:enumeration value="Hall Fiona"/>
              <xsd:enumeration value="Harbort Matthias"/>
              <xsd:enumeration value="Hargeskog Sven-Eric"/>
              <xsd:enumeration value="Harman William"/>
              <xsd:enumeration value="Harris Julie"/>
              <xsd:enumeration value="Hart Rebecca"/>
              <xsd:enumeration value="Hartley Keith"/>
              <xsd:enumeration value="Havens Harry"/>
              <xsd:enumeration value="Haxhijaj Enver"/>
              <xsd:enumeration value="Hebette-Van den Broeke Chantal"/>
              <xsd:enumeration value="Hede Patrick"/>
              <xsd:enumeration value="Hedlund Lundgren Veronica"/>
              <xsd:enumeration value="Heeren Jan"/>
              <xsd:enumeration value="Heil Peter"/>
              <xsd:enumeration value="Heise Stefan"/>
              <xsd:enumeration value="Hejduk Bohdan"/>
              <xsd:enumeration value="Henin Francis"/>
              <xsd:enumeration value="Hepworth Noel"/>
              <xsd:enumeration value="Herlemann Gabriele"/>
              <xsd:enumeration value="Hertel Christian"/>
              <xsd:enumeration value="Hill Karen"/>
              <xsd:enumeration value="Hinov Aleksandar"/>
              <xsd:enumeration value="Hintea Calin"/>
              <xsd:enumeration value="Hjertstrand Anders"/>
              <xsd:enumeration value="Hochhaus Karin"/>
              <xsd:enumeration value="Hodak Dane"/>
              <xsd:enumeration value="Hogan Therese"/>
              <xsd:enumeration value="Holchacker Peter"/>
              <xsd:enumeration value="Holden Randy"/>
              <xsd:enumeration value="Holloway Rachel"/>
              <xsd:enumeration value="Hololei Henrik"/>
              <xsd:enumeration value="Holopainen Raija"/>
              <xsd:enumeration value="Hopkinson Belinda"/>
              <xsd:enumeration value="Horton Sylvia"/>
              <xsd:enumeration value="Hourt-Schneider Michele"/>
              <xsd:enumeration value="Hoxha Artan"/>
              <xsd:enumeration value="Hoxha Shpati"/>
              <xsd:enumeration value="Hoxhalli Margarita"/>
              <xsd:enumeration value="Huijts Brian"/>
              <xsd:enumeration value="Huisman Astrid"/>
              <xsd:enumeration value="Hunink Rolf"/>
              <xsd:enumeration value="Hurley David"/>
              <xsd:enumeration value="Huseynov Nazim"/>
              <xsd:enumeration value="Huseynov Vugar"/>
              <xsd:enumeration value="Hutcheson Robert"/>
              <xsd:enumeration value="Hytonen Tomi"/>
              <xsd:enumeration value="Iancu Diana"/>
              <xsd:enumeration value="Ibrahimi Gent"/>
              <xsd:enumeration value="Idtaleb Malika"/>
              <xsd:enumeration value="Iles Christopher"/>
              <xsd:enumeration value="Ilic Mladen"/>
              <xsd:enumeration value="Ingrim Frank"/>
              <xsd:enumeration value="Intergroup LLC"/>
              <xsd:enumeration value="Ipenburg Dirk"/>
              <xsd:enumeration value="Irwin Helen"/>
              <xsd:enumeration value="Ivanov Pavel"/>
              <xsd:enumeration value="Ivanovic Ivica"/>
              <xsd:enumeration value="Ivarsson Daniel"/>
              <xsd:enumeration value="Jackholt Jan"/>
              <xsd:enumeration value="Jadoun George"/>
              <xsd:enumeration value="Jaidi Larbi"/>
              <xsd:enumeration value="Jakobsen Soren"/>
              <xsd:enumeration value="Jakupi Ilir"/>
              <xsd:enumeration value="Jalovecka Martina"/>
              <xsd:enumeration value="James Andrew"/>
              <xsd:enumeration value="James Simon David"/>
              <xsd:enumeration value="Jamieson Alison"/>
              <xsd:enumeration value="Jancic Vanja"/>
              <xsd:enumeration value="Janes Steven"/>
              <xsd:enumeration value="Janevski Darko"/>
              <xsd:enumeration value="Janhed Tomas"/>
              <xsd:enumeration value="Jansen Wim"/>
              <xsd:enumeration value="Janssens Johan"/>
              <xsd:enumeration value="Jarrah Jamal"/>
              <xsd:enumeration value="Jashari Berat"/>
              <xsd:enumeration value="Jatautiene Ina"/>
              <xsd:enumeration value="Jelic Ivana"/>
              <xsd:enumeration value="Jenkins Graham"/>
              <xsd:enumeration value="Jenkins Kate"/>
              <xsd:enumeration value="Jensen Steen"/>
              <xsd:enumeration value="Jensen Ulf"/>
              <xsd:enumeration value="Johnston Andrew"/>
              <xsd:enumeration value="Johnston Iain Logan"/>
              <xsd:enumeration value="Jones Davy"/>
              <xsd:enumeration value="Jones Gareth"/>
              <xsd:enumeration value="Jones Maldwyn"/>
              <xsd:enumeration value="Jonsson Stefan"/>
              <xsd:enumeration value="Josifovska Marija"/>
              <xsd:enumeration value="Jovanovic Nikola"/>
              <xsd:enumeration value="Jovic Vladana"/>
              <xsd:enumeration value="Jurlina Tamara"/>
              <xsd:enumeration value="Kacinari Donika"/>
              <xsd:enumeration value="Kacprowicz Grazyna"/>
              <xsd:enumeration value="Kadic-Akovic Milica"/>
              <xsd:enumeration value="Kadzadej Blerta"/>
              <xsd:enumeration value="Kaiser Anna-Bettina"/>
              <xsd:enumeration value="Kaiser Rolf"/>
              <xsd:enumeration value="Kakulia Roman"/>
              <xsd:enumeration value="Kalnins Valts"/>
              <xsd:enumeration value="Kaltoft Jesper"/>
              <xsd:enumeration value="Kaluzynska Malgorzata"/>
              <xsd:enumeration value="Kaneva Nevianka"/>
              <xsd:enumeration value="Kanini Erald"/>
              <xsd:enumeration value="Karisik Aleksandar"/>
              <xsd:enumeration value="Karjalainen Katri"/>
              <xsd:enumeration value="Karpen Ulrich"/>
              <xsd:enumeration value="Kasemets Keit"/>
              <xsd:enumeration value="Kastelli Vadym"/>
              <xsd:enumeration value="Kastrati Pranvera"/>
              <xsd:enumeration value="Katchikian Astrig"/>
              <xsd:enumeration value="Katelan Josko"/>
              <xsd:enumeration value="Kaunaite Ruta"/>
              <xsd:enumeration value="Kaylan Inci Isabell"/>
              <xsd:enumeration value="Keating Michael"/>
              <xsd:enumeration value="Kelesidis Dionysios"/>
              <xsd:enumeration value="Keller Matthias"/>
              <xsd:enumeration value="Kempeneer Caroline"/>
              <xsd:enumeration value="Kern Ruediger"/>
              <xsd:enumeration value="Kersevan Erik"/>
              <xsd:enumeration value="Kharrat Abdellatif"/>
              <xsd:enumeration value="Kijurina Smiljana"/>
              <xsd:enumeration value="Kjaersgaard Kaj"/>
              <xsd:enumeration value="Klaas Klas"/>
              <xsd:enumeration value="Klapkalne Una"/>
              <xsd:enumeration value="Kleve-Guerinet Susanne"/>
              <xsd:enumeration value="Klingenstierna Ulrika"/>
              <xsd:enumeration value="Knezevic Ana"/>
              <xsd:enumeration value="Kolar Teja"/>
              <xsd:enumeration value="Kolthoff Emile"/>
              <xsd:enumeration value="Konsis"/>
              <xsd:enumeration value="Kontuniemi Eija"/>
              <xsd:enumeration value="Kopric Ivan"/>
              <xsd:enumeration value="Koprivica Nenad"/>
              <xsd:enumeration value="Korade Purg Stefka"/>
              <xsd:enumeration value="Kos Drago"/>
              <xsd:enumeration value="Koslov Anton"/>
              <xsd:enumeration value="Kosovac Azra"/>
              <xsd:enumeration value="Kosse Ineke"/>
              <xsd:enumeration value="Kosta Vangjel"/>
              <xsd:enumeration value="Kostic Vesna"/>
              <xsd:enumeration value="Kostova Stoyanova Olga"/>
              <xsd:enumeration value="Kotchegura Alexander"/>
              <xsd:enumeration value="Kotnik-Sumah Kristina"/>
              <xsd:enumeration value="Kovac Polona"/>
              <xsd:enumeration value="Kovacevic Biljana"/>
              <xsd:enumeration value="Kovarikova Silvia"/>
              <xsd:enumeration value="Kraehmer Rolf"/>
              <xsd:enumeration value="Krall Karl Gustaf"/>
              <xsd:enumeration value="Krasniqi Arben"/>
              <xsd:enumeration value="Krause Sigle Brigitte"/>
              <xsd:enumeration value="Kravchuck Vitazliy"/>
              <xsd:enumeration value="Kregar Josip"/>
              <xsd:enumeration value="Krickovic Goran"/>
              <xsd:enumeration value="Krievins Martins"/>
              <xsd:enumeration value="Krisciunaite Aurelija"/>
              <xsd:enumeration value="Kristic Ivona"/>
              <xsd:enumeration value="Kristjansson Astrup Reynir"/>
              <xsd:enumeration value="Krivogorsky Victoria"/>
              <xsd:enumeration value="Krolikowski Jacek"/>
              <xsd:enumeration value="Krstanov Dejan"/>
              <xsd:enumeration value="Krulic Joseph"/>
              <xsd:enumeration value="Krumina Elita"/>
              <xsd:enumeration value="Kulesza Michal"/>
              <xsd:enumeration value="Kulina Dragan"/>
              <xsd:enumeration value="Kunze Klaus"/>
              <xsd:enumeration value="Lage Ferron Consuelo"/>
              <xsd:enumeration value="Lahidji Reza"/>
              <xsd:enumeration value="Lakocevic Branka"/>
              <xsd:enumeration value="Langle Sabine"/>
              <xsd:enumeration value="Language Lab"/>
              <xsd:enumeration value="Lankveld Harrij"/>
              <xsd:enumeration value="Lannigan Clare"/>
              <xsd:enumeration value="Larange Alain"/>
              <xsd:enumeration value="Laranjeira Cristina"/>
              <xsd:enumeration value="Larsson Kjell"/>
              <xsd:enumeration value="Lawrence Peter"/>
              <xsd:enumeration value="Leal Christine"/>
              <xsd:enumeration value="Leithoff Ralf"/>
              <xsd:enumeration value="Lemmik Juhani"/>
              <xsd:enumeration value="Lemke Marian"/>
              <xsd:enumeration value="Lennartsson Soeren"/>
              <xsd:enumeration value="Leone Viela"/>
              <xsd:enumeration value="Lepassaar Juhan"/>
              <xsd:enumeration value="Leroy Anne-Marie"/>
              <xsd:enumeration value="Levy Daniel"/>
              <xsd:enumeration value="Lexcelera Co"/>
              <xsd:enumeration value="Lice Solveiga"/>
              <xsd:enumeration value="Lidex Interpretation Poland"/>
              <xsd:enumeration value="Liepa Inta"/>
              <xsd:enumeration value="Lilic Stevan"/>
              <xsd:enumeration value="Lindberg Bente"/>
              <xsd:enumeration value="Lingen Jan-Pieter"/>
              <xsd:enumeration value="Linzbauer Ljerka"/>
              <xsd:enumeration value="Little Anthony"/>
              <xsd:enumeration value="Livingstone David"/>
              <xsd:enumeration value="Locmele Gunta"/>
              <xsd:enumeration value="Lodge Martin"/>
              <xsd:enumeration value="Loeffler Elke"/>
              <xsd:enumeration value="Lofgren Hans"/>
              <xsd:enumeration value="Loli Eris"/>
              <xsd:enumeration value="Luburic Tanja"/>
              <xsd:enumeration value="Maasik Kadri"/>
              <xsd:enumeration value="Macleod Stephen"/>
              <xsd:enumeration value="Madise Ulle"/>
              <xsd:enumeration value="Magicx Magicx"/>
              <xsd:enumeration value="Maguire Maria"/>
              <xsd:enumeration value="Mahieux Sophie"/>
              <xsd:enumeration value="Malesic Sandra"/>
              <xsd:enumeration value="Maliqi Shkelzen"/>
              <xsd:enumeration value="Mandelkern Dieudonne"/>
              <xsd:enumeration value="Maniokas Klaudijus"/>
              <xsd:enumeration value="Marcou Gerard"/>
              <xsd:enumeration value="Marcu Ion"/>
              <xsd:enumeration value="Marek Jiri"/>
              <xsd:enumeration value="Marjanovic Vlada"/>
              <xsd:enumeration value="Marks David"/>
              <xsd:enumeration value="Marleka Ilir"/>
              <xsd:enumeration value="Marsden Graham"/>
              <xsd:enumeration value="Marshall Frances"/>
              <xsd:enumeration value="Martelli Mario"/>
              <xsd:enumeration value="Martinez Madero David"/>
              <xsd:enumeration value="Martinez Richard"/>
              <xsd:enumeration value="Martins Claro Joao"/>
              <xsd:enumeration value="Matesic Goran"/>
              <xsd:enumeration value="Mathes Aleksandra"/>
              <xsd:enumeration value="Matta Irene"/>
              <xsd:enumeration value="Mattarella Bernardo"/>
              <xsd:enumeration value="Matusevicius Darius"/>
              <xsd:enumeration value="Maund Colin"/>
              <xsd:enumeration value="Mauser Heimo"/>
              <xsd:enumeration value="Mayhew Alan"/>
              <xsd:enumeration value="Maynard Colin"/>
              <xsd:enumeration value="Mazigh Mohamed Lazhar"/>
              <xsd:enumeration value="Mccourt William"/>
              <xsd:enumeration value="Mcgoogan Annes"/>
              <xsd:enumeration value="Mcleish Henry"/>
              <xsd:enumeration value="Mcloughlin Bernard"/>
              <xsd:enumeration value="Meekel Thomas"/>
              <xsd:enumeration value="Meggeneder Gunther"/>
              <xsd:enumeration value="Mehri Chedly"/>
              <xsd:enumeration value="Mejdini Marjel"/>
              <xsd:enumeration value="Melillo Cinzia"/>
              <xsd:enumeration value="Merran Deborah"/>
              <xsd:enumeration value="Metuku Hasan"/>
              <xsd:enumeration value="Metzger Herve-Adrien"/>
              <xsd:enumeration value="Mevel Susannah"/>
              <xsd:enumeration value="Meyer Alexandra"/>
              <xsd:enumeration value="Meyer Jean-Marie"/>
              <xsd:enumeration value="Meyer Michael"/>
              <xsd:enumeration value="Meyer Roland"/>
              <xsd:enumeration value="Meyer Viviane"/>
              <xsd:enumeration value="Meyer-Sahling Jan"/>
              <xsd:enumeration value="Mezalis Eriks"/>
              <xsd:enumeration value="Mgeladze Lasha"/>
              <xsd:enumeration value="Michael Bryane"/>
              <xsd:enumeration value="Mihaylova Dobrinka"/>
              <xsd:enumeration value="Mikowicz Jerome"/>
              <xsd:enumeration value="Milatovic Jurij"/>
              <xsd:enumeration value="Mile Valbona"/>
              <xsd:enumeration value="Miljanic Zaneta"/>
              <xsd:enumeration value="Mille Annemarie"/>
              <xsd:enumeration value="Miller Anthony"/>
              <xsd:enumeration value="Millington William"/>
              <xsd:enumeration value="Milosavljevic Bogoljub"/>
              <xsd:enumeration value="Milutinovic Zlatica"/>
              <xsd:enumeration value="Miny Jean-Marie"/>
              <xsd:enumeration value="Missika-Wierzba Bathylle"/>
              <xsd:enumeration value="Mitchell Philip"/>
              <xsd:enumeration value="Mitrovasili Adrian"/>
              <xsd:enumeration value="Mitrushi Emira"/>
              <xsd:enumeration value="Mkrtchyan Vahe"/>
              <xsd:enumeration value="Mlicko David"/>
              <xsd:enumeration value="Mocsari-Gal Krisztina"/>
              <xsd:enumeration value="Moeller Manfred"/>
              <xsd:enumeration value="Moering Johanna"/>
              <xsd:enumeration value="Moilanen Timo"/>
              <xsd:enumeration value="Molander Per"/>
              <xsd:enumeration value="Moldovan Cristina"/>
              <xsd:enumeration value="Molnarova Rozalia"/>
              <xsd:enumeration value="Montin Charles-Henri"/>
              <xsd:enumeration value="Moracanin Vesna"/>
              <xsd:enumeration value="Mota Pinto Paulo"/>
              <xsd:enumeration value="Mordacq Frank"/>
              <xsd:enumeration value="Moreau Olivier"/>
              <xsd:enumeration value="Morrissey Patrick"/>
              <xsd:enumeration value="Mullender Leo"/>
              <xsd:enumeration value="Muller Bernhard"/>
              <xsd:enumeration value="Multilingua"/>
              <xsd:enumeration value="Munkacsi Agnes"/>
              <xsd:enumeration value="Murkovic Nada"/>
              <xsd:enumeration value="Musa Anamarija"/>
              <xsd:enumeration value="Mutallimova Arzu"/>
              <xsd:enumeration value="Muzina Aleksij"/>
              <xsd:enumeration value="Mykkanen Pentti"/>
              <xsd:enumeration value="Nabais Julio"/>
              <xsd:enumeration value="Nabiyeva Saida"/>
              <xsd:enumeration value="Nadal Jean-Philippe"/>
              <xsd:enumeration value="Nagy Andras"/>
              <xsd:enumeration value="Najman Vladimir"/>
              <xsd:enumeration value="Nakrosis Vitalis"/>
              <xsd:enumeration value="Napa Martin"/>
              <xsd:enumeration value="Nedic Nevena"/>
              <xsd:enumeration value="Nemes Lavinia"/>
              <xsd:enumeration value="Neyt Anja"/>
              <xsd:enumeration value="Nicolaidis Kalypso"/>
              <xsd:enumeration value="Nicolas Henri"/>
              <xsd:enumeration value="Nicolescu Alina"/>
              <xsd:enumeration value="Nielsen Soren"/>
              <xsd:enumeration value="Niewiadomska Eliza"/>
              <xsd:enumeration value="Nijland Jeroen"/>
              <xsd:enumeration value="Nikac Djuro"/>
              <xsd:enumeration value="Noel Marie-Sophie"/>
              <xsd:enumeration value="Nordstrom Tomas"/>
              <xsd:enumeration value="Nulle Dace"/>
              <xsd:enumeration value="O'Byrne Audrey"/>
              <xsd:enumeration value="Oblin Michel"/>
              <xsd:enumeration value="Obradovic Tamara"/>
              <xsd:enumeration value="Odanovic-Komatina Ana"/>
              <xsd:enumeration value="Oder Martin"/>
              <xsd:enumeration value="Ognjanovski Vladimir"/>
              <xsd:enumeration value="Ohalloran Jennifer"/>
              <xsd:enumeration value="Oleary Des"/>
              <xsd:enumeration value="Ollig Gerhard"/>
              <xsd:enumeration value="Olofsson Lage"/>
              <xsd:enumeration value="Olsen Flemming Norling"/>
              <xsd:enumeration value="Onisko Jakub"/>
              <xsd:enumeration value="Oostens Marc"/>
              <xsd:enumeration value="Ordozgoiti Miguel"/>
              <xsd:enumeration value="Ormond Derry"/>
              <xsd:enumeration value="Osete François"/>
              <xsd:enumeration value="Osmanovic Bjanka"/>
              <xsd:enumeration value="Otten Adrian"/>
              <xsd:enumeration value="Otto Kai Andreas"/>
              <xsd:enumeration value="Oulamine Yassine"/>
              <xsd:enumeration value="Pacheco Fernando"/>
              <xsd:enumeration value="Pachner Franz"/>
              <xsd:enumeration value="Pachnou Despina"/>
              <xsd:enumeration value="Pacini Riccardo"/>
              <xsd:enumeration value="Pakstaitis Laurynas"/>
              <xsd:enumeration value="Palicarsky Constantine"/>
              <xsd:enumeration value="Panagopoulos Spyros"/>
              <xsd:enumeration value="Papa Marjana"/>
              <xsd:enumeration value="Parrado Diez Salvador"/>
              <xsd:enumeration value="Parrella Monica"/>
              <xsd:enumeration value="Parups Edvins"/>
              <xsd:enumeration value="Parveva Teodora"/>
              <xsd:enumeration value="Pashev Konstantin"/>
              <xsd:enumeration value="Pasquini Gabriele"/>
              <xsd:enumeration value="Pavlicic Tamara"/>
              <xsd:enumeration value="Pavlovska-Daneva Ana"/>
              <xsd:enumeration value="Payne Helen"/>
              <xsd:enumeration value="PCSI Egypt"/>
              <xsd:enumeration value="Pedersen Karsten A"/>
              <xsd:enumeration value="Pedroso Anabela"/>
              <xsd:enumeration value="Peka Neila"/>
              <xsd:enumeration value="Perez de la Cruz Jaime"/>
              <xsd:enumeration value="Perez de Sevilla Rocio"/>
              <xsd:enumeration value="Peschorn Wolfgang"/>
              <xsd:enumeration value="Petersone Baiba"/>
              <xsd:enumeration value="Petro Jonida"/>
              <xsd:enumeration value="Peyramaure Caroline"/>
              <xsd:enumeration value="Piasta Dariusz"/>
              <xsd:enumeration value="Pietras Jaroslaw"/>
              <xsd:enumeration value="Piga Gustavo"/>
              <xsd:enumeration value="Pijl Georges"/>
              <xsd:enumeration value="Pijl Robert"/>
              <xsd:enumeration value="Pilichowski Elsa"/>
              <xsd:enumeration value="Pinto Paulo Mota"/>
              <xsd:enumeration value="Pintol Alma"/>
              <xsd:enumeration value="Piontek Jens"/>
              <xsd:enumeration value="Piret Donald"/>
              <xsd:enumeration value="Piselli Elisabetta"/>
              <xsd:enumeration value="Pitera Julia"/>
              <xsd:enumeration value="Plackowski Krzysztof"/>
              <xsd:enumeration value="Plai Lubomir"/>
              <xsd:enumeration value="Polegubic Ljerka"/>
              <xsd:enumeration value="Polic Mislav"/>
              <xsd:enumeration value="Polito Maria Teresa"/>
              <xsd:enumeration value="Pomahac Richard"/>
              <xsd:enumeration value="Popa Lilioara"/>
              <xsd:enumeration value="Popplewell Marcus"/>
              <xsd:enumeration value="Potter Dominic"/>
              <xsd:enumeration value="Poulain Marc"/>
              <xsd:enumeration value="Prah Natasa"/>
              <xsd:enumeration value="Pranckeviciute Laura"/>
              <xsd:enumeration value="Prek Miro"/>
              <xsd:enumeration value="Prelec Dubravka"/>
              <xsd:enumeration value="Preslavsky Krastio"/>
              <xsd:enumeration value="Profiroiu Constantin Marius"/>
              <xsd:enumeration value="Protic Dusan"/>
              <xsd:enumeration value="Psaltirov Ilija"/>
              <xsd:enumeration value="Pullen Michael"/>
              <xsd:enumeration value="Pura Marius"/>
              <xsd:enumeration value="Purgy Erich"/>
              <xsd:enumeration value="Pushi Etleva"/>
              <xsd:enumeration value="Pustovaia Iana"/>
              <xsd:enumeration value="Qeriqi Hamit"/>
              <xsd:enumeration value="Qojle Albano"/>
              <xsd:enumeration value="Rabrenovic Aleksandra"/>
              <xsd:enumeration value="Radevska-Kufalovska Izabela"/>
              <xsd:enumeration value="Radulovic Marko"/>
              <xsd:enumeration value="Radunovic Vesna"/>
              <xsd:enumeration value="Rafalzik Susanna"/>
              <xsd:enumeration value="Rafrafi Naziha"/>
              <xsd:enumeration value="Raguz Glorija"/>
              <xsd:enumeration value="Rahimova Gunay"/>
              <xsd:enumeration value="Ramos Eugenio"/>
              <xsd:enumeration value="Ramos Joana"/>
              <xsd:enumeration value="Ramsauer Ulrich"/>
              <xsd:enumeration value="Randma Tiina"/>
              <xsd:enumeration value="Ranki Andras"/>
              <xsd:enumeration value="Rantanen Timo"/>
              <xsd:enumeration value="Rasovic Sanja"/>
              <xsd:enumeration value="Rekenkamer Algemene"/>
              <xsd:enumeration value="Redmond Maggie"/>
              <xsd:enumeration value="Rees Philippe"/>
              <xsd:enumeration value="Reid Robin"/>
              <xsd:enumeration value="Reinberg Peter"/>
              <xsd:enumeration value="Reinholde Iveta"/>
              <xsd:enumeration value="Rekerta Kestuti"/>
              <xsd:enumeration value="Reutersward Vilhelm"/>
              <xsd:enumeration value="Rexed Knut"/>
              <xsd:enumeration value="Ribeiro Claudia"/>
              <xsd:enumeration value="Ricciardi Daniele"/>
              <xsd:enumeration value="Rista Eneida"/>
              <xsd:enumeration value="Rizova-kalapish Antoaneta"/>
              <xsd:enumeration value="Rizzoni Giovanni"/>
              <xsd:enumeration value="Robertsson Joakim"/>
              <xsd:enumeration value="Robinson William"/>
              <xsd:enumeration value="Rocard Michel"/>
              <xsd:enumeration value="Rodes Jasna"/>
              <xsd:enumeration value="Rodriguez Jordi"/>
              <xsd:enumeration value="Roewer Wulf"/>
              <xsd:enumeration value="Roggio Erica"/>
              <xsd:enumeration value="Rogowski Adam"/>
              <xsd:enumeration value="Roll Hans-Achim"/>
              <xsd:enumeration value="Rolle Christoph"/>
              <xsd:enumeration value="Romero Carlos"/>
              <xsd:enumeration value="Rosengard Christine"/>
              <xsd:enumeration value="Rosenmeier Hans Peter"/>
              <xsd:enumeration value="Roulland Gerard"/>
              <xsd:enumeration value="Roussignol Jean-Marie"/>
              <xsd:enumeration value="Rudnitska Ruslana"/>
              <xsd:enumeration value="Rufa Mariana"/>
              <xsd:enumeration value="Rusch Wolfgang"/>
              <xsd:enumeration value="Saar Tonis"/>
              <xsd:enumeration value="Sadiku Arta"/>
              <xsd:enumeration value="Saenz de Ormijana Maria del Pilar"/>
              <xsd:enumeration value="Sahakyan Marina"/>
              <xsd:enumeration value="Sajo Andras"/>
              <xsd:enumeration value="Salaj Vesna"/>
              <xsd:enumeration value="Salgrave Marita"/>
              <xsd:enumeration value="Sallaste Aet"/>
              <xsd:enumeration value="Samardzic Aida"/>
              <xsd:enumeration value="Samedzade Ziyad"/>
              <xsd:enumeration value="Sanches Aderito"/>
              <xsd:enumeration value="Sanchez Adolfo"/>
              <xsd:enumeration value="Sanchez Antonio"/>
              <xsd:enumeration value="Sanchez Beato Fernando"/>
              <xsd:enumeration value="Sanchez Motos Enrique"/>
              <xsd:enumeration value="Sandberg Bo"/>
              <xsd:enumeration value="Santic Toni"/>
              <xsd:enumeration value="Santos Luis"/>
              <xsd:enumeration value="Santos Mafalda"/>
              <xsd:enumeration value="Santuccione Lucia"/>
              <xsd:enumeration value="Sarmavicius Osvaldas"/>
              <xsd:enumeration value="Satorras Marc"/>
              <xsd:enumeration value="Savino Mario"/>
              <xsd:enumeration value="Scafaru Veaceslav"/>
              <xsd:enumeration value="Schedlich Bosiljka"/>
              <xsd:enumeration value="Schlossstein Karl-Hans"/>
              <xsd:enumeration value="Schmid Christoph"/>
              <xsd:enumeration value="Scholz Anke"/>
              <xsd:enumeration value="Schoneveld Dirk Jan"/>
              <xsd:enumeration value="Schrager Katrin Pazit"/>
              <xsd:enumeration value="Scotford John"/>
              <xsd:enumeration value="Segal Mark"/>
              <xsd:enumeration value="Seizovic Zarije"/>
              <xsd:enumeration value="Selenica Blerta"/>
              <xsd:enumeration value="Selmi Nesrine"/>
              <xsd:enumeration value="Serhane Abdellah"/>
              <xsd:enumeration value="Seta Djermana"/>
              <xsd:enumeration value="Shakeeb Iman"/>
              <xsd:enumeration value="Shaldeva Magdalena"/>
              <xsd:enumeration value="Shamaileh Duha"/>
              <xsd:enumeration value="Shapo Zhani"/>
              <xsd:enumeration value="Shatkovskiy Olexandr"/>
              <xsd:enumeration value="Shehi Erion"/>
              <xsd:enumeration value="Shehu Sherefedin"/>
              <xsd:enumeration value="Sheperi Kristina"/>
              <xsd:enumeration value="Sheti Sokol"/>
              <xsd:enumeration value="Shundi Ansi"/>
              <xsd:enumeration value="Sibiga Grzegorz"/>
              <xsd:enumeration value="Sics Ugis"/>
              <xsd:enumeration value="Sihver Anneli"/>
              <xsd:enumeration value="Sikkut Siim"/>
              <xsd:enumeration value="Simac Srdan"/>
              <xsd:enumeration value="Simmross Sabine"/>
              <xsd:enumeration value="Simons Theo"/>
              <xsd:enumeration value="Simonyan Samvel"/>
              <xsd:enumeration value="Simunovic Domagoj"/>
              <xsd:enumeration value="Sirvydis Viktoras"/>
              <xsd:enumeration value="Sisternas Xavier"/>
              <xsd:enumeration value="Skrobotz Jan"/>
              <xsd:enumeration value="Slimi Ahmed"/>
              <xsd:enumeration value="Sljukic Snezana"/>
              <xsd:enumeration value="Smith Geoffrey"/>
              <xsd:enumeration value="Smith Marilyn"/>
              <xsd:enumeration value="Smith Paul"/>
              <xsd:enumeration value="Smith Susan"/>
              <xsd:enumeration value="Sobiech Robert"/>
              <xsd:enumeration value="Soccoja Pierre Ch"/>
              <xsd:enumeration value="Sofita Interpreters"/>
              <xsd:enumeration value="Sofranac Natasa"/>
              <xsd:enumeration value="Sokolovski Nirvana"/>
              <xsd:enumeration value="Solomonyan Astghik"/>
              <xsd:enumeration value="Solomonyan Astghik"/>
              <xsd:enumeration value="Soltes Igor"/>
              <xsd:enumeration value="Soptrajanova Jasna"/>
              <xsd:enumeration value="Sorgatz Herwart"/>
              <xsd:enumeration value="Soskic Ana"/>
              <xsd:enumeration value="Sotiropoulos Dimitri"/>
              <xsd:enumeration value="Spackman Michael"/>
              <xsd:enumeration value="Spahic Aida"/>
              <xsd:enumeration value="Spaho Edi"/>
              <xsd:enumeration value="Spanou Calliope"/>
              <xsd:enumeration value="Sparberg Detlev"/>
              <xsd:enumeration value="Sparkes Duncan"/>
              <xsd:enumeration value="Sparkes Peter"/>
              <xsd:enumeration value="Sparks Maureen"/>
              <xsd:enumeration value="Sparro Marco"/>
              <xsd:enumeration value="Spasov Lyudmil"/>
              <xsd:enumeration value="Spehar Sonja"/>
              <xsd:enumeration value="Sperling Maria"/>
              <xsd:enumeration value="Stachowiak Malgorzata"/>
              <xsd:enumeration value="Stameska Irena"/>
              <xsd:enumeration value="Staronova Katerina"/>
              <xsd:enumeration value="Statescu Silvia"/>
              <xsd:enumeration value="Stavreski Elizabeth"/>
              <xsd:enumeration value="Stefanishin Sergei"/>
              <xsd:enumeration value="Stefanowicz Inga"/>
              <xsd:enumeration value="Stenne Pascale"/>
              <xsd:enumeration value="Stevanic Ana"/>
              <xsd:enumeration value="Steylaers Jean-Luc"/>
              <xsd:enumeration value="Stojovic Nada"/>
              <xsd:enumeration value="Stork Stephen"/>
              <xsd:enumeration value="Strachan Ian"/>
              <xsd:enumeration value="Stradiot Liliane"/>
              <xsd:enumeration value="Strang Johanna"/>
              <xsd:enumeration value="Strumskyte Sigita"/>
              <xsd:enumeration value="Subashi Esmeralda"/>
              <xsd:enumeration value="Sudraba Inguna"/>
              <xsd:enumeration value="Sundstrand Andrea"/>
              <xsd:enumeration value="Sundstrom Hans"/>
              <xsd:enumeration value="Svensson Hakan"/>
              <xsd:enumeration value="Synergetek"/>
              <xsd:enumeration value="Szyszkowski Arkadiusz"/>
              <xsd:enumeration value="Tahiri Besnik"/>
              <xsd:enumeration value="Tamo Daniela"/>
              <xsd:enumeration value="Tandberg Eivind"/>
              <xsd:enumeration value="Taranova Svitlana"/>
              <xsd:enumeration value="Tarling Phil"/>
              <xsd:enumeration value="Tatam John"/>
              <xsd:enumeration value="Thaci Arben"/>
              <xsd:enumeration value="Temizel Zekeriya"/>
              <xsd:enumeration value="Tershnjaku Mentor"/>
              <xsd:enumeration value="Terzaki Alexandra"/>
              <xsd:enumeration value="Teixeira Fernanda"/>
              <xsd:enumeration value="Thomas Janet"/>
              <xsd:enumeration value="Thomic Helgar"/>
              <xsd:enumeration value="Thorsten Behnke"/>
              <xsd:enumeration value="Titova Nellija"/>
              <xsd:enumeration value="Tnokovska Zagorka"/>
              <xsd:enumeration value="Todoli Evaristo-Vicente"/>
              <xsd:enumeration value="Tokac Hakan"/>
              <xsd:enumeration value="Tollu Canan"/>
              <xsd:enumeration value="Tomasevic Jovana"/>
              <xsd:enumeration value="Tomljenovic Vesna"/>
              <xsd:enumeration value="Tommasi Daniel"/>
              <xsd:enumeration value="Tosanova Nikolina"/>
              <xsd:enumeration value="Toto Francis"/>
              <xsd:enumeration value="Touzi Rachid"/>
              <xsd:enumeration value="Traumuller Heinrich"/>
              <xsd:enumeration value="Trendafilova-Popovska Tatjana"/>
              <xsd:enumeration value="Trepte Peter"/>
              <xsd:enumeration value="Treuner Jens Hermann"/>
              <xsd:enumeration value="Tricourt Benoit"/>
              <xsd:enumeration value="Trimble Laura"/>
              <xsd:enumeration value="Trivunovic Marijana"/>
              <xsd:enumeration value="Trnka Daniel"/>
              <xsd:enumeration value="Trnkova Petra"/>
              <xsd:enumeration value="Trybus Martin"/>
              <xsd:enumeration value="Tsakadze Mara"/>
              <xsd:enumeration value="Tsipouri Lena"/>
              <xsd:enumeration value="Uczkiewicz Jacek"/>
              <xsd:enumeration value="Ulusoy Kivanc"/>
              <xsd:enumeration value="Urfer Alfred"/>
              <xsd:enumeration value="Ursu Cornelia"/>
              <xsd:enumeration value="Usher Neil"/>
              <xsd:enumeration value="Vagi Peter"/>
              <xsd:enumeration value="Vajda Arnaud"/>
              <xsd:enumeration value="Valente Ana Isabel"/>
              <xsd:enumeration value="Van Batenburg Paul"/>
              <xsd:enumeration value="Van Biesen Guy"/>
              <xsd:enumeration value="Van den Bosch Dirk Pieter"/>
              <xsd:enumeration value="Van Duijvenbode Aldert"/>
              <xsd:enumeration value="Van Kempen Jacques"/>
              <xsd:enumeration value="Van Lankveld Harrij"/>
              <xsd:enumeration value="Van Leyden Tracy"/>
              <xsd:enumeration value="Van Nes Pieter Stijn"/>
              <xsd:enumeration value="Van Overstraeten Erik"/>
              <xsd:enumeration value="Van Tuinen Jan"/>
              <xsd:enumeration value="Vanhoorne Kathy"/>
              <xsd:enumeration value="Varava Inga"/>
              <xsd:enumeration value="Varga Agnes"/>
              <xsd:enumeration value="Vasilevska Tanja"/>
              <xsd:enumeration value="Vasilic Iva"/>
              <xsd:enumeration value="Vass Laszlo"/>
              <xsd:enumeration value="Vaubel Dietrich"/>
              <xsd:enumeration value="Vauthier Alain"/>
              <xsd:enumeration value="Veckys Rimantas"/>
              <xsd:enumeration value="Veen Tim"/>
              <xsd:enumeration value="Vehar Primoz"/>
              <xsd:enumeration value="Veismane Gunta"/>
              <xsd:enumeration value="Velazquez Francisco"/>
              <xsd:enumeration value="Velkavrh Nina"/>
              <xsd:enumeration value="Vesel Tomaz"/>
              <xsd:enumeration value="Veseli Hysni"/>
              <xsd:enumeration value="Vidigal Luis"/>
              <xsd:enumeration value="Vidovic Diana"/>
              <xsd:enumeration value="Viegas Ribeiro Jose"/>
              <xsd:enumeration value="Vilks Alvis"/>
              <xsd:enumeration value="Villeroy Nicolas"/>
              <xsd:enumeration value="Villoria Manuel"/>
              <xsd:enumeration value="Vinderau Natalia"/>
              <xsd:enumeration value="Visions Production Services"/>
              <xsd:enumeration value="Vitorino Nuno"/>
              <xsd:enumeration value="Voci Elio"/>
              <xsd:enumeration value="Voermans Wim"/>
              <xsd:enumeration value="Vogli Thea"/>
              <xsd:enumeration value="Vojinovic Mina"/>
              <xsd:enumeration value="Volter Raul"/>
              <xsd:enumeration value="Vos FA"/>
              <xsd:enumeration value="Vos Jurrie"/>
              <xsd:enumeration value="Vrolijk Joop"/>
              <xsd:enumeration value="Vujovic Radmila"/>
              <xsd:enumeration value="Walecki Marcin"/>
              <xsd:enumeration value="Wallin Anna-Riitta"/>
              <xsd:enumeration value="Wallis David"/>
              <xsd:enumeration value="Ward Liz"/>
              <xsd:enumeration value="Warffemius Olga"/>
              <xsd:enumeration value="Washington Sally"/>
              <xsd:enumeration value="Wauthier Samuel"/>
              <xsd:enumeration value="Wayne Wittig"/>
              <xsd:enumeration value="Whiting Tom"/>
              <xsd:enumeration value="Whitton Howard"/>
              <xsd:enumeration value="Widell Lennart"/>
              <xsd:enumeration value="Wiggins John"/>
              <xsd:enumeration value="Wijsman Thomas"/>
              <xsd:enumeration value="Wilkins Ross"/>
              <xsd:enumeration value="Wilkinson David"/>
              <xsd:enumeration value="Wilkinson Harry"/>
              <xsd:enumeration value="Williams Michael"/>
              <xsd:enumeration value="Wiltshire Tony"/>
              <xsd:enumeration value="Wimmer Norbert"/>
              <xsd:enumeration value="Wingfors Henrik"/>
              <xsd:enumeration value="Winkler Martina"/>
              <xsd:enumeration value="Witt Matthias"/>
              <xsd:enumeration value="Woehrling Jean-Marie"/>
              <xsd:enumeration value="Wolke Jutta"/>
              <xsd:enumeration value="Xhillari Rudina"/>
              <xsd:enumeration value="Yankulov Todor"/>
              <xsd:enumeration value="Zahra Bernard"/>
              <xsd:enumeration value="Zajmi Arben"/>
              <xsd:enumeration value="Zarrouk Tahar"/>
              <xsd:enumeration value="Zec Enisa"/>
              <xsd:enumeration value="Zhelezarova Dilyanka"/>
              <xsd:enumeration value="Zielinski Wojciech"/>
              <xsd:enumeration value="Ziller Jacques"/>
              <xsd:enumeration value="Zivalj Dzenana"/>
              <xsd:enumeration value="Zmeskal Tomas"/>
              <xsd:enumeration value="Zubek Radoslaw"/>
              <xsd:enumeration value="Zurnic Marija"/>
              <xsd:enumeration value="Zvane Inguna"/>
              <xsd:enumeration value="Zyani Brahim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65D811-3099-4205-9C08-1FBF5436286E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B313803-4A7D-4946-B87A-9D0A5EDFB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3D05B90-A88F-4E67-ADF9-B6B22A93F985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42F13E2-89E3-40DD-AFCA-8B4E8C812E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4202</TotalTime>
  <Words>667</Words>
  <Application>Microsoft Office PowerPoint</Application>
  <PresentationFormat>On-screen Show (4:3)</PresentationFormat>
  <Paragraphs>85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Template_SIGMA_Presentation_Eng_3April14</vt:lpstr>
      <vt:lpstr>2_Office Theme</vt:lpstr>
      <vt:lpstr>Presentation_SIGMA-25Years_Eng_040717</vt:lpstr>
      <vt:lpstr>1_Office Theme</vt:lpstr>
      <vt:lpstr>Office Theme</vt:lpstr>
      <vt:lpstr>3_Office Theme</vt:lpstr>
      <vt:lpstr>Среднесрочное бюджетирование в странах SIGMA </vt:lpstr>
      <vt:lpstr>Зачем нужен среднесрочный подход?</vt:lpstr>
      <vt:lpstr>Контекст ЕС</vt:lpstr>
      <vt:lpstr>Независимый бюджетный орган (НБО)</vt:lpstr>
      <vt:lpstr>SIGMA акцентирует внимание на …</vt:lpstr>
      <vt:lpstr>Неизменность среднесрочной структуры бюджета </vt:lpstr>
      <vt:lpstr>Неизменность бюджетных правил </vt:lpstr>
      <vt:lpstr>Достоверность среднесрочных планов бюджета </vt:lpstr>
      <vt:lpstr>Западные Балканы и Турция</vt:lpstr>
      <vt:lpstr>Отличие результатов от процесса</vt:lpstr>
      <vt:lpstr>PowerPoint Presentation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DROUILLON Françoise</dc:creator>
  <cp:lastModifiedBy>Inna Anatolievna Davidova</cp:lastModifiedBy>
  <cp:revision>401</cp:revision>
  <dcterms:created xsi:type="dcterms:W3CDTF">2014-04-03T13:07:45Z</dcterms:created>
  <dcterms:modified xsi:type="dcterms:W3CDTF">2018-06-18T14:33:03Z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">
    <vt:lpwstr>Document</vt:lpwstr>
  </property>
  <property fmtid="{D5CDD505-2E9C-101B-9397-08002B2CF9AE}" pid="5" name="ContentTypeId">
    <vt:lpwstr>0x010100681B4B0C9F92E548B8FE43068A855B51</vt:lpwstr>
  </property>
  <property fmtid="{D5CDD505-2E9C-101B-9397-08002B2CF9AE}" pid="6" name="Project ID">
    <vt:lpwstr>KV5301</vt:lpwstr>
  </property>
  <property fmtid="{D5CDD505-2E9C-101B-9397-08002B2CF9AE}" pid="7" name="Contract">
    <vt:lpwstr>ENP</vt:lpwstr>
  </property>
  <property fmtid="{D5CDD505-2E9C-101B-9397-08002B2CF9AE}" pid="8" name="Date of Event">
    <vt:lpwstr>NA</vt:lpwstr>
  </property>
  <property fmtid="{D5CDD505-2E9C-101B-9397-08002B2CF9AE}" pid="9" name="Language">
    <vt:lpwstr>English</vt:lpwstr>
  </property>
  <property fmtid="{D5CDD505-2E9C-101B-9397-08002B2CF9AE}" pid="10" name="Year">
    <vt:lpwstr>2014</vt:lpwstr>
  </property>
</Properties>
</file>