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 id="2147484092" r:id="rId2"/>
  </p:sldMasterIdLst>
  <p:notesMasterIdLst>
    <p:notesMasterId r:id="rId12"/>
  </p:notesMasterIdLst>
  <p:handoutMasterIdLst>
    <p:handoutMasterId r:id="rId13"/>
  </p:handoutMasterIdLst>
  <p:sldIdLst>
    <p:sldId id="539" r:id="rId3"/>
    <p:sldId id="609" r:id="rId4"/>
    <p:sldId id="610" r:id="rId5"/>
    <p:sldId id="611" r:id="rId6"/>
    <p:sldId id="612" r:id="rId7"/>
    <p:sldId id="613" r:id="rId8"/>
    <p:sldId id="614" r:id="rId9"/>
    <p:sldId id="615" r:id="rId10"/>
    <p:sldId id="560" r:id="rId11"/>
  </p:sldIdLst>
  <p:sldSz cx="9144000" cy="6858000" type="screen4x3"/>
  <p:notesSz cx="6724650" cy="9774238"/>
  <p:defaultTextStyle>
    <a:defPPr>
      <a:defRPr lang="bg-BG"/>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079">
          <p15:clr>
            <a:srgbClr val="A4A3A4"/>
          </p15:clr>
        </p15:guide>
        <p15:guide id="2" pos="211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Цветослав Миков" initials="ЦМ" lastIdx="1" clrIdx="0"/>
  <p:cmAuthor id="7" name="Мария Зарева" initials="MZ" lastIdx="1" clrIdx="7"/>
  <p:cmAuthor id="1" name="Наталия Панайотова" initials="НП" lastIdx="3" clrIdx="1"/>
  <p:cmAuthor id="8" name="Николай Пейков" initials="НП" lastIdx="1" clrIdx="8"/>
  <p:cmAuthor id="2" name="Нина Черничерска" initials="НЧ" lastIdx="2" clrIdx="2"/>
  <p:cmAuthor id="9" name="YIvanova" initials="ЙИ" lastIdx="2" clrIdx="9"/>
  <p:cmAuthor id="3" name="Теодора Златева" initials="ТЗ" lastIdx="2" clrIdx="3"/>
  <p:cmAuthor id="4" name="Георги Чукалев" initials="ГЧ" lastIdx="3" clrIdx="4"/>
  <p:cmAuthor id="5" name="Михаила Ярлийска" initials="МЯ" lastIdx="4" clrIdx="5"/>
  <p:cmAuthor id="6" name="БЮ" initials="БЮ" lastIdx="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BE5D6"/>
    <a:srgbClr val="CCECFF"/>
    <a:srgbClr val="7E8082"/>
    <a:srgbClr val="FFD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9" autoAdjust="0"/>
    <p:restoredTop sz="91886" autoAdjust="0"/>
  </p:normalViewPr>
  <p:slideViewPr>
    <p:cSldViewPr>
      <p:cViewPr>
        <p:scale>
          <a:sx n="100" d="100"/>
          <a:sy n="100" d="100"/>
        </p:scale>
        <p:origin x="-642" y="12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4" d="100"/>
          <a:sy n="74" d="100"/>
        </p:scale>
        <p:origin x="-2178" y="-114"/>
      </p:cViewPr>
      <p:guideLst>
        <p:guide orient="horz" pos="3079"/>
        <p:guide pos="211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14015" cy="489259"/>
          </a:xfrm>
          <a:prstGeom prst="rect">
            <a:avLst/>
          </a:prstGeom>
        </p:spPr>
        <p:txBody>
          <a:bodyPr vert="horz" lIns="89876" tIns="44938" rIns="89876" bIns="44938" rtlCol="0"/>
          <a:lstStyle>
            <a:lvl1pPr algn="l">
              <a:defRPr sz="1200"/>
            </a:lvl1pPr>
          </a:lstStyle>
          <a:p>
            <a:pPr>
              <a:defRPr/>
            </a:pPr>
            <a:endParaRPr lang="bg-BG"/>
          </a:p>
        </p:txBody>
      </p:sp>
      <p:sp>
        <p:nvSpPr>
          <p:cNvPr id="3" name="Контейнер за дата 2"/>
          <p:cNvSpPr>
            <a:spLocks noGrp="1"/>
          </p:cNvSpPr>
          <p:nvPr>
            <p:ph type="dt" sz="quarter" idx="1"/>
          </p:nvPr>
        </p:nvSpPr>
        <p:spPr>
          <a:xfrm>
            <a:off x="3809079" y="0"/>
            <a:ext cx="2914015" cy="489259"/>
          </a:xfrm>
          <a:prstGeom prst="rect">
            <a:avLst/>
          </a:prstGeom>
        </p:spPr>
        <p:txBody>
          <a:bodyPr vert="horz" lIns="89876" tIns="44938" rIns="89876" bIns="44938" rtlCol="0"/>
          <a:lstStyle>
            <a:lvl1pPr algn="r">
              <a:defRPr sz="1200"/>
            </a:lvl1pPr>
          </a:lstStyle>
          <a:p>
            <a:pPr>
              <a:defRPr/>
            </a:pPr>
            <a:fld id="{197A7349-BD50-481A-80DA-420D4754CBE9}" type="datetimeFigureOut">
              <a:rPr lang="bg-BG"/>
              <a:pPr>
                <a:defRPr/>
              </a:pPr>
              <a:t>18.5.2018 г.</a:t>
            </a:fld>
            <a:endParaRPr lang="bg-BG"/>
          </a:p>
        </p:txBody>
      </p:sp>
      <p:sp>
        <p:nvSpPr>
          <p:cNvPr id="4" name="Контейнер за долния колонтитул 3"/>
          <p:cNvSpPr>
            <a:spLocks noGrp="1"/>
          </p:cNvSpPr>
          <p:nvPr>
            <p:ph type="ftr" sz="quarter" idx="2"/>
          </p:nvPr>
        </p:nvSpPr>
        <p:spPr>
          <a:xfrm>
            <a:off x="0" y="9283417"/>
            <a:ext cx="2914015" cy="489258"/>
          </a:xfrm>
          <a:prstGeom prst="rect">
            <a:avLst/>
          </a:prstGeom>
        </p:spPr>
        <p:txBody>
          <a:bodyPr vert="horz" lIns="89876" tIns="44938" rIns="89876" bIns="44938" rtlCol="0" anchor="b"/>
          <a:lstStyle>
            <a:lvl1pPr algn="l">
              <a:defRPr sz="1200"/>
            </a:lvl1pPr>
          </a:lstStyle>
          <a:p>
            <a:pPr>
              <a:defRPr/>
            </a:pPr>
            <a:endParaRPr lang="bg-BG"/>
          </a:p>
        </p:txBody>
      </p:sp>
      <p:sp>
        <p:nvSpPr>
          <p:cNvPr id="5" name="Контейнер за номер на слайда 4"/>
          <p:cNvSpPr>
            <a:spLocks noGrp="1"/>
          </p:cNvSpPr>
          <p:nvPr>
            <p:ph type="sldNum" sz="quarter" idx="3"/>
          </p:nvPr>
        </p:nvSpPr>
        <p:spPr>
          <a:xfrm>
            <a:off x="3809079" y="9283417"/>
            <a:ext cx="2914015" cy="489258"/>
          </a:xfrm>
          <a:prstGeom prst="rect">
            <a:avLst/>
          </a:prstGeom>
        </p:spPr>
        <p:txBody>
          <a:bodyPr vert="horz" lIns="89876" tIns="44938" rIns="89876" bIns="44938" rtlCol="0" anchor="b"/>
          <a:lstStyle>
            <a:lvl1pPr algn="r">
              <a:defRPr sz="1200"/>
            </a:lvl1pPr>
          </a:lstStyle>
          <a:p>
            <a:pPr>
              <a:defRPr/>
            </a:pPr>
            <a:fld id="{2CD631A4-EFB2-4E98-BAD9-53B7E83F4FC5}" type="slidenum">
              <a:rPr lang="bg-BG"/>
              <a:pPr>
                <a:defRPr/>
              </a:pPr>
              <a:t>‹#›</a:t>
            </a:fld>
            <a:endParaRPr lang="bg-BG"/>
          </a:p>
        </p:txBody>
      </p:sp>
    </p:spTree>
    <p:extLst>
      <p:ext uri="{BB962C8B-B14F-4D97-AF65-F5344CB8AC3E}">
        <p14:creationId xmlns:p14="http://schemas.microsoft.com/office/powerpoint/2010/main" val="16998919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14015" cy="489259"/>
          </a:xfrm>
          <a:prstGeom prst="rect">
            <a:avLst/>
          </a:prstGeom>
        </p:spPr>
        <p:txBody>
          <a:bodyPr vert="horz" lIns="89876" tIns="44938" rIns="89876" bIns="44938" rtlCol="0"/>
          <a:lstStyle>
            <a:lvl1pPr algn="l">
              <a:defRPr sz="1200"/>
            </a:lvl1pPr>
          </a:lstStyle>
          <a:p>
            <a:pPr>
              <a:defRPr/>
            </a:pPr>
            <a:endParaRPr lang="bg-BG"/>
          </a:p>
        </p:txBody>
      </p:sp>
      <p:sp>
        <p:nvSpPr>
          <p:cNvPr id="3" name="Контейнер за дата 2"/>
          <p:cNvSpPr>
            <a:spLocks noGrp="1"/>
          </p:cNvSpPr>
          <p:nvPr>
            <p:ph type="dt" idx="1"/>
          </p:nvPr>
        </p:nvSpPr>
        <p:spPr>
          <a:xfrm>
            <a:off x="3809079" y="0"/>
            <a:ext cx="2914015" cy="489259"/>
          </a:xfrm>
          <a:prstGeom prst="rect">
            <a:avLst/>
          </a:prstGeom>
        </p:spPr>
        <p:txBody>
          <a:bodyPr vert="horz" lIns="89876" tIns="44938" rIns="89876" bIns="44938" rtlCol="0"/>
          <a:lstStyle>
            <a:lvl1pPr algn="r">
              <a:defRPr sz="1200"/>
            </a:lvl1pPr>
          </a:lstStyle>
          <a:p>
            <a:pPr>
              <a:defRPr/>
            </a:pPr>
            <a:fld id="{AE0B284D-F3FF-49F0-B7DB-1E5989826B93}" type="datetimeFigureOut">
              <a:rPr lang="bg-BG"/>
              <a:pPr>
                <a:defRPr/>
              </a:pPr>
              <a:t>18.5.2018 г.</a:t>
            </a:fld>
            <a:endParaRPr lang="bg-BG"/>
          </a:p>
        </p:txBody>
      </p:sp>
      <p:sp>
        <p:nvSpPr>
          <p:cNvPr id="4" name="Контейнер за изображение на слайда 3"/>
          <p:cNvSpPr>
            <a:spLocks noGrp="1" noRot="1" noChangeAspect="1"/>
          </p:cNvSpPr>
          <p:nvPr>
            <p:ph type="sldImg" idx="2"/>
          </p:nvPr>
        </p:nvSpPr>
        <p:spPr>
          <a:xfrm>
            <a:off x="919163" y="733425"/>
            <a:ext cx="4886325" cy="3665538"/>
          </a:xfrm>
          <a:prstGeom prst="rect">
            <a:avLst/>
          </a:prstGeom>
          <a:noFill/>
          <a:ln w="12700">
            <a:solidFill>
              <a:prstClr val="black"/>
            </a:solidFill>
          </a:ln>
        </p:spPr>
        <p:txBody>
          <a:bodyPr vert="horz" lIns="89876" tIns="44938" rIns="89876" bIns="44938" rtlCol="0" anchor="ctr"/>
          <a:lstStyle/>
          <a:p>
            <a:pPr lvl="0"/>
            <a:endParaRPr lang="bg-BG" noProof="0"/>
          </a:p>
        </p:txBody>
      </p:sp>
      <p:sp>
        <p:nvSpPr>
          <p:cNvPr id="5" name="Контейнер за бележки 4"/>
          <p:cNvSpPr>
            <a:spLocks noGrp="1"/>
          </p:cNvSpPr>
          <p:nvPr>
            <p:ph type="body" sz="quarter" idx="3"/>
          </p:nvPr>
        </p:nvSpPr>
        <p:spPr>
          <a:xfrm>
            <a:off x="672465" y="4642490"/>
            <a:ext cx="5379720" cy="4398641"/>
          </a:xfrm>
          <a:prstGeom prst="rect">
            <a:avLst/>
          </a:prstGeom>
        </p:spPr>
        <p:txBody>
          <a:bodyPr vert="horz" lIns="89876" tIns="44938" rIns="89876" bIns="44938" rtlCol="0"/>
          <a:lstStyle/>
          <a:p>
            <a:pPr lvl="0"/>
            <a:r>
              <a:rPr lang="bg-BG" noProof="0" smtClean="0"/>
              <a:t>Щракнете, за да редактирате стиловете на текста в образеца</a:t>
            </a:r>
          </a:p>
          <a:p>
            <a:pPr lvl="1"/>
            <a:r>
              <a:rPr lang="bg-BG" noProof="0" smtClean="0"/>
              <a:t>Второ ниво</a:t>
            </a:r>
          </a:p>
          <a:p>
            <a:pPr lvl="2"/>
            <a:r>
              <a:rPr lang="bg-BG" noProof="0" smtClean="0"/>
              <a:t>Трето ниво</a:t>
            </a:r>
          </a:p>
          <a:p>
            <a:pPr lvl="3"/>
            <a:r>
              <a:rPr lang="bg-BG" noProof="0" smtClean="0"/>
              <a:t>Четвърто ниво</a:t>
            </a:r>
          </a:p>
          <a:p>
            <a:pPr lvl="4"/>
            <a:r>
              <a:rPr lang="bg-BG" noProof="0" smtClean="0"/>
              <a:t>Пето ниво</a:t>
            </a:r>
            <a:endParaRPr lang="bg-BG" noProof="0"/>
          </a:p>
        </p:txBody>
      </p:sp>
      <p:sp>
        <p:nvSpPr>
          <p:cNvPr id="6" name="Контейнер за долния колонтитул 5"/>
          <p:cNvSpPr>
            <a:spLocks noGrp="1"/>
          </p:cNvSpPr>
          <p:nvPr>
            <p:ph type="ftr" sz="quarter" idx="4"/>
          </p:nvPr>
        </p:nvSpPr>
        <p:spPr>
          <a:xfrm>
            <a:off x="0" y="9283417"/>
            <a:ext cx="2914015" cy="489258"/>
          </a:xfrm>
          <a:prstGeom prst="rect">
            <a:avLst/>
          </a:prstGeom>
        </p:spPr>
        <p:txBody>
          <a:bodyPr vert="horz" lIns="89876" tIns="44938" rIns="89876" bIns="44938" rtlCol="0" anchor="b"/>
          <a:lstStyle>
            <a:lvl1pPr algn="l">
              <a:defRPr sz="1200"/>
            </a:lvl1pPr>
          </a:lstStyle>
          <a:p>
            <a:pPr>
              <a:defRPr/>
            </a:pPr>
            <a:endParaRPr lang="bg-BG"/>
          </a:p>
        </p:txBody>
      </p:sp>
      <p:sp>
        <p:nvSpPr>
          <p:cNvPr id="7" name="Контейнер за номер на слайда 6"/>
          <p:cNvSpPr>
            <a:spLocks noGrp="1"/>
          </p:cNvSpPr>
          <p:nvPr>
            <p:ph type="sldNum" sz="quarter" idx="5"/>
          </p:nvPr>
        </p:nvSpPr>
        <p:spPr>
          <a:xfrm>
            <a:off x="3809079" y="9283417"/>
            <a:ext cx="2914015" cy="489258"/>
          </a:xfrm>
          <a:prstGeom prst="rect">
            <a:avLst/>
          </a:prstGeom>
        </p:spPr>
        <p:txBody>
          <a:bodyPr vert="horz" lIns="89876" tIns="44938" rIns="89876" bIns="44938" rtlCol="0" anchor="b"/>
          <a:lstStyle>
            <a:lvl1pPr algn="r">
              <a:defRPr sz="1200"/>
            </a:lvl1pPr>
          </a:lstStyle>
          <a:p>
            <a:pPr>
              <a:defRPr/>
            </a:pPr>
            <a:fld id="{ADF49C00-75D3-4572-B283-B82EA9465CE3}" type="slidenum">
              <a:rPr lang="bg-BG"/>
              <a:pPr>
                <a:defRPr/>
              </a:pPr>
              <a:t>‹#›</a:t>
            </a:fld>
            <a:endParaRPr lang="bg-BG"/>
          </a:p>
        </p:txBody>
      </p:sp>
    </p:spTree>
    <p:extLst>
      <p:ext uri="{BB962C8B-B14F-4D97-AF65-F5344CB8AC3E}">
        <p14:creationId xmlns:p14="http://schemas.microsoft.com/office/powerpoint/2010/main" val="42530871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547558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158550111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401390425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Празен">
    <p:spTree>
      <p:nvGrpSpPr>
        <p:cNvPr id="1" name=""/>
        <p:cNvGrpSpPr/>
        <p:nvPr/>
      </p:nvGrpSpPr>
      <p:grpSpPr>
        <a:xfrm>
          <a:off x="0" y="0"/>
          <a:ext cx="0" cy="0"/>
          <a:chOff x="0" y="0"/>
          <a:chExt cx="0" cy="0"/>
        </a:xfrm>
      </p:grpSpPr>
      <p:sp>
        <p:nvSpPr>
          <p:cNvPr id="5" name="Rectangle 10"/>
          <p:cNvSpPr/>
          <p:nvPr userDrawn="1"/>
        </p:nvSpPr>
        <p:spPr>
          <a:xfrm>
            <a:off x="0" y="3505200"/>
            <a:ext cx="9144000" cy="1143000"/>
          </a:xfrm>
          <a:prstGeom prst="rect">
            <a:avLst/>
          </a:prstGeom>
          <a:solidFill>
            <a:schemeClr val="accent1">
              <a:lumMod val="75000"/>
            </a:schemeClr>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sp>
        <p:nvSpPr>
          <p:cNvPr id="7" name="Rectangle 2"/>
          <p:cNvSpPr>
            <a:spLocks noGrp="1"/>
          </p:cNvSpPr>
          <p:nvPr>
            <p:ph type="ctrTitle"/>
          </p:nvPr>
        </p:nvSpPr>
        <p:spPr>
          <a:xfrm>
            <a:off x="583864" y="4114800"/>
            <a:ext cx="6309305" cy="533400"/>
          </a:xfrm>
          <a:noFill/>
        </p:spPr>
        <p:txBody>
          <a:bodyPr vert="horz"/>
          <a:lstStyle>
            <a:lvl1pPr algn="l" eaLnBrk="1" latinLnBrk="0" hangingPunct="1">
              <a:defRPr kumimoji="0" lang="bg-BG" sz="2000" b="0" cap="all" spc="150" baseline="0">
                <a:solidFill>
                  <a:schemeClr val="bg1"/>
                </a:solidFill>
              </a:defRPr>
            </a:lvl1pPr>
            <a:extLst/>
          </a:lstStyle>
          <a:p>
            <a:pPr eaLnBrk="1" latinLnBrk="0" hangingPunct="1"/>
            <a:r>
              <a:rPr lang="bg-BG" dirty="0" err="1" smtClean="0"/>
              <a:t>Редакт</a:t>
            </a:r>
            <a:r>
              <a:rPr lang="bg-BG" dirty="0" smtClean="0"/>
              <a:t>. стил загл. образец</a:t>
            </a:r>
            <a:endParaRPr dirty="0"/>
          </a:p>
        </p:txBody>
      </p:sp>
      <p:sp>
        <p:nvSpPr>
          <p:cNvPr id="8" name="Rectangle 3"/>
          <p:cNvSpPr>
            <a:spLocks noGrp="1"/>
          </p:cNvSpPr>
          <p:nvPr>
            <p:ph type="subTitle" idx="1" hasCustomPrompt="1"/>
          </p:nvPr>
        </p:nvSpPr>
        <p:spPr>
          <a:xfrm>
            <a:off x="583864" y="4706112"/>
            <a:ext cx="6027951" cy="235056"/>
          </a:xfrm>
          <a:solidFill>
            <a:schemeClr val="bg1"/>
          </a:solidFill>
        </p:spPr>
        <p:txBody>
          <a:bodyPr/>
          <a:lstStyle>
            <a:lvl1pPr marL="0" indent="0" algn="l" eaLnBrk="1" latinLnBrk="0" hangingPunct="1">
              <a:buNone/>
              <a:defRPr kumimoji="0" lang="bg-BG" sz="1100" b="1">
                <a:solidFill>
                  <a:schemeClr val="tx1"/>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r>
              <a:rPr kumimoji="0" lang="bg-BG" dirty="0"/>
              <a:t>Щракнете, за да добавите информация за автора</a:t>
            </a:r>
          </a:p>
        </p:txBody>
      </p:sp>
      <p:sp>
        <p:nvSpPr>
          <p:cNvPr id="9" name="Rectangle 10"/>
          <p:cNvSpPr/>
          <p:nvPr userDrawn="1"/>
        </p:nvSpPr>
        <p:spPr>
          <a:xfrm>
            <a:off x="0" y="0"/>
            <a:ext cx="9144000" cy="4038600"/>
          </a:xfrm>
          <a:prstGeom prst="rect">
            <a:avLst/>
          </a:prstGeom>
          <a:solidFill>
            <a:schemeClr val="accent1">
              <a:lumMod val="60000"/>
              <a:lumOff val="40000"/>
            </a:schemeClr>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pic>
        <p:nvPicPr>
          <p:cNvPr id="10" name="Картина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33724" y="5589240"/>
            <a:ext cx="1984514" cy="720000"/>
          </a:xfrm>
          <a:prstGeom prst="rect">
            <a:avLst/>
          </a:prstGeom>
        </p:spPr>
      </p:pic>
    </p:spTree>
    <p:extLst>
      <p:ext uri="{BB962C8B-B14F-4D97-AF65-F5344CB8AC3E}">
        <p14:creationId xmlns:p14="http://schemas.microsoft.com/office/powerpoint/2010/main" val="42416668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Заглавка на секция">
    <p:spTree>
      <p:nvGrpSpPr>
        <p:cNvPr id="1" name=""/>
        <p:cNvGrpSpPr/>
        <p:nvPr/>
      </p:nvGrpSpPr>
      <p:grpSpPr>
        <a:xfrm>
          <a:off x="0" y="0"/>
          <a:ext cx="0" cy="0"/>
          <a:chOff x="0" y="0"/>
          <a:chExt cx="0" cy="0"/>
        </a:xfrm>
      </p:grpSpPr>
      <p:sp>
        <p:nvSpPr>
          <p:cNvPr id="13" name="Title 14"/>
          <p:cNvSpPr>
            <a:spLocks noGrp="1"/>
          </p:cNvSpPr>
          <p:nvPr>
            <p:ph type="title"/>
          </p:nvPr>
        </p:nvSpPr>
        <p:spPr>
          <a:xfrm>
            <a:off x="450927" y="188640"/>
            <a:ext cx="8513561" cy="504056"/>
          </a:xfrm>
        </p:spPr>
        <p:txBody>
          <a:bodyPr lIns="252000">
            <a:noAutofit/>
          </a:bodyPr>
          <a:lstStyle>
            <a:lvl1pPr algn="l" rtl="0" eaLnBrk="1" fontAlgn="base" hangingPunct="1">
              <a:spcBef>
                <a:spcPct val="0"/>
              </a:spcBef>
              <a:spcAft>
                <a:spcPts val="1200"/>
              </a:spcAft>
              <a:defRPr lang="bg-BG" sz="2800" b="0" kern="1200" dirty="0">
                <a:solidFill>
                  <a:schemeClr val="accent6">
                    <a:lumMod val="75000"/>
                  </a:schemeClr>
                </a:solidFill>
                <a:latin typeface="+mj-lt"/>
                <a:ea typeface="+mn-ea"/>
                <a:cs typeface="Arial" charset="0"/>
              </a:defRPr>
            </a:lvl1pPr>
          </a:lstStyle>
          <a:p>
            <a:r>
              <a:rPr lang="en-US" dirty="0" smtClean="0"/>
              <a:t>Click to edit Master title style</a:t>
            </a:r>
            <a:endParaRPr lang="bg-BG" dirty="0"/>
          </a:p>
        </p:txBody>
      </p:sp>
      <p:sp>
        <p:nvSpPr>
          <p:cNvPr id="2" name="Rectangle 1"/>
          <p:cNvSpPr/>
          <p:nvPr userDrawn="1"/>
        </p:nvSpPr>
        <p:spPr>
          <a:xfrm>
            <a:off x="0" y="0"/>
            <a:ext cx="465231" cy="6309320"/>
          </a:xfrm>
          <a:prstGeom prst="rect">
            <a:avLst/>
          </a:prstGeom>
          <a:solidFill>
            <a:schemeClr val="accent6"/>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6" name="Title 1"/>
          <p:cNvSpPr txBox="1">
            <a:spLocks/>
          </p:cNvSpPr>
          <p:nvPr userDrawn="1"/>
        </p:nvSpPr>
        <p:spPr bwMode="auto">
          <a:xfrm rot="16200000">
            <a:off x="-2586837" y="3279533"/>
            <a:ext cx="5616624" cy="4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0"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defRPr/>
            </a:pPr>
            <a:r>
              <a:rPr lang="en-US" sz="1800" spc="150" dirty="0" smtClean="0">
                <a:solidFill>
                  <a:prstClr val="white"/>
                </a:solidFill>
              </a:rPr>
              <a:t>Public Finance</a:t>
            </a:r>
          </a:p>
        </p:txBody>
      </p:sp>
      <p:sp>
        <p:nvSpPr>
          <p:cNvPr id="6" name="Rectangle 5"/>
          <p:cNvSpPr/>
          <p:nvPr userDrawn="1"/>
        </p:nvSpPr>
        <p:spPr>
          <a:xfrm>
            <a:off x="295606" y="400472"/>
            <a:ext cx="337220" cy="72008"/>
          </a:xfrm>
          <a:prstGeom prst="rect">
            <a:avLst/>
          </a:prstGeom>
          <a:solidFill>
            <a:schemeClr val="accent6">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0" name="Rectangle 5"/>
          <p:cNvSpPr/>
          <p:nvPr userDrawn="1"/>
        </p:nvSpPr>
        <p:spPr>
          <a:xfrm rot="10800000">
            <a:off x="-184" y="6309320"/>
            <a:ext cx="464400" cy="548680"/>
          </a:xfrm>
          <a:prstGeom prst="rect">
            <a:avLst/>
          </a:prstGeom>
          <a:solidFill>
            <a:schemeClr val="accent6">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noFill/>
            </a:endParaRPr>
          </a:p>
        </p:txBody>
      </p:sp>
      <p:sp>
        <p:nvSpPr>
          <p:cNvPr id="11" name="Контейнер за дата 3"/>
          <p:cNvSpPr txBox="1">
            <a:spLocks/>
          </p:cNvSpPr>
          <p:nvPr userDrawn="1"/>
        </p:nvSpPr>
        <p:spPr>
          <a:xfrm>
            <a:off x="834" y="6411416"/>
            <a:ext cx="464400" cy="344487"/>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3B44C821-33D2-4576-BE21-07DACCEF4ED2}" type="slidenum">
              <a:rPr lang="bg-BG" sz="1600" b="1">
                <a:solidFill>
                  <a:srgbClr val="44546A"/>
                </a:solidFill>
                <a:cs typeface="Arial" charset="0"/>
              </a:rPr>
              <a:pPr algn="ctr">
                <a:defRPr/>
              </a:pPr>
              <a:t>‹#›</a:t>
            </a:fld>
            <a:endParaRPr lang="bg-BG" sz="1600" b="1" dirty="0">
              <a:solidFill>
                <a:srgbClr val="44546A"/>
              </a:solidFill>
              <a:cs typeface="Arial" charset="0"/>
            </a:endParaRPr>
          </a:p>
        </p:txBody>
      </p:sp>
    </p:spTree>
    <p:extLst>
      <p:ext uri="{BB962C8B-B14F-4D97-AF65-F5344CB8AC3E}">
        <p14:creationId xmlns:p14="http://schemas.microsoft.com/office/powerpoint/2010/main" val="110136726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_Заглавка на секция">
    <p:spTree>
      <p:nvGrpSpPr>
        <p:cNvPr id="1" name=""/>
        <p:cNvGrpSpPr/>
        <p:nvPr/>
      </p:nvGrpSpPr>
      <p:grpSpPr>
        <a:xfrm>
          <a:off x="0" y="0"/>
          <a:ext cx="0" cy="0"/>
          <a:chOff x="0" y="0"/>
          <a:chExt cx="0" cy="0"/>
        </a:xfrm>
      </p:grpSpPr>
      <p:sp>
        <p:nvSpPr>
          <p:cNvPr id="13" name="Title 14"/>
          <p:cNvSpPr>
            <a:spLocks noGrp="1"/>
          </p:cNvSpPr>
          <p:nvPr>
            <p:ph type="title"/>
          </p:nvPr>
        </p:nvSpPr>
        <p:spPr>
          <a:xfrm>
            <a:off x="548681" y="188640"/>
            <a:ext cx="8415807" cy="504056"/>
          </a:xfrm>
        </p:spPr>
        <p:txBody>
          <a:bodyPr lIns="252000">
            <a:noAutofit/>
          </a:bodyPr>
          <a:lstStyle>
            <a:lvl1pPr algn="l" rtl="0" eaLnBrk="1" fontAlgn="base" hangingPunct="1">
              <a:spcBef>
                <a:spcPct val="0"/>
              </a:spcBef>
              <a:spcAft>
                <a:spcPts val="1200"/>
              </a:spcAft>
              <a:defRPr lang="bg-BG" sz="2800" b="0" kern="1200" dirty="0">
                <a:solidFill>
                  <a:schemeClr val="accent2"/>
                </a:solidFill>
                <a:latin typeface="+mj-lt"/>
                <a:ea typeface="+mn-ea"/>
                <a:cs typeface="Arial" charset="0"/>
              </a:defRPr>
            </a:lvl1pPr>
          </a:lstStyle>
          <a:p>
            <a:r>
              <a:rPr lang="en-US" dirty="0" smtClean="0"/>
              <a:t>Click to edit Master title style</a:t>
            </a:r>
            <a:endParaRPr lang="bg-BG" dirty="0"/>
          </a:p>
        </p:txBody>
      </p:sp>
      <p:sp>
        <p:nvSpPr>
          <p:cNvPr id="2" name="Rectangle 1"/>
          <p:cNvSpPr/>
          <p:nvPr userDrawn="1"/>
        </p:nvSpPr>
        <p:spPr>
          <a:xfrm>
            <a:off x="3144" y="-1720"/>
            <a:ext cx="464400" cy="6311040"/>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6" name="Title 1"/>
          <p:cNvSpPr txBox="1">
            <a:spLocks/>
          </p:cNvSpPr>
          <p:nvPr userDrawn="1"/>
        </p:nvSpPr>
        <p:spPr bwMode="auto">
          <a:xfrm rot="16200000">
            <a:off x="-2584468" y="3277164"/>
            <a:ext cx="5616624" cy="4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0" anchor="ctr"/>
          <a:lstStyle>
            <a:defPPr>
              <a:defRPr lang="bg-BG"/>
            </a:defPPr>
            <a:lvl1pPr marL="0" marR="0" indent="0" defTabSz="914400" eaLnBrk="1" latinLnBrk="0" hangingPunct="1">
              <a:lnSpc>
                <a:spcPct val="100000"/>
              </a:lnSpc>
              <a:buClrTx/>
              <a:buSzTx/>
              <a:buFontTx/>
              <a:buNone/>
              <a:tabLst/>
              <a:defRPr sz="1800" b="0" i="0" cap="none" spc="150" baseline="0">
                <a:solidFill>
                  <a:schemeClr val="bg1"/>
                </a:solidFill>
                <a:latin typeface="+mn-lt"/>
                <a:ea typeface="+mj-ea"/>
                <a:cs typeface="+mj-cs"/>
              </a:defRPr>
            </a:lvl1pPr>
            <a:lvl2pPr algn="ctr" eaLnBrk="0" hangingPunct="0">
              <a:defRPr sz="4400"/>
            </a:lvl2pPr>
            <a:lvl3pPr algn="ctr" eaLnBrk="0" hangingPunct="0">
              <a:defRPr sz="4400"/>
            </a:lvl3pPr>
            <a:lvl4pPr algn="ctr" eaLnBrk="0" hangingPunct="0">
              <a:defRPr sz="4400"/>
            </a:lvl4pPr>
            <a:lvl5pPr algn="ctr" eaLnBrk="0" hangingPunct="0">
              <a:defRPr sz="4400"/>
            </a:lvl5pPr>
            <a:lvl6pPr marL="457200" algn="ctr" fontAlgn="base">
              <a:spcBef>
                <a:spcPct val="0"/>
              </a:spcBef>
              <a:spcAft>
                <a:spcPct val="0"/>
              </a:spcAft>
              <a:defRPr sz="4400"/>
            </a:lvl6pPr>
            <a:lvl7pPr marL="914400" algn="ctr" fontAlgn="base">
              <a:spcBef>
                <a:spcPct val="0"/>
              </a:spcBef>
              <a:spcAft>
                <a:spcPct val="0"/>
              </a:spcAft>
              <a:defRPr sz="4400"/>
            </a:lvl7pPr>
            <a:lvl8pPr marL="1371600" algn="ctr" fontAlgn="base">
              <a:spcBef>
                <a:spcPct val="0"/>
              </a:spcBef>
              <a:spcAft>
                <a:spcPct val="0"/>
              </a:spcAft>
              <a:defRPr sz="4400"/>
            </a:lvl8pPr>
            <a:lvl9pPr marL="1828800" algn="ctr" fontAlgn="base">
              <a:spcBef>
                <a:spcPct val="0"/>
              </a:spcBef>
              <a:spcAft>
                <a:spcPct val="0"/>
              </a:spcAft>
              <a:defRPr sz="4400"/>
            </a:lvl9pPr>
          </a:lstStyle>
          <a:p>
            <a:r>
              <a:rPr lang="en-US" dirty="0" smtClean="0">
                <a:solidFill>
                  <a:prstClr val="white"/>
                </a:solidFill>
              </a:rPr>
              <a:t>EU Funds in Bulgaria</a:t>
            </a:r>
          </a:p>
        </p:txBody>
      </p:sp>
      <p:sp>
        <p:nvSpPr>
          <p:cNvPr id="6" name="Rectangle 5"/>
          <p:cNvSpPr/>
          <p:nvPr userDrawn="1"/>
        </p:nvSpPr>
        <p:spPr>
          <a:xfrm>
            <a:off x="295606" y="400472"/>
            <a:ext cx="337220" cy="72008"/>
          </a:xfrm>
          <a:prstGeom prst="rect">
            <a:avLst/>
          </a:prstGeom>
          <a:solidFill>
            <a:schemeClr val="accent2">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8" name="Rectangle 5"/>
          <p:cNvSpPr/>
          <p:nvPr userDrawn="1"/>
        </p:nvSpPr>
        <p:spPr>
          <a:xfrm rot="10800000">
            <a:off x="-184" y="6309320"/>
            <a:ext cx="464400" cy="548680"/>
          </a:xfrm>
          <a:prstGeom prst="rect">
            <a:avLst/>
          </a:prstGeom>
          <a:solidFill>
            <a:schemeClr val="accent2">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noFill/>
            </a:endParaRPr>
          </a:p>
        </p:txBody>
      </p:sp>
      <p:sp>
        <p:nvSpPr>
          <p:cNvPr id="9" name="Контейнер за дата 3"/>
          <p:cNvSpPr txBox="1">
            <a:spLocks/>
          </p:cNvSpPr>
          <p:nvPr userDrawn="1"/>
        </p:nvSpPr>
        <p:spPr>
          <a:xfrm>
            <a:off x="834" y="6411416"/>
            <a:ext cx="464400" cy="344487"/>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3B44C821-33D2-4576-BE21-07DACCEF4ED2}" type="slidenum">
              <a:rPr lang="bg-BG" sz="1600" b="1">
                <a:solidFill>
                  <a:srgbClr val="44546A"/>
                </a:solidFill>
                <a:cs typeface="Arial" charset="0"/>
              </a:rPr>
              <a:pPr algn="ctr">
                <a:defRPr/>
              </a:pPr>
              <a:t>‹#›</a:t>
            </a:fld>
            <a:endParaRPr lang="bg-BG" sz="1600" b="1" dirty="0">
              <a:solidFill>
                <a:srgbClr val="44546A"/>
              </a:solidFill>
              <a:cs typeface="Arial" charset="0"/>
            </a:endParaRPr>
          </a:p>
        </p:txBody>
      </p:sp>
    </p:spTree>
    <p:extLst>
      <p:ext uri="{BB962C8B-B14F-4D97-AF65-F5344CB8AC3E}">
        <p14:creationId xmlns:p14="http://schemas.microsoft.com/office/powerpoint/2010/main" val="25886375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_Заглавка на секция">
    <p:spTree>
      <p:nvGrpSpPr>
        <p:cNvPr id="1" name=""/>
        <p:cNvGrpSpPr/>
        <p:nvPr/>
      </p:nvGrpSpPr>
      <p:grpSpPr>
        <a:xfrm>
          <a:off x="0" y="0"/>
          <a:ext cx="0" cy="0"/>
          <a:chOff x="0" y="0"/>
          <a:chExt cx="0" cy="0"/>
        </a:xfrm>
      </p:grpSpPr>
      <p:sp>
        <p:nvSpPr>
          <p:cNvPr id="13" name="Title 14"/>
          <p:cNvSpPr>
            <a:spLocks noGrp="1"/>
          </p:cNvSpPr>
          <p:nvPr>
            <p:ph type="title"/>
          </p:nvPr>
        </p:nvSpPr>
        <p:spPr>
          <a:xfrm>
            <a:off x="450927" y="188640"/>
            <a:ext cx="8513561" cy="504056"/>
          </a:xfrm>
        </p:spPr>
        <p:txBody>
          <a:bodyPr lIns="252000">
            <a:noAutofit/>
          </a:bodyPr>
          <a:lstStyle>
            <a:lvl1pPr algn="l" rtl="0" eaLnBrk="1" fontAlgn="base" hangingPunct="1">
              <a:spcBef>
                <a:spcPct val="0"/>
              </a:spcBef>
              <a:spcAft>
                <a:spcPts val="1200"/>
              </a:spcAft>
              <a:defRPr lang="bg-BG" sz="2800" b="0" kern="1200" dirty="0">
                <a:solidFill>
                  <a:schemeClr val="accent5"/>
                </a:solidFill>
                <a:latin typeface="+mj-lt"/>
                <a:ea typeface="+mn-ea"/>
                <a:cs typeface="Arial" charset="0"/>
              </a:defRPr>
            </a:lvl1pPr>
          </a:lstStyle>
          <a:p>
            <a:r>
              <a:rPr lang="en-US" dirty="0" smtClean="0"/>
              <a:t>Click to edit Master title style</a:t>
            </a:r>
            <a:endParaRPr lang="bg-BG" dirty="0"/>
          </a:p>
        </p:txBody>
      </p:sp>
      <p:sp>
        <p:nvSpPr>
          <p:cNvPr id="2" name="Rectangle 1"/>
          <p:cNvSpPr/>
          <p:nvPr userDrawn="1"/>
        </p:nvSpPr>
        <p:spPr>
          <a:xfrm>
            <a:off x="0" y="0"/>
            <a:ext cx="465231" cy="6309320"/>
          </a:xfrm>
          <a:prstGeom prst="rect">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6" name="Title 1"/>
          <p:cNvSpPr txBox="1">
            <a:spLocks/>
          </p:cNvSpPr>
          <p:nvPr userDrawn="1"/>
        </p:nvSpPr>
        <p:spPr bwMode="auto">
          <a:xfrm rot="16200000">
            <a:off x="-2579739" y="3272435"/>
            <a:ext cx="5616624" cy="457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0" anchor="ctr"/>
          <a:lstStyle>
            <a:defPPr>
              <a:defRPr lang="bg-BG"/>
            </a:defPPr>
            <a:lvl1pPr marL="0" marR="0" lvl="0" indent="0" defTabSz="914400" eaLnBrk="1" latinLnBrk="0" hangingPunct="1">
              <a:lnSpc>
                <a:spcPct val="100000"/>
              </a:lnSpc>
              <a:buClrTx/>
              <a:buSzTx/>
              <a:buFontTx/>
              <a:buNone/>
              <a:tabLst/>
              <a:defRPr sz="1800" b="0" i="0" cap="none" spc="150" baseline="0">
                <a:solidFill>
                  <a:schemeClr val="bg1"/>
                </a:solidFill>
                <a:latin typeface="+mn-lt"/>
                <a:ea typeface="+mj-ea"/>
                <a:cs typeface="+mj-cs"/>
              </a:defRPr>
            </a:lvl1pPr>
            <a:lvl2pPr algn="ctr" eaLnBrk="0" hangingPunct="0">
              <a:defRPr sz="4400"/>
            </a:lvl2pPr>
            <a:lvl3pPr algn="ctr" eaLnBrk="0" hangingPunct="0">
              <a:defRPr sz="4400"/>
            </a:lvl3pPr>
            <a:lvl4pPr algn="ctr" eaLnBrk="0" hangingPunct="0">
              <a:defRPr sz="4400"/>
            </a:lvl4pPr>
            <a:lvl5pPr algn="ctr" eaLnBrk="0" hangingPunct="0">
              <a:defRPr sz="4400"/>
            </a:lvl5pPr>
            <a:lvl6pPr marL="457200" algn="ctr" fontAlgn="base">
              <a:spcBef>
                <a:spcPct val="0"/>
              </a:spcBef>
              <a:spcAft>
                <a:spcPct val="0"/>
              </a:spcAft>
              <a:defRPr sz="4400"/>
            </a:lvl6pPr>
            <a:lvl7pPr marL="914400" algn="ctr" fontAlgn="base">
              <a:spcBef>
                <a:spcPct val="0"/>
              </a:spcBef>
              <a:spcAft>
                <a:spcPct val="0"/>
              </a:spcAft>
              <a:defRPr sz="4400"/>
            </a:lvl7pPr>
            <a:lvl8pPr marL="1371600" algn="ctr" fontAlgn="base">
              <a:spcBef>
                <a:spcPct val="0"/>
              </a:spcBef>
              <a:spcAft>
                <a:spcPct val="0"/>
              </a:spcAft>
              <a:defRPr sz="4400"/>
            </a:lvl8pPr>
            <a:lvl9pPr marL="1828800" algn="ctr" fontAlgn="base">
              <a:spcBef>
                <a:spcPct val="0"/>
              </a:spcBef>
              <a:spcAft>
                <a:spcPct val="0"/>
              </a:spcAft>
              <a:defRPr sz="4400"/>
            </a:lvl9pPr>
          </a:lstStyle>
          <a:p>
            <a:r>
              <a:rPr lang="en-US" dirty="0" smtClean="0">
                <a:solidFill>
                  <a:prstClr val="white"/>
                </a:solidFill>
              </a:rPr>
              <a:t>Government Debt</a:t>
            </a:r>
          </a:p>
        </p:txBody>
      </p:sp>
      <p:sp>
        <p:nvSpPr>
          <p:cNvPr id="6" name="Rectangle 5"/>
          <p:cNvSpPr/>
          <p:nvPr userDrawn="1"/>
        </p:nvSpPr>
        <p:spPr>
          <a:xfrm>
            <a:off x="287946" y="400472"/>
            <a:ext cx="338400" cy="72008"/>
          </a:xfrm>
          <a:prstGeom prst="rect">
            <a:avLst/>
          </a:prstGeom>
          <a:solidFill>
            <a:schemeClr val="accent5">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8" name="Rectangle 5"/>
          <p:cNvSpPr/>
          <p:nvPr userDrawn="1"/>
        </p:nvSpPr>
        <p:spPr>
          <a:xfrm rot="10800000">
            <a:off x="-184" y="6309320"/>
            <a:ext cx="464400" cy="548680"/>
          </a:xfrm>
          <a:prstGeom prst="rect">
            <a:avLst/>
          </a:prstGeom>
          <a:solidFill>
            <a:schemeClr val="accent5">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noFill/>
            </a:endParaRPr>
          </a:p>
        </p:txBody>
      </p:sp>
      <p:sp>
        <p:nvSpPr>
          <p:cNvPr id="10" name="Контейнер за дата 3"/>
          <p:cNvSpPr txBox="1">
            <a:spLocks/>
          </p:cNvSpPr>
          <p:nvPr userDrawn="1"/>
        </p:nvSpPr>
        <p:spPr>
          <a:xfrm>
            <a:off x="834" y="6411416"/>
            <a:ext cx="464400" cy="344487"/>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3B44C821-33D2-4576-BE21-07DACCEF4ED2}" type="slidenum">
              <a:rPr lang="bg-BG" sz="1600" b="1">
                <a:solidFill>
                  <a:srgbClr val="44546A"/>
                </a:solidFill>
                <a:cs typeface="Arial" charset="0"/>
              </a:rPr>
              <a:pPr algn="ctr">
                <a:defRPr/>
              </a:pPr>
              <a:t>‹#›</a:t>
            </a:fld>
            <a:endParaRPr lang="bg-BG" sz="1600" b="1" dirty="0">
              <a:solidFill>
                <a:srgbClr val="44546A"/>
              </a:solidFill>
              <a:cs typeface="Arial" charset="0"/>
            </a:endParaRPr>
          </a:p>
        </p:txBody>
      </p:sp>
    </p:spTree>
    <p:extLst>
      <p:ext uri="{BB962C8B-B14F-4D97-AF65-F5344CB8AC3E}">
        <p14:creationId xmlns:p14="http://schemas.microsoft.com/office/powerpoint/2010/main" val="359666640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Заглавка на секция">
    <p:spTree>
      <p:nvGrpSpPr>
        <p:cNvPr id="1" name=""/>
        <p:cNvGrpSpPr/>
        <p:nvPr/>
      </p:nvGrpSpPr>
      <p:grpSpPr>
        <a:xfrm>
          <a:off x="0" y="0"/>
          <a:ext cx="0" cy="0"/>
          <a:chOff x="0" y="0"/>
          <a:chExt cx="0" cy="0"/>
        </a:xfrm>
      </p:grpSpPr>
      <p:sp>
        <p:nvSpPr>
          <p:cNvPr id="7" name="Rectangle 10"/>
          <p:cNvSpPr/>
          <p:nvPr userDrawn="1"/>
        </p:nvSpPr>
        <p:spPr>
          <a:xfrm rot="10800000">
            <a:off x="4572000" y="1"/>
            <a:ext cx="4572000" cy="548680"/>
          </a:xfrm>
          <a:prstGeom prst="rect">
            <a:avLst/>
          </a:prstGeom>
          <a:gradFill flip="none" rotWithShape="1">
            <a:gsLst>
              <a:gs pos="0">
                <a:schemeClr val="accent1">
                  <a:lumMod val="75000"/>
                </a:schemeClr>
              </a:gs>
              <a:gs pos="50000">
                <a:schemeClr val="accent1"/>
              </a:gs>
              <a:gs pos="100000">
                <a:schemeClr val="bg1"/>
              </a:gs>
            </a:gsLst>
            <a:lin ang="0" scaled="1"/>
            <a:tileRect/>
          </a:gra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cxnSp>
        <p:nvCxnSpPr>
          <p:cNvPr id="18" name="Straight Connector 17"/>
          <p:cNvCxnSpPr/>
          <p:nvPr userDrawn="1"/>
        </p:nvCxnSpPr>
        <p:spPr>
          <a:xfrm flipH="1">
            <a:off x="0" y="548680"/>
            <a:ext cx="9144002" cy="0"/>
          </a:xfrm>
          <a:prstGeom prst="line">
            <a:avLst/>
          </a:prstGeom>
          <a:ln/>
        </p:spPr>
        <p:style>
          <a:lnRef idx="2">
            <a:schemeClr val="accent1"/>
          </a:lnRef>
          <a:fillRef idx="0">
            <a:schemeClr val="accent1"/>
          </a:fillRef>
          <a:effectRef idx="1">
            <a:schemeClr val="accent1"/>
          </a:effectRef>
          <a:fontRef idx="minor">
            <a:schemeClr val="tx1"/>
          </a:fontRef>
        </p:style>
      </p:cxnSp>
      <p:sp>
        <p:nvSpPr>
          <p:cNvPr id="4" name="Title 3"/>
          <p:cNvSpPr>
            <a:spLocks noGrp="1"/>
          </p:cNvSpPr>
          <p:nvPr>
            <p:ph type="title"/>
          </p:nvPr>
        </p:nvSpPr>
        <p:spPr>
          <a:xfrm>
            <a:off x="583865" y="260680"/>
            <a:ext cx="8229600" cy="288000"/>
          </a:xfrm>
        </p:spPr>
        <p:txBody>
          <a:bodyPr/>
          <a:lstStyle>
            <a:lvl1pPr algn="l" rtl="0" eaLnBrk="1" fontAlgn="base" hangingPunct="1">
              <a:spcBef>
                <a:spcPct val="0"/>
              </a:spcBef>
              <a:spcAft>
                <a:spcPts val="1200"/>
              </a:spcAft>
              <a:defRPr lang="bg-BG" sz="2000" b="1" kern="1200" dirty="0">
                <a:solidFill>
                  <a:schemeClr val="accent1">
                    <a:lumMod val="75000"/>
                  </a:schemeClr>
                </a:solidFill>
                <a:latin typeface="+mj-lt"/>
                <a:ea typeface="+mn-ea"/>
                <a:cs typeface="Arial" charset="0"/>
              </a:defRPr>
            </a:lvl1pPr>
          </a:lstStyle>
          <a:p>
            <a:r>
              <a:rPr lang="en-US" dirty="0" smtClean="0"/>
              <a:t>Click to edit Master title style</a:t>
            </a:r>
            <a:endParaRPr lang="bg-BG" dirty="0"/>
          </a:p>
        </p:txBody>
      </p:sp>
      <p:sp>
        <p:nvSpPr>
          <p:cNvPr id="6" name="Title 1"/>
          <p:cNvSpPr txBox="1">
            <a:spLocks/>
          </p:cNvSpPr>
          <p:nvPr userDrawn="1"/>
        </p:nvSpPr>
        <p:spPr bwMode="auto">
          <a:xfrm>
            <a:off x="4572000" y="2"/>
            <a:ext cx="4572000" cy="548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cap="all" spc="50" dirty="0" smtClean="0">
                <a:solidFill>
                  <a:prstClr val="white"/>
                </a:solidFill>
              </a:rPr>
              <a:t>III. EU Funds in Bulgaria</a:t>
            </a:r>
          </a:p>
        </p:txBody>
      </p:sp>
      <p:sp>
        <p:nvSpPr>
          <p:cNvPr id="8" name="Контейнер за дата 3"/>
          <p:cNvSpPr txBox="1">
            <a:spLocks/>
          </p:cNvSpPr>
          <p:nvPr userDrawn="1"/>
        </p:nvSpPr>
        <p:spPr>
          <a:xfrm>
            <a:off x="8560135" y="6309321"/>
            <a:ext cx="583865" cy="548680"/>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r">
              <a:defRPr/>
            </a:pPr>
            <a:fld id="{3B44C821-33D2-4576-BE21-07DACCEF4ED2}" type="slidenum">
              <a:rPr lang="bg-BG" sz="2000">
                <a:solidFill>
                  <a:srgbClr val="5B9BD5">
                    <a:lumMod val="75000"/>
                  </a:srgbClr>
                </a:solidFill>
                <a:cs typeface="Arial" charset="0"/>
              </a:rPr>
              <a:pPr algn="r">
                <a:defRPr/>
              </a:pPr>
              <a:t>‹#›</a:t>
            </a:fld>
            <a:endParaRPr lang="bg-BG" sz="2000" dirty="0">
              <a:solidFill>
                <a:srgbClr val="5B9BD5">
                  <a:lumMod val="75000"/>
                </a:srgbClr>
              </a:solidFill>
              <a:cs typeface="Arial" charset="0"/>
            </a:endParaRPr>
          </a:p>
        </p:txBody>
      </p:sp>
    </p:spTree>
    <p:extLst>
      <p:ext uri="{BB962C8B-B14F-4D97-AF65-F5344CB8AC3E}">
        <p14:creationId xmlns:p14="http://schemas.microsoft.com/office/powerpoint/2010/main" val="32516315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Заглавка на секция">
    <p:spTree>
      <p:nvGrpSpPr>
        <p:cNvPr id="1" name=""/>
        <p:cNvGrpSpPr/>
        <p:nvPr/>
      </p:nvGrpSpPr>
      <p:grpSpPr>
        <a:xfrm>
          <a:off x="0" y="0"/>
          <a:ext cx="0" cy="0"/>
          <a:chOff x="0" y="0"/>
          <a:chExt cx="0" cy="0"/>
        </a:xfrm>
      </p:grpSpPr>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en-US" dirty="0">
                <a:solidFill>
                  <a:prstClr val="white"/>
                </a:solidFill>
              </a:rPr>
              <a:t>May 20</a:t>
            </a:r>
            <a:r>
              <a:rPr lang="bg-BG" dirty="0">
                <a:solidFill>
                  <a:prstClr val="white"/>
                </a:solidFill>
              </a:rPr>
              <a:t>1</a:t>
            </a:r>
            <a:r>
              <a:rPr lang="en-US" dirty="0">
                <a:solidFill>
                  <a:prstClr val="white"/>
                </a:solidFill>
              </a:rPr>
              <a:t>4</a:t>
            </a:r>
            <a:endParaRPr lang="bg-BG"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5060AD73-56D4-47E4-A096-0DF5450A5160}" type="slidenum">
              <a:rPr lang="bg-BG">
                <a:solidFill>
                  <a:prstClr val="white"/>
                </a:solidFill>
              </a:rPr>
              <a:pPr algn="ctr">
                <a:defRPr/>
              </a:pPr>
              <a:t>‹#›</a:t>
            </a:fld>
            <a:endParaRPr lang="bg-BG" dirty="0">
              <a:solidFill>
                <a:prstClr val="white"/>
              </a:solidFill>
            </a:endParaRPr>
          </a:p>
        </p:txBody>
      </p:sp>
      <p:sp>
        <p:nvSpPr>
          <p:cNvPr id="11" name="Rectangle 10"/>
          <p:cNvSpPr/>
          <p:nvPr userDrawn="1"/>
        </p:nvSpPr>
        <p:spPr>
          <a:xfrm rot="10800000">
            <a:off x="4572002" y="0"/>
            <a:ext cx="4572000" cy="548680"/>
          </a:xfrm>
          <a:prstGeom prst="rect">
            <a:avLst/>
          </a:prstGeom>
          <a:gradFill flip="none" rotWithShape="1">
            <a:gsLst>
              <a:gs pos="0">
                <a:schemeClr val="accent1">
                  <a:lumMod val="75000"/>
                </a:schemeClr>
              </a:gs>
              <a:gs pos="50000">
                <a:schemeClr val="accent1"/>
              </a:gs>
              <a:gs pos="100000">
                <a:schemeClr val="bg1"/>
              </a:gs>
            </a:gsLst>
            <a:lin ang="0" scaled="1"/>
            <a:tileRect/>
          </a:gra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cxnSp>
        <p:nvCxnSpPr>
          <p:cNvPr id="18" name="Straight Connector 17"/>
          <p:cNvCxnSpPr/>
          <p:nvPr userDrawn="1"/>
        </p:nvCxnSpPr>
        <p:spPr>
          <a:xfrm flipH="1">
            <a:off x="0" y="548680"/>
            <a:ext cx="9144002" cy="0"/>
          </a:xfrm>
          <a:prstGeom prst="line">
            <a:avLst/>
          </a:prstGeom>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72431" y="260680"/>
            <a:ext cx="8229600" cy="288000"/>
          </a:xfrm>
        </p:spPr>
        <p:txBody>
          <a:bodyPr/>
          <a:lstStyle>
            <a:lvl1pPr algn="l" rtl="0" eaLnBrk="1" fontAlgn="base" hangingPunct="1">
              <a:spcBef>
                <a:spcPct val="0"/>
              </a:spcBef>
              <a:spcAft>
                <a:spcPts val="1200"/>
              </a:spcAft>
              <a:defRPr lang="bg-BG" sz="2000" b="1" kern="1200" dirty="0">
                <a:solidFill>
                  <a:schemeClr val="accent1">
                    <a:lumMod val="75000"/>
                  </a:schemeClr>
                </a:solidFill>
                <a:latin typeface="+mj-lt"/>
                <a:ea typeface="+mn-ea"/>
                <a:cs typeface="Arial" charset="0"/>
              </a:defRPr>
            </a:lvl1pPr>
          </a:lstStyle>
          <a:p>
            <a:r>
              <a:rPr lang="en-US" dirty="0" smtClean="0"/>
              <a:t>Click to edit Master title style</a:t>
            </a:r>
            <a:endParaRPr lang="bg-BG" dirty="0"/>
          </a:p>
        </p:txBody>
      </p:sp>
      <p:sp>
        <p:nvSpPr>
          <p:cNvPr id="10" name="Контейнер за дата 3"/>
          <p:cNvSpPr txBox="1">
            <a:spLocks/>
          </p:cNvSpPr>
          <p:nvPr userDrawn="1"/>
        </p:nvSpPr>
        <p:spPr>
          <a:xfrm>
            <a:off x="8560135" y="6309321"/>
            <a:ext cx="583865" cy="548680"/>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r">
              <a:defRPr/>
            </a:pPr>
            <a:fld id="{3B44C821-33D2-4576-BE21-07DACCEF4ED2}" type="slidenum">
              <a:rPr lang="bg-BG" sz="2000">
                <a:solidFill>
                  <a:srgbClr val="5B9BD5">
                    <a:lumMod val="75000"/>
                  </a:srgbClr>
                </a:solidFill>
                <a:cs typeface="Arial" charset="0"/>
              </a:rPr>
              <a:pPr algn="r">
                <a:defRPr/>
              </a:pPr>
              <a:t>‹#›</a:t>
            </a:fld>
            <a:endParaRPr lang="bg-BG" sz="2000" dirty="0">
              <a:solidFill>
                <a:srgbClr val="5B9BD5">
                  <a:lumMod val="75000"/>
                </a:srgbClr>
              </a:solidFill>
              <a:cs typeface="Arial" charset="0"/>
            </a:endParaRPr>
          </a:p>
        </p:txBody>
      </p:sp>
      <p:sp>
        <p:nvSpPr>
          <p:cNvPr id="12" name="Title 1"/>
          <p:cNvSpPr txBox="1">
            <a:spLocks/>
          </p:cNvSpPr>
          <p:nvPr userDrawn="1"/>
        </p:nvSpPr>
        <p:spPr bwMode="auto">
          <a:xfrm>
            <a:off x="4572001" y="-1"/>
            <a:ext cx="4571999" cy="548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cap="all" spc="50" dirty="0" smtClean="0">
                <a:solidFill>
                  <a:prstClr val="white"/>
                </a:solidFill>
              </a:rPr>
              <a:t>IV. Government debt</a:t>
            </a:r>
          </a:p>
        </p:txBody>
      </p:sp>
    </p:spTree>
    <p:extLst>
      <p:ext uri="{BB962C8B-B14F-4D97-AF65-F5344CB8AC3E}">
        <p14:creationId xmlns:p14="http://schemas.microsoft.com/office/powerpoint/2010/main" val="386411481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4463"/>
            <a:ext cx="49090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bg-BG" dirty="0">
                <a:solidFill>
                  <a:prstClr val="white"/>
                </a:solidFill>
              </a:rPr>
              <a:t>М</a:t>
            </a:r>
            <a:r>
              <a:rPr lang="en-US" dirty="0">
                <a:solidFill>
                  <a:prstClr val="white"/>
                </a:solidFill>
              </a:rPr>
              <a:t>ay 20</a:t>
            </a:r>
            <a:r>
              <a:rPr lang="bg-BG" dirty="0">
                <a:solidFill>
                  <a:prstClr val="white"/>
                </a:solidFill>
              </a:rPr>
              <a:t>1</a:t>
            </a:r>
            <a:r>
              <a:rPr lang="en-US" dirty="0">
                <a:solidFill>
                  <a:prstClr val="white"/>
                </a:solidFill>
              </a:rPr>
              <a:t>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42D93524-9373-4240-9A4B-98B59914BB28}" type="slidenum">
              <a:rPr lang="bg-BG">
                <a:solidFill>
                  <a:prstClr val="white"/>
                </a:solidFill>
              </a:rPr>
              <a:pPr algn="ctr">
                <a:defRPr/>
              </a:pPr>
              <a:t>‹#›</a:t>
            </a:fld>
            <a:endParaRPr lang="bg-BG"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Macroeconomic development</a:t>
            </a:r>
            <a:endParaRPr lang="bg-BG"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585084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4463"/>
            <a:ext cx="49090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bg-BG" dirty="0">
                <a:solidFill>
                  <a:prstClr val="white"/>
                </a:solidFill>
              </a:rPr>
              <a:t>М</a:t>
            </a:r>
            <a:r>
              <a:rPr lang="en-US" dirty="0">
                <a:solidFill>
                  <a:prstClr val="white"/>
                </a:solidFill>
              </a:rPr>
              <a:t>ay 20</a:t>
            </a:r>
            <a:r>
              <a:rPr lang="bg-BG" dirty="0">
                <a:solidFill>
                  <a:prstClr val="white"/>
                </a:solidFill>
              </a:rPr>
              <a:t>1</a:t>
            </a:r>
            <a:r>
              <a:rPr lang="en-US" dirty="0">
                <a:solidFill>
                  <a:prstClr val="white"/>
                </a:solidFill>
              </a:rPr>
              <a:t>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42D93524-9373-4240-9A4B-98B59914BB28}" type="slidenum">
              <a:rPr lang="bg-BG">
                <a:solidFill>
                  <a:prstClr val="white"/>
                </a:solidFill>
              </a:rPr>
              <a:pPr algn="ctr">
                <a:defRPr/>
              </a:pPr>
              <a:t>‹#›</a:t>
            </a:fld>
            <a:endParaRPr lang="bg-BG"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Macroeconomic development</a:t>
            </a:r>
            <a:endParaRPr lang="bg-BG"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35695062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E501225B-62C2-4785-8D44-F51BFE564535}" type="datetimeFigureOut">
              <a:rPr lang="bg-BG" smtClean="0">
                <a:solidFill>
                  <a:prstClr val="black">
                    <a:tint val="75000"/>
                  </a:prstClr>
                </a:solidFill>
              </a: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fld id="{B478F75A-775D-406A-8FE7-5929872EE190}" type="slidenum">
              <a:rPr lang="bg-BG" smtClean="0">
                <a:solidFill>
                  <a:prstClr val="black">
                    <a:tint val="75000"/>
                  </a:prstClr>
                </a:solidFill>
              </a:rPr>
              <a:pPr/>
              <a:t>‹#›</a:t>
            </a:fld>
            <a:endParaRPr lang="bg-BG">
              <a:solidFill>
                <a:prstClr val="black">
                  <a:tint val="75000"/>
                </a:prstClr>
              </a:solidFill>
            </a:endParaRPr>
          </a:p>
        </p:txBody>
      </p:sp>
    </p:spTree>
    <p:extLst>
      <p:ext uri="{BB962C8B-B14F-4D97-AF65-F5344CB8AC3E}">
        <p14:creationId xmlns:p14="http://schemas.microsoft.com/office/powerpoint/2010/main" val="225732064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6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4463"/>
            <a:ext cx="49090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bg-BG" dirty="0">
                <a:solidFill>
                  <a:prstClr val="white"/>
                </a:solidFill>
              </a:rPr>
              <a:t>М</a:t>
            </a:r>
            <a:r>
              <a:rPr lang="en-US" dirty="0">
                <a:solidFill>
                  <a:prstClr val="white"/>
                </a:solidFill>
              </a:rPr>
              <a:t>ay 20</a:t>
            </a:r>
            <a:r>
              <a:rPr lang="bg-BG" dirty="0">
                <a:solidFill>
                  <a:prstClr val="white"/>
                </a:solidFill>
              </a:rPr>
              <a:t>1</a:t>
            </a:r>
            <a:r>
              <a:rPr lang="en-US" dirty="0">
                <a:solidFill>
                  <a:prstClr val="white"/>
                </a:solidFill>
              </a:rPr>
              <a:t>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42D93524-9373-4240-9A4B-98B59914BB28}" type="slidenum">
              <a:rPr lang="bg-BG">
                <a:solidFill>
                  <a:prstClr val="white"/>
                </a:solidFill>
              </a:rPr>
              <a:pPr algn="ctr">
                <a:defRPr/>
              </a:pPr>
              <a:t>‹#›</a:t>
            </a:fld>
            <a:endParaRPr lang="bg-BG"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Macroeconomic development</a:t>
            </a:r>
            <a:endParaRPr lang="bg-BG"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3270452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7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4463"/>
            <a:ext cx="49090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bg-BG" dirty="0">
                <a:solidFill>
                  <a:prstClr val="white"/>
                </a:solidFill>
              </a:rPr>
              <a:t>М</a:t>
            </a:r>
            <a:r>
              <a:rPr lang="en-US" dirty="0">
                <a:solidFill>
                  <a:prstClr val="white"/>
                </a:solidFill>
              </a:rPr>
              <a:t>ay 20</a:t>
            </a:r>
            <a:r>
              <a:rPr lang="bg-BG" dirty="0">
                <a:solidFill>
                  <a:prstClr val="white"/>
                </a:solidFill>
              </a:rPr>
              <a:t>1</a:t>
            </a:r>
            <a:r>
              <a:rPr lang="en-US" dirty="0">
                <a:solidFill>
                  <a:prstClr val="white"/>
                </a:solidFill>
              </a:rPr>
              <a:t>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42D93524-9373-4240-9A4B-98B59914BB28}" type="slidenum">
              <a:rPr lang="bg-BG">
                <a:solidFill>
                  <a:prstClr val="white"/>
                </a:solidFill>
              </a:rPr>
              <a:pPr algn="ctr">
                <a:defRPr/>
              </a:pPr>
              <a:t>‹#›</a:t>
            </a:fld>
            <a:endParaRPr lang="bg-BG"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Macroeconomic development</a:t>
            </a:r>
            <a:endParaRPr lang="bg-BG"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16213042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8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Government debt</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6051"/>
            <a:ext cx="49090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en-US" dirty="0">
                <a:solidFill>
                  <a:prstClr val="white"/>
                </a:solidFill>
              </a:rPr>
              <a:t>May 20</a:t>
            </a:r>
            <a:r>
              <a:rPr lang="bg-BG" dirty="0">
                <a:solidFill>
                  <a:prstClr val="white"/>
                </a:solidFill>
              </a:rPr>
              <a:t>1</a:t>
            </a:r>
            <a:r>
              <a:rPr lang="en-US" dirty="0">
                <a:solidFill>
                  <a:prstClr val="white"/>
                </a:solidFill>
              </a:rPr>
              <a:t>4</a:t>
            </a:r>
            <a:endParaRPr lang="bg-BG"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5060AD73-56D4-47E4-A096-0DF5450A5160}" type="slidenum">
              <a:rPr lang="bg-BG">
                <a:solidFill>
                  <a:prstClr val="white"/>
                </a:solidFill>
              </a:rPr>
              <a:pPr algn="ctr">
                <a:defRPr/>
              </a:pPr>
              <a:t>‹#›</a:t>
            </a:fld>
            <a:endParaRPr lang="bg-BG"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4035974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9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Government debt</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6051"/>
            <a:ext cx="49090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en-US" dirty="0">
                <a:solidFill>
                  <a:prstClr val="white"/>
                </a:solidFill>
              </a:rPr>
              <a:t>May 20</a:t>
            </a:r>
            <a:r>
              <a:rPr lang="bg-BG" dirty="0">
                <a:solidFill>
                  <a:prstClr val="white"/>
                </a:solidFill>
              </a:rPr>
              <a:t>1</a:t>
            </a:r>
            <a:r>
              <a:rPr lang="en-US" dirty="0">
                <a:solidFill>
                  <a:prstClr val="white"/>
                </a:solidFill>
              </a:rPr>
              <a:t>4</a:t>
            </a:r>
            <a:endParaRPr lang="bg-BG"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5060AD73-56D4-47E4-A096-0DF5450A5160}" type="slidenum">
              <a:rPr lang="bg-BG">
                <a:solidFill>
                  <a:prstClr val="white"/>
                </a:solidFill>
              </a:rPr>
              <a:pPr algn="ctr">
                <a:defRPr/>
              </a:pPr>
              <a:t>‹#›</a:t>
            </a:fld>
            <a:endParaRPr lang="bg-BG"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28383791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0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Government debt</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6051"/>
            <a:ext cx="49090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en-US" dirty="0">
                <a:solidFill>
                  <a:prstClr val="white"/>
                </a:solidFill>
              </a:rPr>
              <a:t>May 20</a:t>
            </a:r>
            <a:r>
              <a:rPr lang="bg-BG" dirty="0">
                <a:solidFill>
                  <a:prstClr val="white"/>
                </a:solidFill>
              </a:rPr>
              <a:t>1</a:t>
            </a:r>
            <a:r>
              <a:rPr lang="en-US" dirty="0">
                <a:solidFill>
                  <a:prstClr val="white"/>
                </a:solidFill>
              </a:rPr>
              <a:t>4</a:t>
            </a:r>
            <a:endParaRPr lang="bg-BG"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5060AD73-56D4-47E4-A096-0DF5450A5160}" type="slidenum">
              <a:rPr lang="bg-BG">
                <a:solidFill>
                  <a:prstClr val="white"/>
                </a:solidFill>
              </a:rPr>
              <a:pPr algn="ctr">
                <a:defRPr/>
              </a:pPr>
              <a:t>‹#›</a:t>
            </a:fld>
            <a:endParaRPr lang="bg-BG"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28921177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1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Government debt</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6051"/>
            <a:ext cx="49090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en-US" dirty="0">
                <a:solidFill>
                  <a:prstClr val="white"/>
                </a:solidFill>
              </a:rPr>
              <a:t>May 20</a:t>
            </a:r>
            <a:r>
              <a:rPr lang="bg-BG" dirty="0">
                <a:solidFill>
                  <a:prstClr val="white"/>
                </a:solidFill>
              </a:rPr>
              <a:t>1</a:t>
            </a:r>
            <a:r>
              <a:rPr lang="en-US" dirty="0">
                <a:solidFill>
                  <a:prstClr val="white"/>
                </a:solidFill>
              </a:rPr>
              <a:t>4</a:t>
            </a:r>
            <a:endParaRPr lang="bg-BG"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5060AD73-56D4-47E4-A096-0DF5450A5160}" type="slidenum">
              <a:rPr lang="bg-BG">
                <a:solidFill>
                  <a:prstClr val="white"/>
                </a:solidFill>
              </a:rPr>
              <a:pPr algn="ctr">
                <a:defRPr/>
              </a:pPr>
              <a:t>‹#›</a:t>
            </a:fld>
            <a:endParaRPr lang="bg-BG"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38949469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2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Government debt</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6051"/>
            <a:ext cx="49090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en-US" dirty="0">
                <a:solidFill>
                  <a:prstClr val="white"/>
                </a:solidFill>
              </a:rPr>
              <a:t>May 20</a:t>
            </a:r>
            <a:r>
              <a:rPr lang="bg-BG" dirty="0">
                <a:solidFill>
                  <a:prstClr val="white"/>
                </a:solidFill>
              </a:rPr>
              <a:t>1</a:t>
            </a:r>
            <a:r>
              <a:rPr lang="en-US" dirty="0">
                <a:solidFill>
                  <a:prstClr val="white"/>
                </a:solidFill>
              </a:rPr>
              <a:t>4</a:t>
            </a:r>
            <a:endParaRPr lang="bg-BG"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5060AD73-56D4-47E4-A096-0DF5450A5160}" type="slidenum">
              <a:rPr lang="bg-BG">
                <a:solidFill>
                  <a:prstClr val="white"/>
                </a:solidFill>
              </a:rPr>
              <a:pPr algn="ctr">
                <a:defRPr/>
              </a:pPr>
              <a:t>‹#›</a:t>
            </a:fld>
            <a:endParaRPr lang="bg-BG"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342162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06244595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E501225B-62C2-4785-8D44-F51BFE564535}" type="datetimeFigureOut">
              <a:rPr lang="bg-BG" smtClean="0">
                <a:solidFill>
                  <a:prstClr val="black">
                    <a:tint val="75000"/>
                  </a:prstClr>
                </a:solidFill>
              </a: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fld id="{B478F75A-775D-406A-8FE7-5929872EE190}" type="slidenum">
              <a:rPr lang="bg-BG" smtClean="0">
                <a:solidFill>
                  <a:prstClr val="black">
                    <a:tint val="75000"/>
                  </a:prstClr>
                </a:solidFill>
              </a:rPr>
              <a:pPr/>
              <a:t>‹#›</a:t>
            </a:fld>
            <a:endParaRPr lang="bg-BG">
              <a:solidFill>
                <a:prstClr val="black">
                  <a:tint val="75000"/>
                </a:prstClr>
              </a:solidFill>
            </a:endParaRPr>
          </a:p>
        </p:txBody>
      </p:sp>
    </p:spTree>
    <p:extLst>
      <p:ext uri="{BB962C8B-B14F-4D97-AF65-F5344CB8AC3E}">
        <p14:creationId xmlns:p14="http://schemas.microsoft.com/office/powerpoint/2010/main" val="159608345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265390672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1348084271"/>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bg-BG">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2175700737"/>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bg-BG">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4122492672"/>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bg-BG">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408830098"/>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bg-BG">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1950845603"/>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bg-BG">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9550433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bg-BG">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0570468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205114871"/>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bg-BG">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588886620"/>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_Празен">
    <p:spTree>
      <p:nvGrpSpPr>
        <p:cNvPr id="1" name=""/>
        <p:cNvGrpSpPr/>
        <p:nvPr/>
      </p:nvGrpSpPr>
      <p:grpSpPr>
        <a:xfrm>
          <a:off x="0" y="0"/>
          <a:ext cx="0" cy="0"/>
          <a:chOff x="0" y="0"/>
          <a:chExt cx="0" cy="0"/>
        </a:xfrm>
      </p:grpSpPr>
      <p:sp>
        <p:nvSpPr>
          <p:cNvPr id="5" name="Rectangle 10"/>
          <p:cNvSpPr/>
          <p:nvPr userDrawn="1"/>
        </p:nvSpPr>
        <p:spPr>
          <a:xfrm>
            <a:off x="0" y="3505200"/>
            <a:ext cx="9144000" cy="1143000"/>
          </a:xfrm>
          <a:prstGeom prst="rect">
            <a:avLst/>
          </a:prstGeom>
          <a:solidFill>
            <a:schemeClr val="accent1">
              <a:lumMod val="75000"/>
            </a:schemeClr>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sp>
        <p:nvSpPr>
          <p:cNvPr id="7" name="Rectangle 2"/>
          <p:cNvSpPr>
            <a:spLocks noGrp="1"/>
          </p:cNvSpPr>
          <p:nvPr>
            <p:ph type="ctrTitle"/>
          </p:nvPr>
        </p:nvSpPr>
        <p:spPr>
          <a:xfrm>
            <a:off x="583864" y="4114800"/>
            <a:ext cx="6309305" cy="533400"/>
          </a:xfrm>
          <a:noFill/>
        </p:spPr>
        <p:txBody>
          <a:bodyPr vert="horz"/>
          <a:lstStyle>
            <a:lvl1pPr algn="l" eaLnBrk="1" latinLnBrk="0" hangingPunct="1">
              <a:defRPr kumimoji="0" lang="bg-BG" sz="2000" b="0" cap="all" spc="150" baseline="0">
                <a:solidFill>
                  <a:schemeClr val="bg1"/>
                </a:solidFill>
              </a:defRPr>
            </a:lvl1pPr>
            <a:extLst/>
          </a:lstStyle>
          <a:p>
            <a:pPr eaLnBrk="1" latinLnBrk="0" hangingPunct="1"/>
            <a:r>
              <a:rPr lang="bg-BG" dirty="0" err="1" smtClean="0"/>
              <a:t>Редакт</a:t>
            </a:r>
            <a:r>
              <a:rPr lang="bg-BG" dirty="0" smtClean="0"/>
              <a:t>. стил загл. образец</a:t>
            </a:r>
            <a:endParaRPr dirty="0"/>
          </a:p>
        </p:txBody>
      </p:sp>
      <p:sp>
        <p:nvSpPr>
          <p:cNvPr id="8" name="Rectangle 3"/>
          <p:cNvSpPr>
            <a:spLocks noGrp="1"/>
          </p:cNvSpPr>
          <p:nvPr>
            <p:ph type="subTitle" idx="1" hasCustomPrompt="1"/>
          </p:nvPr>
        </p:nvSpPr>
        <p:spPr>
          <a:xfrm>
            <a:off x="583864" y="4706112"/>
            <a:ext cx="6027951" cy="235056"/>
          </a:xfrm>
          <a:solidFill>
            <a:schemeClr val="bg1"/>
          </a:solidFill>
        </p:spPr>
        <p:txBody>
          <a:bodyPr/>
          <a:lstStyle>
            <a:lvl1pPr marL="0" indent="0" algn="l" eaLnBrk="1" latinLnBrk="0" hangingPunct="1">
              <a:buNone/>
              <a:defRPr kumimoji="0" lang="bg-BG" sz="1100" b="1">
                <a:solidFill>
                  <a:schemeClr val="tx1"/>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r>
              <a:rPr kumimoji="0" lang="bg-BG" dirty="0"/>
              <a:t>Щракнете, за да добавите информация за автора</a:t>
            </a:r>
          </a:p>
        </p:txBody>
      </p:sp>
      <p:sp>
        <p:nvSpPr>
          <p:cNvPr id="9" name="Rectangle 10"/>
          <p:cNvSpPr/>
          <p:nvPr userDrawn="1"/>
        </p:nvSpPr>
        <p:spPr>
          <a:xfrm>
            <a:off x="0" y="0"/>
            <a:ext cx="9144000" cy="4038600"/>
          </a:xfrm>
          <a:prstGeom prst="rect">
            <a:avLst/>
          </a:prstGeom>
          <a:solidFill>
            <a:schemeClr val="accent1">
              <a:lumMod val="60000"/>
              <a:lumOff val="40000"/>
            </a:schemeClr>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pic>
        <p:nvPicPr>
          <p:cNvPr id="10" name="Картина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33724" y="5589240"/>
            <a:ext cx="1984514" cy="720000"/>
          </a:xfrm>
          <a:prstGeom prst="rect">
            <a:avLst/>
          </a:prstGeom>
        </p:spPr>
      </p:pic>
    </p:spTree>
    <p:extLst>
      <p:ext uri="{BB962C8B-B14F-4D97-AF65-F5344CB8AC3E}">
        <p14:creationId xmlns:p14="http://schemas.microsoft.com/office/powerpoint/2010/main" val="1738660847"/>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Заглавка на секция">
    <p:spTree>
      <p:nvGrpSpPr>
        <p:cNvPr id="1" name=""/>
        <p:cNvGrpSpPr/>
        <p:nvPr/>
      </p:nvGrpSpPr>
      <p:grpSpPr>
        <a:xfrm>
          <a:off x="0" y="0"/>
          <a:ext cx="0" cy="0"/>
          <a:chOff x="0" y="0"/>
          <a:chExt cx="0" cy="0"/>
        </a:xfrm>
      </p:grpSpPr>
      <p:sp>
        <p:nvSpPr>
          <p:cNvPr id="13" name="Title 14"/>
          <p:cNvSpPr>
            <a:spLocks noGrp="1"/>
          </p:cNvSpPr>
          <p:nvPr>
            <p:ph type="title"/>
          </p:nvPr>
        </p:nvSpPr>
        <p:spPr>
          <a:xfrm>
            <a:off x="450927" y="188640"/>
            <a:ext cx="4852231" cy="504056"/>
          </a:xfrm>
        </p:spPr>
        <p:txBody>
          <a:bodyPr lIns="252000">
            <a:noAutofit/>
          </a:bodyPr>
          <a:lstStyle>
            <a:lvl1pPr algn="l" rtl="0" eaLnBrk="1" fontAlgn="base" hangingPunct="1">
              <a:spcBef>
                <a:spcPct val="0"/>
              </a:spcBef>
              <a:spcAft>
                <a:spcPts val="1200"/>
              </a:spcAft>
              <a:defRPr lang="bg-BG" sz="2800" b="0" kern="1200" dirty="0">
                <a:solidFill>
                  <a:schemeClr val="accent1">
                    <a:lumMod val="75000"/>
                  </a:schemeClr>
                </a:solidFill>
                <a:latin typeface="+mj-lt"/>
                <a:ea typeface="+mn-ea"/>
                <a:cs typeface="Arial" charset="0"/>
              </a:defRPr>
            </a:lvl1pPr>
          </a:lstStyle>
          <a:p>
            <a:r>
              <a:rPr lang="en-US" dirty="0" smtClean="0"/>
              <a:t>Click to edit Master title style</a:t>
            </a:r>
            <a:endParaRPr lang="bg-BG" dirty="0"/>
          </a:p>
        </p:txBody>
      </p:sp>
      <p:sp>
        <p:nvSpPr>
          <p:cNvPr id="2" name="Rectangle 1"/>
          <p:cNvSpPr/>
          <p:nvPr userDrawn="1"/>
        </p:nvSpPr>
        <p:spPr>
          <a:xfrm>
            <a:off x="0" y="0"/>
            <a:ext cx="465231" cy="4149080"/>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6" name="Title 1"/>
          <p:cNvSpPr txBox="1">
            <a:spLocks/>
          </p:cNvSpPr>
          <p:nvPr userDrawn="1"/>
        </p:nvSpPr>
        <p:spPr bwMode="auto">
          <a:xfrm rot="16200000">
            <a:off x="-1495576" y="2188272"/>
            <a:ext cx="3456384" cy="465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spc="100" dirty="0" smtClean="0">
                <a:solidFill>
                  <a:prstClr val="white"/>
                </a:solidFill>
                <a:latin typeface="Calibri"/>
              </a:rPr>
              <a:t>Macroeconomic Development</a:t>
            </a:r>
          </a:p>
        </p:txBody>
      </p:sp>
      <p:sp>
        <p:nvSpPr>
          <p:cNvPr id="6" name="Rectangle 5"/>
          <p:cNvSpPr/>
          <p:nvPr userDrawn="1"/>
        </p:nvSpPr>
        <p:spPr>
          <a:xfrm>
            <a:off x="295606" y="400472"/>
            <a:ext cx="337220" cy="72008"/>
          </a:xfrm>
          <a:prstGeom prst="rect">
            <a:avLst/>
          </a:prstGeom>
          <a:solidFill>
            <a:schemeClr val="accent1">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7" name="Контейнер за дата 3"/>
          <p:cNvSpPr txBox="1">
            <a:spLocks/>
          </p:cNvSpPr>
          <p:nvPr userDrawn="1"/>
        </p:nvSpPr>
        <p:spPr>
          <a:xfrm>
            <a:off x="-1" y="4221088"/>
            <a:ext cx="464400" cy="344487"/>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r">
              <a:defRPr/>
            </a:pPr>
            <a:fld id="{3B44C821-33D2-4576-BE21-07DACCEF4ED2}" type="slidenum">
              <a:rPr lang="bg-BG" sz="1600">
                <a:solidFill>
                  <a:srgbClr val="5B9BD5"/>
                </a:solidFill>
                <a:latin typeface="Cambria"/>
                <a:cs typeface="Arial" charset="0"/>
              </a:rPr>
              <a:pPr algn="r">
                <a:defRPr/>
              </a:pPr>
              <a:t>‹#›</a:t>
            </a:fld>
            <a:endParaRPr lang="bg-BG" sz="1600" dirty="0">
              <a:solidFill>
                <a:srgbClr val="5B9BD5"/>
              </a:solidFill>
              <a:latin typeface="Cambria"/>
              <a:cs typeface="Arial" charset="0"/>
            </a:endParaRPr>
          </a:p>
        </p:txBody>
      </p:sp>
      <p:sp>
        <p:nvSpPr>
          <p:cNvPr id="8" name="Rectangle 5"/>
          <p:cNvSpPr/>
          <p:nvPr userDrawn="1"/>
        </p:nvSpPr>
        <p:spPr>
          <a:xfrm rot="10800000">
            <a:off x="0" y="4149510"/>
            <a:ext cx="464400" cy="72008"/>
          </a:xfrm>
          <a:prstGeom prst="rect">
            <a:avLst/>
          </a:prstGeom>
          <a:solidFill>
            <a:schemeClr val="accent1">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Tree>
    <p:extLst>
      <p:ext uri="{BB962C8B-B14F-4D97-AF65-F5344CB8AC3E}">
        <p14:creationId xmlns:p14="http://schemas.microsoft.com/office/powerpoint/2010/main" val="28744566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bg-BG">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295936637"/>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3_Заглавка на секция">
    <p:spTree>
      <p:nvGrpSpPr>
        <p:cNvPr id="1" name=""/>
        <p:cNvGrpSpPr/>
        <p:nvPr/>
      </p:nvGrpSpPr>
      <p:grpSpPr>
        <a:xfrm>
          <a:off x="0" y="0"/>
          <a:ext cx="0" cy="0"/>
          <a:chOff x="0" y="0"/>
          <a:chExt cx="0" cy="0"/>
        </a:xfrm>
      </p:grpSpPr>
      <p:sp>
        <p:nvSpPr>
          <p:cNvPr id="13" name="Title 14"/>
          <p:cNvSpPr>
            <a:spLocks noGrp="1"/>
          </p:cNvSpPr>
          <p:nvPr>
            <p:ph type="title"/>
          </p:nvPr>
        </p:nvSpPr>
        <p:spPr>
          <a:xfrm>
            <a:off x="450927" y="188640"/>
            <a:ext cx="8513561" cy="504056"/>
          </a:xfrm>
        </p:spPr>
        <p:txBody>
          <a:bodyPr lIns="252000">
            <a:noAutofit/>
          </a:bodyPr>
          <a:lstStyle>
            <a:lvl1pPr algn="l" rtl="0" eaLnBrk="1" fontAlgn="base" hangingPunct="1">
              <a:spcBef>
                <a:spcPct val="0"/>
              </a:spcBef>
              <a:spcAft>
                <a:spcPts val="1200"/>
              </a:spcAft>
              <a:defRPr lang="bg-BG" sz="2800" b="0" kern="1200" dirty="0">
                <a:solidFill>
                  <a:schemeClr val="accent6">
                    <a:lumMod val="75000"/>
                  </a:schemeClr>
                </a:solidFill>
                <a:latin typeface="+mj-lt"/>
                <a:ea typeface="+mn-ea"/>
                <a:cs typeface="Arial" charset="0"/>
              </a:defRPr>
            </a:lvl1pPr>
          </a:lstStyle>
          <a:p>
            <a:r>
              <a:rPr lang="en-US" dirty="0" smtClean="0"/>
              <a:t>Click to edit Master title style</a:t>
            </a:r>
            <a:endParaRPr lang="bg-BG" dirty="0"/>
          </a:p>
        </p:txBody>
      </p:sp>
      <p:sp>
        <p:nvSpPr>
          <p:cNvPr id="2" name="Rectangle 1"/>
          <p:cNvSpPr/>
          <p:nvPr userDrawn="1"/>
        </p:nvSpPr>
        <p:spPr>
          <a:xfrm>
            <a:off x="0" y="0"/>
            <a:ext cx="465231" cy="4149080"/>
          </a:xfrm>
          <a:prstGeom prst="rect">
            <a:avLst/>
          </a:prstGeom>
          <a:solidFill>
            <a:schemeClr val="accent6"/>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6" name="Title 1"/>
          <p:cNvSpPr txBox="1">
            <a:spLocks/>
          </p:cNvSpPr>
          <p:nvPr userDrawn="1"/>
        </p:nvSpPr>
        <p:spPr bwMode="auto">
          <a:xfrm rot="16200000">
            <a:off x="-1506717" y="2199413"/>
            <a:ext cx="3456384" cy="4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spc="100" dirty="0" smtClean="0">
                <a:solidFill>
                  <a:prstClr val="white"/>
                </a:solidFill>
                <a:latin typeface="Calibri"/>
              </a:rPr>
              <a:t>Public Finance</a:t>
            </a:r>
          </a:p>
        </p:txBody>
      </p:sp>
      <p:sp>
        <p:nvSpPr>
          <p:cNvPr id="6" name="Rectangle 5"/>
          <p:cNvSpPr/>
          <p:nvPr userDrawn="1"/>
        </p:nvSpPr>
        <p:spPr>
          <a:xfrm>
            <a:off x="295606" y="400472"/>
            <a:ext cx="337220" cy="72008"/>
          </a:xfrm>
          <a:prstGeom prst="rect">
            <a:avLst/>
          </a:prstGeom>
          <a:solidFill>
            <a:schemeClr val="accent6">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8" name="Контейнер за дата 3"/>
          <p:cNvSpPr txBox="1">
            <a:spLocks/>
          </p:cNvSpPr>
          <p:nvPr userDrawn="1"/>
        </p:nvSpPr>
        <p:spPr>
          <a:xfrm>
            <a:off x="-1" y="4221088"/>
            <a:ext cx="464400" cy="344487"/>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r">
              <a:defRPr/>
            </a:pPr>
            <a:fld id="{3B44C821-33D2-4576-BE21-07DACCEF4ED2}" type="slidenum">
              <a:rPr lang="bg-BG" sz="1600">
                <a:solidFill>
                  <a:srgbClr val="70AD47"/>
                </a:solidFill>
                <a:latin typeface="Cambria"/>
                <a:cs typeface="Arial" charset="0"/>
              </a:rPr>
              <a:pPr algn="r">
                <a:defRPr/>
              </a:pPr>
              <a:t>‹#›</a:t>
            </a:fld>
            <a:endParaRPr lang="bg-BG" sz="1600" dirty="0">
              <a:solidFill>
                <a:srgbClr val="70AD47"/>
              </a:solidFill>
              <a:latin typeface="Cambria"/>
              <a:cs typeface="Arial" charset="0"/>
            </a:endParaRPr>
          </a:p>
        </p:txBody>
      </p:sp>
      <p:sp>
        <p:nvSpPr>
          <p:cNvPr id="9" name="Rectangle 5"/>
          <p:cNvSpPr/>
          <p:nvPr userDrawn="1"/>
        </p:nvSpPr>
        <p:spPr>
          <a:xfrm rot="10800000">
            <a:off x="0" y="4149510"/>
            <a:ext cx="464400" cy="72008"/>
          </a:xfrm>
          <a:prstGeom prst="rect">
            <a:avLst/>
          </a:prstGeom>
          <a:solidFill>
            <a:schemeClr val="accent6">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Tree>
    <p:extLst>
      <p:ext uri="{BB962C8B-B14F-4D97-AF65-F5344CB8AC3E}">
        <p14:creationId xmlns:p14="http://schemas.microsoft.com/office/powerpoint/2010/main" val="980232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4_Заглавка на секция">
    <p:spTree>
      <p:nvGrpSpPr>
        <p:cNvPr id="1" name=""/>
        <p:cNvGrpSpPr/>
        <p:nvPr/>
      </p:nvGrpSpPr>
      <p:grpSpPr>
        <a:xfrm>
          <a:off x="0" y="0"/>
          <a:ext cx="0" cy="0"/>
          <a:chOff x="0" y="0"/>
          <a:chExt cx="0" cy="0"/>
        </a:xfrm>
      </p:grpSpPr>
      <p:sp>
        <p:nvSpPr>
          <p:cNvPr id="13" name="Title 14"/>
          <p:cNvSpPr>
            <a:spLocks noGrp="1"/>
          </p:cNvSpPr>
          <p:nvPr>
            <p:ph type="title"/>
          </p:nvPr>
        </p:nvSpPr>
        <p:spPr>
          <a:xfrm>
            <a:off x="548681" y="188640"/>
            <a:ext cx="8415807" cy="504056"/>
          </a:xfrm>
        </p:spPr>
        <p:txBody>
          <a:bodyPr lIns="252000">
            <a:noAutofit/>
          </a:bodyPr>
          <a:lstStyle>
            <a:lvl1pPr algn="l" rtl="0" eaLnBrk="1" fontAlgn="base" hangingPunct="1">
              <a:spcBef>
                <a:spcPct val="0"/>
              </a:spcBef>
              <a:spcAft>
                <a:spcPts val="1200"/>
              </a:spcAft>
              <a:defRPr lang="bg-BG" sz="2800" b="0" kern="1200" dirty="0">
                <a:solidFill>
                  <a:schemeClr val="accent2"/>
                </a:solidFill>
                <a:latin typeface="+mj-lt"/>
                <a:ea typeface="+mn-ea"/>
                <a:cs typeface="Arial" charset="0"/>
              </a:defRPr>
            </a:lvl1pPr>
          </a:lstStyle>
          <a:p>
            <a:r>
              <a:rPr lang="en-US" dirty="0" smtClean="0"/>
              <a:t>Click to edit Master title style</a:t>
            </a:r>
            <a:endParaRPr lang="bg-BG" dirty="0"/>
          </a:p>
        </p:txBody>
      </p:sp>
      <p:sp>
        <p:nvSpPr>
          <p:cNvPr id="2" name="Rectangle 1"/>
          <p:cNvSpPr/>
          <p:nvPr userDrawn="1"/>
        </p:nvSpPr>
        <p:spPr>
          <a:xfrm>
            <a:off x="3144" y="-1720"/>
            <a:ext cx="464400" cy="4150800"/>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6" name="Title 1"/>
          <p:cNvSpPr txBox="1">
            <a:spLocks/>
          </p:cNvSpPr>
          <p:nvPr userDrawn="1"/>
        </p:nvSpPr>
        <p:spPr bwMode="auto">
          <a:xfrm rot="16200000">
            <a:off x="-1454652" y="2147348"/>
            <a:ext cx="3356992" cy="4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spc="50" dirty="0" smtClean="0">
                <a:solidFill>
                  <a:prstClr val="white"/>
                </a:solidFill>
                <a:latin typeface="Calibri"/>
              </a:rPr>
              <a:t>EU Funds in Bulgaria</a:t>
            </a:r>
          </a:p>
        </p:txBody>
      </p:sp>
      <p:sp>
        <p:nvSpPr>
          <p:cNvPr id="12" name="Контейнер за дата 3"/>
          <p:cNvSpPr txBox="1">
            <a:spLocks/>
          </p:cNvSpPr>
          <p:nvPr userDrawn="1"/>
        </p:nvSpPr>
        <p:spPr>
          <a:xfrm>
            <a:off x="-1" y="4221088"/>
            <a:ext cx="464400" cy="344487"/>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r">
              <a:defRPr/>
            </a:pPr>
            <a:fld id="{3B44C821-33D2-4576-BE21-07DACCEF4ED2}" type="slidenum">
              <a:rPr lang="bg-BG" sz="1600">
                <a:solidFill>
                  <a:srgbClr val="ED7D31"/>
                </a:solidFill>
                <a:latin typeface="Cambria"/>
                <a:cs typeface="Arial" charset="0"/>
              </a:rPr>
              <a:pPr algn="r">
                <a:defRPr/>
              </a:pPr>
              <a:t>‹#›</a:t>
            </a:fld>
            <a:endParaRPr lang="bg-BG" sz="1600" dirty="0">
              <a:solidFill>
                <a:srgbClr val="ED7D31"/>
              </a:solidFill>
              <a:latin typeface="Cambria"/>
              <a:cs typeface="Arial" charset="0"/>
            </a:endParaRPr>
          </a:p>
        </p:txBody>
      </p:sp>
      <p:sp>
        <p:nvSpPr>
          <p:cNvPr id="6" name="Rectangle 5"/>
          <p:cNvSpPr/>
          <p:nvPr userDrawn="1"/>
        </p:nvSpPr>
        <p:spPr>
          <a:xfrm>
            <a:off x="295606" y="400472"/>
            <a:ext cx="337220" cy="72008"/>
          </a:xfrm>
          <a:prstGeom prst="rect">
            <a:avLst/>
          </a:prstGeom>
          <a:solidFill>
            <a:schemeClr val="accent2">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7" name="Rectangle 5"/>
          <p:cNvSpPr/>
          <p:nvPr userDrawn="1"/>
        </p:nvSpPr>
        <p:spPr>
          <a:xfrm rot="10800000">
            <a:off x="0" y="4149510"/>
            <a:ext cx="464400" cy="72008"/>
          </a:xfrm>
          <a:prstGeom prst="rect">
            <a:avLst/>
          </a:prstGeom>
          <a:solidFill>
            <a:schemeClr val="accent2">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Tree>
    <p:extLst>
      <p:ext uri="{BB962C8B-B14F-4D97-AF65-F5344CB8AC3E}">
        <p14:creationId xmlns:p14="http://schemas.microsoft.com/office/powerpoint/2010/main" val="207702351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5_Заглавка на секция">
    <p:spTree>
      <p:nvGrpSpPr>
        <p:cNvPr id="1" name=""/>
        <p:cNvGrpSpPr/>
        <p:nvPr/>
      </p:nvGrpSpPr>
      <p:grpSpPr>
        <a:xfrm>
          <a:off x="0" y="0"/>
          <a:ext cx="0" cy="0"/>
          <a:chOff x="0" y="0"/>
          <a:chExt cx="0" cy="0"/>
        </a:xfrm>
      </p:grpSpPr>
      <p:sp>
        <p:nvSpPr>
          <p:cNvPr id="13" name="Title 14"/>
          <p:cNvSpPr>
            <a:spLocks noGrp="1"/>
          </p:cNvSpPr>
          <p:nvPr>
            <p:ph type="title"/>
          </p:nvPr>
        </p:nvSpPr>
        <p:spPr>
          <a:xfrm>
            <a:off x="450927" y="188640"/>
            <a:ext cx="8513561" cy="504056"/>
          </a:xfrm>
        </p:spPr>
        <p:txBody>
          <a:bodyPr lIns="252000">
            <a:noAutofit/>
          </a:bodyPr>
          <a:lstStyle>
            <a:lvl1pPr algn="l" rtl="0" eaLnBrk="1" fontAlgn="base" hangingPunct="1">
              <a:spcBef>
                <a:spcPct val="0"/>
              </a:spcBef>
              <a:spcAft>
                <a:spcPts val="1200"/>
              </a:spcAft>
              <a:defRPr lang="bg-BG" sz="2800" b="0" kern="1200" dirty="0">
                <a:solidFill>
                  <a:schemeClr val="accent5"/>
                </a:solidFill>
                <a:latin typeface="+mj-lt"/>
                <a:ea typeface="+mn-ea"/>
                <a:cs typeface="Arial" charset="0"/>
              </a:defRPr>
            </a:lvl1pPr>
          </a:lstStyle>
          <a:p>
            <a:r>
              <a:rPr lang="en-US" dirty="0" smtClean="0"/>
              <a:t>Click to edit Master title style</a:t>
            </a:r>
            <a:endParaRPr lang="bg-BG" dirty="0"/>
          </a:p>
        </p:txBody>
      </p:sp>
      <p:sp>
        <p:nvSpPr>
          <p:cNvPr id="2" name="Rectangle 1"/>
          <p:cNvSpPr/>
          <p:nvPr userDrawn="1"/>
        </p:nvSpPr>
        <p:spPr>
          <a:xfrm>
            <a:off x="0" y="0"/>
            <a:ext cx="465231" cy="4150800"/>
          </a:xfrm>
          <a:prstGeom prst="rect">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16" name="Title 1"/>
          <p:cNvSpPr txBox="1">
            <a:spLocks/>
          </p:cNvSpPr>
          <p:nvPr userDrawn="1"/>
        </p:nvSpPr>
        <p:spPr bwMode="auto">
          <a:xfrm rot="16200000">
            <a:off x="-1139579" y="1832275"/>
            <a:ext cx="2736304" cy="457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spc="100" dirty="0" smtClean="0">
                <a:solidFill>
                  <a:prstClr val="white"/>
                </a:solidFill>
                <a:latin typeface="Calibri"/>
              </a:rPr>
              <a:t>Government debt</a:t>
            </a:r>
          </a:p>
        </p:txBody>
      </p:sp>
      <p:sp>
        <p:nvSpPr>
          <p:cNvPr id="6" name="Rectangle 5"/>
          <p:cNvSpPr/>
          <p:nvPr userDrawn="1"/>
        </p:nvSpPr>
        <p:spPr>
          <a:xfrm>
            <a:off x="287946" y="400472"/>
            <a:ext cx="338400" cy="72008"/>
          </a:xfrm>
          <a:prstGeom prst="rect">
            <a:avLst/>
          </a:prstGeom>
          <a:solidFill>
            <a:schemeClr val="accent5">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
        <p:nvSpPr>
          <p:cNvPr id="7" name="Контейнер за дата 3"/>
          <p:cNvSpPr txBox="1">
            <a:spLocks/>
          </p:cNvSpPr>
          <p:nvPr userDrawn="1"/>
        </p:nvSpPr>
        <p:spPr>
          <a:xfrm>
            <a:off x="-1" y="4149080"/>
            <a:ext cx="457147" cy="344487"/>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r">
              <a:defRPr/>
            </a:pPr>
            <a:fld id="{3B44C821-33D2-4576-BE21-07DACCEF4ED2}" type="slidenum">
              <a:rPr lang="bg-BG" sz="1600">
                <a:solidFill>
                  <a:srgbClr val="4472C4"/>
                </a:solidFill>
                <a:latin typeface="Cambria"/>
                <a:cs typeface="Arial" charset="0"/>
              </a:rPr>
              <a:pPr algn="r">
                <a:defRPr/>
              </a:pPr>
              <a:t>‹#›</a:t>
            </a:fld>
            <a:endParaRPr lang="bg-BG" sz="1600" dirty="0">
              <a:solidFill>
                <a:srgbClr val="4472C4"/>
              </a:solidFill>
              <a:latin typeface="Cambria"/>
              <a:cs typeface="Arial" charset="0"/>
            </a:endParaRPr>
          </a:p>
        </p:txBody>
      </p:sp>
      <p:sp>
        <p:nvSpPr>
          <p:cNvPr id="9" name="Rectangle 5"/>
          <p:cNvSpPr/>
          <p:nvPr userDrawn="1"/>
        </p:nvSpPr>
        <p:spPr>
          <a:xfrm rot="10800000">
            <a:off x="0" y="4149510"/>
            <a:ext cx="464400" cy="72008"/>
          </a:xfrm>
          <a:prstGeom prst="rect">
            <a:avLst/>
          </a:prstGeom>
          <a:solidFill>
            <a:schemeClr val="accent5">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bg-BG" sz="2400">
              <a:solidFill>
                <a:prstClr val="white"/>
              </a:solidFill>
            </a:endParaRPr>
          </a:p>
        </p:txBody>
      </p:sp>
    </p:spTree>
    <p:extLst>
      <p:ext uri="{BB962C8B-B14F-4D97-AF65-F5344CB8AC3E}">
        <p14:creationId xmlns:p14="http://schemas.microsoft.com/office/powerpoint/2010/main" val="2116878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2_Заглавка на секция">
    <p:spTree>
      <p:nvGrpSpPr>
        <p:cNvPr id="1" name=""/>
        <p:cNvGrpSpPr/>
        <p:nvPr/>
      </p:nvGrpSpPr>
      <p:grpSpPr>
        <a:xfrm>
          <a:off x="0" y="0"/>
          <a:ext cx="0" cy="0"/>
          <a:chOff x="0" y="0"/>
          <a:chExt cx="0" cy="0"/>
        </a:xfrm>
      </p:grpSpPr>
      <p:sp>
        <p:nvSpPr>
          <p:cNvPr id="7" name="Rectangle 10"/>
          <p:cNvSpPr/>
          <p:nvPr userDrawn="1"/>
        </p:nvSpPr>
        <p:spPr>
          <a:xfrm rot="10800000">
            <a:off x="4572000" y="1"/>
            <a:ext cx="4572000" cy="548680"/>
          </a:xfrm>
          <a:prstGeom prst="rect">
            <a:avLst/>
          </a:prstGeom>
          <a:gradFill flip="none" rotWithShape="1">
            <a:gsLst>
              <a:gs pos="0">
                <a:schemeClr val="accent1">
                  <a:lumMod val="75000"/>
                </a:schemeClr>
              </a:gs>
              <a:gs pos="50000">
                <a:schemeClr val="accent1"/>
              </a:gs>
              <a:gs pos="100000">
                <a:schemeClr val="bg1"/>
              </a:gs>
            </a:gsLst>
            <a:lin ang="0" scaled="1"/>
            <a:tileRect/>
          </a:gra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cxnSp>
        <p:nvCxnSpPr>
          <p:cNvPr id="18" name="Straight Connector 17"/>
          <p:cNvCxnSpPr/>
          <p:nvPr userDrawn="1"/>
        </p:nvCxnSpPr>
        <p:spPr>
          <a:xfrm flipH="1">
            <a:off x="0" y="548680"/>
            <a:ext cx="9144002" cy="0"/>
          </a:xfrm>
          <a:prstGeom prst="line">
            <a:avLst/>
          </a:prstGeom>
          <a:ln/>
        </p:spPr>
        <p:style>
          <a:lnRef idx="2">
            <a:schemeClr val="accent1"/>
          </a:lnRef>
          <a:fillRef idx="0">
            <a:schemeClr val="accent1"/>
          </a:fillRef>
          <a:effectRef idx="1">
            <a:schemeClr val="accent1"/>
          </a:effectRef>
          <a:fontRef idx="minor">
            <a:schemeClr val="tx1"/>
          </a:fontRef>
        </p:style>
      </p:cxnSp>
      <p:sp>
        <p:nvSpPr>
          <p:cNvPr id="4" name="Title 3"/>
          <p:cNvSpPr>
            <a:spLocks noGrp="1"/>
          </p:cNvSpPr>
          <p:nvPr>
            <p:ph type="title"/>
          </p:nvPr>
        </p:nvSpPr>
        <p:spPr>
          <a:xfrm>
            <a:off x="583865" y="260680"/>
            <a:ext cx="8229600" cy="288000"/>
          </a:xfrm>
        </p:spPr>
        <p:txBody>
          <a:bodyPr/>
          <a:lstStyle>
            <a:lvl1pPr algn="l" rtl="0" eaLnBrk="1" fontAlgn="base" hangingPunct="1">
              <a:spcBef>
                <a:spcPct val="0"/>
              </a:spcBef>
              <a:spcAft>
                <a:spcPts val="1200"/>
              </a:spcAft>
              <a:defRPr lang="bg-BG" sz="2000" b="1" kern="1200" dirty="0">
                <a:solidFill>
                  <a:schemeClr val="accent1">
                    <a:lumMod val="75000"/>
                  </a:schemeClr>
                </a:solidFill>
                <a:latin typeface="+mj-lt"/>
                <a:ea typeface="+mn-ea"/>
                <a:cs typeface="Arial" charset="0"/>
              </a:defRPr>
            </a:lvl1pPr>
          </a:lstStyle>
          <a:p>
            <a:r>
              <a:rPr lang="en-US" dirty="0" smtClean="0"/>
              <a:t>Click to edit Master title style</a:t>
            </a:r>
            <a:endParaRPr lang="bg-BG" dirty="0"/>
          </a:p>
        </p:txBody>
      </p:sp>
      <p:sp>
        <p:nvSpPr>
          <p:cNvPr id="6" name="Title 1"/>
          <p:cNvSpPr txBox="1">
            <a:spLocks/>
          </p:cNvSpPr>
          <p:nvPr userDrawn="1"/>
        </p:nvSpPr>
        <p:spPr bwMode="auto">
          <a:xfrm>
            <a:off x="4572000" y="2"/>
            <a:ext cx="4572000" cy="548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cap="all" spc="50" dirty="0" smtClean="0">
                <a:solidFill>
                  <a:prstClr val="white"/>
                </a:solidFill>
              </a:rPr>
              <a:t>III. EU Funds in Bulgaria</a:t>
            </a:r>
          </a:p>
        </p:txBody>
      </p:sp>
      <p:sp>
        <p:nvSpPr>
          <p:cNvPr id="8" name="Контейнер за дата 3"/>
          <p:cNvSpPr txBox="1">
            <a:spLocks/>
          </p:cNvSpPr>
          <p:nvPr userDrawn="1"/>
        </p:nvSpPr>
        <p:spPr>
          <a:xfrm>
            <a:off x="8560135" y="6309321"/>
            <a:ext cx="583865" cy="548680"/>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r">
              <a:defRPr/>
            </a:pPr>
            <a:fld id="{3B44C821-33D2-4576-BE21-07DACCEF4ED2}" type="slidenum">
              <a:rPr lang="bg-BG" sz="2000">
                <a:solidFill>
                  <a:srgbClr val="5B9BD5">
                    <a:lumMod val="75000"/>
                  </a:srgbClr>
                </a:solidFill>
                <a:latin typeface="Cambria"/>
                <a:cs typeface="Arial" charset="0"/>
              </a:rPr>
              <a:pPr algn="r">
                <a:defRPr/>
              </a:pPr>
              <a:t>‹#›</a:t>
            </a:fld>
            <a:endParaRPr lang="bg-BG" sz="2000" dirty="0">
              <a:solidFill>
                <a:srgbClr val="5B9BD5">
                  <a:lumMod val="75000"/>
                </a:srgbClr>
              </a:solidFill>
              <a:latin typeface="Cambria"/>
              <a:cs typeface="Arial" charset="0"/>
            </a:endParaRPr>
          </a:p>
        </p:txBody>
      </p:sp>
    </p:spTree>
    <p:extLst>
      <p:ext uri="{BB962C8B-B14F-4D97-AF65-F5344CB8AC3E}">
        <p14:creationId xmlns:p14="http://schemas.microsoft.com/office/powerpoint/2010/main" val="4224587561"/>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_Заглавка на секция">
    <p:spTree>
      <p:nvGrpSpPr>
        <p:cNvPr id="1" name=""/>
        <p:cNvGrpSpPr/>
        <p:nvPr/>
      </p:nvGrpSpPr>
      <p:grpSpPr>
        <a:xfrm>
          <a:off x="0" y="0"/>
          <a:ext cx="0" cy="0"/>
          <a:chOff x="0" y="0"/>
          <a:chExt cx="0" cy="0"/>
        </a:xfrm>
      </p:grpSpPr>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en-US" dirty="0">
                <a:solidFill>
                  <a:prstClr val="white"/>
                </a:solidFill>
              </a:rPr>
              <a:t>May 20</a:t>
            </a:r>
            <a:r>
              <a:rPr lang="bg-BG" dirty="0">
                <a:solidFill>
                  <a:prstClr val="white"/>
                </a:solidFill>
              </a:rPr>
              <a:t>1</a:t>
            </a:r>
            <a:r>
              <a:rPr lang="en-US" dirty="0">
                <a:solidFill>
                  <a:prstClr val="white"/>
                </a:solidFill>
              </a:rPr>
              <a:t>4</a:t>
            </a:r>
            <a:endParaRPr lang="bg-BG"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5060AD73-56D4-47E4-A096-0DF5450A5160}" type="slidenum">
              <a:rPr lang="bg-BG">
                <a:solidFill>
                  <a:prstClr val="white"/>
                </a:solidFill>
              </a:rPr>
              <a:pPr algn="ctr">
                <a:defRPr/>
              </a:pPr>
              <a:t>‹#›</a:t>
            </a:fld>
            <a:endParaRPr lang="bg-BG" dirty="0">
              <a:solidFill>
                <a:prstClr val="white"/>
              </a:solidFill>
            </a:endParaRPr>
          </a:p>
        </p:txBody>
      </p:sp>
      <p:sp>
        <p:nvSpPr>
          <p:cNvPr id="11" name="Rectangle 10"/>
          <p:cNvSpPr/>
          <p:nvPr userDrawn="1"/>
        </p:nvSpPr>
        <p:spPr>
          <a:xfrm rot="10800000">
            <a:off x="4572002" y="0"/>
            <a:ext cx="4572000" cy="548680"/>
          </a:xfrm>
          <a:prstGeom prst="rect">
            <a:avLst/>
          </a:prstGeom>
          <a:gradFill flip="none" rotWithShape="1">
            <a:gsLst>
              <a:gs pos="0">
                <a:schemeClr val="accent1">
                  <a:lumMod val="75000"/>
                </a:schemeClr>
              </a:gs>
              <a:gs pos="50000">
                <a:schemeClr val="accent1"/>
              </a:gs>
              <a:gs pos="100000">
                <a:schemeClr val="bg1"/>
              </a:gs>
            </a:gsLst>
            <a:lin ang="0" scaled="1"/>
            <a:tileRect/>
          </a:gra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bg-BG">
              <a:solidFill>
                <a:prstClr val="black"/>
              </a:solidFill>
            </a:endParaRPr>
          </a:p>
        </p:txBody>
      </p:sp>
      <p:cxnSp>
        <p:nvCxnSpPr>
          <p:cNvPr id="18" name="Straight Connector 17"/>
          <p:cNvCxnSpPr/>
          <p:nvPr userDrawn="1"/>
        </p:nvCxnSpPr>
        <p:spPr>
          <a:xfrm flipH="1">
            <a:off x="0" y="548680"/>
            <a:ext cx="9144002" cy="0"/>
          </a:xfrm>
          <a:prstGeom prst="line">
            <a:avLst/>
          </a:prstGeom>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572431" y="260680"/>
            <a:ext cx="8229600" cy="288000"/>
          </a:xfrm>
        </p:spPr>
        <p:txBody>
          <a:bodyPr/>
          <a:lstStyle>
            <a:lvl1pPr algn="l" rtl="0" eaLnBrk="1" fontAlgn="base" hangingPunct="1">
              <a:spcBef>
                <a:spcPct val="0"/>
              </a:spcBef>
              <a:spcAft>
                <a:spcPts val="1200"/>
              </a:spcAft>
              <a:defRPr lang="bg-BG" sz="2000" b="1" kern="1200" dirty="0">
                <a:solidFill>
                  <a:schemeClr val="accent1">
                    <a:lumMod val="75000"/>
                  </a:schemeClr>
                </a:solidFill>
                <a:latin typeface="+mj-lt"/>
                <a:ea typeface="+mn-ea"/>
                <a:cs typeface="Arial" charset="0"/>
              </a:defRPr>
            </a:lvl1pPr>
          </a:lstStyle>
          <a:p>
            <a:r>
              <a:rPr lang="en-US" dirty="0" smtClean="0"/>
              <a:t>Click to edit Master title style</a:t>
            </a:r>
            <a:endParaRPr lang="bg-BG" dirty="0"/>
          </a:p>
        </p:txBody>
      </p:sp>
      <p:sp>
        <p:nvSpPr>
          <p:cNvPr id="10" name="Контейнер за дата 3"/>
          <p:cNvSpPr txBox="1">
            <a:spLocks/>
          </p:cNvSpPr>
          <p:nvPr userDrawn="1"/>
        </p:nvSpPr>
        <p:spPr>
          <a:xfrm>
            <a:off x="8560135" y="6309321"/>
            <a:ext cx="583865" cy="548680"/>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r">
              <a:defRPr/>
            </a:pPr>
            <a:fld id="{3B44C821-33D2-4576-BE21-07DACCEF4ED2}" type="slidenum">
              <a:rPr lang="bg-BG" sz="2000">
                <a:solidFill>
                  <a:srgbClr val="5B9BD5">
                    <a:lumMod val="75000"/>
                  </a:srgbClr>
                </a:solidFill>
                <a:latin typeface="Cambria"/>
                <a:cs typeface="Arial" charset="0"/>
              </a:rPr>
              <a:pPr algn="r">
                <a:defRPr/>
              </a:pPr>
              <a:t>‹#›</a:t>
            </a:fld>
            <a:endParaRPr lang="bg-BG" sz="2000" dirty="0">
              <a:solidFill>
                <a:srgbClr val="5B9BD5">
                  <a:lumMod val="75000"/>
                </a:srgbClr>
              </a:solidFill>
              <a:latin typeface="Cambria"/>
              <a:cs typeface="Arial" charset="0"/>
            </a:endParaRPr>
          </a:p>
        </p:txBody>
      </p:sp>
      <p:sp>
        <p:nvSpPr>
          <p:cNvPr id="12" name="Title 1"/>
          <p:cNvSpPr txBox="1">
            <a:spLocks/>
          </p:cNvSpPr>
          <p:nvPr userDrawn="1"/>
        </p:nvSpPr>
        <p:spPr bwMode="auto">
          <a:xfrm>
            <a:off x="4572001" y="-1"/>
            <a:ext cx="4571999" cy="548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cap="all" spc="50" dirty="0" smtClean="0">
                <a:solidFill>
                  <a:prstClr val="white"/>
                </a:solidFill>
              </a:rPr>
              <a:t>IV. Government debt</a:t>
            </a:r>
          </a:p>
        </p:txBody>
      </p:sp>
    </p:spTree>
    <p:extLst>
      <p:ext uri="{BB962C8B-B14F-4D97-AF65-F5344CB8AC3E}">
        <p14:creationId xmlns:p14="http://schemas.microsoft.com/office/powerpoint/2010/main" val="2668598965"/>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Празен">
    <p:spTree>
      <p:nvGrpSpPr>
        <p:cNvPr id="1" name=""/>
        <p:cNvGrpSpPr/>
        <p:nvPr/>
      </p:nvGrpSpPr>
      <p:grpSpPr>
        <a:xfrm>
          <a:off x="0" y="0"/>
          <a:ext cx="0" cy="0"/>
          <a:chOff x="0" y="0"/>
          <a:chExt cx="0" cy="0"/>
        </a:xfrm>
      </p:grpSpPr>
      <p:sp>
        <p:nvSpPr>
          <p:cNvPr id="3" name="Правоъгълник 5"/>
          <p:cNvSpPr/>
          <p:nvPr userDrawn="1"/>
        </p:nvSpPr>
        <p:spPr>
          <a:xfrm>
            <a:off x="-14654" y="6367318"/>
            <a:ext cx="9158654" cy="49068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Rectangle 5"/>
          <p:cNvSpPr txBox="1">
            <a:spLocks noChangeArrowheads="1"/>
          </p:cNvSpPr>
          <p:nvPr userDrawn="1"/>
        </p:nvSpPr>
        <p:spPr bwMode="auto">
          <a:xfrm>
            <a:off x="6948264" y="6367318"/>
            <a:ext cx="212627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algn="r" eaLnBrk="1" hangingPunct="1">
              <a:defRPr/>
            </a:pPr>
            <a:r>
              <a:rPr lang="en-US" dirty="0" smtClean="0">
                <a:solidFill>
                  <a:prstClr val="white"/>
                </a:solidFill>
                <a:latin typeface="Calibri" pitchFamily="34" charset="0"/>
              </a:rPr>
              <a:t>www.minfin.bg</a:t>
            </a:r>
            <a:endParaRPr lang="bg-BG" dirty="0" smtClean="0">
              <a:solidFill>
                <a:prstClr val="white"/>
              </a:solidFill>
              <a:latin typeface="Calibri" pitchFamily="34" charset="0"/>
            </a:endParaRPr>
          </a:p>
        </p:txBody>
      </p:sp>
      <p:sp>
        <p:nvSpPr>
          <p:cNvPr id="6" name="Заглавие 1"/>
          <p:cNvSpPr>
            <a:spLocks noGrp="1"/>
          </p:cNvSpPr>
          <p:nvPr>
            <p:ph type="ctrTitle"/>
          </p:nvPr>
        </p:nvSpPr>
        <p:spPr>
          <a:xfrm>
            <a:off x="1" y="2276872"/>
            <a:ext cx="9142760" cy="1944216"/>
          </a:xfrm>
        </p:spPr>
        <p:txBody>
          <a:bodyPr>
            <a:noAutofit/>
          </a:bodyPr>
          <a:lstStyle>
            <a:lvl1pPr>
              <a:defRPr sz="2400" b="1" baseline="0">
                <a:effectLst/>
              </a:defRPr>
            </a:lvl1pPr>
          </a:lstStyle>
          <a:p>
            <a:r>
              <a:rPr lang="en-US" dirty="0" smtClean="0"/>
              <a:t>Click to edit Master title style</a:t>
            </a:r>
            <a:endParaRPr lang="bg-BG" dirty="0"/>
          </a:p>
        </p:txBody>
      </p:sp>
    </p:spTree>
    <p:extLst>
      <p:ext uri="{BB962C8B-B14F-4D97-AF65-F5344CB8AC3E}">
        <p14:creationId xmlns:p14="http://schemas.microsoft.com/office/powerpoint/2010/main" val="305625722"/>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4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4463"/>
            <a:ext cx="49090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bg-BG" dirty="0">
                <a:solidFill>
                  <a:prstClr val="white"/>
                </a:solidFill>
              </a:rPr>
              <a:t>М</a:t>
            </a:r>
            <a:r>
              <a:rPr lang="en-US" dirty="0">
                <a:solidFill>
                  <a:prstClr val="white"/>
                </a:solidFill>
              </a:rPr>
              <a:t>ay 20</a:t>
            </a:r>
            <a:r>
              <a:rPr lang="bg-BG" dirty="0">
                <a:solidFill>
                  <a:prstClr val="white"/>
                </a:solidFill>
              </a:rPr>
              <a:t>1</a:t>
            </a:r>
            <a:r>
              <a:rPr lang="en-US" dirty="0">
                <a:solidFill>
                  <a:prstClr val="white"/>
                </a:solidFill>
              </a:rPr>
              <a:t>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42D93524-9373-4240-9A4B-98B59914BB28}" type="slidenum">
              <a:rPr lang="bg-BG">
                <a:solidFill>
                  <a:prstClr val="white"/>
                </a:solidFill>
              </a:rPr>
              <a:pPr algn="ctr">
                <a:defRPr/>
              </a:pPr>
              <a:t>‹#›</a:t>
            </a:fld>
            <a:endParaRPr lang="bg-BG"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Macroeconomic development</a:t>
            </a:r>
            <a:endParaRPr lang="bg-BG"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4032351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5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4463"/>
            <a:ext cx="49090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bg-BG" dirty="0">
                <a:solidFill>
                  <a:prstClr val="white"/>
                </a:solidFill>
              </a:rPr>
              <a:t>М</a:t>
            </a:r>
            <a:r>
              <a:rPr lang="en-US" dirty="0">
                <a:solidFill>
                  <a:prstClr val="white"/>
                </a:solidFill>
              </a:rPr>
              <a:t>ay 20</a:t>
            </a:r>
            <a:r>
              <a:rPr lang="bg-BG" dirty="0">
                <a:solidFill>
                  <a:prstClr val="white"/>
                </a:solidFill>
              </a:rPr>
              <a:t>1</a:t>
            </a:r>
            <a:r>
              <a:rPr lang="en-US" dirty="0">
                <a:solidFill>
                  <a:prstClr val="white"/>
                </a:solidFill>
              </a:rPr>
              <a:t>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42D93524-9373-4240-9A4B-98B59914BB28}" type="slidenum">
              <a:rPr lang="bg-BG">
                <a:solidFill>
                  <a:prstClr val="white"/>
                </a:solidFill>
              </a:rPr>
              <a:pPr algn="ctr">
                <a:defRPr/>
              </a:pPr>
              <a:t>‹#›</a:t>
            </a:fld>
            <a:endParaRPr lang="bg-BG"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Macroeconomic development</a:t>
            </a:r>
            <a:endParaRPr lang="bg-BG"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2992645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6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4463"/>
            <a:ext cx="49090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bg-BG" dirty="0">
                <a:solidFill>
                  <a:prstClr val="white"/>
                </a:solidFill>
              </a:rPr>
              <a:t>М</a:t>
            </a:r>
            <a:r>
              <a:rPr lang="en-US" dirty="0">
                <a:solidFill>
                  <a:prstClr val="white"/>
                </a:solidFill>
              </a:rPr>
              <a:t>ay 20</a:t>
            </a:r>
            <a:r>
              <a:rPr lang="bg-BG" dirty="0">
                <a:solidFill>
                  <a:prstClr val="white"/>
                </a:solidFill>
              </a:rPr>
              <a:t>1</a:t>
            </a:r>
            <a:r>
              <a:rPr lang="en-US" dirty="0">
                <a:solidFill>
                  <a:prstClr val="white"/>
                </a:solidFill>
              </a:rPr>
              <a:t>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42D93524-9373-4240-9A4B-98B59914BB28}" type="slidenum">
              <a:rPr lang="bg-BG">
                <a:solidFill>
                  <a:prstClr val="white"/>
                </a:solidFill>
              </a:rPr>
              <a:pPr algn="ctr">
                <a:defRPr/>
              </a:pPr>
              <a:t>‹#›</a:t>
            </a:fld>
            <a:endParaRPr lang="bg-BG"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Macroeconomic development</a:t>
            </a:r>
            <a:endParaRPr lang="bg-BG"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4068126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7_Заглавка на секция">
    <p:spTree>
      <p:nvGrpSpPr>
        <p:cNvPr id="1" name=""/>
        <p:cNvGrpSpPr/>
        <p:nvPr/>
      </p:nvGrpSpPr>
      <p:grpSpPr>
        <a:xfrm>
          <a:off x="0" y="0"/>
          <a:ext cx="0" cy="0"/>
          <a:chOff x="0" y="0"/>
          <a:chExt cx="0" cy="0"/>
        </a:xfrm>
      </p:grpSpPr>
      <p:pic>
        <p:nvPicPr>
          <p:cNvPr id="2"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4463"/>
            <a:ext cx="49090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Правоъгълник 6"/>
          <p:cNvSpPr/>
          <p:nvPr userDrawn="1"/>
        </p:nvSpPr>
        <p:spPr>
          <a:xfrm>
            <a:off x="1466" y="6469064"/>
            <a:ext cx="9157188" cy="39687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4" name="Контейнер за дата 3"/>
          <p:cNvSpPr txBox="1">
            <a:spLocks/>
          </p:cNvSpPr>
          <p:nvPr userDrawn="1"/>
        </p:nvSpPr>
        <p:spPr>
          <a:xfrm>
            <a:off x="1467" y="6511926"/>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bg-BG" dirty="0">
                <a:solidFill>
                  <a:prstClr val="white"/>
                </a:solidFill>
              </a:rPr>
              <a:t>М</a:t>
            </a:r>
            <a:r>
              <a:rPr lang="en-US" dirty="0">
                <a:solidFill>
                  <a:prstClr val="white"/>
                </a:solidFill>
              </a:rPr>
              <a:t>ay 20</a:t>
            </a:r>
            <a:r>
              <a:rPr lang="bg-BG" dirty="0">
                <a:solidFill>
                  <a:prstClr val="white"/>
                </a:solidFill>
              </a:rPr>
              <a:t>1</a:t>
            </a:r>
            <a:r>
              <a:rPr lang="en-US" dirty="0">
                <a:solidFill>
                  <a:prstClr val="white"/>
                </a:solidFill>
              </a:rPr>
              <a:t>4</a:t>
            </a:r>
          </a:p>
        </p:txBody>
      </p:sp>
      <p:sp>
        <p:nvSpPr>
          <p:cNvPr id="5" name="Контейнер за номер на слайда 5"/>
          <p:cNvSpPr txBox="1">
            <a:spLocks/>
          </p:cNvSpPr>
          <p:nvPr userDrawn="1"/>
        </p:nvSpPr>
        <p:spPr>
          <a:xfrm>
            <a:off x="7961435" y="6511926"/>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42D93524-9373-4240-9A4B-98B59914BB28}" type="slidenum">
              <a:rPr lang="bg-BG">
                <a:solidFill>
                  <a:prstClr val="white"/>
                </a:solidFill>
              </a:rPr>
              <a:pPr algn="ctr">
                <a:defRPr/>
              </a:pPr>
              <a:t>‹#›</a:t>
            </a:fld>
            <a:endParaRPr lang="bg-BG" dirty="0">
              <a:solidFill>
                <a:prstClr val="white"/>
              </a:solidFill>
            </a:endParaRPr>
          </a:p>
        </p:txBody>
      </p:sp>
      <p:sp>
        <p:nvSpPr>
          <p:cNvPr id="6" name="Контейнер за долния колонтитул 4"/>
          <p:cNvSpPr txBox="1">
            <a:spLocks/>
          </p:cNvSpPr>
          <p:nvPr userDrawn="1"/>
        </p:nvSpPr>
        <p:spPr>
          <a:xfrm>
            <a:off x="1913793" y="6521450"/>
            <a:ext cx="5981700" cy="280988"/>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7" name="Право съединение 18"/>
          <p:cNvCxnSpPr/>
          <p:nvPr userDrawn="1"/>
        </p:nvCxnSpPr>
        <p:spPr>
          <a:xfrm>
            <a:off x="1909397"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аво съединение 19"/>
          <p:cNvCxnSpPr/>
          <p:nvPr userDrawn="1"/>
        </p:nvCxnSpPr>
        <p:spPr>
          <a:xfrm>
            <a:off x="7895492" y="6565901"/>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userDrawn="1"/>
        </p:nvSpPr>
        <p:spPr bwMode="auto">
          <a:xfrm>
            <a:off x="1" y="25822"/>
            <a:ext cx="9143999"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Macroeconomic development</a:t>
            </a:r>
            <a:endParaRPr lang="bg-BG" sz="1800" b="1" i="1" cap="all" dirty="0" smtClean="0">
              <a:solidFill>
                <a:prstClr val="white">
                  <a:lumMod val="50000"/>
                </a:prstClr>
              </a:solidFill>
            </a:endParaRPr>
          </a:p>
        </p:txBody>
      </p:sp>
      <p:sp>
        <p:nvSpPr>
          <p:cNvPr id="11"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spTree>
    <p:extLst>
      <p:ext uri="{BB962C8B-B14F-4D97-AF65-F5344CB8AC3E}">
        <p14:creationId xmlns:p14="http://schemas.microsoft.com/office/powerpoint/2010/main" val="22258458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bg-BG">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2756816970"/>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8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Government debt</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6051"/>
            <a:ext cx="49090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en-US" dirty="0">
                <a:solidFill>
                  <a:prstClr val="white"/>
                </a:solidFill>
              </a:rPr>
              <a:t>May 20</a:t>
            </a:r>
            <a:r>
              <a:rPr lang="bg-BG" dirty="0">
                <a:solidFill>
                  <a:prstClr val="white"/>
                </a:solidFill>
              </a:rPr>
              <a:t>1</a:t>
            </a:r>
            <a:r>
              <a:rPr lang="en-US" dirty="0">
                <a:solidFill>
                  <a:prstClr val="white"/>
                </a:solidFill>
              </a:rPr>
              <a:t>4</a:t>
            </a:r>
            <a:endParaRPr lang="bg-BG"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5060AD73-56D4-47E4-A096-0DF5450A5160}" type="slidenum">
              <a:rPr lang="bg-BG">
                <a:solidFill>
                  <a:prstClr val="white"/>
                </a:solidFill>
              </a:rPr>
              <a:pPr algn="ctr">
                <a:defRPr/>
              </a:pPr>
              <a:t>‹#›</a:t>
            </a:fld>
            <a:endParaRPr lang="bg-BG"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3326408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9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Government debt</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6051"/>
            <a:ext cx="49090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en-US" dirty="0">
                <a:solidFill>
                  <a:prstClr val="white"/>
                </a:solidFill>
              </a:rPr>
              <a:t>May 20</a:t>
            </a:r>
            <a:r>
              <a:rPr lang="bg-BG" dirty="0">
                <a:solidFill>
                  <a:prstClr val="white"/>
                </a:solidFill>
              </a:rPr>
              <a:t>1</a:t>
            </a:r>
            <a:r>
              <a:rPr lang="en-US" dirty="0">
                <a:solidFill>
                  <a:prstClr val="white"/>
                </a:solidFill>
              </a:rPr>
              <a:t>4</a:t>
            </a:r>
            <a:endParaRPr lang="bg-BG"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5060AD73-56D4-47E4-A096-0DF5450A5160}" type="slidenum">
              <a:rPr lang="bg-BG">
                <a:solidFill>
                  <a:prstClr val="white"/>
                </a:solidFill>
              </a:rPr>
              <a:pPr algn="ctr">
                <a:defRPr/>
              </a:pPr>
              <a:t>‹#›</a:t>
            </a:fld>
            <a:endParaRPr lang="bg-BG"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32768030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10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Government debt</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6051"/>
            <a:ext cx="49090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en-US" dirty="0">
                <a:solidFill>
                  <a:prstClr val="white"/>
                </a:solidFill>
              </a:rPr>
              <a:t>May 20</a:t>
            </a:r>
            <a:r>
              <a:rPr lang="bg-BG" dirty="0">
                <a:solidFill>
                  <a:prstClr val="white"/>
                </a:solidFill>
              </a:rPr>
              <a:t>1</a:t>
            </a:r>
            <a:r>
              <a:rPr lang="en-US" dirty="0">
                <a:solidFill>
                  <a:prstClr val="white"/>
                </a:solidFill>
              </a:rPr>
              <a:t>4</a:t>
            </a:r>
            <a:endParaRPr lang="bg-BG"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5060AD73-56D4-47E4-A096-0DF5450A5160}" type="slidenum">
              <a:rPr lang="bg-BG">
                <a:solidFill>
                  <a:prstClr val="white"/>
                </a:solidFill>
              </a:rPr>
              <a:pPr algn="ctr">
                <a:defRPr/>
              </a:pPr>
              <a:t>‹#›</a:t>
            </a:fld>
            <a:endParaRPr lang="bg-BG"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4253440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11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Government debt</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6051"/>
            <a:ext cx="49090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en-US" dirty="0">
                <a:solidFill>
                  <a:prstClr val="white"/>
                </a:solidFill>
              </a:rPr>
              <a:t>May 20</a:t>
            </a:r>
            <a:r>
              <a:rPr lang="bg-BG" dirty="0">
                <a:solidFill>
                  <a:prstClr val="white"/>
                </a:solidFill>
              </a:rPr>
              <a:t>1</a:t>
            </a:r>
            <a:r>
              <a:rPr lang="en-US" dirty="0">
                <a:solidFill>
                  <a:prstClr val="white"/>
                </a:solidFill>
              </a:rPr>
              <a:t>4</a:t>
            </a:r>
            <a:endParaRPr lang="bg-BG"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5060AD73-56D4-47E4-A096-0DF5450A5160}" type="slidenum">
              <a:rPr lang="bg-BG">
                <a:solidFill>
                  <a:prstClr val="white"/>
                </a:solidFill>
              </a:rPr>
              <a:pPr algn="ctr">
                <a:defRPr/>
              </a:pPr>
              <a:t>‹#›</a:t>
            </a:fld>
            <a:endParaRPr lang="bg-BG"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15964723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12_Заглавка на секция">
    <p:spTree>
      <p:nvGrpSpPr>
        <p:cNvPr id="1" name=""/>
        <p:cNvGrpSpPr/>
        <p:nvPr/>
      </p:nvGrpSpPr>
      <p:grpSpPr>
        <a:xfrm>
          <a:off x="0" y="0"/>
          <a:ext cx="0" cy="0"/>
          <a:chOff x="0" y="0"/>
          <a:chExt cx="0" cy="0"/>
        </a:xfrm>
      </p:grpSpPr>
      <p:sp>
        <p:nvSpPr>
          <p:cNvPr id="4" name="Title 1"/>
          <p:cNvSpPr txBox="1">
            <a:spLocks/>
          </p:cNvSpPr>
          <p:nvPr userDrawn="1"/>
        </p:nvSpPr>
        <p:spPr bwMode="auto">
          <a:xfrm>
            <a:off x="1466" y="28121"/>
            <a:ext cx="9149861"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r" eaLnBrk="1" hangingPunct="1">
              <a:defRPr/>
            </a:pPr>
            <a:r>
              <a:rPr lang="en-US" sz="1800" b="1" i="1" cap="all" dirty="0" smtClean="0">
                <a:solidFill>
                  <a:prstClr val="white">
                    <a:lumMod val="50000"/>
                  </a:prstClr>
                </a:solidFill>
              </a:rPr>
              <a:t>Government debt</a:t>
            </a:r>
          </a:p>
        </p:txBody>
      </p:sp>
      <p:sp>
        <p:nvSpPr>
          <p:cNvPr id="5" name="Title 1"/>
          <p:cNvSpPr txBox="1">
            <a:spLocks/>
          </p:cNvSpPr>
          <p:nvPr userDrawn="1"/>
        </p:nvSpPr>
        <p:spPr bwMode="auto">
          <a:xfrm>
            <a:off x="1182566" y="620714"/>
            <a:ext cx="6648450"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Verdana" pitchFamily="34" charset="0"/>
              </a:defRPr>
            </a:lvl6pPr>
            <a:lvl7pPr marL="914400" algn="ctr" rtl="0" eaLnBrk="1" fontAlgn="base" hangingPunct="1">
              <a:spcBef>
                <a:spcPct val="0"/>
              </a:spcBef>
              <a:spcAft>
                <a:spcPct val="0"/>
              </a:spcAft>
              <a:defRPr sz="4400">
                <a:solidFill>
                  <a:schemeClr val="tx1"/>
                </a:solidFill>
                <a:latin typeface="Verdana" pitchFamily="34" charset="0"/>
              </a:defRPr>
            </a:lvl7pPr>
            <a:lvl8pPr marL="1371600" algn="ctr" rtl="0" eaLnBrk="1" fontAlgn="base" hangingPunct="1">
              <a:spcBef>
                <a:spcPct val="0"/>
              </a:spcBef>
              <a:spcAft>
                <a:spcPct val="0"/>
              </a:spcAft>
              <a:defRPr sz="4400">
                <a:solidFill>
                  <a:schemeClr val="tx1"/>
                </a:solidFill>
                <a:latin typeface="Verdana" pitchFamily="34" charset="0"/>
              </a:defRPr>
            </a:lvl8pPr>
            <a:lvl9pPr marL="1828800" algn="ctr" rtl="0" eaLnBrk="1" fontAlgn="base" hangingPunct="1">
              <a:spcBef>
                <a:spcPct val="0"/>
              </a:spcBef>
              <a:spcAft>
                <a:spcPct val="0"/>
              </a:spcAft>
              <a:defRPr sz="4400">
                <a:solidFill>
                  <a:schemeClr val="tx1"/>
                </a:solidFill>
                <a:latin typeface="Verdana" pitchFamily="34" charset="0"/>
              </a:defRPr>
            </a:lvl9pPr>
          </a:lstStyle>
          <a:p>
            <a:pPr algn="l" eaLnBrk="1" hangingPunct="1">
              <a:spcAft>
                <a:spcPts val="1200"/>
              </a:spcAft>
              <a:defRPr/>
            </a:pPr>
            <a:endParaRPr lang="en-US" sz="2000" b="1" dirty="0" smtClean="0">
              <a:solidFill>
                <a:prstClr val="black"/>
              </a:solidFill>
            </a:endParaRPr>
          </a:p>
        </p:txBody>
      </p:sp>
      <p:pic>
        <p:nvPicPr>
          <p:cNvPr id="6" name="Картина 8"/>
          <p:cNvPicPr>
            <a:picLocks noChangeAspect="1"/>
          </p:cNvPicPr>
          <p:nvPr userDrawn="1"/>
        </p:nvPicPr>
        <p:blipFill>
          <a:blip r:embed="rId2" cstate="print">
            <a:extLst>
              <a:ext uri="{28A0092B-C50C-407E-A947-70E740481C1C}">
                <a14:useLocalDpi xmlns:a14="http://schemas.microsoft.com/office/drawing/2010/main" val="0"/>
              </a:ext>
            </a:extLst>
          </a:blip>
          <a:srcRect b="22601"/>
          <a:stretch>
            <a:fillRect/>
          </a:stretch>
        </p:blipFill>
        <p:spPr bwMode="auto">
          <a:xfrm>
            <a:off x="2390043" y="6496051"/>
            <a:ext cx="49090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авоъгълник 6"/>
          <p:cNvSpPr/>
          <p:nvPr userDrawn="1"/>
        </p:nvSpPr>
        <p:spPr>
          <a:xfrm>
            <a:off x="-5862" y="6472239"/>
            <a:ext cx="9157189" cy="395287"/>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bg-BG">
              <a:solidFill>
                <a:prstClr val="white"/>
              </a:solidFill>
            </a:endParaRPr>
          </a:p>
        </p:txBody>
      </p:sp>
      <p:sp>
        <p:nvSpPr>
          <p:cNvPr id="8" name="Контейнер за дата 3"/>
          <p:cNvSpPr txBox="1">
            <a:spLocks/>
          </p:cNvSpPr>
          <p:nvPr userDrawn="1"/>
        </p:nvSpPr>
        <p:spPr>
          <a:xfrm>
            <a:off x="1467" y="6513514"/>
            <a:ext cx="1912326" cy="301625"/>
          </a:xfrm>
          <a:prstGeom prst="rect">
            <a:avLst/>
          </a:prstGeom>
        </p:spPr>
        <p:txBody>
          <a:bodyPr anchor="ctr"/>
          <a:lstStyle>
            <a:defPPr>
              <a:defRPr lang="bg-BG"/>
            </a:defPPr>
            <a:lvl1pPr algn="l" rtl="0" fontAlgn="auto">
              <a:spcBef>
                <a:spcPts val="0"/>
              </a:spcBef>
              <a:spcAft>
                <a:spcPts val="0"/>
              </a:spcAft>
              <a:defRPr sz="1200" kern="1200" baseline="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r>
              <a:rPr lang="en-US" dirty="0">
                <a:solidFill>
                  <a:prstClr val="white"/>
                </a:solidFill>
              </a:rPr>
              <a:t>May 20</a:t>
            </a:r>
            <a:r>
              <a:rPr lang="bg-BG" dirty="0">
                <a:solidFill>
                  <a:prstClr val="white"/>
                </a:solidFill>
              </a:rPr>
              <a:t>1</a:t>
            </a:r>
            <a:r>
              <a:rPr lang="en-US" dirty="0">
                <a:solidFill>
                  <a:prstClr val="white"/>
                </a:solidFill>
              </a:rPr>
              <a:t>4</a:t>
            </a:r>
            <a:endParaRPr lang="bg-BG" dirty="0">
              <a:solidFill>
                <a:prstClr val="white"/>
              </a:solidFill>
            </a:endParaRPr>
          </a:p>
        </p:txBody>
      </p:sp>
      <p:sp>
        <p:nvSpPr>
          <p:cNvPr id="9" name="Контейнер за номер на слайда 5"/>
          <p:cNvSpPr txBox="1">
            <a:spLocks/>
          </p:cNvSpPr>
          <p:nvPr userDrawn="1"/>
        </p:nvSpPr>
        <p:spPr>
          <a:xfrm>
            <a:off x="7961435" y="6513514"/>
            <a:ext cx="1182565" cy="301625"/>
          </a:xfrm>
          <a:prstGeom prst="rect">
            <a:avLst/>
          </a:prstGeom>
        </p:spPr>
        <p:txBody>
          <a:bodyPr anchor="ctr"/>
          <a:lstStyle>
            <a:defPPr>
              <a:defRPr lang="bg-BG"/>
            </a:defPPr>
            <a:lvl1pPr algn="r" rtl="0" fontAlgn="auto">
              <a:spcBef>
                <a:spcPts val="0"/>
              </a:spcBef>
              <a:spcAft>
                <a:spcPts val="0"/>
              </a:spcAft>
              <a:defRPr sz="1200" kern="120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lgn="ctr">
              <a:defRPr/>
            </a:pPr>
            <a:fld id="{5060AD73-56D4-47E4-A096-0DF5450A5160}" type="slidenum">
              <a:rPr lang="bg-BG">
                <a:solidFill>
                  <a:prstClr val="white"/>
                </a:solidFill>
              </a:rPr>
              <a:pPr algn="ctr">
                <a:defRPr/>
              </a:pPr>
              <a:t>‹#›</a:t>
            </a:fld>
            <a:endParaRPr lang="bg-BG" dirty="0">
              <a:solidFill>
                <a:prstClr val="white"/>
              </a:solidFill>
            </a:endParaRPr>
          </a:p>
        </p:txBody>
      </p:sp>
      <p:sp>
        <p:nvSpPr>
          <p:cNvPr id="10" name="Контейнер за долния колонтитул 4"/>
          <p:cNvSpPr txBox="1">
            <a:spLocks/>
          </p:cNvSpPr>
          <p:nvPr userDrawn="1"/>
        </p:nvSpPr>
        <p:spPr>
          <a:xfrm>
            <a:off x="1913793" y="6524625"/>
            <a:ext cx="5981700" cy="279400"/>
          </a:xfrm>
          <a:prstGeom prst="rect">
            <a:avLst/>
          </a:prstGeom>
        </p:spPr>
        <p:txBody>
          <a:bodyPr anchor="ctr"/>
          <a:lstStyle>
            <a:defPPr>
              <a:defRPr lang="bg-BG"/>
            </a:defPPr>
            <a:lvl1pPr algn="ctr" rtl="0" fontAlgn="auto">
              <a:spcBef>
                <a:spcPts val="0"/>
              </a:spcBef>
              <a:spcAft>
                <a:spcPts val="0"/>
              </a:spcAft>
              <a:defRPr sz="1200" kern="1200" dirty="0" smtClean="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a:lstStyle>
          <a:p>
            <a:pPr>
              <a:defRPr/>
            </a:pPr>
            <a:r>
              <a:rPr lang="en-US" spc="100">
                <a:solidFill>
                  <a:prstClr val="white"/>
                </a:solidFill>
              </a:rPr>
              <a:t>Ministry of Finance of the Republic of Bulgaria</a:t>
            </a:r>
            <a:endParaRPr lang="bg-BG" spc="100">
              <a:solidFill>
                <a:prstClr val="white"/>
              </a:solidFill>
            </a:endParaRPr>
          </a:p>
        </p:txBody>
      </p:sp>
      <p:cxnSp>
        <p:nvCxnSpPr>
          <p:cNvPr id="11" name="Право съединение 18"/>
          <p:cNvCxnSpPr/>
          <p:nvPr userDrawn="1"/>
        </p:nvCxnSpPr>
        <p:spPr>
          <a:xfrm>
            <a:off x="1909397"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Право съединение 19"/>
          <p:cNvCxnSpPr/>
          <p:nvPr userDrawn="1"/>
        </p:nvCxnSpPr>
        <p:spPr>
          <a:xfrm>
            <a:off x="7895492" y="6567489"/>
            <a:ext cx="0" cy="180975"/>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Текстов контейнер 2"/>
          <p:cNvSpPr>
            <a:spLocks noGrp="1"/>
          </p:cNvSpPr>
          <p:nvPr>
            <p:ph idx="1"/>
          </p:nvPr>
        </p:nvSpPr>
        <p:spPr bwMode="auto">
          <a:xfrm>
            <a:off x="664615" y="1600201"/>
            <a:ext cx="6646154"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lvl1pPr>
          </a:lstStyle>
          <a:p>
            <a:pPr lvl="0"/>
            <a:r>
              <a:rPr lang="bg-BG" noProof="0" dirty="0" smtClean="0"/>
              <a:t>Щракнете, за да редактирате стиловете на текста в образеца</a:t>
            </a:r>
          </a:p>
          <a:p>
            <a:pPr lvl="1"/>
            <a:r>
              <a:rPr lang="bg-BG" noProof="0" dirty="0" smtClean="0"/>
              <a:t>Второ ниво</a:t>
            </a:r>
          </a:p>
          <a:p>
            <a:pPr lvl="2"/>
            <a:r>
              <a:rPr lang="bg-BG" noProof="0" dirty="0" smtClean="0"/>
              <a:t>Трето ниво</a:t>
            </a:r>
          </a:p>
          <a:p>
            <a:pPr lvl="3"/>
            <a:r>
              <a:rPr lang="bg-BG" noProof="0" dirty="0" smtClean="0"/>
              <a:t>Четвърто ниво</a:t>
            </a:r>
          </a:p>
          <a:p>
            <a:pPr lvl="4"/>
            <a:r>
              <a:rPr lang="bg-BG" noProof="0" dirty="0" smtClean="0"/>
              <a:t>Пето ниво</a:t>
            </a:r>
          </a:p>
        </p:txBody>
      </p:sp>
    </p:spTree>
    <p:extLst>
      <p:ext uri="{BB962C8B-B14F-4D97-AF65-F5344CB8AC3E}">
        <p14:creationId xmlns:p14="http://schemas.microsoft.com/office/powerpoint/2010/main" val="3716974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bg-BG">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85805366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bg-BG">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6536552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bg-BG">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1811001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bg-BG">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688091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26" Type="http://schemas.openxmlformats.org/officeDocument/2006/relationships/slideLayout" Target="../slideLayouts/slideLayout52.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5" Type="http://schemas.openxmlformats.org/officeDocument/2006/relationships/slideLayout" Target="../slideLayouts/slideLayout51.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29" Type="http://schemas.openxmlformats.org/officeDocument/2006/relationships/theme" Target="../theme/theme2.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slideLayout" Target="../slideLayouts/slideLayout50.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28" Type="http://schemas.openxmlformats.org/officeDocument/2006/relationships/slideLayout" Target="../slideLayouts/slideLayout54.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 Id="rId27"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g-BG"/>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bg-BG">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3624968480"/>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4" r:id="rId13"/>
    <p:sldLayoutId id="2147483825" r:id="rId14"/>
    <p:sldLayoutId id="2147483826" r:id="rId15"/>
    <p:sldLayoutId id="2147483827" r:id="rId16"/>
    <p:sldLayoutId id="2147483828" r:id="rId17"/>
    <p:sldLayoutId id="2147483829" r:id="rId18"/>
    <p:sldLayoutId id="2147483830" r:id="rId19"/>
    <p:sldLayoutId id="2147483831" r:id="rId20"/>
    <p:sldLayoutId id="2147483832" r:id="rId21"/>
    <p:sldLayoutId id="2147483833" r:id="rId22"/>
    <p:sldLayoutId id="2147483834" r:id="rId23"/>
    <p:sldLayoutId id="2147483835" r:id="rId24"/>
    <p:sldLayoutId id="2147483836" r:id="rId25"/>
    <p:sldLayoutId id="2147483837" r:id="rId26"/>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g-BG"/>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8756AA7-5C63-4440-9E74-4B30FDB51BD2}" type="datetimeFigureOut">
              <a:rPr lang="bg-BG" smtClean="0">
                <a:solidFill>
                  <a:prstClr val="black">
                    <a:tint val="75000"/>
                  </a:prstClr>
                </a:solidFill>
              </a:rPr>
              <a:pPr>
                <a:defRPr/>
              </a:pPr>
              <a:t>18.5.2018 г.</a:t>
            </a:fld>
            <a:endParaRPr lang="bg-BG">
              <a:solidFill>
                <a:prstClr val="black">
                  <a:tint val="75000"/>
                </a:prstClr>
              </a:solidFill>
            </a:endParaRPr>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bg-BG">
              <a:solidFill>
                <a:prstClr val="black">
                  <a:tint val="75000"/>
                </a:prstClr>
              </a:solidFill>
            </a:endParaRP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6DA90BD-4172-4DCB-9F64-3007BD966EE6}" type="slidenum">
              <a:rPr lang="bg-BG" smtClean="0">
                <a:solidFill>
                  <a:prstClr val="black">
                    <a:tint val="75000"/>
                  </a:prstClr>
                </a:solidFill>
              </a:rPr>
              <a:pPr>
                <a:defRPr/>
              </a:pPr>
              <a:t>‹#›</a:t>
            </a:fld>
            <a:endParaRPr lang="bg-BG">
              <a:solidFill>
                <a:prstClr val="black">
                  <a:tint val="75000"/>
                </a:prstClr>
              </a:solidFill>
            </a:endParaRPr>
          </a:p>
        </p:txBody>
      </p:sp>
    </p:spTree>
    <p:extLst>
      <p:ext uri="{BB962C8B-B14F-4D97-AF65-F5344CB8AC3E}">
        <p14:creationId xmlns:p14="http://schemas.microsoft.com/office/powerpoint/2010/main" val="1391976284"/>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 id="2147484104" r:id="rId12"/>
    <p:sldLayoutId id="2147484105" r:id="rId13"/>
    <p:sldLayoutId id="2147484106" r:id="rId14"/>
    <p:sldLayoutId id="2147484107" r:id="rId15"/>
    <p:sldLayoutId id="2147484108" r:id="rId16"/>
    <p:sldLayoutId id="2147484109" r:id="rId17"/>
    <p:sldLayoutId id="2147484110" r:id="rId18"/>
    <p:sldLayoutId id="2147484111" r:id="rId19"/>
    <p:sldLayoutId id="2147484112" r:id="rId20"/>
    <p:sldLayoutId id="2147484113" r:id="rId21"/>
    <p:sldLayoutId id="2147484114" r:id="rId22"/>
    <p:sldLayoutId id="2147484115" r:id="rId23"/>
    <p:sldLayoutId id="2147484116" r:id="rId24"/>
    <p:sldLayoutId id="2147484117" r:id="rId25"/>
    <p:sldLayoutId id="2147484118" r:id="rId26"/>
    <p:sldLayoutId id="2147484119" r:id="rId27"/>
    <p:sldLayoutId id="2147484120" r:id="rId28"/>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slide" Target="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Картина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80753" y="402035"/>
            <a:ext cx="1984514" cy="720000"/>
          </a:xfrm>
          <a:prstGeom prst="rect">
            <a:avLst/>
          </a:prstGeom>
        </p:spPr>
      </p:pic>
      <p:sp>
        <p:nvSpPr>
          <p:cNvPr id="17" name="Rectangle 16"/>
          <p:cNvSpPr/>
          <p:nvPr/>
        </p:nvSpPr>
        <p:spPr>
          <a:xfrm>
            <a:off x="1780753" y="2996952"/>
            <a:ext cx="6289698" cy="2062103"/>
          </a:xfrm>
          <a:prstGeom prst="rect">
            <a:avLst/>
          </a:prstGeom>
        </p:spPr>
        <p:txBody>
          <a:bodyPr wrap="square" lIns="0">
            <a:spAutoFit/>
          </a:bodyPr>
          <a:lstStyle/>
          <a:p>
            <a:pPr algn="ctr">
              <a:lnSpc>
                <a:spcPct val="80000"/>
              </a:lnSpc>
            </a:pPr>
            <a:r>
              <a:rPr lang="en-GB" sz="4000" b="1" spc="100" dirty="0" smtClean="0">
                <a:solidFill>
                  <a:schemeClr val="accent1">
                    <a:lumMod val="50000"/>
                  </a:schemeClr>
                </a:solidFill>
                <a:effectLst>
                  <a:outerShdw blurRad="50800" dist="38100" algn="l" rotWithShape="0">
                    <a:prstClr val="black">
                      <a:alpha val="40000"/>
                    </a:prstClr>
                  </a:outerShdw>
                </a:effectLst>
                <a:latin typeface="Calibri"/>
                <a:ea typeface="Tahoma" panose="020B0604030504040204" pitchFamily="34" charset="0"/>
                <a:cs typeface="Tahoma" panose="020B0604030504040204" pitchFamily="34" charset="0"/>
              </a:rPr>
              <a:t>Bulgari</a:t>
            </a:r>
            <a:r>
              <a:rPr lang="en-US" sz="4000" b="1" spc="100" dirty="0" smtClean="0">
                <a:solidFill>
                  <a:schemeClr val="accent1">
                    <a:lumMod val="50000"/>
                  </a:schemeClr>
                </a:solidFill>
                <a:effectLst>
                  <a:outerShdw blurRad="50800" dist="38100" algn="l" rotWithShape="0">
                    <a:prstClr val="black">
                      <a:alpha val="40000"/>
                    </a:prstClr>
                  </a:outerShdw>
                </a:effectLst>
                <a:latin typeface="Calibri"/>
                <a:ea typeface="Tahoma" panose="020B0604030504040204" pitchFamily="34" charset="0"/>
                <a:cs typeface="Tahoma" panose="020B0604030504040204" pitchFamily="34" charset="0"/>
              </a:rPr>
              <a:t>a </a:t>
            </a:r>
            <a:r>
              <a:rPr lang="en-US" sz="4000" b="1" spc="100" dirty="0" smtClean="0">
                <a:solidFill>
                  <a:schemeClr val="accent1">
                    <a:lumMod val="50000"/>
                  </a:schemeClr>
                </a:solidFill>
                <a:effectLst>
                  <a:outerShdw blurRad="50800" dist="38100" algn="l" rotWithShape="0">
                    <a:prstClr val="black">
                      <a:alpha val="40000"/>
                    </a:prstClr>
                  </a:outerShdw>
                </a:effectLst>
                <a:latin typeface="Calibri"/>
                <a:ea typeface="Tahoma" panose="020B0604030504040204" pitchFamily="34" charset="0"/>
                <a:cs typeface="Tahoma" panose="020B0604030504040204" pitchFamily="34" charset="0"/>
              </a:rPr>
              <a:t>– Evolution in the Development of the Medium-Term Budgetary Framework</a:t>
            </a:r>
            <a:endParaRPr lang="en-GB" sz="4000" b="1" spc="100" dirty="0">
              <a:solidFill>
                <a:schemeClr val="accent1">
                  <a:lumMod val="50000"/>
                </a:schemeClr>
              </a:solidFill>
              <a:effectLst>
                <a:outerShdw blurRad="50800" dist="38100" algn="l" rotWithShape="0">
                  <a:prstClr val="black">
                    <a:alpha val="40000"/>
                  </a:prstClr>
                </a:outerShdw>
              </a:effectLst>
              <a:latin typeface="Calibri"/>
              <a:ea typeface="Tahoma" panose="020B0604030504040204" pitchFamily="34" charset="0"/>
              <a:cs typeface="Tahoma" panose="020B0604030504040204" pitchFamily="34" charset="0"/>
            </a:endParaRPr>
          </a:p>
        </p:txBody>
      </p:sp>
      <p:sp>
        <p:nvSpPr>
          <p:cNvPr id="18" name="Subtitle 2"/>
          <p:cNvSpPr txBox="1">
            <a:spLocks/>
          </p:cNvSpPr>
          <p:nvPr/>
        </p:nvSpPr>
        <p:spPr>
          <a:xfrm>
            <a:off x="1780753" y="5961923"/>
            <a:ext cx="4345482" cy="360000"/>
          </a:xfrm>
          <a:prstGeom prst="rect">
            <a:avLst/>
          </a:prstGeom>
          <a:noFill/>
        </p:spPr>
        <p:txBody>
          <a:bodyPr vert="horz" lIns="0" tIns="0" rIns="0" bIns="0" rtlCol="0" anchor="b">
            <a:normAutofit/>
          </a:bodyPr>
          <a:lstStyle>
            <a:lvl1pPr marL="0" indent="0" algn="l"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1400" kern="1200">
                <a:solidFill>
                  <a:schemeClr val="tx1">
                    <a:tint val="75000"/>
                  </a:schemeClr>
                </a:solidFill>
                <a:latin typeface="+mn-lt"/>
                <a:ea typeface="+mn-ea"/>
                <a:cs typeface="+mn-cs"/>
              </a:defRPr>
            </a:lvl9pPr>
          </a:lstStyle>
          <a:p>
            <a:pPr fontAlgn="auto">
              <a:spcAft>
                <a:spcPts val="0"/>
              </a:spcAft>
            </a:pPr>
            <a:r>
              <a:rPr lang="en-US" sz="1800" dirty="0" smtClean="0">
                <a:solidFill>
                  <a:srgbClr val="44546A"/>
                </a:solidFill>
              </a:rPr>
              <a:t>Zagreb, Croatia  </a:t>
            </a:r>
            <a:r>
              <a:rPr lang="en-US" sz="1800" dirty="0" smtClean="0">
                <a:solidFill>
                  <a:srgbClr val="44546A"/>
                </a:solidFill>
              </a:rPr>
              <a:t>| </a:t>
            </a:r>
            <a:r>
              <a:rPr lang="en-US" sz="1800" dirty="0" smtClean="0">
                <a:solidFill>
                  <a:srgbClr val="44546A"/>
                </a:solidFill>
              </a:rPr>
              <a:t>May 2018</a:t>
            </a:r>
            <a:endParaRPr lang="bg-BG" sz="1800" dirty="0">
              <a:solidFill>
                <a:srgbClr val="44546A"/>
              </a:solidFill>
            </a:endParaRPr>
          </a:p>
        </p:txBody>
      </p:sp>
      <p:sp>
        <p:nvSpPr>
          <p:cNvPr id="19" name="Rectangle 18"/>
          <p:cNvSpPr/>
          <p:nvPr/>
        </p:nvSpPr>
        <p:spPr>
          <a:xfrm>
            <a:off x="0" y="-840"/>
            <a:ext cx="1187624" cy="6858840"/>
          </a:xfrm>
          <a:prstGeom prst="rect">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2400" dirty="0">
              <a:solidFill>
                <a:prstClr val="white"/>
              </a:solidFill>
            </a:endParaRPr>
          </a:p>
        </p:txBody>
      </p:sp>
      <p:sp>
        <p:nvSpPr>
          <p:cNvPr id="20" name="Rectangle 19"/>
          <p:cNvSpPr/>
          <p:nvPr/>
        </p:nvSpPr>
        <p:spPr>
          <a:xfrm>
            <a:off x="993787" y="3297117"/>
            <a:ext cx="731421" cy="144016"/>
          </a:xfrm>
          <a:prstGeom prst="rect">
            <a:avLst/>
          </a:prstGeom>
          <a:solidFill>
            <a:schemeClr val="tx2">
              <a:lumMod val="20000"/>
              <a:lumOff val="8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2400" dirty="0">
              <a:solidFill>
                <a:prstClr val="white"/>
              </a:solidFill>
            </a:endParaRPr>
          </a:p>
        </p:txBody>
      </p:sp>
      <p:sp>
        <p:nvSpPr>
          <p:cNvPr id="12" name="Rectangle 11">
            <a:hlinkClick r:id="rId3" action="ppaction://hlinksldjump"/>
          </p:cNvPr>
          <p:cNvSpPr/>
          <p:nvPr/>
        </p:nvSpPr>
        <p:spPr>
          <a:xfrm>
            <a:off x="8062595" y="6061400"/>
            <a:ext cx="161046" cy="161046"/>
          </a:xfrm>
          <a:prstGeom prst="rect">
            <a:avLst/>
          </a:prstGeom>
          <a:solidFill>
            <a:schemeClr val="accent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2400" dirty="0">
              <a:solidFill>
                <a:prstClr val="white"/>
              </a:solidFill>
            </a:endParaRPr>
          </a:p>
        </p:txBody>
      </p:sp>
      <p:sp>
        <p:nvSpPr>
          <p:cNvPr id="13" name="Rectangle 12">
            <a:hlinkClick r:id="rId4" action="ppaction://hlinksldjump"/>
          </p:cNvPr>
          <p:cNvSpPr/>
          <p:nvPr/>
        </p:nvSpPr>
        <p:spPr>
          <a:xfrm>
            <a:off x="8284296" y="6061400"/>
            <a:ext cx="161046" cy="161046"/>
          </a:xfrm>
          <a:prstGeom prst="rect">
            <a:avLst/>
          </a:prstGeom>
          <a:solidFill>
            <a:schemeClr val="accent6"/>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2400" dirty="0">
              <a:solidFill>
                <a:prstClr val="white"/>
              </a:solidFill>
            </a:endParaRPr>
          </a:p>
        </p:txBody>
      </p:sp>
      <p:sp>
        <p:nvSpPr>
          <p:cNvPr id="14" name="Rectangle 13">
            <a:hlinkClick r:id="" action="ppaction://noaction"/>
          </p:cNvPr>
          <p:cNvSpPr/>
          <p:nvPr/>
        </p:nvSpPr>
        <p:spPr>
          <a:xfrm>
            <a:off x="8505997" y="6061400"/>
            <a:ext cx="161046" cy="161046"/>
          </a:xfrm>
          <a:prstGeom prst="rect">
            <a:avLst/>
          </a:prstGeom>
          <a:solidFill>
            <a:schemeClr val="accent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2400" dirty="0">
              <a:solidFill>
                <a:prstClr val="white"/>
              </a:solidFill>
            </a:endParaRPr>
          </a:p>
        </p:txBody>
      </p:sp>
      <p:sp>
        <p:nvSpPr>
          <p:cNvPr id="15" name="Rectangle 14">
            <a:hlinkClick r:id="" action="ppaction://noaction"/>
          </p:cNvPr>
          <p:cNvSpPr/>
          <p:nvPr/>
        </p:nvSpPr>
        <p:spPr>
          <a:xfrm>
            <a:off x="8727697" y="6061400"/>
            <a:ext cx="161046" cy="161046"/>
          </a:xfrm>
          <a:prstGeom prst="rect">
            <a:avLst/>
          </a:prstGeom>
          <a:solidFill>
            <a:schemeClr val="accent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sz="2400" dirty="0">
              <a:solidFill>
                <a:prstClr val="white"/>
              </a:solidFill>
            </a:endParaRPr>
          </a:p>
        </p:txBody>
      </p:sp>
    </p:spTree>
    <p:extLst>
      <p:ext uri="{BB962C8B-B14F-4D97-AF65-F5344CB8AC3E}">
        <p14:creationId xmlns:p14="http://schemas.microsoft.com/office/powerpoint/2010/main" val="1353273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467544" y="980728"/>
            <a:ext cx="7906435" cy="5688632"/>
          </a:xfrm>
          <a:prstGeom prst="rect">
            <a:avLst/>
          </a:prstGeom>
          <a:noFill/>
          <a:ln>
            <a:noFill/>
          </a:ln>
          <a:extLst/>
        </p:spPr>
        <p:txBody>
          <a:bodyPr vert="horz" wrap="square" lIns="90488" tIns="44450" rIns="90488" bIns="44450" numCol="1" spcCol="504000"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a:r>
              <a:rPr lang="en-US" sz="2000" dirty="0"/>
              <a:t>Until</a:t>
            </a:r>
            <a:r>
              <a:rPr lang="bg-BG" sz="2000" dirty="0"/>
              <a:t> 1996 </a:t>
            </a:r>
            <a:r>
              <a:rPr lang="en-US" sz="2000" dirty="0"/>
              <a:t>there is no requirement for medium-term </a:t>
            </a:r>
            <a:r>
              <a:rPr lang="en-US" sz="2000" dirty="0" smtClean="0"/>
              <a:t>planning;</a:t>
            </a:r>
            <a:endParaRPr lang="bg-BG" sz="2000" dirty="0"/>
          </a:p>
          <a:p>
            <a:pPr lvl="0" algn="just"/>
            <a:r>
              <a:rPr lang="en-US" sz="2000" dirty="0"/>
              <a:t>The State Budget Procedures Act in</a:t>
            </a:r>
            <a:r>
              <a:rPr lang="bg-BG" sz="2000" dirty="0"/>
              <a:t> 1997 </a:t>
            </a:r>
            <a:r>
              <a:rPr lang="en-US" sz="2000" dirty="0"/>
              <a:t>introduces a budget forecast for the next three years</a:t>
            </a:r>
            <a:r>
              <a:rPr lang="bg-BG" sz="2000" dirty="0"/>
              <a:t>, </a:t>
            </a:r>
            <a:r>
              <a:rPr lang="en-US" sz="2000" dirty="0"/>
              <a:t>which includes a macroeconomic forecast, an assessment of the envisaged parameters of the state budget for the next three years</a:t>
            </a:r>
            <a:r>
              <a:rPr lang="bg-BG" sz="2000" dirty="0"/>
              <a:t>, </a:t>
            </a:r>
            <a:r>
              <a:rPr lang="en-US" sz="2000" dirty="0"/>
              <a:t>which is annually updated and approved by the Council of Ministers;</a:t>
            </a:r>
            <a:endParaRPr lang="bg-BG" sz="2000" dirty="0"/>
          </a:p>
          <a:p>
            <a:pPr lvl="0" algn="just"/>
            <a:r>
              <a:rPr lang="en-US" sz="2000" dirty="0"/>
              <a:t>The amendments in the State Budget Procedures Act in </a:t>
            </a:r>
            <a:r>
              <a:rPr lang="bg-BG" sz="2000" dirty="0"/>
              <a:t>2005 </a:t>
            </a:r>
            <a:r>
              <a:rPr lang="en-US" sz="2000" dirty="0"/>
              <a:t>introduced the concept of the consolidated fiscal program</a:t>
            </a:r>
            <a:r>
              <a:rPr lang="bg-BG" sz="2000" dirty="0"/>
              <a:t>, </a:t>
            </a:r>
            <a:r>
              <a:rPr lang="en-US" sz="2000" dirty="0"/>
              <a:t>which widened the scope of the budget </a:t>
            </a:r>
            <a:r>
              <a:rPr lang="en-US" sz="2000" dirty="0" smtClean="0"/>
              <a:t>framework </a:t>
            </a:r>
            <a:r>
              <a:rPr lang="en-US" sz="2000" dirty="0"/>
              <a:t>and introduced a requirement the budget forecast to </a:t>
            </a:r>
            <a:r>
              <a:rPr lang="en-US" sz="2000" dirty="0" smtClean="0"/>
              <a:t>include </a:t>
            </a:r>
            <a:r>
              <a:rPr lang="en-US" sz="2000" dirty="0"/>
              <a:t>expenditure ceilings on the budgets of the first-level spending units</a:t>
            </a:r>
            <a:r>
              <a:rPr lang="bg-BG" sz="2000" dirty="0"/>
              <a:t>. </a:t>
            </a:r>
            <a:r>
              <a:rPr lang="en-US" sz="2000" dirty="0"/>
              <a:t>The development and </a:t>
            </a:r>
            <a:r>
              <a:rPr lang="en-US" sz="2000" dirty="0" smtClean="0"/>
              <a:t>adoption </a:t>
            </a:r>
            <a:r>
              <a:rPr lang="en-US" sz="2000" dirty="0"/>
              <a:t>by the Council of Ministers </a:t>
            </a:r>
            <a:r>
              <a:rPr lang="en-US" sz="2000" dirty="0" smtClean="0"/>
              <a:t>of the forecast and its </a:t>
            </a:r>
            <a:r>
              <a:rPr lang="en-US" sz="2000" dirty="0"/>
              <a:t>annual update </a:t>
            </a:r>
            <a:r>
              <a:rPr lang="en-US" sz="2000" dirty="0" smtClean="0"/>
              <a:t>becomes </a:t>
            </a:r>
            <a:r>
              <a:rPr lang="en-US" sz="2000" dirty="0"/>
              <a:t>compulsory</a:t>
            </a:r>
            <a:r>
              <a:rPr lang="bg-BG" sz="2000" dirty="0"/>
              <a:t>, </a:t>
            </a:r>
            <a:r>
              <a:rPr lang="en-US" sz="2000" dirty="0"/>
              <a:t>without fixing a deadline;</a:t>
            </a:r>
            <a:endParaRPr lang="bg-BG" sz="2000" dirty="0"/>
          </a:p>
          <a:p>
            <a:pPr lvl="0" algn="just"/>
            <a:r>
              <a:rPr lang="en-US" sz="2000" dirty="0"/>
              <a:t>The adopted in</a:t>
            </a:r>
            <a:r>
              <a:rPr lang="bg-BG" sz="2000" dirty="0"/>
              <a:t> 2013 </a:t>
            </a:r>
            <a:r>
              <a:rPr lang="en-US" sz="2000" dirty="0"/>
              <a:t>Public Finance Act regulates the scope, structure and the content of the medium-term budget forecast as well as </a:t>
            </a:r>
            <a:r>
              <a:rPr lang="en-US" sz="2000" dirty="0" smtClean="0"/>
              <a:t>introduces all </a:t>
            </a:r>
            <a:r>
              <a:rPr lang="en-US" sz="2000" dirty="0"/>
              <a:t>requirements of Directive </a:t>
            </a:r>
            <a:r>
              <a:rPr lang="bg-BG" sz="2000" dirty="0"/>
              <a:t>85/2011</a:t>
            </a:r>
            <a:r>
              <a:rPr lang="en-US" sz="2000" dirty="0"/>
              <a:t>.</a:t>
            </a:r>
            <a:endParaRPr lang="bg-BG" sz="2000" dirty="0"/>
          </a:p>
          <a:p>
            <a:pPr algn="just">
              <a:buClr>
                <a:srgbClr val="70AD47"/>
              </a:buClr>
            </a:pPr>
            <a:endParaRPr lang="ru-RU" sz="2000" dirty="0"/>
          </a:p>
        </p:txBody>
      </p:sp>
      <p:sp>
        <p:nvSpPr>
          <p:cNvPr id="6" name="Title 1"/>
          <p:cNvSpPr>
            <a:spLocks noGrp="1"/>
          </p:cNvSpPr>
          <p:nvPr>
            <p:ph type="title"/>
          </p:nvPr>
        </p:nvSpPr>
        <p:spPr>
          <a:xfrm>
            <a:off x="450927" y="188640"/>
            <a:ext cx="8513561" cy="504056"/>
          </a:xfrm>
        </p:spPr>
        <p:txBody>
          <a:bodyPr>
            <a:noAutofit/>
          </a:bodyPr>
          <a:lstStyle/>
          <a:p>
            <a:pPr lvl="0"/>
            <a:r>
              <a:rPr lang="en-US" sz="2800" dirty="0"/>
              <a:t>Legislative </a:t>
            </a:r>
            <a:r>
              <a:rPr lang="en-US" sz="2800" dirty="0" smtClean="0"/>
              <a:t>framework</a:t>
            </a:r>
            <a:endParaRPr lang="bg-BG" sz="2800" dirty="0"/>
          </a:p>
        </p:txBody>
      </p:sp>
    </p:spTree>
    <p:extLst>
      <p:ext uri="{BB962C8B-B14F-4D97-AF65-F5344CB8AC3E}">
        <p14:creationId xmlns:p14="http://schemas.microsoft.com/office/powerpoint/2010/main" val="2007184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467544" y="980728"/>
            <a:ext cx="7906435" cy="5688632"/>
          </a:xfrm>
          <a:prstGeom prst="rect">
            <a:avLst/>
          </a:prstGeom>
          <a:noFill/>
          <a:ln>
            <a:noFill/>
          </a:ln>
          <a:extLst/>
        </p:spPr>
        <p:txBody>
          <a:bodyPr vert="horz" wrap="square" lIns="90488" tIns="44450" rIns="90488" bIns="44450" numCol="1" spcCol="504000"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a:r>
              <a:rPr lang="en-US" sz="1800" dirty="0"/>
              <a:t>From</a:t>
            </a:r>
            <a:r>
              <a:rPr lang="bg-BG" sz="1800" dirty="0"/>
              <a:t> 1997 </a:t>
            </a:r>
            <a:r>
              <a:rPr lang="en-US" sz="1800" dirty="0"/>
              <a:t>until</a:t>
            </a:r>
            <a:r>
              <a:rPr lang="bg-BG" sz="1800" dirty="0"/>
              <a:t> 2005 </a:t>
            </a:r>
            <a:r>
              <a:rPr lang="en-US" sz="1800" dirty="0"/>
              <a:t>the forecast </a:t>
            </a:r>
            <a:r>
              <a:rPr lang="en-US" sz="1800" dirty="0" smtClean="0"/>
              <a:t>includes </a:t>
            </a:r>
            <a:r>
              <a:rPr lang="en-US" sz="1800" dirty="0"/>
              <a:t>the parameters of the state budget. The extra-budgetary accounts and funds are monitored separately;</a:t>
            </a:r>
            <a:endParaRPr lang="bg-BG" sz="1800" dirty="0"/>
          </a:p>
          <a:p>
            <a:pPr lvl="0" algn="just"/>
            <a:r>
              <a:rPr lang="en-US" sz="1800" dirty="0"/>
              <a:t>From</a:t>
            </a:r>
            <a:r>
              <a:rPr lang="bg-BG" sz="1800" dirty="0"/>
              <a:t> 2005 </a:t>
            </a:r>
            <a:r>
              <a:rPr lang="en-US" sz="1800" dirty="0"/>
              <a:t>until</a:t>
            </a:r>
            <a:r>
              <a:rPr lang="bg-BG" sz="1800" dirty="0"/>
              <a:t> 2012 </a:t>
            </a:r>
            <a:r>
              <a:rPr lang="en-US" sz="1800" dirty="0"/>
              <a:t>the parameters under the consolidated fiscal program, including the compound budgets under the state budget, the budgets of the municipalities, of the social-security funds, of other autonomous budgets and of state enterprises which are classified in the consolidated fiscal program as well as the extra-budgetary accounts and funds are forecasted. The state budget draft is accompanied by consolidated fiscal </a:t>
            </a:r>
            <a:r>
              <a:rPr lang="en-US" sz="1800" dirty="0" smtClean="0"/>
              <a:t>program;</a:t>
            </a:r>
            <a:endParaRPr lang="bg-BG" sz="1800" dirty="0"/>
          </a:p>
          <a:p>
            <a:pPr lvl="0" algn="just"/>
            <a:r>
              <a:rPr lang="en-US" sz="1800" dirty="0"/>
              <a:t>The adopted in 2013 Public Finance Act regulates the scope, structure and content of the medium-term budgetary framework as well as all requirements of Directive 85/2011. Except under the national methodology (consolidated fiscal program – indicators on a cash basis), the medium-term budget forecast </a:t>
            </a:r>
            <a:r>
              <a:rPr lang="en-US" sz="1800" dirty="0" smtClean="0"/>
              <a:t>includes </a:t>
            </a:r>
            <a:r>
              <a:rPr lang="en-US" sz="1800" dirty="0"/>
              <a:t>projections for the General Government sector and its subsectors according to the Eurostat ESA 2010 methodology</a:t>
            </a:r>
            <a:r>
              <a:rPr lang="bg-BG" sz="1800" dirty="0"/>
              <a:t>, </a:t>
            </a:r>
            <a:r>
              <a:rPr lang="en-US" sz="1800" dirty="0"/>
              <a:t>at the same time taking into account the impact on the budgetary framework of state and municipal enterprises and quasi-budget structures. The main stages of the budgetary process are regulated and the compliance with the European semester is guaranteed.</a:t>
            </a:r>
            <a:endParaRPr lang="bg-BG" sz="1800" dirty="0"/>
          </a:p>
          <a:p>
            <a:pPr lvl="0" algn="just"/>
            <a:endParaRPr lang="bg-BG" sz="2000" dirty="0"/>
          </a:p>
        </p:txBody>
      </p:sp>
      <p:sp>
        <p:nvSpPr>
          <p:cNvPr id="6" name="Title 1"/>
          <p:cNvSpPr>
            <a:spLocks noGrp="1"/>
          </p:cNvSpPr>
          <p:nvPr>
            <p:ph type="title"/>
          </p:nvPr>
        </p:nvSpPr>
        <p:spPr>
          <a:xfrm>
            <a:off x="450927" y="188640"/>
            <a:ext cx="8513561" cy="720080"/>
          </a:xfrm>
        </p:spPr>
        <p:txBody>
          <a:bodyPr>
            <a:noAutofit/>
          </a:bodyPr>
          <a:lstStyle/>
          <a:p>
            <a:pPr lvl="0"/>
            <a:r>
              <a:rPr lang="en-US" sz="2400" dirty="0"/>
              <a:t>Chronology of the processes of defining and widening the scope of the budgetary framework</a:t>
            </a:r>
            <a:endParaRPr lang="bg-BG" sz="2400" dirty="0"/>
          </a:p>
        </p:txBody>
      </p:sp>
    </p:spTree>
    <p:extLst>
      <p:ext uri="{BB962C8B-B14F-4D97-AF65-F5344CB8AC3E}">
        <p14:creationId xmlns:p14="http://schemas.microsoft.com/office/powerpoint/2010/main" val="352038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07504" y="1052736"/>
            <a:ext cx="8928992" cy="5688632"/>
          </a:xfrm>
          <a:prstGeom prst="rect">
            <a:avLst/>
          </a:prstGeom>
          <a:noFill/>
          <a:ln>
            <a:noFill/>
          </a:ln>
          <a:extLst/>
        </p:spPr>
        <p:txBody>
          <a:bodyPr vert="horz" wrap="square" lIns="90488" tIns="44450" rIns="90488" bIns="44450" numCol="1" spcCol="504000"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a:r>
              <a:rPr lang="en-US" sz="1800" dirty="0"/>
              <a:t>In 2002 the State Debt Act introduced a restriction on the level of the consolidated state debt at the end of each year – as a ratio to forecasted GDP it may not exceed the ratio from the previous year, </a:t>
            </a:r>
            <a:r>
              <a:rPr lang="en-US" sz="1800" dirty="0" smtClean="0"/>
              <a:t>if </a:t>
            </a:r>
            <a:r>
              <a:rPr lang="en-US" sz="1800" dirty="0"/>
              <a:t>this ratio is over 60%;</a:t>
            </a:r>
            <a:endParaRPr lang="bg-BG" sz="1800" dirty="0"/>
          </a:p>
          <a:p>
            <a:pPr lvl="0" algn="just"/>
            <a:r>
              <a:rPr lang="en-US" sz="1800" dirty="0"/>
              <a:t>In 2005 a restriction on the approval by the Council of Ministers of additional expenditures at the account of </a:t>
            </a:r>
            <a:r>
              <a:rPr lang="en-US" sz="1800" dirty="0" err="1"/>
              <a:t>overperformance</a:t>
            </a:r>
            <a:r>
              <a:rPr lang="en-US" sz="1800" dirty="0"/>
              <a:t> of </a:t>
            </a:r>
            <a:r>
              <a:rPr lang="en-US" sz="1800" dirty="0" smtClean="0"/>
              <a:t>revenues </a:t>
            </a:r>
            <a:r>
              <a:rPr lang="en-US" sz="1800" dirty="0"/>
              <a:t>is introduced – not </a:t>
            </a:r>
            <a:r>
              <a:rPr lang="en-US" sz="1800" dirty="0" smtClean="0"/>
              <a:t>to exceed </a:t>
            </a:r>
            <a:r>
              <a:rPr lang="en-US" sz="1800" dirty="0"/>
              <a:t>1,5% of revenues under the consolidated fiscal program, which should not worsen the budget balance under the consolidated fiscal program. Additional expenditures over this limit are approved by the </a:t>
            </a:r>
            <a:r>
              <a:rPr lang="en-US" sz="1800" dirty="0" smtClean="0"/>
              <a:t>Parliament;</a:t>
            </a:r>
            <a:endParaRPr lang="bg-BG" sz="1800" dirty="0"/>
          </a:p>
          <a:p>
            <a:pPr lvl="0" algn="just"/>
            <a:r>
              <a:rPr lang="en-US" sz="1800" dirty="0"/>
              <a:t>Since</a:t>
            </a:r>
            <a:r>
              <a:rPr lang="bg-BG" sz="1800" dirty="0"/>
              <a:t> 2012 </a:t>
            </a:r>
            <a:r>
              <a:rPr lang="en-US" sz="1800" dirty="0"/>
              <a:t>numerical fiscal rules have been introduced </a:t>
            </a:r>
            <a:r>
              <a:rPr lang="bg-BG" sz="1800" dirty="0"/>
              <a:t>– </a:t>
            </a:r>
            <a:r>
              <a:rPr lang="en-US" sz="1800" dirty="0"/>
              <a:t>for limiting the deficit under the consolidated fiscal program to</a:t>
            </a:r>
            <a:r>
              <a:rPr lang="bg-BG" sz="1800" dirty="0"/>
              <a:t> 2</a:t>
            </a:r>
            <a:r>
              <a:rPr lang="en-US" sz="1800" dirty="0"/>
              <a:t>% of GDP and for restricting the maximum amount of expenditures under the consolidated fiscal program to 40% of GDP;</a:t>
            </a:r>
            <a:endParaRPr lang="bg-BG" sz="1800" dirty="0"/>
          </a:p>
          <a:p>
            <a:pPr lvl="0" algn="just"/>
            <a:r>
              <a:rPr lang="en-US" sz="1800" dirty="0"/>
              <a:t>The amendments of the Public Finance Act in </a:t>
            </a:r>
            <a:r>
              <a:rPr lang="bg-BG" sz="1800" dirty="0"/>
              <a:t>2016 </a:t>
            </a:r>
            <a:r>
              <a:rPr lang="en-US" sz="1800" dirty="0"/>
              <a:t>updated the numerical rules for municipalities </a:t>
            </a:r>
            <a:r>
              <a:rPr lang="bg-BG" sz="1800" dirty="0"/>
              <a:t>(</a:t>
            </a:r>
            <a:r>
              <a:rPr lang="en-US" sz="1800" dirty="0"/>
              <a:t>for the amount of new expenditure commitments and expenditure pledges</a:t>
            </a:r>
            <a:r>
              <a:rPr lang="bg-BG" sz="1800" dirty="0"/>
              <a:t>) </a:t>
            </a:r>
            <a:r>
              <a:rPr lang="en-US" sz="1800" dirty="0"/>
              <a:t>with regard to the introduction of procedures for rehabilitation of municipalities with financial difficulties; </a:t>
            </a:r>
            <a:endParaRPr lang="bg-BG" sz="1800" dirty="0"/>
          </a:p>
          <a:p>
            <a:pPr lvl="0" algn="just"/>
            <a:r>
              <a:rPr lang="en-US" sz="1800" dirty="0"/>
              <a:t>The role of the independent fiscal institutions </a:t>
            </a:r>
            <a:r>
              <a:rPr lang="bg-BG" sz="1800" dirty="0"/>
              <a:t>– </a:t>
            </a:r>
            <a:r>
              <a:rPr lang="en-US" sz="1800" dirty="0"/>
              <a:t>the Fiscal Council monitors the compliance with the fiscal rules and gives motivated opinions on the main budget documents</a:t>
            </a:r>
            <a:r>
              <a:rPr lang="bg-BG" sz="1800" dirty="0"/>
              <a:t>, </a:t>
            </a:r>
            <a:r>
              <a:rPr lang="en-US" sz="1800" dirty="0"/>
              <a:t>including recommendations.</a:t>
            </a:r>
            <a:endParaRPr lang="bg-BG" sz="1800" dirty="0"/>
          </a:p>
        </p:txBody>
      </p:sp>
      <p:sp>
        <p:nvSpPr>
          <p:cNvPr id="6" name="Title 1"/>
          <p:cNvSpPr>
            <a:spLocks noGrp="1"/>
          </p:cNvSpPr>
          <p:nvPr>
            <p:ph type="title"/>
          </p:nvPr>
        </p:nvSpPr>
        <p:spPr>
          <a:xfrm>
            <a:off x="450927" y="188640"/>
            <a:ext cx="8585569" cy="792088"/>
          </a:xfrm>
        </p:spPr>
        <p:txBody>
          <a:bodyPr>
            <a:noAutofit/>
          </a:bodyPr>
          <a:lstStyle/>
          <a:p>
            <a:pPr lvl="0"/>
            <a:r>
              <a:rPr lang="en-US" sz="2400" dirty="0"/>
              <a:t>Developments in the process of formation of numerical fiscal rules and limitations</a:t>
            </a:r>
            <a:endParaRPr lang="bg-BG" sz="2400" dirty="0"/>
          </a:p>
        </p:txBody>
      </p:sp>
    </p:spTree>
    <p:extLst>
      <p:ext uri="{BB962C8B-B14F-4D97-AF65-F5344CB8AC3E}">
        <p14:creationId xmlns:p14="http://schemas.microsoft.com/office/powerpoint/2010/main" val="3520389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79512" y="1124744"/>
            <a:ext cx="8640960" cy="5328592"/>
          </a:xfrm>
          <a:prstGeom prst="rect">
            <a:avLst/>
          </a:prstGeom>
          <a:noFill/>
          <a:ln>
            <a:noFill/>
          </a:ln>
          <a:extLst/>
        </p:spPr>
        <p:txBody>
          <a:bodyPr vert="horz" wrap="square" lIns="90488" tIns="44450" rIns="90488" bIns="44450" numCol="1" spcCol="504000"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sz="2000" dirty="0"/>
              <a:t>The Government is responsible for compliance with the rules at national level (For Consolidated fiscal program and General Government Sector). It has limited control on the compliance at sub-sectors’ level (local authorities, social security funds and autonomous budgets). In case of deviations it can only compensate at the expense of the central </a:t>
            </a:r>
            <a:r>
              <a:rPr lang="en-US" sz="2000" dirty="0" smtClean="0"/>
              <a:t>government; </a:t>
            </a:r>
            <a:endParaRPr lang="bg-BG" sz="2000" dirty="0"/>
          </a:p>
          <a:p>
            <a:pPr algn="just"/>
            <a:r>
              <a:rPr lang="en-US" sz="2000" dirty="0" smtClean="0"/>
              <a:t>The </a:t>
            </a:r>
            <a:r>
              <a:rPr lang="en-US" sz="2000" dirty="0"/>
              <a:t>well-defined regulation of the relationships between the municipal budgets and the central budget ensures the delivery of the delegated activities to the municipalities by the state, as well as support for local </a:t>
            </a:r>
            <a:r>
              <a:rPr lang="en-US" sz="2000" dirty="0" smtClean="0"/>
              <a:t>activities;</a:t>
            </a:r>
            <a:endParaRPr lang="bg-BG" sz="2000" dirty="0"/>
          </a:p>
          <a:p>
            <a:pPr algn="just"/>
            <a:r>
              <a:rPr lang="en-US" sz="2000" dirty="0" smtClean="0"/>
              <a:t>The </a:t>
            </a:r>
            <a:r>
              <a:rPr lang="en-US" sz="2000" dirty="0"/>
              <a:t>accumulated budgetary imbalances of the local authorities and their failure to comply with the fiscal rules at municipal level have led to adoption of legal procedures for identifying municipalities with financial difficulties and establishing mechanisms for their financial </a:t>
            </a:r>
            <a:r>
              <a:rPr lang="en-US" sz="2000" dirty="0" smtClean="0"/>
              <a:t>rehabilitation; </a:t>
            </a:r>
            <a:endParaRPr lang="bg-BG" sz="2000" dirty="0"/>
          </a:p>
          <a:p>
            <a:pPr algn="just"/>
            <a:r>
              <a:rPr lang="en-US" sz="2000" dirty="0" smtClean="0"/>
              <a:t>The </a:t>
            </a:r>
            <a:r>
              <a:rPr lang="en-US" sz="2000" dirty="0"/>
              <a:t>mechanisms include the implementation of a financial recovery plan and an opportunity for financial support from the </a:t>
            </a:r>
            <a:r>
              <a:rPr lang="en-US" sz="2000" dirty="0" err="1"/>
              <a:t>MoF</a:t>
            </a:r>
            <a:r>
              <a:rPr lang="en-US" sz="2000" dirty="0"/>
              <a:t> in the form of a temporary non-interest-bearing </a:t>
            </a:r>
            <a:r>
              <a:rPr lang="en-US" sz="2000" dirty="0" smtClean="0"/>
              <a:t>loan.</a:t>
            </a:r>
            <a:endParaRPr lang="bg-BG" sz="2000" dirty="0"/>
          </a:p>
        </p:txBody>
      </p:sp>
      <p:sp>
        <p:nvSpPr>
          <p:cNvPr id="6" name="Title 1"/>
          <p:cNvSpPr>
            <a:spLocks noGrp="1"/>
          </p:cNvSpPr>
          <p:nvPr>
            <p:ph type="title"/>
          </p:nvPr>
        </p:nvSpPr>
        <p:spPr>
          <a:xfrm>
            <a:off x="450927" y="188640"/>
            <a:ext cx="8513561" cy="792088"/>
          </a:xfrm>
        </p:spPr>
        <p:txBody>
          <a:bodyPr>
            <a:noAutofit/>
          </a:bodyPr>
          <a:lstStyle/>
          <a:p>
            <a:pPr lvl="0"/>
            <a:r>
              <a:rPr lang="en-US" sz="2400" dirty="0"/>
              <a:t>Preconditions for compliance with fiscal rules and budgetary discipline - responsibilities of the authorities</a:t>
            </a:r>
            <a:endParaRPr lang="bg-BG" sz="2400" dirty="0"/>
          </a:p>
        </p:txBody>
      </p:sp>
    </p:spTree>
    <p:extLst>
      <p:ext uri="{BB962C8B-B14F-4D97-AF65-F5344CB8AC3E}">
        <p14:creationId xmlns:p14="http://schemas.microsoft.com/office/powerpoint/2010/main" val="352038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450776" y="1268760"/>
            <a:ext cx="8352928" cy="5256584"/>
          </a:xfrm>
          <a:prstGeom prst="rect">
            <a:avLst/>
          </a:prstGeom>
          <a:noFill/>
          <a:ln>
            <a:noFill/>
          </a:ln>
          <a:extLst/>
        </p:spPr>
        <p:txBody>
          <a:bodyPr vert="horz" wrap="square" lIns="90488" tIns="44450" rIns="90488" bIns="44450" numCol="1" spcCol="504000"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a:r>
              <a:rPr lang="en-US" sz="2000" dirty="0"/>
              <a:t>First steps </a:t>
            </a:r>
            <a:r>
              <a:rPr lang="bg-BG" sz="2000" dirty="0"/>
              <a:t>– </a:t>
            </a:r>
            <a:r>
              <a:rPr lang="en-US" sz="2000" dirty="0"/>
              <a:t>in </a:t>
            </a:r>
            <a:r>
              <a:rPr lang="bg-BG" sz="2000" dirty="0"/>
              <a:t>2002 </a:t>
            </a:r>
            <a:r>
              <a:rPr lang="en-US" sz="2000" dirty="0"/>
              <a:t>a pilot project starts for the development of a program budget of the Ministry of environment and waters for </a:t>
            </a:r>
            <a:r>
              <a:rPr lang="bg-BG" sz="2000" dirty="0"/>
              <a:t>2003</a:t>
            </a:r>
            <a:r>
              <a:rPr lang="en-US" sz="2000" dirty="0"/>
              <a:t>;</a:t>
            </a:r>
            <a:endParaRPr lang="bg-BG" sz="2000" dirty="0"/>
          </a:p>
          <a:p>
            <a:pPr lvl="0" algn="just"/>
            <a:r>
              <a:rPr lang="bg-BG" sz="2000" dirty="0"/>
              <a:t>2004-2007 –</a:t>
            </a:r>
            <a:r>
              <a:rPr lang="en-US" sz="2000" dirty="0"/>
              <a:t> inclusion of all ministries and state agencies and a gradual increase of the scope of those ones the expenditures of which are voted by the Parliament at a level of policy areas and by the Council of Ministers at a level of budgetary programs;</a:t>
            </a:r>
            <a:endParaRPr lang="bg-BG" sz="2000" dirty="0"/>
          </a:p>
          <a:p>
            <a:pPr lvl="0" algn="just"/>
            <a:r>
              <a:rPr lang="en-US" sz="2000" dirty="0"/>
              <a:t>Development of program budgets at all stages of the budget procedure </a:t>
            </a:r>
            <a:r>
              <a:rPr lang="bg-BG" sz="2000" dirty="0"/>
              <a:t>–</a:t>
            </a:r>
            <a:r>
              <a:rPr lang="en-US" sz="2000" dirty="0"/>
              <a:t> in </a:t>
            </a:r>
            <a:r>
              <a:rPr lang="bg-BG" sz="2000" dirty="0"/>
              <a:t>2005 </a:t>
            </a:r>
            <a:r>
              <a:rPr lang="en-US" sz="2000" dirty="0"/>
              <a:t>a one pilot ministry, and since</a:t>
            </a:r>
            <a:r>
              <a:rPr lang="bg-BG" sz="2000" dirty="0"/>
              <a:t> 2006</a:t>
            </a:r>
            <a:r>
              <a:rPr lang="en-US" sz="2000" dirty="0"/>
              <a:t> all ministries which apply a program format of their budgets;</a:t>
            </a:r>
            <a:endParaRPr lang="bg-BG" sz="2000" dirty="0"/>
          </a:p>
          <a:p>
            <a:pPr lvl="0" algn="just"/>
            <a:r>
              <a:rPr lang="en-US" sz="2000" dirty="0"/>
              <a:t>Accountability for the achieved results</a:t>
            </a:r>
            <a:r>
              <a:rPr lang="bg-BG" sz="2000" dirty="0"/>
              <a:t> – </a:t>
            </a:r>
            <a:r>
              <a:rPr lang="en-US" sz="2000" dirty="0"/>
              <a:t>report of the program budget of the  Ministry of environment and waters for</a:t>
            </a:r>
            <a:r>
              <a:rPr lang="bg-BG" sz="2000" dirty="0"/>
              <a:t> 2003 (</a:t>
            </a:r>
            <a:r>
              <a:rPr lang="en-US" sz="2000" dirty="0"/>
              <a:t>a pilot one</a:t>
            </a:r>
            <a:r>
              <a:rPr lang="bg-BG" sz="2000" dirty="0"/>
              <a:t>, </a:t>
            </a:r>
            <a:r>
              <a:rPr lang="en-US" sz="2000" dirty="0"/>
              <a:t>included as an appendix to the report of the state budget for information)</a:t>
            </a:r>
            <a:r>
              <a:rPr lang="bg-BG" sz="2000" dirty="0"/>
              <a:t>;</a:t>
            </a:r>
            <a:r>
              <a:rPr lang="en-US" sz="2000" dirty="0"/>
              <a:t> Currently</a:t>
            </a:r>
            <a:r>
              <a:rPr lang="bg-BG" sz="2000" dirty="0"/>
              <a:t>: </a:t>
            </a:r>
            <a:r>
              <a:rPr lang="en-US" sz="2000" dirty="0"/>
              <a:t>quarterly information on expenditures per policy areas and budget programs and mid-year and annual reports on the extent of execution of policy areas and budget </a:t>
            </a:r>
            <a:r>
              <a:rPr lang="en-US" sz="2000" dirty="0" smtClean="0"/>
              <a:t>programs.</a:t>
            </a:r>
            <a:endParaRPr lang="bg-BG" sz="2000" dirty="0"/>
          </a:p>
          <a:p>
            <a:pPr algn="just">
              <a:spcBef>
                <a:spcPts val="300"/>
              </a:spcBef>
              <a:spcAft>
                <a:spcPts val="600"/>
              </a:spcAft>
              <a:buClr>
                <a:srgbClr val="70AD47"/>
              </a:buClr>
            </a:pPr>
            <a:endParaRPr lang="ru-RU" sz="2000" dirty="0">
              <a:solidFill>
                <a:prstClr val="black"/>
              </a:solidFill>
              <a:cs typeface="Arial" charset="0"/>
            </a:endParaRPr>
          </a:p>
        </p:txBody>
      </p:sp>
      <p:sp>
        <p:nvSpPr>
          <p:cNvPr id="6" name="Title 1"/>
          <p:cNvSpPr>
            <a:spLocks noGrp="1"/>
          </p:cNvSpPr>
          <p:nvPr>
            <p:ph type="title"/>
          </p:nvPr>
        </p:nvSpPr>
        <p:spPr>
          <a:xfrm>
            <a:off x="450927" y="188640"/>
            <a:ext cx="8513561" cy="1152128"/>
          </a:xfrm>
        </p:spPr>
        <p:txBody>
          <a:bodyPr>
            <a:noAutofit/>
          </a:bodyPr>
          <a:lstStyle/>
          <a:p>
            <a:pPr lvl="0"/>
            <a:r>
              <a:rPr lang="en-US" sz="2400" dirty="0"/>
              <a:t>Developments of performance budgeting as a prerequisite for the improvement of the process of medium-term </a:t>
            </a:r>
            <a:r>
              <a:rPr lang="en-US" sz="2400" dirty="0" smtClean="0"/>
              <a:t>planning (I)</a:t>
            </a:r>
            <a:endParaRPr lang="bg-BG" sz="2400" dirty="0"/>
          </a:p>
        </p:txBody>
      </p:sp>
    </p:spTree>
    <p:extLst>
      <p:ext uri="{BB962C8B-B14F-4D97-AF65-F5344CB8AC3E}">
        <p14:creationId xmlns:p14="http://schemas.microsoft.com/office/powerpoint/2010/main" val="352038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251520" y="1340768"/>
            <a:ext cx="8856984" cy="5688632"/>
          </a:xfrm>
          <a:prstGeom prst="rect">
            <a:avLst/>
          </a:prstGeom>
          <a:noFill/>
          <a:ln>
            <a:noFill/>
          </a:ln>
          <a:extLst/>
        </p:spPr>
        <p:txBody>
          <a:bodyPr vert="horz" wrap="square" lIns="90488" tIns="44450" rIns="90488" bIns="44450" numCol="1" spcCol="504000"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a:r>
              <a:rPr lang="en-US" sz="2000" dirty="0"/>
              <a:t>The program classification as a factor for sustainability</a:t>
            </a:r>
            <a:r>
              <a:rPr lang="bg-BG" sz="2000" dirty="0"/>
              <a:t>: </a:t>
            </a:r>
          </a:p>
          <a:p>
            <a:pPr lvl="1" algn="just"/>
            <a:r>
              <a:rPr lang="bg-BG" sz="2000" dirty="0"/>
              <a:t>2002-2006 – </a:t>
            </a:r>
            <a:r>
              <a:rPr lang="en-US" sz="2000" dirty="0"/>
              <a:t>identifying of a structure of </a:t>
            </a:r>
            <a:r>
              <a:rPr lang="en-US" sz="2000" dirty="0" smtClean="0"/>
              <a:t>program </a:t>
            </a:r>
            <a:r>
              <a:rPr lang="en-US" sz="2000" dirty="0"/>
              <a:t>budgets and a gradual establishment of the elements of the program classification;</a:t>
            </a:r>
            <a:endParaRPr lang="bg-BG" sz="2000" dirty="0"/>
          </a:p>
          <a:p>
            <a:pPr lvl="1" algn="just"/>
            <a:r>
              <a:rPr lang="en-US" sz="2000" dirty="0"/>
              <a:t>The annual budget laws from</a:t>
            </a:r>
            <a:r>
              <a:rPr lang="bg-BG" sz="2000" dirty="0"/>
              <a:t> 2015 </a:t>
            </a:r>
            <a:r>
              <a:rPr lang="en-US" sz="2000" dirty="0"/>
              <a:t>to</a:t>
            </a:r>
            <a:r>
              <a:rPr lang="bg-BG" sz="2000" dirty="0"/>
              <a:t> 2017 </a:t>
            </a:r>
            <a:r>
              <a:rPr lang="en-US" sz="2000" dirty="0"/>
              <a:t>introduce a requirement for adoption of a program classification by the Council of Ministers</a:t>
            </a:r>
            <a:r>
              <a:rPr lang="bg-BG" sz="2000" dirty="0"/>
              <a:t>, </a:t>
            </a:r>
            <a:r>
              <a:rPr lang="en-US" sz="2000" dirty="0"/>
              <a:t>according to which the medium-term forecasts and the draft budgets in program format are developed;</a:t>
            </a:r>
            <a:endParaRPr lang="bg-BG" sz="2000" dirty="0"/>
          </a:p>
          <a:p>
            <a:pPr lvl="1" algn="just"/>
            <a:r>
              <a:rPr lang="en-US" sz="2000" dirty="0"/>
              <a:t>The transfer towards program classification</a:t>
            </a:r>
            <a:r>
              <a:rPr lang="bg-BG" sz="2000" dirty="0"/>
              <a:t>, </a:t>
            </a:r>
            <a:r>
              <a:rPr lang="en-US" sz="2000" dirty="0"/>
              <a:t>which is in line with the government program and comprises the period of the government </a:t>
            </a:r>
            <a:r>
              <a:rPr lang="en-US" sz="2000" dirty="0" smtClean="0"/>
              <a:t>mandate, </a:t>
            </a:r>
            <a:r>
              <a:rPr lang="en-US" sz="2000" dirty="0"/>
              <a:t>with a possibility for amendments, </a:t>
            </a:r>
            <a:r>
              <a:rPr lang="en-US" sz="2000" dirty="0" smtClean="0"/>
              <a:t>which are restricted to cases </a:t>
            </a:r>
            <a:r>
              <a:rPr lang="en-US" sz="2000" dirty="0"/>
              <a:t>of organizational or legislative changes;</a:t>
            </a:r>
            <a:endParaRPr lang="bg-BG" sz="2000" dirty="0"/>
          </a:p>
          <a:p>
            <a:pPr lvl="1" algn="just"/>
            <a:r>
              <a:rPr lang="en-US" sz="2000" dirty="0"/>
              <a:t>Sustainable regulation of the program classification </a:t>
            </a:r>
            <a:r>
              <a:rPr lang="en-US" sz="2000" dirty="0" smtClean="0"/>
              <a:t>introduced with </a:t>
            </a:r>
            <a:r>
              <a:rPr lang="en-US" sz="2000" dirty="0"/>
              <a:t>the amendment of the Public Finance Act from </a:t>
            </a:r>
            <a:r>
              <a:rPr lang="bg-BG" sz="2000" dirty="0"/>
              <a:t>2016.</a:t>
            </a:r>
          </a:p>
        </p:txBody>
      </p:sp>
      <p:sp>
        <p:nvSpPr>
          <p:cNvPr id="6" name="Title 1"/>
          <p:cNvSpPr>
            <a:spLocks noGrp="1"/>
          </p:cNvSpPr>
          <p:nvPr>
            <p:ph type="title"/>
          </p:nvPr>
        </p:nvSpPr>
        <p:spPr>
          <a:xfrm>
            <a:off x="450927" y="188640"/>
            <a:ext cx="8513561" cy="1152128"/>
          </a:xfrm>
        </p:spPr>
        <p:txBody>
          <a:bodyPr>
            <a:noAutofit/>
          </a:bodyPr>
          <a:lstStyle/>
          <a:p>
            <a:pPr lvl="0"/>
            <a:r>
              <a:rPr lang="en-US" sz="2400" dirty="0"/>
              <a:t>Developments of performance budgeting as a prerequisite for the improvement of the process of medium-term </a:t>
            </a:r>
            <a:r>
              <a:rPr lang="en-US" sz="2400" dirty="0" smtClean="0"/>
              <a:t>planning (II)</a:t>
            </a:r>
            <a:endParaRPr lang="bg-BG" sz="2400" dirty="0"/>
          </a:p>
        </p:txBody>
      </p:sp>
    </p:spTree>
    <p:extLst>
      <p:ext uri="{BB962C8B-B14F-4D97-AF65-F5344CB8AC3E}">
        <p14:creationId xmlns:p14="http://schemas.microsoft.com/office/powerpoint/2010/main" val="352038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467544" y="980728"/>
            <a:ext cx="7906435" cy="5688632"/>
          </a:xfrm>
          <a:prstGeom prst="rect">
            <a:avLst/>
          </a:prstGeom>
          <a:noFill/>
          <a:ln>
            <a:noFill/>
          </a:ln>
          <a:extLst/>
        </p:spPr>
        <p:txBody>
          <a:bodyPr vert="horz" wrap="square" lIns="90488" tIns="44450" rIns="90488" bIns="44450" numCol="1" spcCol="504000"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sz="2000" dirty="0"/>
              <a:t>Identification of key sectorial performance indicators in order to track progress in achieving the targets, incl. national targets within the European strategic documents </a:t>
            </a:r>
            <a:r>
              <a:rPr lang="en-US" sz="2000" dirty="0" smtClean="0"/>
              <a:t>framework;</a:t>
            </a:r>
            <a:endParaRPr lang="bg-BG" sz="2000" dirty="0"/>
          </a:p>
          <a:p>
            <a:pPr algn="just"/>
            <a:r>
              <a:rPr lang="en-US" sz="2000" dirty="0" smtClean="0"/>
              <a:t>Establishing </a:t>
            </a:r>
            <a:r>
              <a:rPr lang="en-US" sz="2000" dirty="0"/>
              <a:t>mechanisms for integrating capital expenditure planning into the budget process as a prerequisite for increasing the absorption of national and European investment </a:t>
            </a:r>
            <a:r>
              <a:rPr lang="en-US" sz="2000" dirty="0" smtClean="0"/>
              <a:t>funds; </a:t>
            </a:r>
            <a:endParaRPr lang="bg-BG" sz="2000" dirty="0"/>
          </a:p>
          <a:p>
            <a:pPr algn="just"/>
            <a:r>
              <a:rPr lang="en-US" sz="2000" dirty="0" smtClean="0"/>
              <a:t>Developing </a:t>
            </a:r>
            <a:r>
              <a:rPr lang="en-US" sz="2000" dirty="0"/>
              <a:t>of methodologies and models for producing budget forecast under unchanged policies and identifying and estimating the discretionary government </a:t>
            </a:r>
            <a:r>
              <a:rPr lang="en-US" sz="2000" dirty="0" smtClean="0"/>
              <a:t>measures;</a:t>
            </a:r>
            <a:endParaRPr lang="bg-BG" sz="2000" dirty="0"/>
          </a:p>
          <a:p>
            <a:pPr algn="just"/>
            <a:r>
              <a:rPr lang="en-US" sz="2000" dirty="0" smtClean="0"/>
              <a:t>Analyzing </a:t>
            </a:r>
            <a:r>
              <a:rPr lang="en-US" sz="2000" dirty="0"/>
              <a:t>the sensitivity of the budget forecasts under different macroeconomic scenarios, impact of contingent liabilities and assessing the risks to the </a:t>
            </a:r>
            <a:r>
              <a:rPr lang="en-US" sz="2000" dirty="0" smtClean="0"/>
              <a:t>budget.</a:t>
            </a:r>
            <a:endParaRPr lang="bg-BG" sz="2000" dirty="0"/>
          </a:p>
        </p:txBody>
      </p:sp>
      <p:sp>
        <p:nvSpPr>
          <p:cNvPr id="6" name="Title 1"/>
          <p:cNvSpPr>
            <a:spLocks noGrp="1"/>
          </p:cNvSpPr>
          <p:nvPr>
            <p:ph type="title"/>
          </p:nvPr>
        </p:nvSpPr>
        <p:spPr>
          <a:xfrm>
            <a:off x="450927" y="188640"/>
            <a:ext cx="8513561" cy="792088"/>
          </a:xfrm>
        </p:spPr>
        <p:txBody>
          <a:bodyPr>
            <a:noAutofit/>
          </a:bodyPr>
          <a:lstStyle/>
          <a:p>
            <a:pPr lvl="0"/>
            <a:r>
              <a:rPr lang="en-US" sz="2400" dirty="0"/>
              <a:t>Challenges in the implementation of the medium-term budgetary framework</a:t>
            </a:r>
            <a:endParaRPr lang="bg-BG" sz="2400" dirty="0"/>
          </a:p>
        </p:txBody>
      </p:sp>
    </p:spTree>
    <p:extLst>
      <p:ext uri="{BB962C8B-B14F-4D97-AF65-F5344CB8AC3E}">
        <p14:creationId xmlns:p14="http://schemas.microsoft.com/office/powerpoint/2010/main" val="3520389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ctrTitle"/>
          </p:nvPr>
        </p:nvSpPr>
        <p:spPr>
          <a:xfrm>
            <a:off x="1466" y="2276475"/>
            <a:ext cx="9142534" cy="1944688"/>
          </a:xfrm>
        </p:spPr>
        <p:txBody>
          <a:bodyPr/>
          <a:lstStyle/>
          <a:p>
            <a:pPr eaLnBrk="1" hangingPunct="1"/>
            <a:r>
              <a:rPr lang="en-US" sz="3200" dirty="0" smtClean="0">
                <a:latin typeface="+mn-lt"/>
              </a:rPr>
              <a:t>Thank you for your attention</a:t>
            </a:r>
            <a:r>
              <a:rPr lang="bg-BG" sz="3200" dirty="0" smtClean="0">
                <a:latin typeface="+mn-lt"/>
              </a:rPr>
              <a:t>!</a:t>
            </a:r>
          </a:p>
        </p:txBody>
      </p:sp>
    </p:spTree>
    <p:extLst>
      <p:ext uri="{BB962C8B-B14F-4D97-AF65-F5344CB8AC3E}">
        <p14:creationId xmlns:p14="http://schemas.microsoft.com/office/powerpoint/2010/main" val="4205106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2_State history report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 xmlns:thm15="http://schemas.microsoft.com/office/thememl/2012/main" name="State history report presentation" id="{08D4E78C-E0D3-4CFA-9016-66440778EFE9}" vid="{8F138FB4-2C5F-4CC0-8028-C93575262367}"/>
    </a:ext>
  </a:extLst>
</a:theme>
</file>

<file path=ppt/theme/theme2.xml><?xml version="1.0" encoding="utf-8"?>
<a:theme xmlns:a="http://schemas.openxmlformats.org/drawingml/2006/main" name="11_State history report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 xmlns:thm15="http://schemas.microsoft.com/office/thememl/2012/main" name="State history report presentation" id="{08D4E78C-E0D3-4CFA-9016-66440778EFE9}" vid="{8F138FB4-2C5F-4CC0-8028-C93575262367}"/>
    </a:ext>
  </a:extLst>
</a:theme>
</file>

<file path=ppt/theme/theme3.xml><?xml version="1.0" encoding="utf-8"?>
<a:theme xmlns:a="http://schemas.openxmlformats.org/drawingml/2006/main" name="Office тема">
  <a:themeElements>
    <a:clrScheme name="О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О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тема">
  <a:themeElements>
    <a:clrScheme name="О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О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18170</TotalTime>
  <Words>1264</Words>
  <Application>Microsoft Office PowerPoint</Application>
  <PresentationFormat>On-screen Show (4:3)</PresentationFormat>
  <Paragraphs>39</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2_State history report presentation</vt:lpstr>
      <vt:lpstr>11_State history report presentation</vt:lpstr>
      <vt:lpstr>PowerPoint Presentation</vt:lpstr>
      <vt:lpstr>Legislative framework</vt:lpstr>
      <vt:lpstr>Chronology of the processes of defining and widening the scope of the budgetary framework</vt:lpstr>
      <vt:lpstr>Developments in the process of formation of numerical fiscal rules and limitations</vt:lpstr>
      <vt:lpstr>Preconditions for compliance with fiscal rules and budgetary discipline - responsibilities of the authorities</vt:lpstr>
      <vt:lpstr>Developments of performance budgeting as a prerequisite for the improvement of the process of medium-term planning (I)</vt:lpstr>
      <vt:lpstr>Developments of performance budgeting as a prerequisite for the improvement of the process of medium-term planning (II)</vt:lpstr>
      <vt:lpstr>Challenges in the implementation of the medium-term budgetary framework</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на PowerPoint</dc:title>
  <dc:creator>Raina</dc:creator>
  <cp:lastModifiedBy>Емил Нургалиев</cp:lastModifiedBy>
  <cp:revision>1932</cp:revision>
  <cp:lastPrinted>2015-05-08T15:20:50Z</cp:lastPrinted>
  <dcterms:created xsi:type="dcterms:W3CDTF">2012-05-06T19:10:04Z</dcterms:created>
  <dcterms:modified xsi:type="dcterms:W3CDTF">2018-05-18T13:50:09Z</dcterms:modified>
</cp:coreProperties>
</file>