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 id="2147484092" r:id="rId2"/>
  </p:sldMasterIdLst>
  <p:notesMasterIdLst>
    <p:notesMasterId r:id="rId12"/>
  </p:notesMasterIdLst>
  <p:handoutMasterIdLst>
    <p:handoutMasterId r:id="rId13"/>
  </p:handoutMasterIdLst>
  <p:sldIdLst>
    <p:sldId id="539" r:id="rId3"/>
    <p:sldId id="609" r:id="rId4"/>
    <p:sldId id="610" r:id="rId5"/>
    <p:sldId id="611" r:id="rId6"/>
    <p:sldId id="612" r:id="rId7"/>
    <p:sldId id="613" r:id="rId8"/>
    <p:sldId id="614" r:id="rId9"/>
    <p:sldId id="615" r:id="rId10"/>
    <p:sldId id="560" r:id="rId11"/>
  </p:sldIdLst>
  <p:sldSz cx="9144000" cy="6858000" type="screen4x3"/>
  <p:notesSz cx="6724650" cy="9774238"/>
  <p:defaultTextStyle>
    <a:defPPr>
      <a:defRPr lang="bg-BG"/>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079">
          <p15:clr>
            <a:srgbClr val="A4A3A4"/>
          </p15:clr>
        </p15:guide>
        <p15:guide id="2" pos="211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Цветослав Миков" initials="ЦМ" lastIdx="1" clrIdx="0"/>
  <p:cmAuthor id="7" name="Мария Зарева" initials="MZ" lastIdx="1" clrIdx="7"/>
  <p:cmAuthor id="1" name="Наталия Панайотова" initials="НП" lastIdx="3" clrIdx="1"/>
  <p:cmAuthor id="8" name="Николай Пейков" initials="НП" lastIdx="1" clrIdx="8"/>
  <p:cmAuthor id="2" name="Нина Черничерска" initials="НЧ" lastIdx="2" clrIdx="2"/>
  <p:cmAuthor id="9" name="YIvanova" initials="ЙИ" lastIdx="2" clrIdx="9"/>
  <p:cmAuthor id="3" name="Теодора Златева" initials="ТЗ" lastIdx="2" clrIdx="3"/>
  <p:cmAuthor id="4" name="Георги Чукалев" initials="ГЧ" lastIdx="3" clrIdx="4"/>
  <p:cmAuthor id="5" name="Михаила Ярлийска" initials="МЯ" lastIdx="4" clrIdx="5"/>
  <p:cmAuthor id="6" name="БЮ" initials="БЮ" lastIdx="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BE5D6"/>
    <a:srgbClr val="CCECFF"/>
    <a:srgbClr val="7E8082"/>
    <a:srgbClr val="FFD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9" autoAdjust="0"/>
    <p:restoredTop sz="91886" autoAdjust="0"/>
  </p:normalViewPr>
  <p:slideViewPr>
    <p:cSldViewPr>
      <p:cViewPr>
        <p:scale>
          <a:sx n="100" d="100"/>
          <a:sy n="100" d="100"/>
        </p:scale>
        <p:origin x="-642" y="12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4" d="100"/>
          <a:sy n="74" d="100"/>
        </p:scale>
        <p:origin x="-2178" y="-114"/>
      </p:cViewPr>
      <p:guideLst>
        <p:guide orient="horz" pos="3079"/>
        <p:guide pos="211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handoutMasters/_rels/handoutMaster1.xml.rels><?xml version="1.0" encoding="utf-8"?><Relationships xmlns="http://schemas.openxmlformats.org/package/2006/relationships"><Relationship Id="rId1" Type="http://schemas.openxmlformats.org/officeDocument/2006/relationships/theme" Target="../theme/theme4.xml" /></Relationships>
</file>

<file path=ppt/handoutMasters/handoutMaster1.xml><?xml version="1.0" encoding="utf-8"?>
<p:handoutMaster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14015" cy="489259"/>
          </a:xfrm>
          <a:prstGeom prst="rect">
            <a:avLst/>
          </a:prstGeom>
        </p:spPr>
        <p:txBody>
          <a:bodyPr vert="horz" lIns="89876" tIns="44938" rIns="89876" bIns="44938" rtlCol="0"/>
          <a:lstStyle>
            <a:lvl1pPr algn="l">
              <a:defRPr sz="1200"/>
            </a:lvl1pPr>
          </a:lstStyle>
          <a:p>
            <a:pPr>
              <a:defRPr/>
            </a:pPr>
            <a:endParaRPr lang="bg-BG"/>
          </a:p>
        </p:txBody>
      </p:sp>
      <p:sp>
        <p:nvSpPr>
          <p:cNvPr id="3" name="Контейнер за дата 2"/>
          <p:cNvSpPr>
            <a:spLocks noGrp="1"/>
          </p:cNvSpPr>
          <p:nvPr>
            <p:ph type="dt" sz="quarter" idx="1"/>
          </p:nvPr>
        </p:nvSpPr>
        <p:spPr>
          <a:xfrm>
            <a:off x="3809079" y="0"/>
            <a:ext cx="2914015" cy="489259"/>
          </a:xfrm>
          <a:prstGeom prst="rect">
            <a:avLst/>
          </a:prstGeom>
        </p:spPr>
        <p:txBody>
          <a:bodyPr vert="horz" lIns="89876" tIns="44938" rIns="89876" bIns="44938" rtlCol="0"/>
          <a:lstStyle>
            <a:lvl1pPr algn="r">
              <a:defRPr sz="1200"/>
            </a:lvl1pPr>
          </a:lstStyle>
          <a:p>
            <a:pPr xmlns:a="http://schemas.openxmlformats.org/drawingml/2006/main">
              <a:defRPr/>
            </a:pPr>
            <a:fld id="{197A7349-BD50-481A-80DA-420D4754CBE9}" type="datetimeFigureOut">
              <a:rPr lang="bg-BG"/>
              <a:pPr>
                <a:defRPr/>
              </a:pPr>
              <a:t>18.5.2018 г.</a:t>
            </a:fld>
            <a:endParaRPr xmlns:a="http://schemas.openxmlformats.org/drawingml/2006/main" lang="hr-HR"/>
          </a:p>
        </p:txBody>
      </p:sp>
      <p:sp>
        <p:nvSpPr>
          <p:cNvPr id="4" name="Контейнер за долния колонтитул 3"/>
          <p:cNvSpPr>
            <a:spLocks noGrp="1"/>
          </p:cNvSpPr>
          <p:nvPr>
            <p:ph type="ftr" sz="quarter" idx="2"/>
          </p:nvPr>
        </p:nvSpPr>
        <p:spPr>
          <a:xfrm>
            <a:off x="0" y="9283417"/>
            <a:ext cx="2914015" cy="489258"/>
          </a:xfrm>
          <a:prstGeom prst="rect">
            <a:avLst/>
          </a:prstGeom>
        </p:spPr>
        <p:txBody>
          <a:bodyPr vert="horz" lIns="89876" tIns="44938" rIns="89876" bIns="44938" rtlCol="0" anchor="b"/>
          <a:lstStyle>
            <a:lvl1pPr algn="l">
              <a:defRPr sz="1200"/>
            </a:lvl1pPr>
          </a:lstStyle>
          <a:p>
            <a:pPr>
              <a:defRPr/>
            </a:pPr>
            <a:endParaRPr lang="bg-BG"/>
          </a:p>
        </p:txBody>
      </p:sp>
      <p:sp>
        <p:nvSpPr>
          <p:cNvPr id="5" name="Контейнер за номер на слайда 4"/>
          <p:cNvSpPr>
            <a:spLocks noGrp="1"/>
          </p:cNvSpPr>
          <p:nvPr>
            <p:ph type="sldNum" sz="quarter" idx="3"/>
          </p:nvPr>
        </p:nvSpPr>
        <p:spPr>
          <a:xfrm>
            <a:off x="3809079" y="9283417"/>
            <a:ext cx="2914015" cy="489258"/>
          </a:xfrm>
          <a:prstGeom prst="rect">
            <a:avLst/>
          </a:prstGeom>
        </p:spPr>
        <p:txBody>
          <a:bodyPr vert="horz" lIns="89876" tIns="44938" rIns="89876" bIns="44938" rtlCol="0" anchor="b"/>
          <a:lstStyle>
            <a:lvl1pPr algn="r">
              <a:defRPr sz="1200"/>
            </a:lvl1pPr>
          </a:lstStyle>
          <a:p>
            <a:pPr xmlns:a="http://schemas.openxmlformats.org/drawingml/2006/main">
              <a:defRPr/>
            </a:pPr>
            <a:fld id="{2CD631A4-EFB2-4E98-BAD9-53B7E83F4FC5}" type="slidenum">
              <a:rPr lang="bg-BG"/>
              <a:pPr>
                <a:defRPr/>
              </a:pPr>
              <a:t>‹#›</a:t>
            </a:fld>
            <a:endParaRPr xmlns:a="http://schemas.openxmlformats.org/drawingml/2006/main" lang="hr-HR"/>
          </a:p>
        </p:txBody>
      </p:sp>
    </p:spTree>
    <p:extLst>
      <p:ext uri="{BB962C8B-B14F-4D97-AF65-F5344CB8AC3E}">
        <p14:creationId xmlns:p14="http://schemas.microsoft.com/office/powerpoint/2010/main" val="1699891940"/>
      </p:ext>
    </p:extLst>
  </p:cSld>
  <p:clrMap bg1="lt1" tx1="dk1" bg2="lt2" tx2="dk2" accent1="accent1" accent2="accent2" accent3="accent3" accent4="accent4" accent5="accent5" accent6="accent6" hlink="hlink" folHlink="folHlink"/>
</p:handoutMaster>
</file>

<file path=ppt/notesMasters/_rels/notesMaster1.xml.rels><?xml version="1.0" encoding="utf-8"?><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14015" cy="489259"/>
          </a:xfrm>
          <a:prstGeom prst="rect">
            <a:avLst/>
          </a:prstGeom>
        </p:spPr>
        <p:txBody>
          <a:bodyPr vert="horz" lIns="89876" tIns="44938" rIns="89876" bIns="44938" rtlCol="0"/>
          <a:lstStyle>
            <a:lvl1pPr algn="l">
              <a:defRPr sz="1200"/>
            </a:lvl1pPr>
          </a:lstStyle>
          <a:p>
            <a:pPr>
              <a:defRPr/>
            </a:pPr>
            <a:endParaRPr lang="bg-BG"/>
          </a:p>
        </p:txBody>
      </p:sp>
      <p:sp>
        <p:nvSpPr>
          <p:cNvPr id="3" name="Контейнер за дата 2"/>
          <p:cNvSpPr>
            <a:spLocks noGrp="1"/>
          </p:cNvSpPr>
          <p:nvPr>
            <p:ph type="dt" idx="1"/>
          </p:nvPr>
        </p:nvSpPr>
        <p:spPr>
          <a:xfrm>
            <a:off x="3809079" y="0"/>
            <a:ext cx="2914015" cy="489259"/>
          </a:xfrm>
          <a:prstGeom prst="rect">
            <a:avLst/>
          </a:prstGeom>
        </p:spPr>
        <p:txBody>
          <a:bodyPr vert="horz" lIns="89876" tIns="44938" rIns="89876" bIns="44938" rtlCol="0"/>
          <a:lstStyle>
            <a:lvl1pPr algn="r">
              <a:defRPr sz="1200"/>
            </a:lvl1pPr>
          </a:lstStyle>
          <a:p>
            <a:pPr xmlns:a="http://schemas.openxmlformats.org/drawingml/2006/main">
              <a:defRPr/>
            </a:pPr>
            <a:fld id="{AE0B284D-F3FF-49F0-B7DB-1E5989826B93}" type="datetimeFigureOut">
              <a:rPr lang="bg-BG"/>
              <a:pPr>
                <a:defRPr/>
              </a:pPr>
              <a:t>18.5.2018 г.</a:t>
            </a:fld>
            <a:endParaRPr xmlns:a="http://schemas.openxmlformats.org/drawingml/2006/main" lang="hr-HR"/>
          </a:p>
        </p:txBody>
      </p:sp>
      <p:sp>
        <p:nvSpPr>
          <p:cNvPr id="4" name="Контейнер за изображение на слайда 3"/>
          <p:cNvSpPr>
            <a:spLocks noGrp="1" noRot="1" noChangeAspect="1"/>
          </p:cNvSpPr>
          <p:nvPr>
            <p:ph type="sldImg" idx="2"/>
          </p:nvPr>
        </p:nvSpPr>
        <p:spPr>
          <a:xfrm>
            <a:off x="919163" y="733425"/>
            <a:ext cx="4886325" cy="3665538"/>
          </a:xfrm>
          <a:prstGeom prst="rect">
            <a:avLst/>
          </a:prstGeom>
          <a:noFill/>
          <a:ln w="12700">
            <a:solidFill>
              <a:prstClr val="black"/>
            </a:solidFill>
          </a:ln>
        </p:spPr>
        <p:txBody>
          <a:bodyPr vert="horz" lIns="89876" tIns="44938" rIns="89876" bIns="44938" rtlCol="0" anchor="ctr"/>
          <a:lstStyle/>
          <a:p>
            <a:pPr lvl="0"/>
            <a:endParaRPr lang="bg-BG" noProof="0"/>
          </a:p>
        </p:txBody>
      </p:sp>
      <p:sp>
        <p:nvSpPr>
          <p:cNvPr id="5" name="Контейнер за бележки 4"/>
          <p:cNvSpPr>
            <a:spLocks noGrp="1"/>
          </p:cNvSpPr>
          <p:nvPr>
            <p:ph type="body" sz="quarter" idx="3"/>
          </p:nvPr>
        </p:nvSpPr>
        <p:spPr>
          <a:xfrm>
            <a:off x="672465" y="4642490"/>
            <a:ext cx="5379720" cy="4398641"/>
          </a:xfrm>
          <a:prstGeom prst="rect">
            <a:avLst/>
          </a:prstGeom>
        </p:spPr>
        <p:txBody>
          <a:bodyPr vert="horz" lIns="89876" tIns="44938" rIns="89876" bIns="44938" rtlCol="0"/>
          <a:lstStyle/>
          <a:p>
            <a:pPr lvl="0"/>
            <a:r>
              <a:rPr lang="bg-BG" noProof="0" smtClean="0"/>
              <a:t>Щракнете, за да редактирате стиловете на текста в образеца</a:t>
            </a:r>
          </a:p>
          <a:p>
            <a:pPr lvl="1"/>
            <a:r>
              <a:rPr lang="bg-BG" noProof="0" smtClean="0"/>
              <a:t>Второ ниво</a:t>
            </a:r>
          </a:p>
          <a:p>
            <a:pPr lvl="2"/>
            <a:r>
              <a:rPr lang="bg-BG" noProof="0" smtClean="0"/>
              <a:t>Трето ниво</a:t>
            </a:r>
          </a:p>
          <a:p>
            <a:pPr lvl="3"/>
            <a:r>
              <a:rPr lang="bg-BG" noProof="0" smtClean="0"/>
              <a:t>Четвърто ниво</a:t>
            </a:r>
          </a:p>
          <a:p>
            <a:pPr lvl="4"/>
            <a:r>
              <a:rPr lang="bg-BG" noProof="0" smtClean="0"/>
              <a:t>Пето ниво</a:t>
            </a:r>
            <a:endParaRPr lang="bg-BG" noProof="0"/>
          </a:p>
        </p:txBody>
      </p:sp>
      <p:sp>
        <p:nvSpPr>
          <p:cNvPr id="6" name="Контейнер за долния колонтитул 5"/>
          <p:cNvSpPr>
            <a:spLocks noGrp="1"/>
          </p:cNvSpPr>
          <p:nvPr>
            <p:ph type="ftr" sz="quarter" idx="4"/>
          </p:nvPr>
        </p:nvSpPr>
        <p:spPr>
          <a:xfrm>
            <a:off x="0" y="9283417"/>
            <a:ext cx="2914015" cy="489258"/>
          </a:xfrm>
          <a:prstGeom prst="rect">
            <a:avLst/>
          </a:prstGeom>
        </p:spPr>
        <p:txBody>
          <a:bodyPr vert="horz" lIns="89876" tIns="44938" rIns="89876" bIns="44938" rtlCol="0" anchor="b"/>
          <a:lstStyle>
            <a:lvl1pPr algn="l">
              <a:defRPr sz="1200"/>
            </a:lvl1pPr>
          </a:lstStyle>
          <a:p>
            <a:pPr>
              <a:defRPr/>
            </a:pPr>
            <a:endParaRPr lang="bg-BG"/>
          </a:p>
        </p:txBody>
      </p:sp>
      <p:sp>
        <p:nvSpPr>
          <p:cNvPr id="7" name="Контейнер за номер на слайда 6"/>
          <p:cNvSpPr>
            <a:spLocks noGrp="1"/>
          </p:cNvSpPr>
          <p:nvPr>
            <p:ph type="sldNum" sz="quarter" idx="5"/>
          </p:nvPr>
        </p:nvSpPr>
        <p:spPr>
          <a:xfrm>
            <a:off x="3809079" y="9283417"/>
            <a:ext cx="2914015" cy="489258"/>
          </a:xfrm>
          <a:prstGeom prst="rect">
            <a:avLst/>
          </a:prstGeom>
        </p:spPr>
        <p:txBody>
          <a:bodyPr vert="horz" lIns="89876" tIns="44938" rIns="89876" bIns="44938" rtlCol="0" anchor="b"/>
          <a:lstStyle>
            <a:lvl1pPr algn="r">
              <a:defRPr sz="1200"/>
            </a:lvl1pPr>
          </a:lstStyle>
          <a:p>
            <a:pPr xmlns:a="http://schemas.openxmlformats.org/drawingml/2006/main">
              <a:defRPr/>
            </a:pPr>
            <a:fld id="{ADF49C00-75D3-4572-B283-B82EA9465CE3}" type="slidenum">
              <a:rPr lang="bg-BG"/>
              <a:pPr>
                <a:defRPr/>
              </a:pPr>
              <a:t>‹#›</a:t>
            </a:fld>
            <a:endParaRPr xmlns:a="http://schemas.openxmlformats.org/drawingml/2006/main" lang="hr-HR"/>
          </a:p>
        </p:txBody>
      </p:sp>
    </p:spTree>
    <p:extLst>
      <p:ext uri="{BB962C8B-B14F-4D97-AF65-F5344CB8AC3E}">
        <p14:creationId xmlns:p14="http://schemas.microsoft.com/office/powerpoint/2010/main" val="42530871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8.xml.rels><?xml version="1.0" encoding="utf-8"?><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9.xml.rels><?xml version="1.0" encoding="utf-8"?><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21.xml.rels><?xml version="1.0" encoding="utf-8"?><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22.xml.rels><?xml version="1.0" encoding="utf-8"?><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23.xml.rels><?xml version="1.0" encoding="utf-8"?><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24.xml.rels><?xml version="1.0" encoding="utf-8"?><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25.xml.rels><?xml version="1.0" encoding="utf-8"?><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26.xml.rels><?xml version="1.0" encoding="utf-8"?><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41.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42.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43.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44.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45.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46.xml.rels><?xml version="1.0" encoding="utf-8"?><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2.xml" /></Relationships>
</file>

<file path=ppt/slideLayouts/_rels/slideLayout47.xml.rels><?xml version="1.0" encoding="utf-8"?><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2.xml" /></Relationships>
</file>

<file path=ppt/slideLayouts/_rels/slideLayout48.xml.rels><?xml version="1.0" encoding="utf-8"?><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2.xml" /></Relationships>
</file>

<file path=ppt/slideLayouts/_rels/slideLayout49.xml.rels><?xml version="1.0" encoding="utf-8"?><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2.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2.xml" /></Relationships>
</file>

<file path=ppt/slideLayouts/_rels/slideLayout51.xml.rels><?xml version="1.0" encoding="utf-8"?><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2.xml" /></Relationships>
</file>

<file path=ppt/slideLayouts/_rels/slideLayout52.xml.rels><?xml version="1.0" encoding="utf-8"?><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2.xml" /></Relationships>
</file>

<file path=ppt/slideLayouts/_rels/slideLayout53.xml.rels><?xml version="1.0" encoding="utf-8"?><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2.xml" /></Relationships>
</file>

<file path=ppt/slideLayouts/_rels/slideLayout54.xml.rels><?xml version="1.0" encoding="utf-8"?><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2.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g-BG"/>
          </a:p>
        </p:txBody>
      </p:sp>
      <p:sp>
        <p:nvSpPr>
          <p:cNvPr id="4" name="Date Placeholder 3"/>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3547558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158550111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401390425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Празен">
    <p:spTree>
      <p:nvGrpSpPr>
        <p:cNvPr id="1" name=""/>
        <p:cNvGrpSpPr/>
        <p:nvPr/>
      </p:nvGrpSpPr>
      <p:grpSpPr>
        <a:xfrm>
          <a:off x="0" y="0"/>
          <a:ext cx="0" cy="0"/>
          <a:chOff x="0" y="0"/>
          <a:chExt cx="0" cy="0"/>
        </a:xfrm>
      </p:grpSpPr>
      <p:sp>
        <p:nvSpPr>
          <p:cNvPr id="5" name="Rectangle 10"/>
          <p:cNvSpPr/>
          <p:nvPr userDrawn="1"/>
        </p:nvSpPr>
        <p:spPr>
          <a:xfrm>
            <a:off x="0" y="3505200"/>
            <a:ext cx="9144000" cy="1143000"/>
          </a:xfrm>
          <a:prstGeom prst="rect">
            <a:avLst/>
          </a:prstGeom>
          <a:solidFill>
            <a:schemeClr val="accent1">
              <a:lumMod val="75000"/>
            </a:schemeClr>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bg-BG">
              <a:solidFill>
                <a:prstClr val="black"/>
              </a:solidFill>
            </a:endParaRPr>
          </a:p>
        </p:txBody>
      </p:sp>
      <p:sp>
        <p:nvSpPr>
          <p:cNvPr id="7" name="Rectangle 2"/>
          <p:cNvSpPr>
            <a:spLocks noGrp="1"/>
          </p:cNvSpPr>
          <p:nvPr>
            <p:ph type="ctrTitle"/>
          </p:nvPr>
        </p:nvSpPr>
        <p:spPr>
          <a:xfrm>
            <a:off x="583864" y="4114800"/>
            <a:ext cx="6309305" cy="533400"/>
          </a:xfrm>
          <a:noFill/>
        </p:spPr>
        <p:txBody>
          <a:bodyPr vert="horz"/>
          <a:lstStyle>
            <a:lvl1pPr algn="l" eaLnBrk="1" latinLnBrk="0" hangingPunct="1">
              <a:defRPr kumimoji="0" lang="bg-BG" sz="2000" b="0" cap="all" spc="150" baseline="0">
                <a:solidFill>
                  <a:schemeClr val="bg1"/>
                </a:solidFill>
              </a:defRPr>
            </a:lvl1pPr>
            <a:extLst/>
          </a:lstStyle>
          <a:p>
            <a:pPr eaLnBrk="1" latinLnBrk="0" hangingPunct="1"/>
            <a:r>
              <a:rPr lang="bg-BG" dirty="0" err="1" smtClean="0"/>
              <a:t>Редакт</a:t>
            </a:r>
            <a:r>
              <a:rPr lang="bg-BG" dirty="0" smtClean="0"/>
              <a:t>. стил загл. образец</a:t>
            </a:r>
            <a:endParaRPr dirty="0"/>
          </a:p>
        </p:txBody>
      </p:sp>
      <p:sp>
        <p:nvSpPr>
          <p:cNvPr id="8" name="Rectangle 3"/>
          <p:cNvSpPr>
            <a:spLocks noGrp="1"/>
          </p:cNvSpPr>
          <p:nvPr>
            <p:ph type="subTitle" idx="1" hasCustomPrompt="1"/>
          </p:nvPr>
        </p:nvSpPr>
        <p:spPr>
          <a:xfrm>
            <a:off x="583864" y="4706112"/>
            <a:ext cx="6027951" cy="235056"/>
          </a:xfrm>
          <a:solidFill>
            <a:schemeClr val="bg1"/>
          </a:solidFill>
        </p:spPr>
        <p:txBody>
          <a:bodyPr/>
          <a:lstStyle>
            <a:lvl1pPr marL="0" indent="0" algn="l" eaLnBrk="1" latinLnBrk="0" hangingPunct="1">
              <a:buNone/>
              <a:defRPr kumimoji="0" lang="bg-BG" sz="1100" b="1">
                <a:solidFill>
                  <a:schemeClr val="tx1"/>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r>
              <a:rPr kumimoji="0" lang="bg-BG" dirty="0"/>
              <a:t>Щракнете, за да добавите информация за автора</a:t>
            </a:r>
          </a:p>
        </p:txBody>
      </p:sp>
      <p:sp>
        <p:nvSpPr>
          <p:cNvPr id="9" name="Rectangle 10"/>
          <p:cNvSpPr/>
          <p:nvPr userDrawn="1"/>
        </p:nvSpPr>
        <p:spPr>
          <a:xfrm>
            <a:off x="0" y="0"/>
            <a:ext cx="9144000" cy="4038600"/>
          </a:xfrm>
          <a:prstGeom prst="rect">
            <a:avLst/>
          </a:prstGeom>
          <a:solidFill>
            <a:schemeClr val="accent1">
              <a:lumMod val="60000"/>
              <a:lumOff val="40000"/>
            </a:schemeClr>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bg-BG">
              <a:solidFill>
                <a:prstClr val="black"/>
              </a:solidFill>
            </a:endParaRPr>
          </a:p>
        </p:txBody>
      </p:sp>
      <p:pic>
        <p:nvPicPr>
          <p:cNvPr id="10" name="Картина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33724" y="5589240"/>
            <a:ext cx="1984514" cy="720000"/>
          </a:xfrm>
          <a:prstGeom prst="rect">
            <a:avLst/>
          </a:prstGeom>
        </p:spPr>
      </p:pic>
    </p:spTree>
    <p:extLst>
      <p:ext uri="{BB962C8B-B14F-4D97-AF65-F5344CB8AC3E}">
        <p14:creationId xmlns:p14="http://schemas.microsoft.com/office/powerpoint/2010/main" val="4241666849"/>
      </p:ext>
    </p:extLst>
  </p:cSld>
  <p:clrMapOvr>
    <a:masterClrMapping/>
  </p:clrMapOvr>
  <p:timing>
    <p:tnLst>
      <p:par>
        <p:cTn id="1" dur="indefinite" restart="never" nodeType="tmRoot"/>
      </p:par>
    </p:tnLst>
  </p:timing>
</p:sldLayout>
</file>

<file path=ppt/slideLayouts/slideLayout13.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preserve="1" userDrawn="1">
  <p:cSld name="13_Заглавка на секция">
    <p:spTree>
      <p:nvGrpSpPr>
        <p:cNvPr id="1" name=""/>
        <p:cNvGrpSpPr/>
        <p:nvPr/>
      </p:nvGrpSpPr>
      <p:grpSpPr>
        <a:xfrm>
          <a:off x="0" y="0"/>
          <a:ext cx="0" cy="0"/>
          <a:chOff x="0" y="0"/>
          <a:chExt cx="0" cy="0"/>
        </a:xfrm>
      </p:grpSpPr>
      <p:sp>
        <p:nvSpPr>
          <p:cNvPr id="13" name="Title 14"/>
          <p:cNvSpPr>
            <a:spLocks noGrp="1"/>
          </p:cNvSpPr>
          <p:nvPr>
            <p:ph type="title"/>
          </p:nvPr>
        </p:nvSpPr>
        <p:spPr>
          <a:xfrm>
            <a:off x="450927" y="188640"/>
            <a:ext cx="8513561" cy="504056"/>
          </a:xfrm>
        </p:spPr>
        <p:txBody>
          <a:bodyPr lIns="252000">
            <a:noAutofit/>
          </a:bodyPr>
          <a:lstStyle>
            <a:lvl1pPr algn="l" rtl="0" eaLnBrk="1" fontAlgn="base" hangingPunct="1">
              <a:spcBef>
                <a:spcPct val="0"/>
              </a:spcBef>
              <a:spcAft>
                <a:spcPts val="1200"/>
              </a:spcAft>
              <a:defRPr lang="bg-BG" sz="2800" b="0" kern="1200" dirty="0">
                <a:solidFill>
                  <a:schemeClr val="accent6">
                    <a:lumMod val="75000"/>
                  </a:schemeClr>
                </a:solidFill>
                <a:latin typeface="+mj-lt"/>
                <a:ea typeface="+mn-ea"/>
                <a:cs typeface="Arial" charset="0"/>
              </a:defRPr>
            </a:lvl1pPr>
          </a:lstStyle>
          <a:p>
            <a:r>
              <a:rPr lang="en-US" dirty="0" smtClean="0"/>
              <a:t>Click to edit Master title style</a:t>
            </a:r>
            <a:endParaRPr lang="bg-BG" dirty="0"/>
          </a:p>
        </p:txBody>
      </p:sp>
      <p:sp>
        <p:nvSpPr>
          <p:cNvPr id="2" name="Rectangle 1"/>
          <p:cNvSpPr/>
          <p:nvPr userDrawn="1"/>
        </p:nvSpPr>
        <p:spPr>
          <a:xfrm>
            <a:off x="0" y="0"/>
            <a:ext cx="465231" cy="6309320"/>
          </a:xfrm>
          <a:prstGeom prst="rect">
            <a:avLst/>
          </a:prstGeom>
          <a:solidFill>
            <a:schemeClr val="accent6"/>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16" name="Title 1"/>
          <p:cNvSpPr txBox="1">
            <a:spLocks/>
          </p:cNvSpPr>
          <p:nvPr userDrawn="1"/>
        </p:nvSpPr>
        <p:spPr bwMode="auto">
          <a:xfrm rot="16200000">
            <a:off x="-2586837" y="3279533"/>
            <a:ext cx="5616624" cy="4429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720000"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l" eaLnBrk="1" hangingPunct="1">
              <a:defRPr/>
            </a:pPr>
            <a:r>
              <a:rPr xmlns:a="http://schemas.openxmlformats.org/drawingml/2006/main" lang="hr-HR" sz="1800" spc="150" dirty="0" smtClean="0">
                <a:solidFill>
                  <a:prstClr val="white"/>
                </a:solidFill>
              </a:rPr>
              <a:t>Javne financije</a:t>
            </a:r>
          </a:p>
        </p:txBody>
      </p:sp>
      <p:sp>
        <p:nvSpPr>
          <p:cNvPr id="6" name="Rectangle 5"/>
          <p:cNvSpPr/>
          <p:nvPr userDrawn="1"/>
        </p:nvSpPr>
        <p:spPr>
          <a:xfrm>
            <a:off x="295606" y="400472"/>
            <a:ext cx="337220" cy="72008"/>
          </a:xfrm>
          <a:prstGeom prst="rect">
            <a:avLst/>
          </a:prstGeom>
          <a:solidFill>
            <a:schemeClr val="accent6">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10" name="Rectangle 5"/>
          <p:cNvSpPr/>
          <p:nvPr userDrawn="1"/>
        </p:nvSpPr>
        <p:spPr>
          <a:xfrm rot="10800000">
            <a:off x="-184" y="6309320"/>
            <a:ext cx="464400" cy="548680"/>
          </a:xfrm>
          <a:prstGeom prst="rect">
            <a:avLst/>
          </a:prstGeom>
          <a:solidFill>
            <a:schemeClr val="accent6">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noFill/>
            </a:endParaRPr>
          </a:p>
        </p:txBody>
      </p:sp>
      <p:sp>
        <p:nvSpPr>
          <p:cNvPr id="11" name="Контейнер за дата 3"/>
          <p:cNvSpPr txBox="1">
            <a:spLocks/>
          </p:cNvSpPr>
          <p:nvPr userDrawn="1"/>
        </p:nvSpPr>
        <p:spPr>
          <a:xfrm>
            <a:off x="834" y="6411416"/>
            <a:ext cx="464400" cy="344487"/>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3B44C821-33D2-4576-BE21-07DACCEF4ED2}" type="slidenum">
              <a:rPr lang="bg-BG" sz="1600" b="1">
                <a:solidFill>
                  <a:srgbClr val="44546A"/>
                </a:solidFill>
                <a:cs typeface="Arial" charset="0"/>
              </a:rPr>
              <a:pPr algn="ctr">
                <a:defRPr/>
              </a:pPr>
              <a:t>‹#›</a:t>
            </a:fld>
            <a:endParaRPr xmlns:a="http://schemas.openxmlformats.org/drawingml/2006/main" lang="hr-HR" sz="1600" b="1" dirty="0">
              <a:solidFill>
                <a:srgbClr val="44546A"/>
              </a:solidFill>
              <a:cs typeface="Arial" charset="0"/>
            </a:endParaRPr>
          </a:p>
        </p:txBody>
      </p:sp>
    </p:spTree>
    <p:extLst>
      <p:ext uri="{BB962C8B-B14F-4D97-AF65-F5344CB8AC3E}">
        <p14:creationId xmlns:p14="http://schemas.microsoft.com/office/powerpoint/2010/main" val="110136726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preserve="1" userDrawn="1">
  <p:cSld name="14_Заглавка на секция">
    <p:spTree>
      <p:nvGrpSpPr>
        <p:cNvPr id="1" name=""/>
        <p:cNvGrpSpPr/>
        <p:nvPr/>
      </p:nvGrpSpPr>
      <p:grpSpPr>
        <a:xfrm>
          <a:off x="0" y="0"/>
          <a:ext cx="0" cy="0"/>
          <a:chOff x="0" y="0"/>
          <a:chExt cx="0" cy="0"/>
        </a:xfrm>
      </p:grpSpPr>
      <p:sp>
        <p:nvSpPr>
          <p:cNvPr id="13" name="Title 14"/>
          <p:cNvSpPr>
            <a:spLocks noGrp="1"/>
          </p:cNvSpPr>
          <p:nvPr>
            <p:ph type="title"/>
          </p:nvPr>
        </p:nvSpPr>
        <p:spPr>
          <a:xfrm>
            <a:off x="548681" y="188640"/>
            <a:ext cx="8415807" cy="504056"/>
          </a:xfrm>
        </p:spPr>
        <p:txBody>
          <a:bodyPr lIns="252000">
            <a:noAutofit/>
          </a:bodyPr>
          <a:lstStyle>
            <a:lvl1pPr algn="l" rtl="0" eaLnBrk="1" fontAlgn="base" hangingPunct="1">
              <a:spcBef>
                <a:spcPct val="0"/>
              </a:spcBef>
              <a:spcAft>
                <a:spcPts val="1200"/>
              </a:spcAft>
              <a:defRPr lang="bg-BG" sz="2800" b="0" kern="1200" dirty="0">
                <a:solidFill>
                  <a:schemeClr val="accent2"/>
                </a:solidFill>
                <a:latin typeface="+mj-lt"/>
                <a:ea typeface="+mn-ea"/>
                <a:cs typeface="Arial" charset="0"/>
              </a:defRPr>
            </a:lvl1pPr>
          </a:lstStyle>
          <a:p>
            <a:r>
              <a:rPr lang="en-US" dirty="0" smtClean="0"/>
              <a:t>Click to edit Master title style</a:t>
            </a:r>
            <a:endParaRPr lang="bg-BG" dirty="0"/>
          </a:p>
        </p:txBody>
      </p:sp>
      <p:sp>
        <p:nvSpPr>
          <p:cNvPr id="2" name="Rectangle 1"/>
          <p:cNvSpPr/>
          <p:nvPr userDrawn="1"/>
        </p:nvSpPr>
        <p:spPr>
          <a:xfrm>
            <a:off x="3144" y="-1720"/>
            <a:ext cx="464400" cy="6311040"/>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16" name="Title 1"/>
          <p:cNvSpPr txBox="1">
            <a:spLocks/>
          </p:cNvSpPr>
          <p:nvPr userDrawn="1"/>
        </p:nvSpPr>
        <p:spPr bwMode="auto">
          <a:xfrm rot="16200000">
            <a:off x="-2584468" y="3277164"/>
            <a:ext cx="5616624" cy="4476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720000" anchor="ctr"/>
          <a:lstStyle>
            <a:defPPr>
              <a:defRPr lang="bg-BG"/>
            </a:defPPr>
            <a:lvl1pPr marL="0" marR="0" indent="0" defTabSz="914400" eaLnBrk="1" latinLnBrk="0" hangingPunct="1">
              <a:lnSpc>
                <a:spcPct val="100000"/>
              </a:lnSpc>
              <a:buClrTx/>
              <a:buSzTx/>
              <a:buFontTx/>
              <a:buNone/>
              <a:tabLst/>
              <a:defRPr sz="1800" b="0" i="0" cap="none" spc="150" baseline="0">
                <a:solidFill>
                  <a:schemeClr val="bg1"/>
                </a:solidFill>
                <a:latin typeface="+mn-lt"/>
                <a:ea typeface="+mj-ea"/>
                <a:cs typeface="+mj-cs"/>
              </a:defRPr>
            </a:lvl1pPr>
            <a:lvl2pPr algn="ctr" eaLnBrk="0" hangingPunct="0">
              <a:defRPr sz="4400"/>
            </a:lvl2pPr>
            <a:lvl3pPr algn="ctr" eaLnBrk="0" hangingPunct="0">
              <a:defRPr sz="4400"/>
            </a:lvl3pPr>
            <a:lvl4pPr algn="ctr" eaLnBrk="0" hangingPunct="0">
              <a:defRPr sz="4400"/>
            </a:lvl4pPr>
            <a:lvl5pPr algn="ctr" eaLnBrk="0" hangingPunct="0">
              <a:defRPr sz="4400"/>
            </a:lvl5pPr>
            <a:lvl6pPr marL="457200" algn="ctr" fontAlgn="base">
              <a:spcBef>
                <a:spcPct val="0"/>
              </a:spcBef>
              <a:spcAft>
                <a:spcPct val="0"/>
              </a:spcAft>
              <a:defRPr sz="4400"/>
            </a:lvl6pPr>
            <a:lvl7pPr marL="914400" algn="ctr" fontAlgn="base">
              <a:spcBef>
                <a:spcPct val="0"/>
              </a:spcBef>
              <a:spcAft>
                <a:spcPct val="0"/>
              </a:spcAft>
              <a:defRPr sz="4400"/>
            </a:lvl7pPr>
            <a:lvl8pPr marL="1371600" algn="ctr" fontAlgn="base">
              <a:spcBef>
                <a:spcPct val="0"/>
              </a:spcBef>
              <a:spcAft>
                <a:spcPct val="0"/>
              </a:spcAft>
              <a:defRPr sz="4400"/>
            </a:lvl8pPr>
            <a:lvl9pPr marL="1828800" algn="ctr" fontAlgn="base">
              <a:spcBef>
                <a:spcPct val="0"/>
              </a:spcBef>
              <a:spcAft>
                <a:spcPct val="0"/>
              </a:spcAft>
              <a:defRPr sz="4400"/>
            </a:lvl9pPr>
          </a:lstStyle>
          <a:p>
            <a:pPr xmlns:a="http://schemas.openxmlformats.org/drawingml/2006/main"/>
            <a:r>
              <a:rPr xmlns:a="http://schemas.openxmlformats.org/drawingml/2006/main" lang="hr-HR" dirty="0" smtClean="0">
                <a:solidFill>
                  <a:prstClr val="white"/>
                </a:solidFill>
              </a:rPr>
              <a:t>EU fondovi u Bugarskoj</a:t>
            </a:r>
          </a:p>
        </p:txBody>
      </p:sp>
      <p:sp>
        <p:nvSpPr>
          <p:cNvPr id="6" name="Rectangle 5"/>
          <p:cNvSpPr/>
          <p:nvPr userDrawn="1"/>
        </p:nvSpPr>
        <p:spPr>
          <a:xfrm>
            <a:off x="295606" y="400472"/>
            <a:ext cx="337220" cy="72008"/>
          </a:xfrm>
          <a:prstGeom prst="rect">
            <a:avLst/>
          </a:prstGeom>
          <a:solidFill>
            <a:schemeClr val="accent2">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8" name="Rectangle 5"/>
          <p:cNvSpPr/>
          <p:nvPr userDrawn="1"/>
        </p:nvSpPr>
        <p:spPr>
          <a:xfrm rot="10800000">
            <a:off x="-184" y="6309320"/>
            <a:ext cx="464400" cy="548680"/>
          </a:xfrm>
          <a:prstGeom prst="rect">
            <a:avLst/>
          </a:prstGeom>
          <a:solidFill>
            <a:schemeClr val="accent2">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noFill/>
            </a:endParaRPr>
          </a:p>
        </p:txBody>
      </p:sp>
      <p:sp>
        <p:nvSpPr>
          <p:cNvPr id="9" name="Контейнер за дата 3"/>
          <p:cNvSpPr txBox="1">
            <a:spLocks/>
          </p:cNvSpPr>
          <p:nvPr userDrawn="1"/>
        </p:nvSpPr>
        <p:spPr>
          <a:xfrm>
            <a:off x="834" y="6411416"/>
            <a:ext cx="464400" cy="344487"/>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3B44C821-33D2-4576-BE21-07DACCEF4ED2}" type="slidenum">
              <a:rPr lang="bg-BG" sz="1600" b="1">
                <a:solidFill>
                  <a:srgbClr val="44546A"/>
                </a:solidFill>
                <a:cs typeface="Arial" charset="0"/>
              </a:rPr>
              <a:pPr algn="ctr">
                <a:defRPr/>
              </a:pPr>
              <a:t>‹#›</a:t>
            </a:fld>
            <a:endParaRPr xmlns:a="http://schemas.openxmlformats.org/drawingml/2006/main" lang="hr-HR" sz="1600" b="1" dirty="0">
              <a:solidFill>
                <a:srgbClr val="44546A"/>
              </a:solidFill>
              <a:cs typeface="Arial" charset="0"/>
            </a:endParaRPr>
          </a:p>
        </p:txBody>
      </p:sp>
    </p:spTree>
    <p:extLst>
      <p:ext uri="{BB962C8B-B14F-4D97-AF65-F5344CB8AC3E}">
        <p14:creationId xmlns:p14="http://schemas.microsoft.com/office/powerpoint/2010/main" val="25886375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5.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preserve="1" userDrawn="1">
  <p:cSld name="15_Заглавка на секция">
    <p:spTree>
      <p:nvGrpSpPr>
        <p:cNvPr id="1" name=""/>
        <p:cNvGrpSpPr/>
        <p:nvPr/>
      </p:nvGrpSpPr>
      <p:grpSpPr>
        <a:xfrm>
          <a:off x="0" y="0"/>
          <a:ext cx="0" cy="0"/>
          <a:chOff x="0" y="0"/>
          <a:chExt cx="0" cy="0"/>
        </a:xfrm>
      </p:grpSpPr>
      <p:sp>
        <p:nvSpPr>
          <p:cNvPr id="13" name="Title 14"/>
          <p:cNvSpPr>
            <a:spLocks noGrp="1"/>
          </p:cNvSpPr>
          <p:nvPr>
            <p:ph type="title"/>
          </p:nvPr>
        </p:nvSpPr>
        <p:spPr>
          <a:xfrm>
            <a:off x="450927" y="188640"/>
            <a:ext cx="8513561" cy="504056"/>
          </a:xfrm>
        </p:spPr>
        <p:txBody>
          <a:bodyPr lIns="252000">
            <a:noAutofit/>
          </a:bodyPr>
          <a:lstStyle>
            <a:lvl1pPr algn="l" rtl="0" eaLnBrk="1" fontAlgn="base" hangingPunct="1">
              <a:spcBef>
                <a:spcPct val="0"/>
              </a:spcBef>
              <a:spcAft>
                <a:spcPts val="1200"/>
              </a:spcAft>
              <a:defRPr lang="bg-BG" sz="2800" b="0" kern="1200" dirty="0">
                <a:solidFill>
                  <a:schemeClr val="accent5"/>
                </a:solidFill>
                <a:latin typeface="+mj-lt"/>
                <a:ea typeface="+mn-ea"/>
                <a:cs typeface="Arial" charset="0"/>
              </a:defRPr>
            </a:lvl1pPr>
          </a:lstStyle>
          <a:p>
            <a:r>
              <a:rPr lang="en-US" dirty="0" smtClean="0"/>
              <a:t>Click to edit Master title style</a:t>
            </a:r>
            <a:endParaRPr lang="bg-BG" dirty="0"/>
          </a:p>
        </p:txBody>
      </p:sp>
      <p:sp>
        <p:nvSpPr>
          <p:cNvPr id="2" name="Rectangle 1"/>
          <p:cNvSpPr/>
          <p:nvPr userDrawn="1"/>
        </p:nvSpPr>
        <p:spPr>
          <a:xfrm>
            <a:off x="0" y="0"/>
            <a:ext cx="465231" cy="6309320"/>
          </a:xfrm>
          <a:prstGeom prst="rect">
            <a:avLst/>
          </a:prstGeom>
          <a:solidFill>
            <a:schemeClr val="accent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16" name="Title 1"/>
          <p:cNvSpPr txBox="1">
            <a:spLocks/>
          </p:cNvSpPr>
          <p:nvPr userDrawn="1"/>
        </p:nvSpPr>
        <p:spPr bwMode="auto">
          <a:xfrm rot="16200000">
            <a:off x="-2579739" y="3272435"/>
            <a:ext cx="5616624" cy="4571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720000" anchor="ctr"/>
          <a:lstStyle>
            <a:defPPr>
              <a:defRPr lang="bg-BG"/>
            </a:defPPr>
            <a:lvl1pPr marL="0" marR="0" lvl="0" indent="0" defTabSz="914400" eaLnBrk="1" latinLnBrk="0" hangingPunct="1">
              <a:lnSpc>
                <a:spcPct val="100000"/>
              </a:lnSpc>
              <a:buClrTx/>
              <a:buSzTx/>
              <a:buFontTx/>
              <a:buNone/>
              <a:tabLst/>
              <a:defRPr sz="1800" b="0" i="0" cap="none" spc="150" baseline="0">
                <a:solidFill>
                  <a:schemeClr val="bg1"/>
                </a:solidFill>
                <a:latin typeface="+mn-lt"/>
                <a:ea typeface="+mj-ea"/>
                <a:cs typeface="+mj-cs"/>
              </a:defRPr>
            </a:lvl1pPr>
            <a:lvl2pPr algn="ctr" eaLnBrk="0" hangingPunct="0">
              <a:defRPr sz="4400"/>
            </a:lvl2pPr>
            <a:lvl3pPr algn="ctr" eaLnBrk="0" hangingPunct="0">
              <a:defRPr sz="4400"/>
            </a:lvl3pPr>
            <a:lvl4pPr algn="ctr" eaLnBrk="0" hangingPunct="0">
              <a:defRPr sz="4400"/>
            </a:lvl4pPr>
            <a:lvl5pPr algn="ctr" eaLnBrk="0" hangingPunct="0">
              <a:defRPr sz="4400"/>
            </a:lvl5pPr>
            <a:lvl6pPr marL="457200" algn="ctr" fontAlgn="base">
              <a:spcBef>
                <a:spcPct val="0"/>
              </a:spcBef>
              <a:spcAft>
                <a:spcPct val="0"/>
              </a:spcAft>
              <a:defRPr sz="4400"/>
            </a:lvl6pPr>
            <a:lvl7pPr marL="914400" algn="ctr" fontAlgn="base">
              <a:spcBef>
                <a:spcPct val="0"/>
              </a:spcBef>
              <a:spcAft>
                <a:spcPct val="0"/>
              </a:spcAft>
              <a:defRPr sz="4400"/>
            </a:lvl7pPr>
            <a:lvl8pPr marL="1371600" algn="ctr" fontAlgn="base">
              <a:spcBef>
                <a:spcPct val="0"/>
              </a:spcBef>
              <a:spcAft>
                <a:spcPct val="0"/>
              </a:spcAft>
              <a:defRPr sz="4400"/>
            </a:lvl8pPr>
            <a:lvl9pPr marL="1828800" algn="ctr" fontAlgn="base">
              <a:spcBef>
                <a:spcPct val="0"/>
              </a:spcBef>
              <a:spcAft>
                <a:spcPct val="0"/>
              </a:spcAft>
              <a:defRPr sz="4400"/>
            </a:lvl9pPr>
          </a:lstStyle>
          <a:p>
            <a:pPr xmlns:a="http://schemas.openxmlformats.org/drawingml/2006/main"/>
            <a:r>
              <a:rPr xmlns:a="http://schemas.openxmlformats.org/drawingml/2006/main" lang="hr-HR" dirty="0" smtClean="0">
                <a:solidFill>
                  <a:prstClr val="white"/>
                </a:solidFill>
              </a:rPr>
              <a:t>Javni dug</a:t>
            </a:r>
          </a:p>
        </p:txBody>
      </p:sp>
      <p:sp>
        <p:nvSpPr>
          <p:cNvPr id="6" name="Rectangle 5"/>
          <p:cNvSpPr/>
          <p:nvPr userDrawn="1"/>
        </p:nvSpPr>
        <p:spPr>
          <a:xfrm>
            <a:off x="287946" y="400472"/>
            <a:ext cx="338400" cy="72008"/>
          </a:xfrm>
          <a:prstGeom prst="rect">
            <a:avLst/>
          </a:prstGeom>
          <a:solidFill>
            <a:schemeClr val="accent5">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8" name="Rectangle 5"/>
          <p:cNvSpPr/>
          <p:nvPr userDrawn="1"/>
        </p:nvSpPr>
        <p:spPr>
          <a:xfrm rot="10800000">
            <a:off x="-184" y="6309320"/>
            <a:ext cx="464400" cy="548680"/>
          </a:xfrm>
          <a:prstGeom prst="rect">
            <a:avLst/>
          </a:prstGeom>
          <a:solidFill>
            <a:schemeClr val="accent5">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noFill/>
            </a:endParaRPr>
          </a:p>
        </p:txBody>
      </p:sp>
      <p:sp>
        <p:nvSpPr>
          <p:cNvPr id="10" name="Контейнер за дата 3"/>
          <p:cNvSpPr txBox="1">
            <a:spLocks/>
          </p:cNvSpPr>
          <p:nvPr userDrawn="1"/>
        </p:nvSpPr>
        <p:spPr>
          <a:xfrm>
            <a:off x="834" y="6411416"/>
            <a:ext cx="464400" cy="344487"/>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3B44C821-33D2-4576-BE21-07DACCEF4ED2}" type="slidenum">
              <a:rPr lang="bg-BG" sz="1600" b="1">
                <a:solidFill>
                  <a:srgbClr val="44546A"/>
                </a:solidFill>
                <a:cs typeface="Arial" charset="0"/>
              </a:rPr>
              <a:pPr algn="ctr">
                <a:defRPr/>
              </a:pPr>
              <a:t>‹#›</a:t>
            </a:fld>
            <a:endParaRPr xmlns:a="http://schemas.openxmlformats.org/drawingml/2006/main" lang="hr-HR" sz="1600" b="1" dirty="0">
              <a:solidFill>
                <a:srgbClr val="44546A"/>
              </a:solidFill>
              <a:cs typeface="Arial" charset="0"/>
            </a:endParaRPr>
          </a:p>
        </p:txBody>
      </p:sp>
    </p:spTree>
    <p:extLst>
      <p:ext uri="{BB962C8B-B14F-4D97-AF65-F5344CB8AC3E}">
        <p14:creationId xmlns:p14="http://schemas.microsoft.com/office/powerpoint/2010/main" val="359666640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6.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2_Заглавка на секция">
    <p:spTree>
      <p:nvGrpSpPr>
        <p:cNvPr id="1" name=""/>
        <p:cNvGrpSpPr/>
        <p:nvPr/>
      </p:nvGrpSpPr>
      <p:grpSpPr>
        <a:xfrm>
          <a:off x="0" y="0"/>
          <a:ext cx="0" cy="0"/>
          <a:chOff x="0" y="0"/>
          <a:chExt cx="0" cy="0"/>
        </a:xfrm>
      </p:grpSpPr>
      <p:sp>
        <p:nvSpPr>
          <p:cNvPr id="7" name="Rectangle 10"/>
          <p:cNvSpPr/>
          <p:nvPr userDrawn="1"/>
        </p:nvSpPr>
        <p:spPr>
          <a:xfrm rot="10800000">
            <a:off x="4572000" y="1"/>
            <a:ext cx="4572000" cy="548680"/>
          </a:xfrm>
          <a:prstGeom prst="rect">
            <a:avLst/>
          </a:prstGeom>
          <a:gradFill flip="none" rotWithShape="1">
            <a:gsLst>
              <a:gs pos="0">
                <a:schemeClr val="accent1">
                  <a:lumMod val="75000"/>
                </a:schemeClr>
              </a:gs>
              <a:gs pos="50000">
                <a:schemeClr val="accent1"/>
              </a:gs>
              <a:gs pos="100000">
                <a:schemeClr val="bg1"/>
              </a:gs>
            </a:gsLst>
            <a:lin ang="0" scaled="1"/>
            <a:tileRect/>
          </a:gra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bg-BG">
              <a:solidFill>
                <a:prstClr val="black"/>
              </a:solidFill>
            </a:endParaRPr>
          </a:p>
        </p:txBody>
      </p:sp>
      <p:cxnSp>
        <p:nvCxnSpPr>
          <p:cNvPr id="18" name="Straight Connector 17"/>
          <p:cNvCxnSpPr/>
          <p:nvPr userDrawn="1"/>
        </p:nvCxnSpPr>
        <p:spPr>
          <a:xfrm flipH="1">
            <a:off x="0" y="548680"/>
            <a:ext cx="9144002" cy="0"/>
          </a:xfrm>
          <a:prstGeom prst="line">
            <a:avLst/>
          </a:prstGeom>
          <a:ln/>
        </p:spPr>
        <p:style>
          <a:lnRef idx="2">
            <a:schemeClr val="accent1"/>
          </a:lnRef>
          <a:fillRef idx="0">
            <a:schemeClr val="accent1"/>
          </a:fillRef>
          <a:effectRef idx="1">
            <a:schemeClr val="accent1"/>
          </a:effectRef>
          <a:fontRef idx="minor">
            <a:schemeClr val="tx1"/>
          </a:fontRef>
        </p:style>
      </p:cxnSp>
      <p:sp>
        <p:nvSpPr>
          <p:cNvPr id="4" name="Title 3"/>
          <p:cNvSpPr>
            <a:spLocks noGrp="1"/>
          </p:cNvSpPr>
          <p:nvPr>
            <p:ph type="title"/>
          </p:nvPr>
        </p:nvSpPr>
        <p:spPr>
          <a:xfrm>
            <a:off x="583865" y="260680"/>
            <a:ext cx="8229600" cy="288000"/>
          </a:xfrm>
        </p:spPr>
        <p:txBody>
          <a:bodyPr/>
          <a:lstStyle>
            <a:lvl1pPr algn="l" rtl="0" eaLnBrk="1" fontAlgn="base" hangingPunct="1">
              <a:spcBef>
                <a:spcPct val="0"/>
              </a:spcBef>
              <a:spcAft>
                <a:spcPts val="1200"/>
              </a:spcAft>
              <a:defRPr lang="bg-BG" sz="2000" b="1" kern="1200" dirty="0">
                <a:solidFill>
                  <a:schemeClr val="accent1">
                    <a:lumMod val="75000"/>
                  </a:schemeClr>
                </a:solidFill>
                <a:latin typeface="+mj-lt"/>
                <a:ea typeface="+mn-ea"/>
                <a:cs typeface="Arial" charset="0"/>
              </a:defRPr>
            </a:lvl1pPr>
          </a:lstStyle>
          <a:p>
            <a:r>
              <a:rPr lang="en-US" dirty="0" smtClean="0"/>
              <a:t>Click to edit Master title style</a:t>
            </a:r>
            <a:endParaRPr lang="bg-BG" dirty="0"/>
          </a:p>
        </p:txBody>
      </p:sp>
      <p:sp>
        <p:nvSpPr>
          <p:cNvPr id="6" name="Title 1"/>
          <p:cNvSpPr txBox="1">
            <a:spLocks/>
          </p:cNvSpPr>
          <p:nvPr userDrawn="1"/>
        </p:nvSpPr>
        <p:spPr bwMode="auto">
          <a:xfrm>
            <a:off x="4572000" y="2"/>
            <a:ext cx="4572000" cy="548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cap="all" spc="50" dirty="0" smtClean="0">
                <a:solidFill>
                  <a:prstClr val="white"/>
                </a:solidFill>
              </a:rPr>
              <a:t>III. </a:t>
            </a:r>
            <a:r>
              <a:rPr xmlns:a="http://schemas.openxmlformats.org/drawingml/2006/main" lang="hr-HR" sz="1800" b="1" cap="all" spc="50" dirty="0" smtClean="0">
                <a:solidFill>
                  <a:prstClr val="white"/>
                </a:solidFill>
              </a:rPr>
              <a:t>EU fondovi u Bugarskoj</a:t>
            </a:r>
          </a:p>
        </p:txBody>
      </p:sp>
      <p:sp>
        <p:nvSpPr>
          <p:cNvPr id="8" name="Контейнер за дата 3"/>
          <p:cNvSpPr txBox="1">
            <a:spLocks/>
          </p:cNvSpPr>
          <p:nvPr userDrawn="1"/>
        </p:nvSpPr>
        <p:spPr>
          <a:xfrm>
            <a:off x="8560135" y="6309321"/>
            <a:ext cx="583865" cy="548680"/>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r">
              <a:defRPr/>
            </a:pPr>
            <a:fld id="{3B44C821-33D2-4576-BE21-07DACCEF4ED2}" type="slidenum">
              <a:rPr lang="bg-BG" sz="2000">
                <a:solidFill>
                  <a:srgbClr val="5B9BD5">
                    <a:lumMod val="75000"/>
                  </a:srgbClr>
                </a:solidFill>
                <a:cs typeface="Arial" charset="0"/>
              </a:rPr>
              <a:pPr algn="r">
                <a:defRPr/>
              </a:pPr>
              <a:t>‹#›</a:t>
            </a:fld>
            <a:endParaRPr xmlns:a="http://schemas.openxmlformats.org/drawingml/2006/main" lang="hr-HR" sz="2000" dirty="0">
              <a:solidFill>
                <a:srgbClr val="5B9BD5">
                  <a:lumMod val="75000"/>
                </a:srgbClr>
              </a:solidFill>
              <a:cs typeface="Arial" charset="0"/>
            </a:endParaRPr>
          </a:p>
        </p:txBody>
      </p:sp>
    </p:spTree>
    <p:extLst>
      <p:ext uri="{BB962C8B-B14F-4D97-AF65-F5344CB8AC3E}">
        <p14:creationId xmlns:p14="http://schemas.microsoft.com/office/powerpoint/2010/main" val="325163152"/>
      </p:ext>
    </p:extLst>
  </p:cSld>
  <p:clrMapOvr>
    <a:masterClrMapping/>
  </p:clrMapOvr>
  <p:timing>
    <p:tnLst>
      <p:par>
        <p:cTn id="1" dur="indefinite" restart="never" nodeType="tmRoot"/>
      </p:par>
    </p:tnLst>
  </p:timing>
</p:sldLayout>
</file>

<file path=ppt/slideLayouts/slideLayout17.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3_Заглавка на секция">
    <p:spTree>
      <p:nvGrpSpPr>
        <p:cNvPr id="1" name=""/>
        <p:cNvGrpSpPr/>
        <p:nvPr/>
      </p:nvGrpSpPr>
      <p:grpSpPr>
        <a:xfrm>
          <a:off x="0" y="0"/>
          <a:ext cx="0" cy="0"/>
          <a:chOff x="0" y="0"/>
          <a:chExt cx="0" cy="0"/>
        </a:xfrm>
      </p:grpSpPr>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endParaRPr xmlns:a="http://schemas.openxmlformats.org/drawingml/2006/main" lang="hr-HR"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5060AD73-56D4-47E4-A096-0DF5450A5160}" type="slidenum">
              <a:rPr lang="bg-BG">
                <a:solidFill>
                  <a:prstClr val="white"/>
                </a:solidFill>
              </a:rPr>
              <a:pPr algn="ctr">
                <a:defRPr/>
              </a:pPr>
              <a:t>‹#›</a:t>
            </a:fld>
            <a:endParaRPr xmlns:a="http://schemas.openxmlformats.org/drawingml/2006/main" lang="hr-HR" dirty="0">
              <a:solidFill>
                <a:prstClr val="white"/>
              </a:solidFill>
            </a:endParaRPr>
          </a:p>
        </p:txBody>
      </p:sp>
      <p:sp>
        <p:nvSpPr>
          <p:cNvPr id="11" name="Rectangle 10"/>
          <p:cNvSpPr/>
          <p:nvPr userDrawn="1"/>
        </p:nvSpPr>
        <p:spPr>
          <a:xfrm rot="10800000">
            <a:off x="4572002" y="0"/>
            <a:ext cx="4572000" cy="548680"/>
          </a:xfrm>
          <a:prstGeom prst="rect">
            <a:avLst/>
          </a:prstGeom>
          <a:gradFill flip="none" rotWithShape="1">
            <a:gsLst>
              <a:gs pos="0">
                <a:schemeClr val="accent1">
                  <a:lumMod val="75000"/>
                </a:schemeClr>
              </a:gs>
              <a:gs pos="50000">
                <a:schemeClr val="accent1"/>
              </a:gs>
              <a:gs pos="100000">
                <a:schemeClr val="bg1"/>
              </a:gs>
            </a:gsLst>
            <a:lin ang="0" scaled="1"/>
            <a:tileRect/>
          </a:gra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bg-BG">
              <a:solidFill>
                <a:prstClr val="black"/>
              </a:solidFill>
            </a:endParaRPr>
          </a:p>
        </p:txBody>
      </p:sp>
      <p:cxnSp>
        <p:nvCxnSpPr>
          <p:cNvPr id="18" name="Straight Connector 17"/>
          <p:cNvCxnSpPr/>
          <p:nvPr userDrawn="1"/>
        </p:nvCxnSpPr>
        <p:spPr>
          <a:xfrm flipH="1">
            <a:off x="0" y="548680"/>
            <a:ext cx="9144002" cy="0"/>
          </a:xfrm>
          <a:prstGeom prst="line">
            <a:avLst/>
          </a:prstGeom>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72431" y="260680"/>
            <a:ext cx="8229600" cy="288000"/>
          </a:xfrm>
        </p:spPr>
        <p:txBody>
          <a:bodyPr/>
          <a:lstStyle>
            <a:lvl1pPr algn="l" rtl="0" eaLnBrk="1" fontAlgn="base" hangingPunct="1">
              <a:spcBef>
                <a:spcPct val="0"/>
              </a:spcBef>
              <a:spcAft>
                <a:spcPts val="1200"/>
              </a:spcAft>
              <a:defRPr lang="bg-BG" sz="2000" b="1" kern="1200" dirty="0">
                <a:solidFill>
                  <a:schemeClr val="accent1">
                    <a:lumMod val="75000"/>
                  </a:schemeClr>
                </a:solidFill>
                <a:latin typeface="+mj-lt"/>
                <a:ea typeface="+mn-ea"/>
                <a:cs typeface="Arial" charset="0"/>
              </a:defRPr>
            </a:lvl1pPr>
          </a:lstStyle>
          <a:p>
            <a:r>
              <a:rPr lang="en-US" dirty="0" smtClean="0"/>
              <a:t>Click to edit Master title style</a:t>
            </a:r>
            <a:endParaRPr lang="bg-BG" dirty="0"/>
          </a:p>
        </p:txBody>
      </p:sp>
      <p:sp>
        <p:nvSpPr>
          <p:cNvPr id="10" name="Контейнер за дата 3"/>
          <p:cNvSpPr txBox="1">
            <a:spLocks/>
          </p:cNvSpPr>
          <p:nvPr userDrawn="1"/>
        </p:nvSpPr>
        <p:spPr>
          <a:xfrm>
            <a:off x="8560135" y="6309321"/>
            <a:ext cx="583865" cy="548680"/>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r">
              <a:defRPr/>
            </a:pPr>
            <a:fld id="{3B44C821-33D2-4576-BE21-07DACCEF4ED2}" type="slidenum">
              <a:rPr lang="bg-BG" sz="2000">
                <a:solidFill>
                  <a:srgbClr val="5B9BD5">
                    <a:lumMod val="75000"/>
                  </a:srgbClr>
                </a:solidFill>
                <a:cs typeface="Arial" charset="0"/>
              </a:rPr>
              <a:pPr algn="r">
                <a:defRPr/>
              </a:pPr>
              <a:t>‹#›</a:t>
            </a:fld>
            <a:endParaRPr xmlns:a="http://schemas.openxmlformats.org/drawingml/2006/main" lang="hr-HR" sz="2000" dirty="0">
              <a:solidFill>
                <a:srgbClr val="5B9BD5">
                  <a:lumMod val="75000"/>
                </a:srgbClr>
              </a:solidFill>
              <a:cs typeface="Arial" charset="0"/>
            </a:endParaRPr>
          </a:p>
        </p:txBody>
      </p:sp>
      <p:sp>
        <p:nvSpPr>
          <p:cNvPr id="12" name="Title 1"/>
          <p:cNvSpPr txBox="1">
            <a:spLocks/>
          </p:cNvSpPr>
          <p:nvPr userDrawn="1"/>
        </p:nvSpPr>
        <p:spPr bwMode="auto">
          <a:xfrm>
            <a:off x="4572001" y="-1"/>
            <a:ext cx="4571999" cy="548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cap="all" spc="50" dirty="0" smtClean="0">
                <a:solidFill>
                  <a:prstClr val="white"/>
                </a:solidFill>
              </a:rPr>
              <a:t>IV. </a:t>
            </a:r>
            <a:r>
              <a:rPr xmlns:a="http://schemas.openxmlformats.org/drawingml/2006/main" lang="hr-HR" sz="1800" b="1" cap="all" spc="50" dirty="0" smtClean="0">
                <a:solidFill>
                  <a:prstClr val="white"/>
                </a:solidFill>
              </a:rPr>
              <a:t>Javni dug</a:t>
            </a:r>
          </a:p>
        </p:txBody>
      </p:sp>
    </p:spTree>
    <p:extLst>
      <p:ext uri="{BB962C8B-B14F-4D97-AF65-F5344CB8AC3E}">
        <p14:creationId xmlns:p14="http://schemas.microsoft.com/office/powerpoint/2010/main" val="3864114816"/>
      </p:ext>
    </p:extLst>
  </p:cSld>
  <p:clrMapOvr>
    <a:masterClrMapping/>
  </p:clrMapOvr>
  <p:timing>
    <p:tnLst>
      <p:par>
        <p:cTn id="1" dur="indefinite" restart="never" nodeType="tmRoot"/>
      </p:par>
    </p:tnLst>
  </p:timing>
</p:sldLayout>
</file>

<file path=ppt/slideLayouts/slideLayout18.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4_Заглавка на секция">
    <p:spTree>
      <p:nvGrpSpPr>
        <p:cNvPr id="1" name=""/>
        <p:cNvGrpSpPr/>
        <p:nvPr/>
      </p:nvGrpSpPr>
      <p:grpSpPr>
        <a:xfrm>
          <a:off x="0" y="0"/>
          <a:ext cx="0" cy="0"/>
          <a:chOff x="0" y="0"/>
          <a:chExt cx="0" cy="0"/>
        </a:xfrm>
      </p:grpSpPr>
      <p:pic>
        <p:nvPicPr>
          <p:cNvPr id="2" name="Картина 8"/>
          <p:cNvPicPr>
            <a:picLocks noChangeAspect="1"/>
          </p:cNvPicPr>
          <p:nvPr userDrawn="1"/>
        </p:nvPicPr>
        <p:blipFill>
          <a:blip r:embed="rId2" cstate="print">
            <a:extLst>
              <a:ext uri="{28A0092B-C50C-407E-A947-70E740481C1C}">
                <a14:useLocalDpi val="0"/>
              </a:ext>
            </a:extLst>
          </a:blip>
          <a:srcRect b="22601"/>
          <a:stretch>
            <a:fillRect/>
          </a:stretch>
        </p:blipFill>
        <p:spPr bwMode="auto">
          <a:xfrm>
            <a:off x="2390043" y="6494463"/>
            <a:ext cx="490903" cy="3603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 name="Правоъгълник 6"/>
          <p:cNvSpPr/>
          <p:nvPr userDrawn="1"/>
        </p:nvSpPr>
        <p:spPr>
          <a:xfrm>
            <a:off x="1466" y="6469064"/>
            <a:ext cx="9157188" cy="39687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4" name="Контейнер за дата 3"/>
          <p:cNvSpPr txBox="1">
            <a:spLocks/>
          </p:cNvSpPr>
          <p:nvPr userDrawn="1"/>
        </p:nvSpPr>
        <p:spPr>
          <a:xfrm>
            <a:off x="1467" y="6511926"/>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p>
        </p:txBody>
      </p:sp>
      <p:sp>
        <p:nvSpPr>
          <p:cNvPr id="5" name="Контейнер за номер на слайда 5"/>
          <p:cNvSpPr txBox="1">
            <a:spLocks/>
          </p:cNvSpPr>
          <p:nvPr userDrawn="1"/>
        </p:nvSpPr>
        <p:spPr>
          <a:xfrm>
            <a:off x="7961435" y="6511926"/>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42D93524-9373-4240-9A4B-98B59914BB28}" type="slidenum">
              <a:rPr lang="bg-BG">
                <a:solidFill>
                  <a:prstClr val="white"/>
                </a:solidFill>
              </a:rPr>
              <a:pPr algn="ctr">
                <a:defRPr/>
              </a:pPr>
              <a:t>‹#›</a:t>
            </a:fld>
            <a:endParaRPr xmlns:a="http://schemas.openxmlformats.org/drawingml/2006/main" lang="hr-HR" dirty="0">
              <a:solidFill>
                <a:prstClr val="white"/>
              </a:solidFill>
            </a:endParaRPr>
          </a:p>
        </p:txBody>
      </p:sp>
      <p:sp>
        <p:nvSpPr>
          <p:cNvPr id="6" name="Контейнер за долния колонтитул 4"/>
          <p:cNvSpPr txBox="1">
            <a:spLocks/>
          </p:cNvSpPr>
          <p:nvPr userDrawn="1"/>
        </p:nvSpPr>
        <p:spPr>
          <a:xfrm>
            <a:off x="1913793" y="6521450"/>
            <a:ext cx="5981700" cy="280988"/>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defRPr/>
            </a:pPr>
            <a:r>
              <a:rPr xmlns:a="http://schemas.openxmlformats.org/drawingml/2006/main" lang="hr-HR" spc="100">
                <a:solidFill>
                  <a:prstClr val="white"/>
                </a:solidFill>
              </a:rPr>
              <a:t>Ministarstvo financija Republike Bugarske</a:t>
            </a:r>
            <a:endParaRPr xmlns:a="http://schemas.openxmlformats.org/drawingml/2006/main" lang="hr-HR" spc="100">
              <a:solidFill>
                <a:prstClr val="white"/>
              </a:solidFill>
            </a:endParaRPr>
          </a:p>
        </p:txBody>
      </p:sp>
      <p:cxnSp>
        <p:nvCxnSpPr>
          <p:cNvPr id="7" name="Право съединение 18"/>
          <p:cNvCxnSpPr/>
          <p:nvPr userDrawn="1"/>
        </p:nvCxnSpPr>
        <p:spPr>
          <a:xfrm>
            <a:off x="1909397"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Право съединение 19"/>
          <p:cNvCxnSpPr/>
          <p:nvPr userDrawn="1"/>
        </p:nvCxnSpPr>
        <p:spPr>
          <a:xfrm>
            <a:off x="7895492"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userDrawn="1"/>
        </p:nvSpPr>
        <p:spPr bwMode="auto">
          <a:xfrm>
            <a:off x="1" y="25822"/>
            <a:ext cx="9143999" cy="450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i="1" cap="all" dirty="0" smtClean="0">
                <a:solidFill>
                  <a:prstClr val="white">
                    <a:lumMod val="50000"/>
                  </a:prstClr>
                </a:solidFill>
              </a:rPr>
              <a:t>Makroekonomski razvoj</a:t>
            </a:r>
            <a:endParaRPr xmlns:a="http://schemas.openxmlformats.org/drawingml/2006/main" lang="hr-HR" sz="1800" b="1" i="1" cap="all" dirty="0" smtClean="0">
              <a:solidFill>
                <a:prstClr val="white">
                  <a:lumMod val="50000"/>
                </a:prstClr>
              </a:solidFill>
            </a:endParaRPr>
          </a:p>
        </p:txBody>
      </p:sp>
      <p:sp>
        <p:nvSpPr>
          <p:cNvPr id="11"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Tree>
    <p:extLst>
      <p:ext uri="{BB962C8B-B14F-4D97-AF65-F5344CB8AC3E}">
        <p14:creationId xmlns:p14="http://schemas.microsoft.com/office/powerpoint/2010/main" val="585084507"/>
      </p:ext>
    </p:extLst>
  </p:cSld>
  <p:clrMapOvr>
    <a:masterClrMapping/>
  </p:clrMapOvr>
  <mc:AlternateContent xmlns:p14="http://schemas.microsoft.com/office/powerpoint/2010/main">
    <mc:Choice Requires="p14">
      <p:transition spd="slow" p14:dur="2000"/>
    </mc:Choice>
    <mc:Fallback>
      <p:transition spd="slow"/>
    </mc:Fallback>
  </mc:AlternateContent>
  <p:timing>
    <p:tnLst>
      <p:par>
        <p:cTn id="1" dur="indefinite" restart="never" nodeType="tmRoot"/>
      </p:par>
    </p:tnLst>
  </p:timing>
</p:sldLayout>
</file>

<file path=ppt/slideLayouts/slideLayout19.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5_Заглавка на секция">
    <p:spTree>
      <p:nvGrpSpPr>
        <p:cNvPr id="1" name=""/>
        <p:cNvGrpSpPr/>
        <p:nvPr/>
      </p:nvGrpSpPr>
      <p:grpSpPr>
        <a:xfrm>
          <a:off x="0" y="0"/>
          <a:ext cx="0" cy="0"/>
          <a:chOff x="0" y="0"/>
          <a:chExt cx="0" cy="0"/>
        </a:xfrm>
      </p:grpSpPr>
      <p:pic>
        <p:nvPicPr>
          <p:cNvPr id="2" name="Картина 8"/>
          <p:cNvPicPr>
            <a:picLocks noChangeAspect="1"/>
          </p:cNvPicPr>
          <p:nvPr userDrawn="1"/>
        </p:nvPicPr>
        <p:blipFill>
          <a:blip r:embed="rId2" cstate="print">
            <a:extLst>
              <a:ext uri="{28A0092B-C50C-407E-A947-70E740481C1C}">
                <a14:useLocalDpi val="0"/>
              </a:ext>
            </a:extLst>
          </a:blip>
          <a:srcRect b="22601"/>
          <a:stretch>
            <a:fillRect/>
          </a:stretch>
        </p:blipFill>
        <p:spPr bwMode="auto">
          <a:xfrm>
            <a:off x="2390043" y="6494463"/>
            <a:ext cx="490903" cy="3603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 name="Правоъгълник 6"/>
          <p:cNvSpPr/>
          <p:nvPr userDrawn="1"/>
        </p:nvSpPr>
        <p:spPr>
          <a:xfrm>
            <a:off x="1466" y="6469064"/>
            <a:ext cx="9157188" cy="39687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4" name="Контейнер за дата 3"/>
          <p:cNvSpPr txBox="1">
            <a:spLocks/>
          </p:cNvSpPr>
          <p:nvPr userDrawn="1"/>
        </p:nvSpPr>
        <p:spPr>
          <a:xfrm>
            <a:off x="1467" y="6511926"/>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p>
        </p:txBody>
      </p:sp>
      <p:sp>
        <p:nvSpPr>
          <p:cNvPr id="5" name="Контейнер за номер на слайда 5"/>
          <p:cNvSpPr txBox="1">
            <a:spLocks/>
          </p:cNvSpPr>
          <p:nvPr userDrawn="1"/>
        </p:nvSpPr>
        <p:spPr>
          <a:xfrm>
            <a:off x="7961435" y="6511926"/>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42D93524-9373-4240-9A4B-98B59914BB28}" type="slidenum">
              <a:rPr lang="bg-BG">
                <a:solidFill>
                  <a:prstClr val="white"/>
                </a:solidFill>
              </a:rPr>
              <a:pPr algn="ctr">
                <a:defRPr/>
              </a:pPr>
              <a:t>‹#›</a:t>
            </a:fld>
            <a:endParaRPr xmlns:a="http://schemas.openxmlformats.org/drawingml/2006/main" lang="hr-HR" dirty="0">
              <a:solidFill>
                <a:prstClr val="white"/>
              </a:solidFill>
            </a:endParaRPr>
          </a:p>
        </p:txBody>
      </p:sp>
      <p:sp>
        <p:nvSpPr>
          <p:cNvPr id="6" name="Контейнер за долния колонтитул 4"/>
          <p:cNvSpPr txBox="1">
            <a:spLocks/>
          </p:cNvSpPr>
          <p:nvPr userDrawn="1"/>
        </p:nvSpPr>
        <p:spPr>
          <a:xfrm>
            <a:off x="1913793" y="6521450"/>
            <a:ext cx="5981700" cy="280988"/>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defRPr/>
            </a:pPr>
            <a:r>
              <a:rPr xmlns:a="http://schemas.openxmlformats.org/drawingml/2006/main" lang="hr-HR" spc="100">
                <a:solidFill>
                  <a:prstClr val="white"/>
                </a:solidFill>
              </a:rPr>
              <a:t>Ministarstvo financija Republike Bugarske</a:t>
            </a:r>
            <a:endParaRPr xmlns:a="http://schemas.openxmlformats.org/drawingml/2006/main" lang="hr-HR" spc="100">
              <a:solidFill>
                <a:prstClr val="white"/>
              </a:solidFill>
            </a:endParaRPr>
          </a:p>
        </p:txBody>
      </p:sp>
      <p:cxnSp>
        <p:nvCxnSpPr>
          <p:cNvPr id="7" name="Право съединение 18"/>
          <p:cNvCxnSpPr/>
          <p:nvPr userDrawn="1"/>
        </p:nvCxnSpPr>
        <p:spPr>
          <a:xfrm>
            <a:off x="1909397"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Право съединение 19"/>
          <p:cNvCxnSpPr/>
          <p:nvPr userDrawn="1"/>
        </p:nvCxnSpPr>
        <p:spPr>
          <a:xfrm>
            <a:off x="7895492"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userDrawn="1"/>
        </p:nvSpPr>
        <p:spPr bwMode="auto">
          <a:xfrm>
            <a:off x="1" y="25822"/>
            <a:ext cx="9143999" cy="450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i="1" cap="all" dirty="0" smtClean="0">
                <a:solidFill>
                  <a:prstClr val="white">
                    <a:lumMod val="50000"/>
                  </a:prstClr>
                </a:solidFill>
              </a:rPr>
              <a:t>Makroekonomski razvoj</a:t>
            </a:r>
            <a:endParaRPr xmlns:a="http://schemas.openxmlformats.org/drawingml/2006/main" lang="hr-HR" sz="1800" b="1" i="1" cap="all" dirty="0" smtClean="0">
              <a:solidFill>
                <a:prstClr val="white">
                  <a:lumMod val="50000"/>
                </a:prstClr>
              </a:solidFill>
            </a:endParaRPr>
          </a:p>
        </p:txBody>
      </p:sp>
      <p:sp>
        <p:nvSpPr>
          <p:cNvPr id="11"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Tree>
    <p:extLst>
      <p:ext uri="{BB962C8B-B14F-4D97-AF65-F5344CB8AC3E}">
        <p14:creationId xmlns:p14="http://schemas.microsoft.com/office/powerpoint/2010/main" val="3569506272"/>
      </p:ext>
    </p:extLst>
  </p:cSld>
  <p:clrMapOvr>
    <a:masterClrMapping/>
  </p:clrMapOvr>
  <mc:AlternateContent xmlns:p14="http://schemas.microsoft.com/office/powerpoint/2010/main">
    <mc:Choice Requires="p14">
      <p:transition spd="slow" p14:dur="2000"/>
    </mc:Choice>
    <mc:Fallback>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E501225B-62C2-4785-8D44-F51BFE564535}" type="datetimeFigureOut">
              <a:rPr lang="bg-BG" smtClean="0">
                <a:solidFill>
                  <a:prstClr val="black">
                    <a:tint val="75000"/>
                  </a:prstClr>
                </a:solidFill>
              </a: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fld id="{B478F75A-775D-406A-8FE7-5929872EE190}" type="slidenum">
              <a:rPr lang="bg-BG" smtClean="0">
                <a:solidFill>
                  <a:prstClr val="black">
                    <a:tint val="75000"/>
                  </a:prstClr>
                </a:solidFill>
              </a:rPr>
              <a:pPr/>
              <a:t>‹#›</a:t>
            </a:fld>
            <a:endParaRPr lang="bg-BG">
              <a:solidFill>
                <a:prstClr val="black">
                  <a:tint val="75000"/>
                </a:prstClr>
              </a:solidFill>
            </a:endParaRPr>
          </a:p>
        </p:txBody>
      </p:sp>
    </p:spTree>
    <p:extLst>
      <p:ext uri="{BB962C8B-B14F-4D97-AF65-F5344CB8AC3E}">
        <p14:creationId xmlns:p14="http://schemas.microsoft.com/office/powerpoint/2010/main" val="2257320642"/>
      </p:ext>
    </p:extLst>
  </p:cSld>
  <p:clrMapOvr>
    <a:masterClrMapping/>
  </p:clrMapOvr>
  <p:timing>
    <p:tnLst>
      <p:par>
        <p:cTn id="1" dur="indefinite" restart="never" nodeType="tmRoot"/>
      </p:par>
    </p:tnLst>
  </p:timing>
</p:sldLayout>
</file>

<file path=ppt/slideLayouts/slideLayout20.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6_Заглавка на секция">
    <p:spTree>
      <p:nvGrpSpPr>
        <p:cNvPr id="1" name=""/>
        <p:cNvGrpSpPr/>
        <p:nvPr/>
      </p:nvGrpSpPr>
      <p:grpSpPr>
        <a:xfrm>
          <a:off x="0" y="0"/>
          <a:ext cx="0" cy="0"/>
          <a:chOff x="0" y="0"/>
          <a:chExt cx="0" cy="0"/>
        </a:xfrm>
      </p:grpSpPr>
      <p:pic>
        <p:nvPicPr>
          <p:cNvPr id="2" name="Картина 8"/>
          <p:cNvPicPr>
            <a:picLocks noChangeAspect="1"/>
          </p:cNvPicPr>
          <p:nvPr userDrawn="1"/>
        </p:nvPicPr>
        <p:blipFill>
          <a:blip r:embed="rId2" cstate="print">
            <a:extLst>
              <a:ext uri="{28A0092B-C50C-407E-A947-70E740481C1C}">
                <a14:useLocalDpi val="0"/>
              </a:ext>
            </a:extLst>
          </a:blip>
          <a:srcRect b="22601"/>
          <a:stretch>
            <a:fillRect/>
          </a:stretch>
        </p:blipFill>
        <p:spPr bwMode="auto">
          <a:xfrm>
            <a:off x="2390043" y="6494463"/>
            <a:ext cx="490903" cy="3603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 name="Правоъгълник 6"/>
          <p:cNvSpPr/>
          <p:nvPr userDrawn="1"/>
        </p:nvSpPr>
        <p:spPr>
          <a:xfrm>
            <a:off x="1466" y="6469064"/>
            <a:ext cx="9157188" cy="39687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4" name="Контейнер за дата 3"/>
          <p:cNvSpPr txBox="1">
            <a:spLocks/>
          </p:cNvSpPr>
          <p:nvPr userDrawn="1"/>
        </p:nvSpPr>
        <p:spPr>
          <a:xfrm>
            <a:off x="1467" y="6511926"/>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p>
        </p:txBody>
      </p:sp>
      <p:sp>
        <p:nvSpPr>
          <p:cNvPr id="5" name="Контейнер за номер на слайда 5"/>
          <p:cNvSpPr txBox="1">
            <a:spLocks/>
          </p:cNvSpPr>
          <p:nvPr userDrawn="1"/>
        </p:nvSpPr>
        <p:spPr>
          <a:xfrm>
            <a:off x="7961435" y="6511926"/>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42D93524-9373-4240-9A4B-98B59914BB28}" type="slidenum">
              <a:rPr lang="bg-BG">
                <a:solidFill>
                  <a:prstClr val="white"/>
                </a:solidFill>
              </a:rPr>
              <a:pPr algn="ctr">
                <a:defRPr/>
              </a:pPr>
              <a:t>‹#›</a:t>
            </a:fld>
            <a:endParaRPr xmlns:a="http://schemas.openxmlformats.org/drawingml/2006/main" lang="hr-HR" dirty="0">
              <a:solidFill>
                <a:prstClr val="white"/>
              </a:solidFill>
            </a:endParaRPr>
          </a:p>
        </p:txBody>
      </p:sp>
      <p:sp>
        <p:nvSpPr>
          <p:cNvPr id="6" name="Контейнер за долния колонтитул 4"/>
          <p:cNvSpPr txBox="1">
            <a:spLocks/>
          </p:cNvSpPr>
          <p:nvPr userDrawn="1"/>
        </p:nvSpPr>
        <p:spPr>
          <a:xfrm>
            <a:off x="1913793" y="6521450"/>
            <a:ext cx="5981700" cy="280988"/>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defRPr/>
            </a:pPr>
            <a:r>
              <a:rPr xmlns:a="http://schemas.openxmlformats.org/drawingml/2006/main" lang="hr-HR" spc="100">
                <a:solidFill>
                  <a:prstClr val="white"/>
                </a:solidFill>
              </a:rPr>
              <a:t>Ministarstvo financija Republike Bugarske</a:t>
            </a:r>
            <a:endParaRPr xmlns:a="http://schemas.openxmlformats.org/drawingml/2006/main" lang="hr-HR" spc="100">
              <a:solidFill>
                <a:prstClr val="white"/>
              </a:solidFill>
            </a:endParaRPr>
          </a:p>
        </p:txBody>
      </p:sp>
      <p:cxnSp>
        <p:nvCxnSpPr>
          <p:cNvPr id="7" name="Право съединение 18"/>
          <p:cNvCxnSpPr/>
          <p:nvPr userDrawn="1"/>
        </p:nvCxnSpPr>
        <p:spPr>
          <a:xfrm>
            <a:off x="1909397"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Право съединение 19"/>
          <p:cNvCxnSpPr/>
          <p:nvPr userDrawn="1"/>
        </p:nvCxnSpPr>
        <p:spPr>
          <a:xfrm>
            <a:off x="7895492"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userDrawn="1"/>
        </p:nvSpPr>
        <p:spPr bwMode="auto">
          <a:xfrm>
            <a:off x="1" y="25822"/>
            <a:ext cx="9143999" cy="450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i="1" cap="all" dirty="0" smtClean="0">
                <a:solidFill>
                  <a:prstClr val="white">
                    <a:lumMod val="50000"/>
                  </a:prstClr>
                </a:solidFill>
              </a:rPr>
              <a:t>Makroekonomski razvoj</a:t>
            </a:r>
            <a:endParaRPr xmlns:a="http://schemas.openxmlformats.org/drawingml/2006/main" lang="hr-HR" sz="1800" b="1" i="1" cap="all" dirty="0" smtClean="0">
              <a:solidFill>
                <a:prstClr val="white">
                  <a:lumMod val="50000"/>
                </a:prstClr>
              </a:solidFill>
            </a:endParaRPr>
          </a:p>
        </p:txBody>
      </p:sp>
      <p:sp>
        <p:nvSpPr>
          <p:cNvPr id="11"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Tree>
    <p:extLst>
      <p:ext uri="{BB962C8B-B14F-4D97-AF65-F5344CB8AC3E}">
        <p14:creationId xmlns:p14="http://schemas.microsoft.com/office/powerpoint/2010/main" val="3270452453"/>
      </p:ext>
    </p:extLst>
  </p:cSld>
  <p:clrMapOvr>
    <a:masterClrMapping/>
  </p:clrMapOvr>
  <mc:AlternateContent xmlns:p14="http://schemas.microsoft.com/office/powerpoint/2010/main">
    <mc:Choice Requires="p14">
      <p:transition spd="slow" p14:dur="2000"/>
    </mc:Choice>
    <mc:Fallback>
      <p:transition spd="slow"/>
    </mc:Fallback>
  </mc:AlternateContent>
  <p:timing>
    <p:tnLst>
      <p:par>
        <p:cTn id="1" dur="indefinite" restart="never" nodeType="tmRoot"/>
      </p:par>
    </p:tnLst>
  </p:timing>
</p:sldLayout>
</file>

<file path=ppt/slideLayouts/slideLayout21.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7_Заглавка на секция">
    <p:spTree>
      <p:nvGrpSpPr>
        <p:cNvPr id="1" name=""/>
        <p:cNvGrpSpPr/>
        <p:nvPr/>
      </p:nvGrpSpPr>
      <p:grpSpPr>
        <a:xfrm>
          <a:off x="0" y="0"/>
          <a:ext cx="0" cy="0"/>
          <a:chOff x="0" y="0"/>
          <a:chExt cx="0" cy="0"/>
        </a:xfrm>
      </p:grpSpPr>
      <p:pic>
        <p:nvPicPr>
          <p:cNvPr id="2" name="Картина 8"/>
          <p:cNvPicPr>
            <a:picLocks noChangeAspect="1"/>
          </p:cNvPicPr>
          <p:nvPr userDrawn="1"/>
        </p:nvPicPr>
        <p:blipFill>
          <a:blip r:embed="rId2" cstate="print">
            <a:extLst>
              <a:ext uri="{28A0092B-C50C-407E-A947-70E740481C1C}">
                <a14:useLocalDpi val="0"/>
              </a:ext>
            </a:extLst>
          </a:blip>
          <a:srcRect b="22601"/>
          <a:stretch>
            <a:fillRect/>
          </a:stretch>
        </p:blipFill>
        <p:spPr bwMode="auto">
          <a:xfrm>
            <a:off x="2390043" y="6494463"/>
            <a:ext cx="490903" cy="3603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 name="Правоъгълник 6"/>
          <p:cNvSpPr/>
          <p:nvPr userDrawn="1"/>
        </p:nvSpPr>
        <p:spPr>
          <a:xfrm>
            <a:off x="1466" y="6469064"/>
            <a:ext cx="9157188" cy="39687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4" name="Контейнер за дата 3"/>
          <p:cNvSpPr txBox="1">
            <a:spLocks/>
          </p:cNvSpPr>
          <p:nvPr userDrawn="1"/>
        </p:nvSpPr>
        <p:spPr>
          <a:xfrm>
            <a:off x="1467" y="6511926"/>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p>
        </p:txBody>
      </p:sp>
      <p:sp>
        <p:nvSpPr>
          <p:cNvPr id="5" name="Контейнер за номер на слайда 5"/>
          <p:cNvSpPr txBox="1">
            <a:spLocks/>
          </p:cNvSpPr>
          <p:nvPr userDrawn="1"/>
        </p:nvSpPr>
        <p:spPr>
          <a:xfrm>
            <a:off x="7961435" y="6511926"/>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42D93524-9373-4240-9A4B-98B59914BB28}" type="slidenum">
              <a:rPr lang="bg-BG">
                <a:solidFill>
                  <a:prstClr val="white"/>
                </a:solidFill>
              </a:rPr>
              <a:pPr algn="ctr">
                <a:defRPr/>
              </a:pPr>
              <a:t>‹#›</a:t>
            </a:fld>
            <a:endParaRPr xmlns:a="http://schemas.openxmlformats.org/drawingml/2006/main" lang="hr-HR" dirty="0">
              <a:solidFill>
                <a:prstClr val="white"/>
              </a:solidFill>
            </a:endParaRPr>
          </a:p>
        </p:txBody>
      </p:sp>
      <p:sp>
        <p:nvSpPr>
          <p:cNvPr id="6" name="Контейнер за долния колонтитул 4"/>
          <p:cNvSpPr txBox="1">
            <a:spLocks/>
          </p:cNvSpPr>
          <p:nvPr userDrawn="1"/>
        </p:nvSpPr>
        <p:spPr>
          <a:xfrm>
            <a:off x="1913793" y="6521450"/>
            <a:ext cx="5981700" cy="280988"/>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defRPr/>
            </a:pPr>
            <a:r>
              <a:rPr xmlns:a="http://schemas.openxmlformats.org/drawingml/2006/main" lang="hr-HR" spc="100">
                <a:solidFill>
                  <a:prstClr val="white"/>
                </a:solidFill>
              </a:rPr>
              <a:t>Ministarstvo financija Republike Bugarske</a:t>
            </a:r>
            <a:endParaRPr xmlns:a="http://schemas.openxmlformats.org/drawingml/2006/main" lang="hr-HR" spc="100">
              <a:solidFill>
                <a:prstClr val="white"/>
              </a:solidFill>
            </a:endParaRPr>
          </a:p>
        </p:txBody>
      </p:sp>
      <p:cxnSp>
        <p:nvCxnSpPr>
          <p:cNvPr id="7" name="Право съединение 18"/>
          <p:cNvCxnSpPr/>
          <p:nvPr userDrawn="1"/>
        </p:nvCxnSpPr>
        <p:spPr>
          <a:xfrm>
            <a:off x="1909397"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Право съединение 19"/>
          <p:cNvCxnSpPr/>
          <p:nvPr userDrawn="1"/>
        </p:nvCxnSpPr>
        <p:spPr>
          <a:xfrm>
            <a:off x="7895492"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userDrawn="1"/>
        </p:nvSpPr>
        <p:spPr bwMode="auto">
          <a:xfrm>
            <a:off x="1" y="25822"/>
            <a:ext cx="9143999" cy="450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i="1" cap="all" dirty="0" smtClean="0">
                <a:solidFill>
                  <a:prstClr val="white">
                    <a:lumMod val="50000"/>
                  </a:prstClr>
                </a:solidFill>
              </a:rPr>
              <a:t>Makroekonomski razvoj</a:t>
            </a:r>
            <a:endParaRPr xmlns:a="http://schemas.openxmlformats.org/drawingml/2006/main" lang="hr-HR" sz="1800" b="1" i="1" cap="all" dirty="0" smtClean="0">
              <a:solidFill>
                <a:prstClr val="white">
                  <a:lumMod val="50000"/>
                </a:prstClr>
              </a:solidFill>
            </a:endParaRPr>
          </a:p>
        </p:txBody>
      </p:sp>
      <p:sp>
        <p:nvSpPr>
          <p:cNvPr id="11"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Tree>
    <p:extLst>
      <p:ext uri="{BB962C8B-B14F-4D97-AF65-F5344CB8AC3E}">
        <p14:creationId xmlns:p14="http://schemas.microsoft.com/office/powerpoint/2010/main" val="1621304233"/>
      </p:ext>
    </p:extLst>
  </p:cSld>
  <p:clrMapOvr>
    <a:masterClrMapping/>
  </p:clrMapOvr>
  <mc:AlternateContent xmlns:p14="http://schemas.microsoft.com/office/powerpoint/2010/main">
    <mc:Choice Requires="p14">
      <p:transition spd="slow" p14:dur="2000"/>
    </mc:Choice>
    <mc:Fallback>
      <p:transition spd="slow"/>
    </mc:Fallback>
  </mc:AlternateContent>
  <p:timing>
    <p:tnLst>
      <p:par>
        <p:cTn id="1" dur="indefinite" restart="never" nodeType="tmRoot"/>
      </p:par>
    </p:tnLst>
  </p:timing>
</p:sldLayout>
</file>

<file path=ppt/slideLayouts/slideLayout22.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8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i="1" cap="all" dirty="0" smtClean="0">
                <a:solidFill>
                  <a:prstClr val="white">
                    <a:lumMod val="50000"/>
                  </a:prstClr>
                </a:solidFill>
              </a:rPr>
              <a:t>Javni dug</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val="0"/>
              </a:ext>
            </a:extLst>
          </a:blip>
          <a:srcRect b="22601"/>
          <a:stretch>
            <a:fillRect/>
          </a:stretch>
        </p:blipFill>
        <p:spPr bwMode="auto">
          <a:xfrm>
            <a:off x="2390043" y="6496051"/>
            <a:ext cx="490903" cy="3603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endParaRPr xmlns:a="http://schemas.openxmlformats.org/drawingml/2006/main" lang="hr-HR"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5060AD73-56D4-47E4-A096-0DF5450A5160}" type="slidenum">
              <a:rPr lang="bg-BG">
                <a:solidFill>
                  <a:prstClr val="white"/>
                </a:solidFill>
              </a:rPr>
              <a:pPr algn="ctr">
                <a:defRPr/>
              </a:pPr>
              <a:t>‹#›</a:t>
            </a:fld>
            <a:endParaRPr xmlns:a="http://schemas.openxmlformats.org/drawingml/2006/main" lang="hr-HR"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defRPr/>
            </a:pPr>
            <a:r>
              <a:rPr xmlns:a="http://schemas.openxmlformats.org/drawingml/2006/main" lang="hr-HR" spc="100">
                <a:solidFill>
                  <a:prstClr val="white"/>
                </a:solidFill>
              </a:rPr>
              <a:t>Ministarstvo financija Republike Bugarske</a:t>
            </a:r>
            <a:endParaRPr xmlns:a="http://schemas.openxmlformats.org/drawingml/2006/main" lang="hr-HR"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4035974371"/>
      </p:ext>
    </p:extLst>
  </p:cSld>
  <p:clrMapOvr>
    <a:masterClrMapping/>
  </p:clrMapOvr>
  <mc:AlternateContent xmlns:p14="http://schemas.microsoft.com/office/powerpoint/2010/main">
    <mc:Choice Requires="p14">
      <p:transition spd="slow" p14:dur="2000"/>
    </mc:Choice>
    <mc:Fallback>
      <p:transition spd="slow"/>
    </mc:Fallback>
  </mc:AlternateContent>
  <p:timing>
    <p:tnLst>
      <p:par>
        <p:cTn id="1" dur="indefinite" restart="never" nodeType="tmRoot"/>
      </p:par>
    </p:tnLst>
  </p:timing>
</p:sldLayout>
</file>

<file path=ppt/slideLayouts/slideLayout23.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9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i="1" cap="all" dirty="0" smtClean="0">
                <a:solidFill>
                  <a:prstClr val="white">
                    <a:lumMod val="50000"/>
                  </a:prstClr>
                </a:solidFill>
              </a:rPr>
              <a:t>Javni dug</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val="0"/>
              </a:ext>
            </a:extLst>
          </a:blip>
          <a:srcRect b="22601"/>
          <a:stretch>
            <a:fillRect/>
          </a:stretch>
        </p:blipFill>
        <p:spPr bwMode="auto">
          <a:xfrm>
            <a:off x="2390043" y="6496051"/>
            <a:ext cx="490903" cy="3603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endParaRPr xmlns:a="http://schemas.openxmlformats.org/drawingml/2006/main" lang="hr-HR"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5060AD73-56D4-47E4-A096-0DF5450A5160}" type="slidenum">
              <a:rPr lang="bg-BG">
                <a:solidFill>
                  <a:prstClr val="white"/>
                </a:solidFill>
              </a:rPr>
              <a:pPr algn="ctr">
                <a:defRPr/>
              </a:pPr>
              <a:t>‹#›</a:t>
            </a:fld>
            <a:endParaRPr xmlns:a="http://schemas.openxmlformats.org/drawingml/2006/main" lang="hr-HR"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defRPr/>
            </a:pPr>
            <a:r>
              <a:rPr xmlns:a="http://schemas.openxmlformats.org/drawingml/2006/main" lang="hr-HR" spc="100">
                <a:solidFill>
                  <a:prstClr val="white"/>
                </a:solidFill>
              </a:rPr>
              <a:t>Ministarstvo financija Republike Bugarske</a:t>
            </a:r>
            <a:endParaRPr xmlns:a="http://schemas.openxmlformats.org/drawingml/2006/main" lang="hr-HR"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2838379190"/>
      </p:ext>
    </p:extLst>
  </p:cSld>
  <p:clrMapOvr>
    <a:masterClrMapping/>
  </p:clrMapOvr>
  <mc:AlternateContent xmlns:p14="http://schemas.microsoft.com/office/powerpoint/2010/main">
    <mc:Choice Requires="p14">
      <p:transition spd="slow" p14:dur="2000"/>
    </mc:Choice>
    <mc:Fallback>
      <p:transition spd="slow"/>
    </mc:Fallback>
  </mc:AlternateContent>
  <p:timing>
    <p:tnLst>
      <p:par>
        <p:cTn id="1" dur="indefinite" restart="never" nodeType="tmRoot"/>
      </p:par>
    </p:tnLst>
  </p:timing>
</p:sldLayout>
</file>

<file path=ppt/slideLayouts/slideLayout24.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10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i="1" cap="all" dirty="0" smtClean="0">
                <a:solidFill>
                  <a:prstClr val="white">
                    <a:lumMod val="50000"/>
                  </a:prstClr>
                </a:solidFill>
              </a:rPr>
              <a:t>Javni dug</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val="0"/>
              </a:ext>
            </a:extLst>
          </a:blip>
          <a:srcRect b="22601"/>
          <a:stretch>
            <a:fillRect/>
          </a:stretch>
        </p:blipFill>
        <p:spPr bwMode="auto">
          <a:xfrm>
            <a:off x="2390043" y="6496051"/>
            <a:ext cx="490903" cy="3603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endParaRPr xmlns:a="http://schemas.openxmlformats.org/drawingml/2006/main" lang="hr-HR"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5060AD73-56D4-47E4-A096-0DF5450A5160}" type="slidenum">
              <a:rPr lang="bg-BG">
                <a:solidFill>
                  <a:prstClr val="white"/>
                </a:solidFill>
              </a:rPr>
              <a:pPr algn="ctr">
                <a:defRPr/>
              </a:pPr>
              <a:t>‹#›</a:t>
            </a:fld>
            <a:endParaRPr xmlns:a="http://schemas.openxmlformats.org/drawingml/2006/main" lang="hr-HR"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defRPr/>
            </a:pPr>
            <a:r>
              <a:rPr xmlns:a="http://schemas.openxmlformats.org/drawingml/2006/main" lang="hr-HR" spc="100">
                <a:solidFill>
                  <a:prstClr val="white"/>
                </a:solidFill>
              </a:rPr>
              <a:t>Ministarstvo financija Republike Bugarske</a:t>
            </a:r>
            <a:endParaRPr xmlns:a="http://schemas.openxmlformats.org/drawingml/2006/main" lang="hr-HR"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2892117703"/>
      </p:ext>
    </p:extLst>
  </p:cSld>
  <p:clrMapOvr>
    <a:masterClrMapping/>
  </p:clrMapOvr>
  <mc:AlternateContent xmlns:p14="http://schemas.microsoft.com/office/powerpoint/2010/main">
    <mc:Choice Requires="p14">
      <p:transition spd="slow" p14:dur="2000"/>
    </mc:Choice>
    <mc:Fallback>
      <p:transition spd="slow"/>
    </mc:Fallback>
  </mc:AlternateContent>
  <p:timing>
    <p:tnLst>
      <p:par>
        <p:cTn id="1" dur="indefinite" restart="never" nodeType="tmRoot"/>
      </p:par>
    </p:tnLst>
  </p:timing>
</p:sldLayout>
</file>

<file path=ppt/slideLayouts/slideLayout25.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11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i="1" cap="all" dirty="0" smtClean="0">
                <a:solidFill>
                  <a:prstClr val="white">
                    <a:lumMod val="50000"/>
                  </a:prstClr>
                </a:solidFill>
              </a:rPr>
              <a:t>Javni dug</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val="0"/>
              </a:ext>
            </a:extLst>
          </a:blip>
          <a:srcRect b="22601"/>
          <a:stretch>
            <a:fillRect/>
          </a:stretch>
        </p:blipFill>
        <p:spPr bwMode="auto">
          <a:xfrm>
            <a:off x="2390043" y="6496051"/>
            <a:ext cx="490903" cy="3603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endParaRPr xmlns:a="http://schemas.openxmlformats.org/drawingml/2006/main" lang="hr-HR"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5060AD73-56D4-47E4-A096-0DF5450A5160}" type="slidenum">
              <a:rPr lang="bg-BG">
                <a:solidFill>
                  <a:prstClr val="white"/>
                </a:solidFill>
              </a:rPr>
              <a:pPr algn="ctr">
                <a:defRPr/>
              </a:pPr>
              <a:t>‹#›</a:t>
            </a:fld>
            <a:endParaRPr xmlns:a="http://schemas.openxmlformats.org/drawingml/2006/main" lang="hr-HR"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defRPr/>
            </a:pPr>
            <a:r>
              <a:rPr xmlns:a="http://schemas.openxmlformats.org/drawingml/2006/main" lang="hr-HR" spc="100">
                <a:solidFill>
                  <a:prstClr val="white"/>
                </a:solidFill>
              </a:rPr>
              <a:t>Ministarstvo financija Republike Bugarske</a:t>
            </a:r>
            <a:endParaRPr xmlns:a="http://schemas.openxmlformats.org/drawingml/2006/main" lang="hr-HR"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3894946902"/>
      </p:ext>
    </p:extLst>
  </p:cSld>
  <p:clrMapOvr>
    <a:masterClrMapping/>
  </p:clrMapOvr>
  <mc:AlternateContent xmlns:p14="http://schemas.microsoft.com/office/powerpoint/2010/main">
    <mc:Choice Requires="p14">
      <p:transition spd="slow" p14:dur="2000"/>
    </mc:Choice>
    <mc:Fallback>
      <p:transition spd="slow"/>
    </mc:Fallback>
  </mc:AlternateContent>
  <p:timing>
    <p:tnLst>
      <p:par>
        <p:cTn id="1" dur="indefinite" restart="never" nodeType="tmRoot"/>
      </p:par>
    </p:tnLst>
  </p:timing>
</p:sldLayout>
</file>

<file path=ppt/slideLayouts/slideLayout26.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12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i="1" cap="all" dirty="0" smtClean="0">
                <a:solidFill>
                  <a:prstClr val="white">
                    <a:lumMod val="50000"/>
                  </a:prstClr>
                </a:solidFill>
              </a:rPr>
              <a:t>Javni dug</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val="0"/>
              </a:ext>
            </a:extLst>
          </a:blip>
          <a:srcRect b="22601"/>
          <a:stretch>
            <a:fillRect/>
          </a:stretch>
        </p:blipFill>
        <p:spPr bwMode="auto">
          <a:xfrm>
            <a:off x="2390043" y="6496051"/>
            <a:ext cx="490903" cy="3603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endParaRPr xmlns:a="http://schemas.openxmlformats.org/drawingml/2006/main" lang="hr-HR"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5060AD73-56D4-47E4-A096-0DF5450A5160}" type="slidenum">
              <a:rPr lang="bg-BG">
                <a:solidFill>
                  <a:prstClr val="white"/>
                </a:solidFill>
              </a:rPr>
              <a:pPr algn="ctr">
                <a:defRPr/>
              </a:pPr>
              <a:t>‹#›</a:t>
            </a:fld>
            <a:endParaRPr xmlns:a="http://schemas.openxmlformats.org/drawingml/2006/main" lang="hr-HR"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defRPr/>
            </a:pPr>
            <a:r>
              <a:rPr xmlns:a="http://schemas.openxmlformats.org/drawingml/2006/main" lang="hr-HR" spc="100">
                <a:solidFill>
                  <a:prstClr val="white"/>
                </a:solidFill>
              </a:rPr>
              <a:t>Ministarstvo financija Republike Bugarske</a:t>
            </a:r>
            <a:endParaRPr xmlns:a="http://schemas.openxmlformats.org/drawingml/2006/main" lang="hr-HR"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342162506"/>
      </p:ext>
    </p:extLst>
  </p:cSld>
  <p:clrMapOvr>
    <a:masterClrMapping/>
  </p:clrMapOvr>
  <mc:AlternateContent xmlns:p14="http://schemas.microsoft.com/office/powerpoint/2010/main">
    <mc:Choice Requires="p14">
      <p:transition spd="slow" p14:dur="2000"/>
    </mc:Choice>
    <mc:Fallback>
      <p:transition spd="slow"/>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g-BG"/>
          </a:p>
        </p:txBody>
      </p:sp>
      <p:sp>
        <p:nvSpPr>
          <p:cNvPr id="4" name="Date Placeholder 3"/>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3062445959"/>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E501225B-62C2-4785-8D44-F51BFE564535}" type="datetimeFigureOut">
              <a:rPr lang="bg-BG" smtClean="0">
                <a:solidFill>
                  <a:prstClr val="black">
                    <a:tint val="75000"/>
                  </a:prstClr>
                </a:solidFill>
              </a: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fld id="{B478F75A-775D-406A-8FE7-5929872EE190}" type="slidenum">
              <a:rPr lang="bg-BG" smtClean="0">
                <a:solidFill>
                  <a:prstClr val="black">
                    <a:tint val="75000"/>
                  </a:prstClr>
                </a:solidFill>
              </a:rPr>
              <a:pPr/>
              <a:t>‹#›</a:t>
            </a:fld>
            <a:endParaRPr lang="bg-BG">
              <a:solidFill>
                <a:prstClr val="black">
                  <a:tint val="75000"/>
                </a:prstClr>
              </a:solidFill>
            </a:endParaRPr>
          </a:p>
        </p:txBody>
      </p:sp>
    </p:spTree>
    <p:extLst>
      <p:ext uri="{BB962C8B-B14F-4D97-AF65-F5344CB8AC3E}">
        <p14:creationId xmlns:p14="http://schemas.microsoft.com/office/powerpoint/2010/main" val="159608345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265390672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1348084271"/>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Date Placeholder 4"/>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bg-BG">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2175700737"/>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Date Placeholder 6"/>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bg-BG">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4122492672"/>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Date Placeholder 2"/>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bg-BG">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408830098"/>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bg-BG">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1950845603"/>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bg-BG">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39550433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bg-BG">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30570468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205114871"/>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3588886620"/>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1_Празен">
    <p:spTree>
      <p:nvGrpSpPr>
        <p:cNvPr id="1" name=""/>
        <p:cNvGrpSpPr/>
        <p:nvPr/>
      </p:nvGrpSpPr>
      <p:grpSpPr>
        <a:xfrm>
          <a:off x="0" y="0"/>
          <a:ext cx="0" cy="0"/>
          <a:chOff x="0" y="0"/>
          <a:chExt cx="0" cy="0"/>
        </a:xfrm>
      </p:grpSpPr>
      <p:sp>
        <p:nvSpPr>
          <p:cNvPr id="5" name="Rectangle 10"/>
          <p:cNvSpPr/>
          <p:nvPr userDrawn="1"/>
        </p:nvSpPr>
        <p:spPr>
          <a:xfrm>
            <a:off x="0" y="3505200"/>
            <a:ext cx="9144000" cy="1143000"/>
          </a:xfrm>
          <a:prstGeom prst="rect">
            <a:avLst/>
          </a:prstGeom>
          <a:solidFill>
            <a:schemeClr val="accent1">
              <a:lumMod val="75000"/>
            </a:schemeClr>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bg-BG">
              <a:solidFill>
                <a:prstClr val="black"/>
              </a:solidFill>
            </a:endParaRPr>
          </a:p>
        </p:txBody>
      </p:sp>
      <p:sp>
        <p:nvSpPr>
          <p:cNvPr id="7" name="Rectangle 2"/>
          <p:cNvSpPr>
            <a:spLocks noGrp="1"/>
          </p:cNvSpPr>
          <p:nvPr>
            <p:ph type="ctrTitle"/>
          </p:nvPr>
        </p:nvSpPr>
        <p:spPr>
          <a:xfrm>
            <a:off x="583864" y="4114800"/>
            <a:ext cx="6309305" cy="533400"/>
          </a:xfrm>
          <a:noFill/>
        </p:spPr>
        <p:txBody>
          <a:bodyPr vert="horz"/>
          <a:lstStyle>
            <a:lvl1pPr algn="l" eaLnBrk="1" latinLnBrk="0" hangingPunct="1">
              <a:defRPr kumimoji="0" lang="bg-BG" sz="2000" b="0" cap="all" spc="150" baseline="0">
                <a:solidFill>
                  <a:schemeClr val="bg1"/>
                </a:solidFill>
              </a:defRPr>
            </a:lvl1pPr>
            <a:extLst/>
          </a:lstStyle>
          <a:p>
            <a:pPr eaLnBrk="1" latinLnBrk="0" hangingPunct="1"/>
            <a:r>
              <a:rPr lang="bg-BG" dirty="0" err="1" smtClean="0"/>
              <a:t>Редакт</a:t>
            </a:r>
            <a:r>
              <a:rPr lang="bg-BG" dirty="0" smtClean="0"/>
              <a:t>. стил загл. образец</a:t>
            </a:r>
            <a:endParaRPr dirty="0"/>
          </a:p>
        </p:txBody>
      </p:sp>
      <p:sp>
        <p:nvSpPr>
          <p:cNvPr id="8" name="Rectangle 3"/>
          <p:cNvSpPr>
            <a:spLocks noGrp="1"/>
          </p:cNvSpPr>
          <p:nvPr>
            <p:ph type="subTitle" idx="1" hasCustomPrompt="1"/>
          </p:nvPr>
        </p:nvSpPr>
        <p:spPr>
          <a:xfrm>
            <a:off x="583864" y="4706112"/>
            <a:ext cx="6027951" cy="235056"/>
          </a:xfrm>
          <a:solidFill>
            <a:schemeClr val="bg1"/>
          </a:solidFill>
        </p:spPr>
        <p:txBody>
          <a:bodyPr/>
          <a:lstStyle>
            <a:lvl1pPr marL="0" indent="0" algn="l" eaLnBrk="1" latinLnBrk="0" hangingPunct="1">
              <a:buNone/>
              <a:defRPr kumimoji="0" lang="bg-BG" sz="1100" b="1">
                <a:solidFill>
                  <a:schemeClr val="tx1"/>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r>
              <a:rPr kumimoji="0" lang="bg-BG" dirty="0"/>
              <a:t>Щракнете, за да добавите информация за автора</a:t>
            </a:r>
          </a:p>
        </p:txBody>
      </p:sp>
      <p:sp>
        <p:nvSpPr>
          <p:cNvPr id="9" name="Rectangle 10"/>
          <p:cNvSpPr/>
          <p:nvPr userDrawn="1"/>
        </p:nvSpPr>
        <p:spPr>
          <a:xfrm>
            <a:off x="0" y="0"/>
            <a:ext cx="9144000" cy="4038600"/>
          </a:xfrm>
          <a:prstGeom prst="rect">
            <a:avLst/>
          </a:prstGeom>
          <a:solidFill>
            <a:schemeClr val="accent1">
              <a:lumMod val="60000"/>
              <a:lumOff val="40000"/>
            </a:schemeClr>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bg-BG">
              <a:solidFill>
                <a:prstClr val="black"/>
              </a:solidFill>
            </a:endParaRPr>
          </a:p>
        </p:txBody>
      </p:sp>
      <p:pic>
        <p:nvPicPr>
          <p:cNvPr id="10" name="Картина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33724" y="5589240"/>
            <a:ext cx="1984514" cy="720000"/>
          </a:xfrm>
          <a:prstGeom prst="rect">
            <a:avLst/>
          </a:prstGeom>
        </p:spPr>
      </p:pic>
    </p:spTree>
    <p:extLst>
      <p:ext uri="{BB962C8B-B14F-4D97-AF65-F5344CB8AC3E}">
        <p14:creationId xmlns:p14="http://schemas.microsoft.com/office/powerpoint/2010/main" val="1738660847"/>
      </p:ext>
    </p:extLst>
  </p:cSld>
  <p:clrMapOvr>
    <a:masterClrMapping/>
  </p:clrMapOvr>
  <p:timing>
    <p:tnLst>
      <p:par>
        <p:cTn id="1" dur="indefinite" restart="never" nodeType="tmRoot"/>
      </p:par>
    </p:tnLst>
  </p:timing>
</p:sldLayout>
</file>

<file path=ppt/slideLayouts/slideLayout39.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Заглавка на секция">
    <p:spTree>
      <p:nvGrpSpPr>
        <p:cNvPr id="1" name=""/>
        <p:cNvGrpSpPr/>
        <p:nvPr/>
      </p:nvGrpSpPr>
      <p:grpSpPr>
        <a:xfrm>
          <a:off x="0" y="0"/>
          <a:ext cx="0" cy="0"/>
          <a:chOff x="0" y="0"/>
          <a:chExt cx="0" cy="0"/>
        </a:xfrm>
      </p:grpSpPr>
      <p:sp>
        <p:nvSpPr>
          <p:cNvPr id="13" name="Title 14"/>
          <p:cNvSpPr>
            <a:spLocks noGrp="1"/>
          </p:cNvSpPr>
          <p:nvPr>
            <p:ph type="title"/>
          </p:nvPr>
        </p:nvSpPr>
        <p:spPr>
          <a:xfrm>
            <a:off x="450927" y="188640"/>
            <a:ext cx="4852231" cy="504056"/>
          </a:xfrm>
        </p:spPr>
        <p:txBody>
          <a:bodyPr lIns="252000">
            <a:noAutofit/>
          </a:bodyPr>
          <a:lstStyle>
            <a:lvl1pPr algn="l" rtl="0" eaLnBrk="1" fontAlgn="base" hangingPunct="1">
              <a:spcBef>
                <a:spcPct val="0"/>
              </a:spcBef>
              <a:spcAft>
                <a:spcPts val="1200"/>
              </a:spcAft>
              <a:defRPr lang="bg-BG" sz="2800" b="0" kern="1200" dirty="0">
                <a:solidFill>
                  <a:schemeClr val="accent1">
                    <a:lumMod val="75000"/>
                  </a:schemeClr>
                </a:solidFill>
                <a:latin typeface="+mj-lt"/>
                <a:ea typeface="+mn-ea"/>
                <a:cs typeface="Arial" charset="0"/>
              </a:defRPr>
            </a:lvl1pPr>
          </a:lstStyle>
          <a:p>
            <a:r>
              <a:rPr lang="en-US" dirty="0" smtClean="0"/>
              <a:t>Click to edit Master title style</a:t>
            </a:r>
            <a:endParaRPr lang="bg-BG" dirty="0"/>
          </a:p>
        </p:txBody>
      </p:sp>
      <p:sp>
        <p:nvSpPr>
          <p:cNvPr id="2" name="Rectangle 1"/>
          <p:cNvSpPr/>
          <p:nvPr userDrawn="1"/>
        </p:nvSpPr>
        <p:spPr>
          <a:xfrm>
            <a:off x="0" y="0"/>
            <a:ext cx="465231" cy="4149080"/>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16" name="Title 1"/>
          <p:cNvSpPr txBox="1">
            <a:spLocks/>
          </p:cNvSpPr>
          <p:nvPr userDrawn="1"/>
        </p:nvSpPr>
        <p:spPr bwMode="auto">
          <a:xfrm rot="16200000">
            <a:off x="-1495576" y="2188272"/>
            <a:ext cx="3456384" cy="46523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spc="100" dirty="0" smtClean="0">
                <a:solidFill>
                  <a:prstClr val="white"/>
                </a:solidFill>
                <a:latin typeface="Calibri"/>
              </a:rPr>
              <a:t>Makroekonomski razvoj</a:t>
            </a:r>
          </a:p>
        </p:txBody>
      </p:sp>
      <p:sp>
        <p:nvSpPr>
          <p:cNvPr id="6" name="Rectangle 5"/>
          <p:cNvSpPr/>
          <p:nvPr userDrawn="1"/>
        </p:nvSpPr>
        <p:spPr>
          <a:xfrm>
            <a:off x="295606" y="400472"/>
            <a:ext cx="337220" cy="72008"/>
          </a:xfrm>
          <a:prstGeom prst="rect">
            <a:avLst/>
          </a:prstGeom>
          <a:solidFill>
            <a:schemeClr val="accent1">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7" name="Контейнер за дата 3"/>
          <p:cNvSpPr txBox="1">
            <a:spLocks/>
          </p:cNvSpPr>
          <p:nvPr userDrawn="1"/>
        </p:nvSpPr>
        <p:spPr>
          <a:xfrm>
            <a:off x="-1" y="4221088"/>
            <a:ext cx="464400" cy="344487"/>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r">
              <a:defRPr/>
            </a:pPr>
            <a:fld id="{3B44C821-33D2-4576-BE21-07DACCEF4ED2}" type="slidenum">
              <a:rPr lang="bg-BG" sz="1600">
                <a:solidFill>
                  <a:srgbClr val="5B9BD5"/>
                </a:solidFill>
                <a:latin typeface="Cambria"/>
                <a:cs typeface="Arial" charset="0"/>
              </a:rPr>
              <a:pPr algn="r">
                <a:defRPr/>
              </a:pPr>
              <a:t>‹#›</a:t>
            </a:fld>
            <a:endParaRPr xmlns:a="http://schemas.openxmlformats.org/drawingml/2006/main" lang="hr-HR" sz="1600" dirty="0">
              <a:solidFill>
                <a:srgbClr val="5B9BD5"/>
              </a:solidFill>
              <a:latin typeface="Cambria"/>
              <a:cs typeface="Arial" charset="0"/>
            </a:endParaRPr>
          </a:p>
        </p:txBody>
      </p:sp>
      <p:sp>
        <p:nvSpPr>
          <p:cNvPr id="8" name="Rectangle 5"/>
          <p:cNvSpPr/>
          <p:nvPr userDrawn="1"/>
        </p:nvSpPr>
        <p:spPr>
          <a:xfrm rot="10800000">
            <a:off x="0" y="4149510"/>
            <a:ext cx="464400" cy="72008"/>
          </a:xfrm>
          <a:prstGeom prst="rect">
            <a:avLst/>
          </a:prstGeom>
          <a:solidFill>
            <a:schemeClr val="accent1">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Tree>
    <p:extLst>
      <p:ext uri="{BB962C8B-B14F-4D97-AF65-F5344CB8AC3E}">
        <p14:creationId xmlns:p14="http://schemas.microsoft.com/office/powerpoint/2010/main" val="287445662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Date Placeholder 4"/>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bg-BG">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295936637"/>
      </p:ext>
    </p:extLst>
  </p:cSld>
  <p:clrMapOvr>
    <a:masterClrMapping/>
  </p:clrMapOvr>
  <p:timing>
    <p:tnLst>
      <p:par>
        <p:cTn id="1" dur="indefinite" restart="never" nodeType="tmRoot"/>
      </p:par>
    </p:tnLst>
  </p:timing>
</p:sldLayout>
</file>

<file path=ppt/slideLayouts/slideLayout40.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preserve="1" userDrawn="1">
  <p:cSld name="13_Заглавка на секция">
    <p:spTree>
      <p:nvGrpSpPr>
        <p:cNvPr id="1" name=""/>
        <p:cNvGrpSpPr/>
        <p:nvPr/>
      </p:nvGrpSpPr>
      <p:grpSpPr>
        <a:xfrm>
          <a:off x="0" y="0"/>
          <a:ext cx="0" cy="0"/>
          <a:chOff x="0" y="0"/>
          <a:chExt cx="0" cy="0"/>
        </a:xfrm>
      </p:grpSpPr>
      <p:sp>
        <p:nvSpPr>
          <p:cNvPr id="13" name="Title 14"/>
          <p:cNvSpPr>
            <a:spLocks noGrp="1"/>
          </p:cNvSpPr>
          <p:nvPr>
            <p:ph type="title"/>
          </p:nvPr>
        </p:nvSpPr>
        <p:spPr>
          <a:xfrm>
            <a:off x="450927" y="188640"/>
            <a:ext cx="8513561" cy="504056"/>
          </a:xfrm>
        </p:spPr>
        <p:txBody>
          <a:bodyPr lIns="252000">
            <a:noAutofit/>
          </a:bodyPr>
          <a:lstStyle>
            <a:lvl1pPr algn="l" rtl="0" eaLnBrk="1" fontAlgn="base" hangingPunct="1">
              <a:spcBef>
                <a:spcPct val="0"/>
              </a:spcBef>
              <a:spcAft>
                <a:spcPts val="1200"/>
              </a:spcAft>
              <a:defRPr lang="bg-BG" sz="2800" b="0" kern="1200" dirty="0">
                <a:solidFill>
                  <a:schemeClr val="accent6">
                    <a:lumMod val="75000"/>
                  </a:schemeClr>
                </a:solidFill>
                <a:latin typeface="+mj-lt"/>
                <a:ea typeface="+mn-ea"/>
                <a:cs typeface="Arial" charset="0"/>
              </a:defRPr>
            </a:lvl1pPr>
          </a:lstStyle>
          <a:p>
            <a:r>
              <a:rPr lang="en-US" dirty="0" smtClean="0"/>
              <a:t>Click to edit Master title style</a:t>
            </a:r>
            <a:endParaRPr lang="bg-BG" dirty="0"/>
          </a:p>
        </p:txBody>
      </p:sp>
      <p:sp>
        <p:nvSpPr>
          <p:cNvPr id="2" name="Rectangle 1"/>
          <p:cNvSpPr/>
          <p:nvPr userDrawn="1"/>
        </p:nvSpPr>
        <p:spPr>
          <a:xfrm>
            <a:off x="0" y="0"/>
            <a:ext cx="465231" cy="4149080"/>
          </a:xfrm>
          <a:prstGeom prst="rect">
            <a:avLst/>
          </a:prstGeom>
          <a:solidFill>
            <a:schemeClr val="accent6"/>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16" name="Title 1"/>
          <p:cNvSpPr txBox="1">
            <a:spLocks/>
          </p:cNvSpPr>
          <p:nvPr userDrawn="1"/>
        </p:nvSpPr>
        <p:spPr bwMode="auto">
          <a:xfrm rot="16200000">
            <a:off x="-1506717" y="2199413"/>
            <a:ext cx="3456384" cy="4429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spc="100" dirty="0" smtClean="0">
                <a:solidFill>
                  <a:prstClr val="white"/>
                </a:solidFill>
                <a:latin typeface="Calibri"/>
              </a:rPr>
              <a:t>Javne financije</a:t>
            </a:r>
          </a:p>
        </p:txBody>
      </p:sp>
      <p:sp>
        <p:nvSpPr>
          <p:cNvPr id="6" name="Rectangle 5"/>
          <p:cNvSpPr/>
          <p:nvPr userDrawn="1"/>
        </p:nvSpPr>
        <p:spPr>
          <a:xfrm>
            <a:off x="295606" y="400472"/>
            <a:ext cx="337220" cy="72008"/>
          </a:xfrm>
          <a:prstGeom prst="rect">
            <a:avLst/>
          </a:prstGeom>
          <a:solidFill>
            <a:schemeClr val="accent6">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8" name="Контейнер за дата 3"/>
          <p:cNvSpPr txBox="1">
            <a:spLocks/>
          </p:cNvSpPr>
          <p:nvPr userDrawn="1"/>
        </p:nvSpPr>
        <p:spPr>
          <a:xfrm>
            <a:off x="-1" y="4221088"/>
            <a:ext cx="464400" cy="344487"/>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r">
              <a:defRPr/>
            </a:pPr>
            <a:fld id="{3B44C821-33D2-4576-BE21-07DACCEF4ED2}" type="slidenum">
              <a:rPr lang="bg-BG" sz="1600">
                <a:solidFill>
                  <a:srgbClr val="70AD47"/>
                </a:solidFill>
                <a:latin typeface="Cambria"/>
                <a:cs typeface="Arial" charset="0"/>
              </a:rPr>
              <a:pPr algn="r">
                <a:defRPr/>
              </a:pPr>
              <a:t>‹#›</a:t>
            </a:fld>
            <a:endParaRPr xmlns:a="http://schemas.openxmlformats.org/drawingml/2006/main" lang="hr-HR" sz="1600" dirty="0">
              <a:solidFill>
                <a:srgbClr val="70AD47"/>
              </a:solidFill>
              <a:latin typeface="Cambria"/>
              <a:cs typeface="Arial" charset="0"/>
            </a:endParaRPr>
          </a:p>
        </p:txBody>
      </p:sp>
      <p:sp>
        <p:nvSpPr>
          <p:cNvPr id="9" name="Rectangle 5"/>
          <p:cNvSpPr/>
          <p:nvPr userDrawn="1"/>
        </p:nvSpPr>
        <p:spPr>
          <a:xfrm rot="10800000">
            <a:off x="0" y="4149510"/>
            <a:ext cx="464400" cy="72008"/>
          </a:xfrm>
          <a:prstGeom prst="rect">
            <a:avLst/>
          </a:prstGeom>
          <a:solidFill>
            <a:schemeClr val="accent6">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Tree>
    <p:extLst>
      <p:ext uri="{BB962C8B-B14F-4D97-AF65-F5344CB8AC3E}">
        <p14:creationId xmlns:p14="http://schemas.microsoft.com/office/powerpoint/2010/main" val="980232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1.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preserve="1" userDrawn="1">
  <p:cSld name="14_Заглавка на секция">
    <p:spTree>
      <p:nvGrpSpPr>
        <p:cNvPr id="1" name=""/>
        <p:cNvGrpSpPr/>
        <p:nvPr/>
      </p:nvGrpSpPr>
      <p:grpSpPr>
        <a:xfrm>
          <a:off x="0" y="0"/>
          <a:ext cx="0" cy="0"/>
          <a:chOff x="0" y="0"/>
          <a:chExt cx="0" cy="0"/>
        </a:xfrm>
      </p:grpSpPr>
      <p:sp>
        <p:nvSpPr>
          <p:cNvPr id="13" name="Title 14"/>
          <p:cNvSpPr>
            <a:spLocks noGrp="1"/>
          </p:cNvSpPr>
          <p:nvPr>
            <p:ph type="title"/>
          </p:nvPr>
        </p:nvSpPr>
        <p:spPr>
          <a:xfrm>
            <a:off x="548681" y="188640"/>
            <a:ext cx="8415807" cy="504056"/>
          </a:xfrm>
        </p:spPr>
        <p:txBody>
          <a:bodyPr lIns="252000">
            <a:noAutofit/>
          </a:bodyPr>
          <a:lstStyle>
            <a:lvl1pPr algn="l" rtl="0" eaLnBrk="1" fontAlgn="base" hangingPunct="1">
              <a:spcBef>
                <a:spcPct val="0"/>
              </a:spcBef>
              <a:spcAft>
                <a:spcPts val="1200"/>
              </a:spcAft>
              <a:defRPr lang="bg-BG" sz="2800" b="0" kern="1200" dirty="0">
                <a:solidFill>
                  <a:schemeClr val="accent2"/>
                </a:solidFill>
                <a:latin typeface="+mj-lt"/>
                <a:ea typeface="+mn-ea"/>
                <a:cs typeface="Arial" charset="0"/>
              </a:defRPr>
            </a:lvl1pPr>
          </a:lstStyle>
          <a:p>
            <a:r>
              <a:rPr lang="en-US" dirty="0" smtClean="0"/>
              <a:t>Click to edit Master title style</a:t>
            </a:r>
            <a:endParaRPr lang="bg-BG" dirty="0"/>
          </a:p>
        </p:txBody>
      </p:sp>
      <p:sp>
        <p:nvSpPr>
          <p:cNvPr id="2" name="Rectangle 1"/>
          <p:cNvSpPr/>
          <p:nvPr userDrawn="1"/>
        </p:nvSpPr>
        <p:spPr>
          <a:xfrm>
            <a:off x="3144" y="-1720"/>
            <a:ext cx="464400" cy="4150800"/>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16" name="Title 1"/>
          <p:cNvSpPr txBox="1">
            <a:spLocks/>
          </p:cNvSpPr>
          <p:nvPr userDrawn="1"/>
        </p:nvSpPr>
        <p:spPr bwMode="auto">
          <a:xfrm rot="16200000">
            <a:off x="-1454652" y="2147348"/>
            <a:ext cx="3356992" cy="4476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spc="50" dirty="0" smtClean="0">
                <a:solidFill>
                  <a:prstClr val="white"/>
                </a:solidFill>
                <a:latin typeface="Calibri"/>
              </a:rPr>
              <a:t>EU fondovi u Bugarskoj</a:t>
            </a:r>
          </a:p>
        </p:txBody>
      </p:sp>
      <p:sp>
        <p:nvSpPr>
          <p:cNvPr id="12" name="Контейнер за дата 3"/>
          <p:cNvSpPr txBox="1">
            <a:spLocks/>
          </p:cNvSpPr>
          <p:nvPr userDrawn="1"/>
        </p:nvSpPr>
        <p:spPr>
          <a:xfrm>
            <a:off x="-1" y="4221088"/>
            <a:ext cx="464400" cy="344487"/>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r">
              <a:defRPr/>
            </a:pPr>
            <a:fld id="{3B44C821-33D2-4576-BE21-07DACCEF4ED2}" type="slidenum">
              <a:rPr lang="bg-BG" sz="1600">
                <a:solidFill>
                  <a:srgbClr val="ED7D31"/>
                </a:solidFill>
                <a:latin typeface="Cambria"/>
                <a:cs typeface="Arial" charset="0"/>
              </a:rPr>
              <a:pPr algn="r">
                <a:defRPr/>
              </a:pPr>
              <a:t>‹#›</a:t>
            </a:fld>
            <a:endParaRPr xmlns:a="http://schemas.openxmlformats.org/drawingml/2006/main" lang="hr-HR" sz="1600" dirty="0">
              <a:solidFill>
                <a:srgbClr val="ED7D31"/>
              </a:solidFill>
              <a:latin typeface="Cambria"/>
              <a:cs typeface="Arial" charset="0"/>
            </a:endParaRPr>
          </a:p>
        </p:txBody>
      </p:sp>
      <p:sp>
        <p:nvSpPr>
          <p:cNvPr id="6" name="Rectangle 5"/>
          <p:cNvSpPr/>
          <p:nvPr userDrawn="1"/>
        </p:nvSpPr>
        <p:spPr>
          <a:xfrm>
            <a:off x="295606" y="400472"/>
            <a:ext cx="337220" cy="72008"/>
          </a:xfrm>
          <a:prstGeom prst="rect">
            <a:avLst/>
          </a:prstGeom>
          <a:solidFill>
            <a:schemeClr val="accent2">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7" name="Rectangle 5"/>
          <p:cNvSpPr/>
          <p:nvPr userDrawn="1"/>
        </p:nvSpPr>
        <p:spPr>
          <a:xfrm rot="10800000">
            <a:off x="0" y="4149510"/>
            <a:ext cx="464400" cy="72008"/>
          </a:xfrm>
          <a:prstGeom prst="rect">
            <a:avLst/>
          </a:prstGeom>
          <a:solidFill>
            <a:schemeClr val="accent2">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Tree>
    <p:extLst>
      <p:ext uri="{BB962C8B-B14F-4D97-AF65-F5344CB8AC3E}">
        <p14:creationId xmlns:p14="http://schemas.microsoft.com/office/powerpoint/2010/main" val="207702351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2.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preserve="1" userDrawn="1">
  <p:cSld name="15_Заглавка на секция">
    <p:spTree>
      <p:nvGrpSpPr>
        <p:cNvPr id="1" name=""/>
        <p:cNvGrpSpPr/>
        <p:nvPr/>
      </p:nvGrpSpPr>
      <p:grpSpPr>
        <a:xfrm>
          <a:off x="0" y="0"/>
          <a:ext cx="0" cy="0"/>
          <a:chOff x="0" y="0"/>
          <a:chExt cx="0" cy="0"/>
        </a:xfrm>
      </p:grpSpPr>
      <p:sp>
        <p:nvSpPr>
          <p:cNvPr id="13" name="Title 14"/>
          <p:cNvSpPr>
            <a:spLocks noGrp="1"/>
          </p:cNvSpPr>
          <p:nvPr>
            <p:ph type="title"/>
          </p:nvPr>
        </p:nvSpPr>
        <p:spPr>
          <a:xfrm>
            <a:off x="450927" y="188640"/>
            <a:ext cx="8513561" cy="504056"/>
          </a:xfrm>
        </p:spPr>
        <p:txBody>
          <a:bodyPr lIns="252000">
            <a:noAutofit/>
          </a:bodyPr>
          <a:lstStyle>
            <a:lvl1pPr algn="l" rtl="0" eaLnBrk="1" fontAlgn="base" hangingPunct="1">
              <a:spcBef>
                <a:spcPct val="0"/>
              </a:spcBef>
              <a:spcAft>
                <a:spcPts val="1200"/>
              </a:spcAft>
              <a:defRPr lang="bg-BG" sz="2800" b="0" kern="1200" dirty="0">
                <a:solidFill>
                  <a:schemeClr val="accent5"/>
                </a:solidFill>
                <a:latin typeface="+mj-lt"/>
                <a:ea typeface="+mn-ea"/>
                <a:cs typeface="Arial" charset="0"/>
              </a:defRPr>
            </a:lvl1pPr>
          </a:lstStyle>
          <a:p>
            <a:r>
              <a:rPr lang="en-US" dirty="0" smtClean="0"/>
              <a:t>Click to edit Master title style</a:t>
            </a:r>
            <a:endParaRPr lang="bg-BG" dirty="0"/>
          </a:p>
        </p:txBody>
      </p:sp>
      <p:sp>
        <p:nvSpPr>
          <p:cNvPr id="2" name="Rectangle 1"/>
          <p:cNvSpPr/>
          <p:nvPr userDrawn="1"/>
        </p:nvSpPr>
        <p:spPr>
          <a:xfrm>
            <a:off x="0" y="0"/>
            <a:ext cx="465231" cy="4150800"/>
          </a:xfrm>
          <a:prstGeom prst="rect">
            <a:avLst/>
          </a:prstGeom>
          <a:solidFill>
            <a:schemeClr val="accent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16" name="Title 1"/>
          <p:cNvSpPr txBox="1">
            <a:spLocks/>
          </p:cNvSpPr>
          <p:nvPr userDrawn="1"/>
        </p:nvSpPr>
        <p:spPr bwMode="auto">
          <a:xfrm rot="16200000">
            <a:off x="-1139579" y="1832275"/>
            <a:ext cx="2736304" cy="4571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spc="100" dirty="0" smtClean="0">
                <a:solidFill>
                  <a:prstClr val="white"/>
                </a:solidFill>
                <a:latin typeface="Calibri"/>
              </a:rPr>
              <a:t>Javni dug</a:t>
            </a:r>
          </a:p>
        </p:txBody>
      </p:sp>
      <p:sp>
        <p:nvSpPr>
          <p:cNvPr id="6" name="Rectangle 5"/>
          <p:cNvSpPr/>
          <p:nvPr userDrawn="1"/>
        </p:nvSpPr>
        <p:spPr>
          <a:xfrm>
            <a:off x="287946" y="400472"/>
            <a:ext cx="338400" cy="72008"/>
          </a:xfrm>
          <a:prstGeom prst="rect">
            <a:avLst/>
          </a:prstGeom>
          <a:solidFill>
            <a:schemeClr val="accent5">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7" name="Контейнер за дата 3"/>
          <p:cNvSpPr txBox="1">
            <a:spLocks/>
          </p:cNvSpPr>
          <p:nvPr userDrawn="1"/>
        </p:nvSpPr>
        <p:spPr>
          <a:xfrm>
            <a:off x="-1" y="4149080"/>
            <a:ext cx="457147" cy="344487"/>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r">
              <a:defRPr/>
            </a:pPr>
            <a:fld id="{3B44C821-33D2-4576-BE21-07DACCEF4ED2}" type="slidenum">
              <a:rPr lang="bg-BG" sz="1600">
                <a:solidFill>
                  <a:srgbClr val="4472C4"/>
                </a:solidFill>
                <a:latin typeface="Cambria"/>
                <a:cs typeface="Arial" charset="0"/>
              </a:rPr>
              <a:pPr algn="r">
                <a:defRPr/>
              </a:pPr>
              <a:t>‹#›</a:t>
            </a:fld>
            <a:endParaRPr xmlns:a="http://schemas.openxmlformats.org/drawingml/2006/main" lang="hr-HR" sz="1600" dirty="0">
              <a:solidFill>
                <a:srgbClr val="4472C4"/>
              </a:solidFill>
              <a:latin typeface="Cambria"/>
              <a:cs typeface="Arial" charset="0"/>
            </a:endParaRPr>
          </a:p>
        </p:txBody>
      </p:sp>
      <p:sp>
        <p:nvSpPr>
          <p:cNvPr id="9" name="Rectangle 5"/>
          <p:cNvSpPr/>
          <p:nvPr userDrawn="1"/>
        </p:nvSpPr>
        <p:spPr>
          <a:xfrm rot="10800000">
            <a:off x="0" y="4149510"/>
            <a:ext cx="464400" cy="72008"/>
          </a:xfrm>
          <a:prstGeom prst="rect">
            <a:avLst/>
          </a:prstGeom>
          <a:solidFill>
            <a:schemeClr val="accent5">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Tree>
    <p:extLst>
      <p:ext uri="{BB962C8B-B14F-4D97-AF65-F5344CB8AC3E}">
        <p14:creationId xmlns:p14="http://schemas.microsoft.com/office/powerpoint/2010/main" val="21168788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3.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2_Заглавка на секция">
    <p:spTree>
      <p:nvGrpSpPr>
        <p:cNvPr id="1" name=""/>
        <p:cNvGrpSpPr/>
        <p:nvPr/>
      </p:nvGrpSpPr>
      <p:grpSpPr>
        <a:xfrm>
          <a:off x="0" y="0"/>
          <a:ext cx="0" cy="0"/>
          <a:chOff x="0" y="0"/>
          <a:chExt cx="0" cy="0"/>
        </a:xfrm>
      </p:grpSpPr>
      <p:sp>
        <p:nvSpPr>
          <p:cNvPr id="7" name="Rectangle 10"/>
          <p:cNvSpPr/>
          <p:nvPr userDrawn="1"/>
        </p:nvSpPr>
        <p:spPr>
          <a:xfrm rot="10800000">
            <a:off x="4572000" y="1"/>
            <a:ext cx="4572000" cy="548680"/>
          </a:xfrm>
          <a:prstGeom prst="rect">
            <a:avLst/>
          </a:prstGeom>
          <a:gradFill flip="none" rotWithShape="1">
            <a:gsLst>
              <a:gs pos="0">
                <a:schemeClr val="accent1">
                  <a:lumMod val="75000"/>
                </a:schemeClr>
              </a:gs>
              <a:gs pos="50000">
                <a:schemeClr val="accent1"/>
              </a:gs>
              <a:gs pos="100000">
                <a:schemeClr val="bg1"/>
              </a:gs>
            </a:gsLst>
            <a:lin ang="0" scaled="1"/>
            <a:tileRect/>
          </a:gra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bg-BG">
              <a:solidFill>
                <a:prstClr val="black"/>
              </a:solidFill>
            </a:endParaRPr>
          </a:p>
        </p:txBody>
      </p:sp>
      <p:cxnSp>
        <p:nvCxnSpPr>
          <p:cNvPr id="18" name="Straight Connector 17"/>
          <p:cNvCxnSpPr/>
          <p:nvPr userDrawn="1"/>
        </p:nvCxnSpPr>
        <p:spPr>
          <a:xfrm flipH="1">
            <a:off x="0" y="548680"/>
            <a:ext cx="9144002" cy="0"/>
          </a:xfrm>
          <a:prstGeom prst="line">
            <a:avLst/>
          </a:prstGeom>
          <a:ln/>
        </p:spPr>
        <p:style>
          <a:lnRef idx="2">
            <a:schemeClr val="accent1"/>
          </a:lnRef>
          <a:fillRef idx="0">
            <a:schemeClr val="accent1"/>
          </a:fillRef>
          <a:effectRef idx="1">
            <a:schemeClr val="accent1"/>
          </a:effectRef>
          <a:fontRef idx="minor">
            <a:schemeClr val="tx1"/>
          </a:fontRef>
        </p:style>
      </p:cxnSp>
      <p:sp>
        <p:nvSpPr>
          <p:cNvPr id="4" name="Title 3"/>
          <p:cNvSpPr>
            <a:spLocks noGrp="1"/>
          </p:cNvSpPr>
          <p:nvPr>
            <p:ph type="title"/>
          </p:nvPr>
        </p:nvSpPr>
        <p:spPr>
          <a:xfrm>
            <a:off x="583865" y="260680"/>
            <a:ext cx="8229600" cy="288000"/>
          </a:xfrm>
        </p:spPr>
        <p:txBody>
          <a:bodyPr/>
          <a:lstStyle>
            <a:lvl1pPr algn="l" rtl="0" eaLnBrk="1" fontAlgn="base" hangingPunct="1">
              <a:spcBef>
                <a:spcPct val="0"/>
              </a:spcBef>
              <a:spcAft>
                <a:spcPts val="1200"/>
              </a:spcAft>
              <a:defRPr lang="bg-BG" sz="2000" b="1" kern="1200" dirty="0">
                <a:solidFill>
                  <a:schemeClr val="accent1">
                    <a:lumMod val="75000"/>
                  </a:schemeClr>
                </a:solidFill>
                <a:latin typeface="+mj-lt"/>
                <a:ea typeface="+mn-ea"/>
                <a:cs typeface="Arial" charset="0"/>
              </a:defRPr>
            </a:lvl1pPr>
          </a:lstStyle>
          <a:p>
            <a:r>
              <a:rPr lang="en-US" dirty="0" smtClean="0"/>
              <a:t>Click to edit Master title style</a:t>
            </a:r>
            <a:endParaRPr lang="bg-BG" dirty="0"/>
          </a:p>
        </p:txBody>
      </p:sp>
      <p:sp>
        <p:nvSpPr>
          <p:cNvPr id="6" name="Title 1"/>
          <p:cNvSpPr txBox="1">
            <a:spLocks/>
          </p:cNvSpPr>
          <p:nvPr userDrawn="1"/>
        </p:nvSpPr>
        <p:spPr bwMode="auto">
          <a:xfrm>
            <a:off x="4572000" y="2"/>
            <a:ext cx="4572000" cy="548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cap="all" spc="50" dirty="0" smtClean="0">
                <a:solidFill>
                  <a:prstClr val="white"/>
                </a:solidFill>
              </a:rPr>
              <a:t>III. </a:t>
            </a:r>
            <a:r>
              <a:rPr xmlns:a="http://schemas.openxmlformats.org/drawingml/2006/main" lang="hr-HR" sz="1800" b="1" cap="all" spc="50" dirty="0" smtClean="0">
                <a:solidFill>
                  <a:prstClr val="white"/>
                </a:solidFill>
              </a:rPr>
              <a:t>EU fondovi u Bugarskoj</a:t>
            </a:r>
          </a:p>
        </p:txBody>
      </p:sp>
      <p:sp>
        <p:nvSpPr>
          <p:cNvPr id="8" name="Контейнер за дата 3"/>
          <p:cNvSpPr txBox="1">
            <a:spLocks/>
          </p:cNvSpPr>
          <p:nvPr userDrawn="1"/>
        </p:nvSpPr>
        <p:spPr>
          <a:xfrm>
            <a:off x="8560135" y="6309321"/>
            <a:ext cx="583865" cy="548680"/>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r">
              <a:defRPr/>
            </a:pPr>
            <a:fld id="{3B44C821-33D2-4576-BE21-07DACCEF4ED2}" type="slidenum">
              <a:rPr lang="bg-BG" sz="2000">
                <a:solidFill>
                  <a:srgbClr val="5B9BD5">
                    <a:lumMod val="75000"/>
                  </a:srgbClr>
                </a:solidFill>
                <a:latin typeface="Cambria"/>
                <a:cs typeface="Arial" charset="0"/>
              </a:rPr>
              <a:pPr algn="r">
                <a:defRPr/>
              </a:pPr>
              <a:t>‹#›</a:t>
            </a:fld>
            <a:endParaRPr xmlns:a="http://schemas.openxmlformats.org/drawingml/2006/main" lang="hr-HR" sz="2000" dirty="0">
              <a:solidFill>
                <a:srgbClr val="5B9BD5">
                  <a:lumMod val="75000"/>
                </a:srgbClr>
              </a:solidFill>
              <a:latin typeface="Cambria"/>
              <a:cs typeface="Arial" charset="0"/>
            </a:endParaRPr>
          </a:p>
        </p:txBody>
      </p:sp>
    </p:spTree>
    <p:extLst>
      <p:ext uri="{BB962C8B-B14F-4D97-AF65-F5344CB8AC3E}">
        <p14:creationId xmlns:p14="http://schemas.microsoft.com/office/powerpoint/2010/main" val="4224587561"/>
      </p:ext>
    </p:extLst>
  </p:cSld>
  <p:clrMapOvr>
    <a:masterClrMapping/>
  </p:clrMapOvr>
  <p:timing>
    <p:tnLst>
      <p:par>
        <p:cTn id="1" dur="indefinite" restart="never" nodeType="tmRoot"/>
      </p:par>
    </p:tnLst>
  </p:timing>
</p:sldLayout>
</file>

<file path=ppt/slideLayouts/slideLayout44.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3_Заглавка на секция">
    <p:spTree>
      <p:nvGrpSpPr>
        <p:cNvPr id="1" name=""/>
        <p:cNvGrpSpPr/>
        <p:nvPr/>
      </p:nvGrpSpPr>
      <p:grpSpPr>
        <a:xfrm>
          <a:off x="0" y="0"/>
          <a:ext cx="0" cy="0"/>
          <a:chOff x="0" y="0"/>
          <a:chExt cx="0" cy="0"/>
        </a:xfrm>
      </p:grpSpPr>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endParaRPr xmlns:a="http://schemas.openxmlformats.org/drawingml/2006/main" lang="hr-HR"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5060AD73-56D4-47E4-A096-0DF5450A5160}" type="slidenum">
              <a:rPr lang="bg-BG">
                <a:solidFill>
                  <a:prstClr val="white"/>
                </a:solidFill>
              </a:rPr>
              <a:pPr algn="ctr">
                <a:defRPr/>
              </a:pPr>
              <a:t>‹#›</a:t>
            </a:fld>
            <a:endParaRPr xmlns:a="http://schemas.openxmlformats.org/drawingml/2006/main" lang="hr-HR" dirty="0">
              <a:solidFill>
                <a:prstClr val="white"/>
              </a:solidFill>
            </a:endParaRPr>
          </a:p>
        </p:txBody>
      </p:sp>
      <p:sp>
        <p:nvSpPr>
          <p:cNvPr id="11" name="Rectangle 10"/>
          <p:cNvSpPr/>
          <p:nvPr userDrawn="1"/>
        </p:nvSpPr>
        <p:spPr>
          <a:xfrm rot="10800000">
            <a:off x="4572002" y="0"/>
            <a:ext cx="4572000" cy="548680"/>
          </a:xfrm>
          <a:prstGeom prst="rect">
            <a:avLst/>
          </a:prstGeom>
          <a:gradFill flip="none" rotWithShape="1">
            <a:gsLst>
              <a:gs pos="0">
                <a:schemeClr val="accent1">
                  <a:lumMod val="75000"/>
                </a:schemeClr>
              </a:gs>
              <a:gs pos="50000">
                <a:schemeClr val="accent1"/>
              </a:gs>
              <a:gs pos="100000">
                <a:schemeClr val="bg1"/>
              </a:gs>
            </a:gsLst>
            <a:lin ang="0" scaled="1"/>
            <a:tileRect/>
          </a:gra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bg-BG">
              <a:solidFill>
                <a:prstClr val="black"/>
              </a:solidFill>
            </a:endParaRPr>
          </a:p>
        </p:txBody>
      </p:sp>
      <p:cxnSp>
        <p:nvCxnSpPr>
          <p:cNvPr id="18" name="Straight Connector 17"/>
          <p:cNvCxnSpPr/>
          <p:nvPr userDrawn="1"/>
        </p:nvCxnSpPr>
        <p:spPr>
          <a:xfrm flipH="1">
            <a:off x="0" y="548680"/>
            <a:ext cx="9144002" cy="0"/>
          </a:xfrm>
          <a:prstGeom prst="line">
            <a:avLst/>
          </a:prstGeom>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72431" y="260680"/>
            <a:ext cx="8229600" cy="288000"/>
          </a:xfrm>
        </p:spPr>
        <p:txBody>
          <a:bodyPr/>
          <a:lstStyle>
            <a:lvl1pPr algn="l" rtl="0" eaLnBrk="1" fontAlgn="base" hangingPunct="1">
              <a:spcBef>
                <a:spcPct val="0"/>
              </a:spcBef>
              <a:spcAft>
                <a:spcPts val="1200"/>
              </a:spcAft>
              <a:defRPr lang="bg-BG" sz="2000" b="1" kern="1200" dirty="0">
                <a:solidFill>
                  <a:schemeClr val="accent1">
                    <a:lumMod val="75000"/>
                  </a:schemeClr>
                </a:solidFill>
                <a:latin typeface="+mj-lt"/>
                <a:ea typeface="+mn-ea"/>
                <a:cs typeface="Arial" charset="0"/>
              </a:defRPr>
            </a:lvl1pPr>
          </a:lstStyle>
          <a:p>
            <a:r>
              <a:rPr lang="en-US" dirty="0" smtClean="0"/>
              <a:t>Click to edit Master title style</a:t>
            </a:r>
            <a:endParaRPr lang="bg-BG" dirty="0"/>
          </a:p>
        </p:txBody>
      </p:sp>
      <p:sp>
        <p:nvSpPr>
          <p:cNvPr id="10" name="Контейнер за дата 3"/>
          <p:cNvSpPr txBox="1">
            <a:spLocks/>
          </p:cNvSpPr>
          <p:nvPr userDrawn="1"/>
        </p:nvSpPr>
        <p:spPr>
          <a:xfrm>
            <a:off x="8560135" y="6309321"/>
            <a:ext cx="583865" cy="548680"/>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r">
              <a:defRPr/>
            </a:pPr>
            <a:fld id="{3B44C821-33D2-4576-BE21-07DACCEF4ED2}" type="slidenum">
              <a:rPr lang="bg-BG" sz="2000">
                <a:solidFill>
                  <a:srgbClr val="5B9BD5">
                    <a:lumMod val="75000"/>
                  </a:srgbClr>
                </a:solidFill>
                <a:latin typeface="Cambria"/>
                <a:cs typeface="Arial" charset="0"/>
              </a:rPr>
              <a:pPr algn="r">
                <a:defRPr/>
              </a:pPr>
              <a:t>‹#›</a:t>
            </a:fld>
            <a:endParaRPr xmlns:a="http://schemas.openxmlformats.org/drawingml/2006/main" lang="hr-HR" sz="2000" dirty="0">
              <a:solidFill>
                <a:srgbClr val="5B9BD5">
                  <a:lumMod val="75000"/>
                </a:srgbClr>
              </a:solidFill>
              <a:latin typeface="Cambria"/>
              <a:cs typeface="Arial" charset="0"/>
            </a:endParaRPr>
          </a:p>
        </p:txBody>
      </p:sp>
      <p:sp>
        <p:nvSpPr>
          <p:cNvPr id="12" name="Title 1"/>
          <p:cNvSpPr txBox="1">
            <a:spLocks/>
          </p:cNvSpPr>
          <p:nvPr userDrawn="1"/>
        </p:nvSpPr>
        <p:spPr bwMode="auto">
          <a:xfrm>
            <a:off x="4572001" y="-1"/>
            <a:ext cx="4571999" cy="548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cap="all" spc="50" dirty="0" smtClean="0">
                <a:solidFill>
                  <a:prstClr val="white"/>
                </a:solidFill>
              </a:rPr>
              <a:t>IV. </a:t>
            </a:r>
            <a:r>
              <a:rPr xmlns:a="http://schemas.openxmlformats.org/drawingml/2006/main" lang="hr-HR" sz="1800" b="1" cap="all" spc="50" dirty="0" smtClean="0">
                <a:solidFill>
                  <a:prstClr val="white"/>
                </a:solidFill>
              </a:rPr>
              <a:t>Javni dug</a:t>
            </a:r>
          </a:p>
        </p:txBody>
      </p:sp>
    </p:spTree>
    <p:extLst>
      <p:ext uri="{BB962C8B-B14F-4D97-AF65-F5344CB8AC3E}">
        <p14:creationId xmlns:p14="http://schemas.microsoft.com/office/powerpoint/2010/main" val="2668598965"/>
      </p:ext>
    </p:extLst>
  </p:cSld>
  <p:clrMapOvr>
    <a:masterClrMapping/>
  </p:clrMapOvr>
  <p:timing>
    <p:tnLst>
      <p:par>
        <p:cTn id="1" dur="indefinite" restart="never" nodeType="tmRoot"/>
      </p:par>
    </p:tnLst>
  </p:timing>
</p:sldLayout>
</file>

<file path=ppt/slideLayouts/slideLayout45.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Празен">
    <p:spTree>
      <p:nvGrpSpPr>
        <p:cNvPr id="1" name=""/>
        <p:cNvGrpSpPr/>
        <p:nvPr/>
      </p:nvGrpSpPr>
      <p:grpSpPr>
        <a:xfrm>
          <a:off x="0" y="0"/>
          <a:ext cx="0" cy="0"/>
          <a:chOff x="0" y="0"/>
          <a:chExt cx="0" cy="0"/>
        </a:xfrm>
      </p:grpSpPr>
      <p:sp>
        <p:nvSpPr>
          <p:cNvPr id="3" name="Правоъгълник 5"/>
          <p:cNvSpPr/>
          <p:nvPr userDrawn="1"/>
        </p:nvSpPr>
        <p:spPr>
          <a:xfrm>
            <a:off x="-14654" y="6367318"/>
            <a:ext cx="9158654" cy="49068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4" name="Rectangle 5"/>
          <p:cNvSpPr txBox="1">
            <a:spLocks noChangeArrowheads="1"/>
          </p:cNvSpPr>
          <p:nvPr userDrawn="1"/>
        </p:nvSpPr>
        <p:spPr bwMode="auto">
          <a:xfrm>
            <a:off x="6948264" y="6367318"/>
            <a:ext cx="2126273" cy="3683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xmlns:a="http://schemas.openxmlformats.org/drawingml/2006/main" algn="r" eaLnBrk="1" hangingPunct="1">
              <a:defRPr/>
            </a:pPr>
            <a:r>
              <a:rPr xmlns:a="http://schemas.openxmlformats.org/drawingml/2006/main" lang="hr-HR" dirty="0" smtClean="0">
                <a:solidFill>
                  <a:prstClr val="white"/>
                </a:solidFill>
                <a:latin typeface="Calibri" pitchFamily="34" charset="0"/>
              </a:rPr>
              <a:t>www.minfin.bg</a:t>
            </a:r>
            <a:endParaRPr xmlns:a="http://schemas.openxmlformats.org/drawingml/2006/main" lang="hr-HR" dirty="0" smtClean="0">
              <a:solidFill>
                <a:prstClr val="white"/>
              </a:solidFill>
              <a:latin typeface="Calibri" pitchFamily="34" charset="0"/>
            </a:endParaRPr>
          </a:p>
        </p:txBody>
      </p:sp>
      <p:sp>
        <p:nvSpPr>
          <p:cNvPr id="6" name="Заглавие 1"/>
          <p:cNvSpPr>
            <a:spLocks noGrp="1"/>
          </p:cNvSpPr>
          <p:nvPr>
            <p:ph type="ctrTitle"/>
          </p:nvPr>
        </p:nvSpPr>
        <p:spPr>
          <a:xfrm>
            <a:off x="1" y="2276872"/>
            <a:ext cx="9142760" cy="1944216"/>
          </a:xfrm>
        </p:spPr>
        <p:txBody>
          <a:bodyPr>
            <a:noAutofit/>
          </a:bodyPr>
          <a:lstStyle>
            <a:lvl1pPr>
              <a:defRPr sz="2400" b="1" baseline="0">
                <a:effectLst/>
              </a:defRPr>
            </a:lvl1pPr>
          </a:lstStyle>
          <a:p>
            <a:r>
              <a:rPr lang="en-US" dirty="0" smtClean="0"/>
              <a:t>Click to edit Master title style</a:t>
            </a:r>
            <a:endParaRPr lang="bg-BG" dirty="0"/>
          </a:p>
        </p:txBody>
      </p:sp>
    </p:spTree>
    <p:extLst>
      <p:ext uri="{BB962C8B-B14F-4D97-AF65-F5344CB8AC3E}">
        <p14:creationId xmlns:p14="http://schemas.microsoft.com/office/powerpoint/2010/main" val="305625722"/>
      </p:ext>
    </p:extLst>
  </p:cSld>
  <p:clrMapOvr>
    <a:masterClrMapping/>
  </p:clrMapOvr>
  <p:timing>
    <p:tnLst>
      <p:par>
        <p:cTn id="1" dur="indefinite" restart="never" nodeType="tmRoot"/>
      </p:par>
    </p:tnLst>
  </p:timing>
</p:sldLayout>
</file>

<file path=ppt/slideLayouts/slideLayout46.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4_Заглавка на секция">
    <p:spTree>
      <p:nvGrpSpPr>
        <p:cNvPr id="1" name=""/>
        <p:cNvGrpSpPr/>
        <p:nvPr/>
      </p:nvGrpSpPr>
      <p:grpSpPr>
        <a:xfrm>
          <a:off x="0" y="0"/>
          <a:ext cx="0" cy="0"/>
          <a:chOff x="0" y="0"/>
          <a:chExt cx="0" cy="0"/>
        </a:xfrm>
      </p:grpSpPr>
      <p:pic>
        <p:nvPicPr>
          <p:cNvPr id="2" name="Картина 8"/>
          <p:cNvPicPr>
            <a:picLocks noChangeAspect="1"/>
          </p:cNvPicPr>
          <p:nvPr userDrawn="1"/>
        </p:nvPicPr>
        <p:blipFill>
          <a:blip r:embed="rId2" cstate="print">
            <a:extLst>
              <a:ext uri="{28A0092B-C50C-407E-A947-70E740481C1C}">
                <a14:useLocalDpi val="0"/>
              </a:ext>
            </a:extLst>
          </a:blip>
          <a:srcRect b="22601"/>
          <a:stretch>
            <a:fillRect/>
          </a:stretch>
        </p:blipFill>
        <p:spPr bwMode="auto">
          <a:xfrm>
            <a:off x="2390043" y="6494463"/>
            <a:ext cx="490903" cy="3603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 name="Правоъгълник 6"/>
          <p:cNvSpPr/>
          <p:nvPr userDrawn="1"/>
        </p:nvSpPr>
        <p:spPr>
          <a:xfrm>
            <a:off x="1466" y="6469064"/>
            <a:ext cx="9157188" cy="39687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4" name="Контейнер за дата 3"/>
          <p:cNvSpPr txBox="1">
            <a:spLocks/>
          </p:cNvSpPr>
          <p:nvPr userDrawn="1"/>
        </p:nvSpPr>
        <p:spPr>
          <a:xfrm>
            <a:off x="1467" y="6511926"/>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p>
        </p:txBody>
      </p:sp>
      <p:sp>
        <p:nvSpPr>
          <p:cNvPr id="5" name="Контейнер за номер на слайда 5"/>
          <p:cNvSpPr txBox="1">
            <a:spLocks/>
          </p:cNvSpPr>
          <p:nvPr userDrawn="1"/>
        </p:nvSpPr>
        <p:spPr>
          <a:xfrm>
            <a:off x="7961435" y="6511926"/>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42D93524-9373-4240-9A4B-98B59914BB28}" type="slidenum">
              <a:rPr lang="bg-BG">
                <a:solidFill>
                  <a:prstClr val="white"/>
                </a:solidFill>
              </a:rPr>
              <a:pPr algn="ctr">
                <a:defRPr/>
              </a:pPr>
              <a:t>‹#›</a:t>
            </a:fld>
            <a:endParaRPr xmlns:a="http://schemas.openxmlformats.org/drawingml/2006/main" lang="hr-HR" dirty="0">
              <a:solidFill>
                <a:prstClr val="white"/>
              </a:solidFill>
            </a:endParaRPr>
          </a:p>
        </p:txBody>
      </p:sp>
      <p:sp>
        <p:nvSpPr>
          <p:cNvPr id="6" name="Контейнер за долния колонтитул 4"/>
          <p:cNvSpPr txBox="1">
            <a:spLocks/>
          </p:cNvSpPr>
          <p:nvPr userDrawn="1"/>
        </p:nvSpPr>
        <p:spPr>
          <a:xfrm>
            <a:off x="1913793" y="6521450"/>
            <a:ext cx="5981700" cy="280988"/>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defRPr/>
            </a:pPr>
            <a:r>
              <a:rPr xmlns:a="http://schemas.openxmlformats.org/drawingml/2006/main" lang="hr-HR" spc="100">
                <a:solidFill>
                  <a:prstClr val="white"/>
                </a:solidFill>
              </a:rPr>
              <a:t>Ministarstvo financija Republike Bugarske</a:t>
            </a:r>
            <a:endParaRPr xmlns:a="http://schemas.openxmlformats.org/drawingml/2006/main" lang="hr-HR" spc="100">
              <a:solidFill>
                <a:prstClr val="white"/>
              </a:solidFill>
            </a:endParaRPr>
          </a:p>
        </p:txBody>
      </p:sp>
      <p:cxnSp>
        <p:nvCxnSpPr>
          <p:cNvPr id="7" name="Право съединение 18"/>
          <p:cNvCxnSpPr/>
          <p:nvPr userDrawn="1"/>
        </p:nvCxnSpPr>
        <p:spPr>
          <a:xfrm>
            <a:off x="1909397"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Право съединение 19"/>
          <p:cNvCxnSpPr/>
          <p:nvPr userDrawn="1"/>
        </p:nvCxnSpPr>
        <p:spPr>
          <a:xfrm>
            <a:off x="7895492"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userDrawn="1"/>
        </p:nvSpPr>
        <p:spPr bwMode="auto">
          <a:xfrm>
            <a:off x="1" y="25822"/>
            <a:ext cx="9143999" cy="450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i="1" cap="all" dirty="0" smtClean="0">
                <a:solidFill>
                  <a:prstClr val="white">
                    <a:lumMod val="50000"/>
                  </a:prstClr>
                </a:solidFill>
              </a:rPr>
              <a:t>Makroekonomski razvoj</a:t>
            </a:r>
            <a:endParaRPr xmlns:a="http://schemas.openxmlformats.org/drawingml/2006/main" lang="hr-HR" sz="1800" b="1" i="1" cap="all" dirty="0" smtClean="0">
              <a:solidFill>
                <a:prstClr val="white">
                  <a:lumMod val="50000"/>
                </a:prstClr>
              </a:solidFill>
            </a:endParaRPr>
          </a:p>
        </p:txBody>
      </p:sp>
      <p:sp>
        <p:nvSpPr>
          <p:cNvPr id="11"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Tree>
    <p:extLst>
      <p:ext uri="{BB962C8B-B14F-4D97-AF65-F5344CB8AC3E}">
        <p14:creationId xmlns:p14="http://schemas.microsoft.com/office/powerpoint/2010/main" val="4032351454"/>
      </p:ext>
    </p:extLst>
  </p:cSld>
  <p:clrMapOvr>
    <a:masterClrMapping/>
  </p:clrMapOvr>
  <mc:AlternateContent xmlns:p14="http://schemas.microsoft.com/office/powerpoint/2010/main">
    <mc:Choice Requires="p14">
      <p:transition spd="slow" p14:dur="2000"/>
    </mc:Choice>
    <mc:Fallback>
      <p:transition spd="slow"/>
    </mc:Fallback>
  </mc:AlternateContent>
  <p:timing>
    <p:tnLst>
      <p:par>
        <p:cTn id="1" dur="indefinite" restart="never" nodeType="tmRoot"/>
      </p:par>
    </p:tnLst>
  </p:timing>
</p:sldLayout>
</file>

<file path=ppt/slideLayouts/slideLayout47.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5_Заглавка на секция">
    <p:spTree>
      <p:nvGrpSpPr>
        <p:cNvPr id="1" name=""/>
        <p:cNvGrpSpPr/>
        <p:nvPr/>
      </p:nvGrpSpPr>
      <p:grpSpPr>
        <a:xfrm>
          <a:off x="0" y="0"/>
          <a:ext cx="0" cy="0"/>
          <a:chOff x="0" y="0"/>
          <a:chExt cx="0" cy="0"/>
        </a:xfrm>
      </p:grpSpPr>
      <p:pic>
        <p:nvPicPr>
          <p:cNvPr id="2" name="Картина 8"/>
          <p:cNvPicPr>
            <a:picLocks noChangeAspect="1"/>
          </p:cNvPicPr>
          <p:nvPr userDrawn="1"/>
        </p:nvPicPr>
        <p:blipFill>
          <a:blip r:embed="rId2" cstate="print">
            <a:extLst>
              <a:ext uri="{28A0092B-C50C-407E-A947-70E740481C1C}">
                <a14:useLocalDpi val="0"/>
              </a:ext>
            </a:extLst>
          </a:blip>
          <a:srcRect b="22601"/>
          <a:stretch>
            <a:fillRect/>
          </a:stretch>
        </p:blipFill>
        <p:spPr bwMode="auto">
          <a:xfrm>
            <a:off x="2390043" y="6494463"/>
            <a:ext cx="490903" cy="3603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 name="Правоъгълник 6"/>
          <p:cNvSpPr/>
          <p:nvPr userDrawn="1"/>
        </p:nvSpPr>
        <p:spPr>
          <a:xfrm>
            <a:off x="1466" y="6469064"/>
            <a:ext cx="9157188" cy="39687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4" name="Контейнер за дата 3"/>
          <p:cNvSpPr txBox="1">
            <a:spLocks/>
          </p:cNvSpPr>
          <p:nvPr userDrawn="1"/>
        </p:nvSpPr>
        <p:spPr>
          <a:xfrm>
            <a:off x="1467" y="6511926"/>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p>
        </p:txBody>
      </p:sp>
      <p:sp>
        <p:nvSpPr>
          <p:cNvPr id="5" name="Контейнер за номер на слайда 5"/>
          <p:cNvSpPr txBox="1">
            <a:spLocks/>
          </p:cNvSpPr>
          <p:nvPr userDrawn="1"/>
        </p:nvSpPr>
        <p:spPr>
          <a:xfrm>
            <a:off x="7961435" y="6511926"/>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42D93524-9373-4240-9A4B-98B59914BB28}" type="slidenum">
              <a:rPr lang="bg-BG">
                <a:solidFill>
                  <a:prstClr val="white"/>
                </a:solidFill>
              </a:rPr>
              <a:pPr algn="ctr">
                <a:defRPr/>
              </a:pPr>
              <a:t>‹#›</a:t>
            </a:fld>
            <a:endParaRPr xmlns:a="http://schemas.openxmlformats.org/drawingml/2006/main" lang="hr-HR" dirty="0">
              <a:solidFill>
                <a:prstClr val="white"/>
              </a:solidFill>
            </a:endParaRPr>
          </a:p>
        </p:txBody>
      </p:sp>
      <p:sp>
        <p:nvSpPr>
          <p:cNvPr id="6" name="Контейнер за долния колонтитул 4"/>
          <p:cNvSpPr txBox="1">
            <a:spLocks/>
          </p:cNvSpPr>
          <p:nvPr userDrawn="1"/>
        </p:nvSpPr>
        <p:spPr>
          <a:xfrm>
            <a:off x="1913793" y="6521450"/>
            <a:ext cx="5981700" cy="280988"/>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defRPr/>
            </a:pPr>
            <a:r>
              <a:rPr xmlns:a="http://schemas.openxmlformats.org/drawingml/2006/main" lang="hr-HR" spc="100">
                <a:solidFill>
                  <a:prstClr val="white"/>
                </a:solidFill>
              </a:rPr>
              <a:t>Ministarstvo financija Republike Bugarske</a:t>
            </a:r>
            <a:endParaRPr xmlns:a="http://schemas.openxmlformats.org/drawingml/2006/main" lang="hr-HR" spc="100">
              <a:solidFill>
                <a:prstClr val="white"/>
              </a:solidFill>
            </a:endParaRPr>
          </a:p>
        </p:txBody>
      </p:sp>
      <p:cxnSp>
        <p:nvCxnSpPr>
          <p:cNvPr id="7" name="Право съединение 18"/>
          <p:cNvCxnSpPr/>
          <p:nvPr userDrawn="1"/>
        </p:nvCxnSpPr>
        <p:spPr>
          <a:xfrm>
            <a:off x="1909397"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Право съединение 19"/>
          <p:cNvCxnSpPr/>
          <p:nvPr userDrawn="1"/>
        </p:nvCxnSpPr>
        <p:spPr>
          <a:xfrm>
            <a:off x="7895492"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userDrawn="1"/>
        </p:nvSpPr>
        <p:spPr bwMode="auto">
          <a:xfrm>
            <a:off x="1" y="25822"/>
            <a:ext cx="9143999" cy="450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i="1" cap="all" dirty="0" smtClean="0">
                <a:solidFill>
                  <a:prstClr val="white">
                    <a:lumMod val="50000"/>
                  </a:prstClr>
                </a:solidFill>
              </a:rPr>
              <a:t>Makroekonomski razvoj</a:t>
            </a:r>
            <a:endParaRPr xmlns:a="http://schemas.openxmlformats.org/drawingml/2006/main" lang="hr-HR" sz="1800" b="1" i="1" cap="all" dirty="0" smtClean="0">
              <a:solidFill>
                <a:prstClr val="white">
                  <a:lumMod val="50000"/>
                </a:prstClr>
              </a:solidFill>
            </a:endParaRPr>
          </a:p>
        </p:txBody>
      </p:sp>
      <p:sp>
        <p:nvSpPr>
          <p:cNvPr id="11"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Tree>
    <p:extLst>
      <p:ext uri="{BB962C8B-B14F-4D97-AF65-F5344CB8AC3E}">
        <p14:creationId xmlns:p14="http://schemas.microsoft.com/office/powerpoint/2010/main" val="2992645878"/>
      </p:ext>
    </p:extLst>
  </p:cSld>
  <p:clrMapOvr>
    <a:masterClrMapping/>
  </p:clrMapOvr>
  <mc:AlternateContent xmlns:p14="http://schemas.microsoft.com/office/powerpoint/2010/main">
    <mc:Choice Requires="p14">
      <p:transition spd="slow" p14:dur="2000"/>
    </mc:Choice>
    <mc:Fallback>
      <p:transition spd="slow"/>
    </mc:Fallback>
  </mc:AlternateContent>
  <p:timing>
    <p:tnLst>
      <p:par>
        <p:cTn id="1" dur="indefinite" restart="never" nodeType="tmRoot"/>
      </p:par>
    </p:tnLst>
  </p:timing>
</p:sldLayout>
</file>

<file path=ppt/slideLayouts/slideLayout48.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6_Заглавка на секция">
    <p:spTree>
      <p:nvGrpSpPr>
        <p:cNvPr id="1" name=""/>
        <p:cNvGrpSpPr/>
        <p:nvPr/>
      </p:nvGrpSpPr>
      <p:grpSpPr>
        <a:xfrm>
          <a:off x="0" y="0"/>
          <a:ext cx="0" cy="0"/>
          <a:chOff x="0" y="0"/>
          <a:chExt cx="0" cy="0"/>
        </a:xfrm>
      </p:grpSpPr>
      <p:pic>
        <p:nvPicPr>
          <p:cNvPr id="2" name="Картина 8"/>
          <p:cNvPicPr>
            <a:picLocks noChangeAspect="1"/>
          </p:cNvPicPr>
          <p:nvPr userDrawn="1"/>
        </p:nvPicPr>
        <p:blipFill>
          <a:blip r:embed="rId2" cstate="print">
            <a:extLst>
              <a:ext uri="{28A0092B-C50C-407E-A947-70E740481C1C}">
                <a14:useLocalDpi val="0"/>
              </a:ext>
            </a:extLst>
          </a:blip>
          <a:srcRect b="22601"/>
          <a:stretch>
            <a:fillRect/>
          </a:stretch>
        </p:blipFill>
        <p:spPr bwMode="auto">
          <a:xfrm>
            <a:off x="2390043" y="6494463"/>
            <a:ext cx="490903" cy="3603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 name="Правоъгълник 6"/>
          <p:cNvSpPr/>
          <p:nvPr userDrawn="1"/>
        </p:nvSpPr>
        <p:spPr>
          <a:xfrm>
            <a:off x="1466" y="6469064"/>
            <a:ext cx="9157188" cy="39687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4" name="Контейнер за дата 3"/>
          <p:cNvSpPr txBox="1">
            <a:spLocks/>
          </p:cNvSpPr>
          <p:nvPr userDrawn="1"/>
        </p:nvSpPr>
        <p:spPr>
          <a:xfrm>
            <a:off x="1467" y="6511926"/>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p>
        </p:txBody>
      </p:sp>
      <p:sp>
        <p:nvSpPr>
          <p:cNvPr id="5" name="Контейнер за номер на слайда 5"/>
          <p:cNvSpPr txBox="1">
            <a:spLocks/>
          </p:cNvSpPr>
          <p:nvPr userDrawn="1"/>
        </p:nvSpPr>
        <p:spPr>
          <a:xfrm>
            <a:off x="7961435" y="6511926"/>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42D93524-9373-4240-9A4B-98B59914BB28}" type="slidenum">
              <a:rPr lang="bg-BG">
                <a:solidFill>
                  <a:prstClr val="white"/>
                </a:solidFill>
              </a:rPr>
              <a:pPr algn="ctr">
                <a:defRPr/>
              </a:pPr>
              <a:t>‹#›</a:t>
            </a:fld>
            <a:endParaRPr xmlns:a="http://schemas.openxmlformats.org/drawingml/2006/main" lang="hr-HR" dirty="0">
              <a:solidFill>
                <a:prstClr val="white"/>
              </a:solidFill>
            </a:endParaRPr>
          </a:p>
        </p:txBody>
      </p:sp>
      <p:sp>
        <p:nvSpPr>
          <p:cNvPr id="6" name="Контейнер за долния колонтитул 4"/>
          <p:cNvSpPr txBox="1">
            <a:spLocks/>
          </p:cNvSpPr>
          <p:nvPr userDrawn="1"/>
        </p:nvSpPr>
        <p:spPr>
          <a:xfrm>
            <a:off x="1913793" y="6521450"/>
            <a:ext cx="5981700" cy="280988"/>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defRPr/>
            </a:pPr>
            <a:r>
              <a:rPr xmlns:a="http://schemas.openxmlformats.org/drawingml/2006/main" lang="hr-HR" spc="100">
                <a:solidFill>
                  <a:prstClr val="white"/>
                </a:solidFill>
              </a:rPr>
              <a:t>Ministarstvo financija Republike Bugarske</a:t>
            </a:r>
            <a:endParaRPr xmlns:a="http://schemas.openxmlformats.org/drawingml/2006/main" lang="hr-HR" spc="100">
              <a:solidFill>
                <a:prstClr val="white"/>
              </a:solidFill>
            </a:endParaRPr>
          </a:p>
        </p:txBody>
      </p:sp>
      <p:cxnSp>
        <p:nvCxnSpPr>
          <p:cNvPr id="7" name="Право съединение 18"/>
          <p:cNvCxnSpPr/>
          <p:nvPr userDrawn="1"/>
        </p:nvCxnSpPr>
        <p:spPr>
          <a:xfrm>
            <a:off x="1909397"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Право съединение 19"/>
          <p:cNvCxnSpPr/>
          <p:nvPr userDrawn="1"/>
        </p:nvCxnSpPr>
        <p:spPr>
          <a:xfrm>
            <a:off x="7895492"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userDrawn="1"/>
        </p:nvSpPr>
        <p:spPr bwMode="auto">
          <a:xfrm>
            <a:off x="1" y="25822"/>
            <a:ext cx="9143999" cy="450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i="1" cap="all" dirty="0" smtClean="0">
                <a:solidFill>
                  <a:prstClr val="white">
                    <a:lumMod val="50000"/>
                  </a:prstClr>
                </a:solidFill>
              </a:rPr>
              <a:t>Makroekonomski razvoj</a:t>
            </a:r>
            <a:endParaRPr xmlns:a="http://schemas.openxmlformats.org/drawingml/2006/main" lang="hr-HR" sz="1800" b="1" i="1" cap="all" dirty="0" smtClean="0">
              <a:solidFill>
                <a:prstClr val="white">
                  <a:lumMod val="50000"/>
                </a:prstClr>
              </a:solidFill>
            </a:endParaRPr>
          </a:p>
        </p:txBody>
      </p:sp>
      <p:sp>
        <p:nvSpPr>
          <p:cNvPr id="11"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Tree>
    <p:extLst>
      <p:ext uri="{BB962C8B-B14F-4D97-AF65-F5344CB8AC3E}">
        <p14:creationId xmlns:p14="http://schemas.microsoft.com/office/powerpoint/2010/main" val="406812683"/>
      </p:ext>
    </p:extLst>
  </p:cSld>
  <p:clrMapOvr>
    <a:masterClrMapping/>
  </p:clrMapOvr>
  <mc:AlternateContent xmlns:p14="http://schemas.microsoft.com/office/powerpoint/2010/main">
    <mc:Choice Requires="p14">
      <p:transition spd="slow" p14:dur="2000"/>
    </mc:Choice>
    <mc:Fallback>
      <p:transition spd="slow"/>
    </mc:Fallback>
  </mc:AlternateContent>
  <p:timing>
    <p:tnLst>
      <p:par>
        <p:cTn id="1" dur="indefinite" restart="never" nodeType="tmRoot"/>
      </p:par>
    </p:tnLst>
  </p:timing>
</p:sldLayout>
</file>

<file path=ppt/slideLayouts/slideLayout49.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7_Заглавка на секция">
    <p:spTree>
      <p:nvGrpSpPr>
        <p:cNvPr id="1" name=""/>
        <p:cNvGrpSpPr/>
        <p:nvPr/>
      </p:nvGrpSpPr>
      <p:grpSpPr>
        <a:xfrm>
          <a:off x="0" y="0"/>
          <a:ext cx="0" cy="0"/>
          <a:chOff x="0" y="0"/>
          <a:chExt cx="0" cy="0"/>
        </a:xfrm>
      </p:grpSpPr>
      <p:pic>
        <p:nvPicPr>
          <p:cNvPr id="2" name="Картина 8"/>
          <p:cNvPicPr>
            <a:picLocks noChangeAspect="1"/>
          </p:cNvPicPr>
          <p:nvPr userDrawn="1"/>
        </p:nvPicPr>
        <p:blipFill>
          <a:blip r:embed="rId2" cstate="print">
            <a:extLst>
              <a:ext uri="{28A0092B-C50C-407E-A947-70E740481C1C}">
                <a14:useLocalDpi val="0"/>
              </a:ext>
            </a:extLst>
          </a:blip>
          <a:srcRect b="22601"/>
          <a:stretch>
            <a:fillRect/>
          </a:stretch>
        </p:blipFill>
        <p:spPr bwMode="auto">
          <a:xfrm>
            <a:off x="2390043" y="6494463"/>
            <a:ext cx="490903" cy="3603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 name="Правоъгълник 6"/>
          <p:cNvSpPr/>
          <p:nvPr userDrawn="1"/>
        </p:nvSpPr>
        <p:spPr>
          <a:xfrm>
            <a:off x="1466" y="6469064"/>
            <a:ext cx="9157188" cy="39687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4" name="Контейнер за дата 3"/>
          <p:cNvSpPr txBox="1">
            <a:spLocks/>
          </p:cNvSpPr>
          <p:nvPr userDrawn="1"/>
        </p:nvSpPr>
        <p:spPr>
          <a:xfrm>
            <a:off x="1467" y="6511926"/>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p>
        </p:txBody>
      </p:sp>
      <p:sp>
        <p:nvSpPr>
          <p:cNvPr id="5" name="Контейнер за номер на слайда 5"/>
          <p:cNvSpPr txBox="1">
            <a:spLocks/>
          </p:cNvSpPr>
          <p:nvPr userDrawn="1"/>
        </p:nvSpPr>
        <p:spPr>
          <a:xfrm>
            <a:off x="7961435" y="6511926"/>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42D93524-9373-4240-9A4B-98B59914BB28}" type="slidenum">
              <a:rPr lang="bg-BG">
                <a:solidFill>
                  <a:prstClr val="white"/>
                </a:solidFill>
              </a:rPr>
              <a:pPr algn="ctr">
                <a:defRPr/>
              </a:pPr>
              <a:t>‹#›</a:t>
            </a:fld>
            <a:endParaRPr xmlns:a="http://schemas.openxmlformats.org/drawingml/2006/main" lang="hr-HR" dirty="0">
              <a:solidFill>
                <a:prstClr val="white"/>
              </a:solidFill>
            </a:endParaRPr>
          </a:p>
        </p:txBody>
      </p:sp>
      <p:sp>
        <p:nvSpPr>
          <p:cNvPr id="6" name="Контейнер за долния колонтитул 4"/>
          <p:cNvSpPr txBox="1">
            <a:spLocks/>
          </p:cNvSpPr>
          <p:nvPr userDrawn="1"/>
        </p:nvSpPr>
        <p:spPr>
          <a:xfrm>
            <a:off x="1913793" y="6521450"/>
            <a:ext cx="5981700" cy="280988"/>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defRPr/>
            </a:pPr>
            <a:r>
              <a:rPr xmlns:a="http://schemas.openxmlformats.org/drawingml/2006/main" lang="hr-HR" spc="100">
                <a:solidFill>
                  <a:prstClr val="white"/>
                </a:solidFill>
              </a:rPr>
              <a:t>Ministarstvo financija Republike Bugarske</a:t>
            </a:r>
            <a:endParaRPr xmlns:a="http://schemas.openxmlformats.org/drawingml/2006/main" lang="hr-HR" spc="100">
              <a:solidFill>
                <a:prstClr val="white"/>
              </a:solidFill>
            </a:endParaRPr>
          </a:p>
        </p:txBody>
      </p:sp>
      <p:cxnSp>
        <p:nvCxnSpPr>
          <p:cNvPr id="7" name="Право съединение 18"/>
          <p:cNvCxnSpPr/>
          <p:nvPr userDrawn="1"/>
        </p:nvCxnSpPr>
        <p:spPr>
          <a:xfrm>
            <a:off x="1909397"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Право съединение 19"/>
          <p:cNvCxnSpPr/>
          <p:nvPr userDrawn="1"/>
        </p:nvCxnSpPr>
        <p:spPr>
          <a:xfrm>
            <a:off x="7895492"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userDrawn="1"/>
        </p:nvSpPr>
        <p:spPr bwMode="auto">
          <a:xfrm>
            <a:off x="1" y="25822"/>
            <a:ext cx="9143999" cy="450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i="1" cap="all" dirty="0" smtClean="0">
                <a:solidFill>
                  <a:prstClr val="white">
                    <a:lumMod val="50000"/>
                  </a:prstClr>
                </a:solidFill>
              </a:rPr>
              <a:t>Makroekonomski razvoj</a:t>
            </a:r>
            <a:endParaRPr xmlns:a="http://schemas.openxmlformats.org/drawingml/2006/main" lang="hr-HR" sz="1800" b="1" i="1" cap="all" dirty="0" smtClean="0">
              <a:solidFill>
                <a:prstClr val="white">
                  <a:lumMod val="50000"/>
                </a:prstClr>
              </a:solidFill>
            </a:endParaRPr>
          </a:p>
        </p:txBody>
      </p:sp>
      <p:sp>
        <p:nvSpPr>
          <p:cNvPr id="11"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Tree>
    <p:extLst>
      <p:ext uri="{BB962C8B-B14F-4D97-AF65-F5344CB8AC3E}">
        <p14:creationId xmlns:p14="http://schemas.microsoft.com/office/powerpoint/2010/main" val="2225845863"/>
      </p:ext>
    </p:extLst>
  </p:cSld>
  <p:clrMapOvr>
    <a:masterClrMapping/>
  </p:clrMapOvr>
  <mc:AlternateContent xmlns:p14="http://schemas.microsoft.com/office/powerpoint/2010/main">
    <mc:Choice Requires="p14">
      <p:transition spd="slow" p14:dur="2000"/>
    </mc:Choice>
    <mc:Fallback>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Date Placeholder 6"/>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bg-BG">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2756816970"/>
      </p:ext>
    </p:extLst>
  </p:cSld>
  <p:clrMapOvr>
    <a:masterClrMapping/>
  </p:clrMapOvr>
  <p:timing>
    <p:tnLst>
      <p:par>
        <p:cTn id="1" dur="indefinite" restart="never" nodeType="tmRoot"/>
      </p:par>
    </p:tnLst>
  </p:timing>
</p:sldLayout>
</file>

<file path=ppt/slideLayouts/slideLayout50.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8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i="1" cap="all" dirty="0" smtClean="0">
                <a:solidFill>
                  <a:prstClr val="white">
                    <a:lumMod val="50000"/>
                  </a:prstClr>
                </a:solidFill>
              </a:rPr>
              <a:t>Javni dug</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val="0"/>
              </a:ext>
            </a:extLst>
          </a:blip>
          <a:srcRect b="22601"/>
          <a:stretch>
            <a:fillRect/>
          </a:stretch>
        </p:blipFill>
        <p:spPr bwMode="auto">
          <a:xfrm>
            <a:off x="2390043" y="6496051"/>
            <a:ext cx="490903" cy="3603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endParaRPr xmlns:a="http://schemas.openxmlformats.org/drawingml/2006/main" lang="hr-HR"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5060AD73-56D4-47E4-A096-0DF5450A5160}" type="slidenum">
              <a:rPr lang="bg-BG">
                <a:solidFill>
                  <a:prstClr val="white"/>
                </a:solidFill>
              </a:rPr>
              <a:pPr algn="ctr">
                <a:defRPr/>
              </a:pPr>
              <a:t>‹#›</a:t>
            </a:fld>
            <a:endParaRPr xmlns:a="http://schemas.openxmlformats.org/drawingml/2006/main" lang="hr-HR"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defRPr/>
            </a:pPr>
            <a:r>
              <a:rPr xmlns:a="http://schemas.openxmlformats.org/drawingml/2006/main" lang="hr-HR" spc="100">
                <a:solidFill>
                  <a:prstClr val="white"/>
                </a:solidFill>
              </a:rPr>
              <a:t>Ministarstvo financija Republike Bugarske</a:t>
            </a:r>
            <a:endParaRPr xmlns:a="http://schemas.openxmlformats.org/drawingml/2006/main" lang="hr-HR"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3326408300"/>
      </p:ext>
    </p:extLst>
  </p:cSld>
  <p:clrMapOvr>
    <a:masterClrMapping/>
  </p:clrMapOvr>
  <mc:AlternateContent xmlns:p14="http://schemas.microsoft.com/office/powerpoint/2010/main">
    <mc:Choice Requires="p14">
      <p:transition spd="slow" p14:dur="2000"/>
    </mc:Choice>
    <mc:Fallback>
      <p:transition spd="slow"/>
    </mc:Fallback>
  </mc:AlternateContent>
  <p:timing>
    <p:tnLst>
      <p:par>
        <p:cTn id="1" dur="indefinite" restart="never" nodeType="tmRoot"/>
      </p:par>
    </p:tnLst>
  </p:timing>
</p:sldLayout>
</file>

<file path=ppt/slideLayouts/slideLayout51.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9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i="1" cap="all" dirty="0" smtClean="0">
                <a:solidFill>
                  <a:prstClr val="white">
                    <a:lumMod val="50000"/>
                  </a:prstClr>
                </a:solidFill>
              </a:rPr>
              <a:t>Javni dug</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val="0"/>
              </a:ext>
            </a:extLst>
          </a:blip>
          <a:srcRect b="22601"/>
          <a:stretch>
            <a:fillRect/>
          </a:stretch>
        </p:blipFill>
        <p:spPr bwMode="auto">
          <a:xfrm>
            <a:off x="2390043" y="6496051"/>
            <a:ext cx="490903" cy="3603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endParaRPr xmlns:a="http://schemas.openxmlformats.org/drawingml/2006/main" lang="hr-HR"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5060AD73-56D4-47E4-A096-0DF5450A5160}" type="slidenum">
              <a:rPr lang="bg-BG">
                <a:solidFill>
                  <a:prstClr val="white"/>
                </a:solidFill>
              </a:rPr>
              <a:pPr algn="ctr">
                <a:defRPr/>
              </a:pPr>
              <a:t>‹#›</a:t>
            </a:fld>
            <a:endParaRPr xmlns:a="http://schemas.openxmlformats.org/drawingml/2006/main" lang="hr-HR"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defRPr/>
            </a:pPr>
            <a:r>
              <a:rPr xmlns:a="http://schemas.openxmlformats.org/drawingml/2006/main" lang="hr-HR" spc="100">
                <a:solidFill>
                  <a:prstClr val="white"/>
                </a:solidFill>
              </a:rPr>
              <a:t>Ministarstvo financija Republike Bugarske</a:t>
            </a:r>
            <a:endParaRPr xmlns:a="http://schemas.openxmlformats.org/drawingml/2006/main" lang="hr-HR"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3276803039"/>
      </p:ext>
    </p:extLst>
  </p:cSld>
  <p:clrMapOvr>
    <a:masterClrMapping/>
  </p:clrMapOvr>
  <mc:AlternateContent xmlns:p14="http://schemas.microsoft.com/office/powerpoint/2010/main">
    <mc:Choice Requires="p14">
      <p:transition spd="slow" p14:dur="2000"/>
    </mc:Choice>
    <mc:Fallback>
      <p:transition spd="slow"/>
    </mc:Fallback>
  </mc:AlternateContent>
  <p:timing>
    <p:tnLst>
      <p:par>
        <p:cTn id="1" dur="indefinite" restart="never" nodeType="tmRoot"/>
      </p:par>
    </p:tnLst>
  </p:timing>
</p:sldLayout>
</file>

<file path=ppt/slideLayouts/slideLayout52.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10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i="1" cap="all" dirty="0" smtClean="0">
                <a:solidFill>
                  <a:prstClr val="white">
                    <a:lumMod val="50000"/>
                  </a:prstClr>
                </a:solidFill>
              </a:rPr>
              <a:t>Javni dug</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val="0"/>
              </a:ext>
            </a:extLst>
          </a:blip>
          <a:srcRect b="22601"/>
          <a:stretch>
            <a:fillRect/>
          </a:stretch>
        </p:blipFill>
        <p:spPr bwMode="auto">
          <a:xfrm>
            <a:off x="2390043" y="6496051"/>
            <a:ext cx="490903" cy="3603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endParaRPr xmlns:a="http://schemas.openxmlformats.org/drawingml/2006/main" lang="hr-HR"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5060AD73-56D4-47E4-A096-0DF5450A5160}" type="slidenum">
              <a:rPr lang="bg-BG">
                <a:solidFill>
                  <a:prstClr val="white"/>
                </a:solidFill>
              </a:rPr>
              <a:pPr algn="ctr">
                <a:defRPr/>
              </a:pPr>
              <a:t>‹#›</a:t>
            </a:fld>
            <a:endParaRPr xmlns:a="http://schemas.openxmlformats.org/drawingml/2006/main" lang="hr-HR"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defRPr/>
            </a:pPr>
            <a:r>
              <a:rPr xmlns:a="http://schemas.openxmlformats.org/drawingml/2006/main" lang="hr-HR" spc="100">
                <a:solidFill>
                  <a:prstClr val="white"/>
                </a:solidFill>
              </a:rPr>
              <a:t>Ministarstvo financija Republike Bugarske</a:t>
            </a:r>
            <a:endParaRPr xmlns:a="http://schemas.openxmlformats.org/drawingml/2006/main" lang="hr-HR"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4253440309"/>
      </p:ext>
    </p:extLst>
  </p:cSld>
  <p:clrMapOvr>
    <a:masterClrMapping/>
  </p:clrMapOvr>
  <mc:AlternateContent xmlns:p14="http://schemas.microsoft.com/office/powerpoint/2010/main">
    <mc:Choice Requires="p14">
      <p:transition spd="slow" p14:dur="2000"/>
    </mc:Choice>
    <mc:Fallback>
      <p:transition spd="slow"/>
    </mc:Fallback>
  </mc:AlternateContent>
  <p:timing>
    <p:tnLst>
      <p:par>
        <p:cTn id="1" dur="indefinite" restart="never" nodeType="tmRoot"/>
      </p:par>
    </p:tnLst>
  </p:timing>
</p:sldLayout>
</file>

<file path=ppt/slideLayouts/slideLayout53.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11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i="1" cap="all" dirty="0" smtClean="0">
                <a:solidFill>
                  <a:prstClr val="white">
                    <a:lumMod val="50000"/>
                  </a:prstClr>
                </a:solidFill>
              </a:rPr>
              <a:t>Javni dug</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val="0"/>
              </a:ext>
            </a:extLst>
          </a:blip>
          <a:srcRect b="22601"/>
          <a:stretch>
            <a:fillRect/>
          </a:stretch>
        </p:blipFill>
        <p:spPr bwMode="auto">
          <a:xfrm>
            <a:off x="2390043" y="6496051"/>
            <a:ext cx="490903" cy="3603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endParaRPr xmlns:a="http://schemas.openxmlformats.org/drawingml/2006/main" lang="hr-HR"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5060AD73-56D4-47E4-A096-0DF5450A5160}" type="slidenum">
              <a:rPr lang="bg-BG">
                <a:solidFill>
                  <a:prstClr val="white"/>
                </a:solidFill>
              </a:rPr>
              <a:pPr algn="ctr">
                <a:defRPr/>
              </a:pPr>
              <a:t>‹#›</a:t>
            </a:fld>
            <a:endParaRPr xmlns:a="http://schemas.openxmlformats.org/drawingml/2006/main" lang="hr-HR"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defRPr/>
            </a:pPr>
            <a:r>
              <a:rPr xmlns:a="http://schemas.openxmlformats.org/drawingml/2006/main" lang="hr-HR" spc="100">
                <a:solidFill>
                  <a:prstClr val="white"/>
                </a:solidFill>
              </a:rPr>
              <a:t>Ministarstvo financija Republike Bugarske</a:t>
            </a:r>
            <a:endParaRPr xmlns:a="http://schemas.openxmlformats.org/drawingml/2006/main" lang="hr-HR"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1596472319"/>
      </p:ext>
    </p:extLst>
  </p:cSld>
  <p:clrMapOvr>
    <a:masterClrMapping/>
  </p:clrMapOvr>
  <mc:AlternateContent xmlns:p14="http://schemas.microsoft.com/office/powerpoint/2010/main">
    <mc:Choice Requires="p14">
      <p:transition spd="slow" p14:dur="2000"/>
    </mc:Choice>
    <mc:Fallback>
      <p:transition spd="slow"/>
    </mc:Fallback>
  </mc:AlternateContent>
  <p:timing>
    <p:tnLst>
      <p:par>
        <p:cTn id="1" dur="indefinite" restart="never" nodeType="tmRoot"/>
      </p:par>
    </p:tnLst>
  </p:timing>
</p:sldLayout>
</file>

<file path=ppt/slideLayouts/slideLayout54.xml><?xml version="1.0" encoding="utf-8"?>
<p:sldLayout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userDrawn="1">
  <p:cSld name="12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xmlns:a="http://schemas.openxmlformats.org/drawingml/2006/main" algn="r" eaLnBrk="1" hangingPunct="1">
              <a:defRPr/>
            </a:pPr>
            <a:r>
              <a:rPr xmlns:a="http://schemas.openxmlformats.org/drawingml/2006/main" lang="hr-HR" sz="1800" b="1" i="1" cap="all" dirty="0" smtClean="0">
                <a:solidFill>
                  <a:prstClr val="white">
                    <a:lumMod val="50000"/>
                  </a:prstClr>
                </a:solidFill>
              </a:rPr>
              <a:t>Javni dug</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val="0"/>
              </a:ext>
            </a:extLst>
          </a:blip>
          <a:srcRect b="22601"/>
          <a:stretch>
            <a:fillRect/>
          </a:stretch>
        </p:blipFill>
        <p:spPr bwMode="auto">
          <a:xfrm>
            <a:off x="2390043" y="6496051"/>
            <a:ext cx="490903" cy="3603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r>
              <a:rPr xmlns:a="http://schemas.openxmlformats.org/drawingml/2006/main" lang="hr-HR" dirty="0">
                <a:solidFill>
                  <a:prstClr val="white"/>
                </a:solidFill>
              </a:rPr>
              <a:t>Svibanj 2014.</a:t>
            </a:r>
            <a:endParaRPr xmlns:a="http://schemas.openxmlformats.org/drawingml/2006/main" lang="hr-HR"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lgn="ctr">
              <a:defRPr/>
            </a:pPr>
            <a:fld id="{5060AD73-56D4-47E4-A096-0DF5450A5160}" type="slidenum">
              <a:rPr lang="bg-BG">
                <a:solidFill>
                  <a:prstClr val="white"/>
                </a:solidFill>
              </a:rPr>
              <a:pPr algn="ctr">
                <a:defRPr/>
              </a:pPr>
              <a:t>‹#›</a:t>
            </a:fld>
            <a:endParaRPr xmlns:a="http://schemas.openxmlformats.org/drawingml/2006/main" lang="hr-HR"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xmlns:a="http://schemas.openxmlformats.org/drawingml/2006/main">
              <a:defRPr/>
            </a:pPr>
            <a:r>
              <a:rPr xmlns:a="http://schemas.openxmlformats.org/drawingml/2006/main" lang="hr-HR" spc="100">
                <a:solidFill>
                  <a:prstClr val="white"/>
                </a:solidFill>
              </a:rPr>
              <a:t>Ministarstvo financija Republike Bugarske</a:t>
            </a:r>
            <a:endParaRPr xmlns:a="http://schemas.openxmlformats.org/drawingml/2006/main" lang="hr-HR"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3716974620"/>
      </p:ext>
    </p:extLst>
  </p:cSld>
  <p:clrMapOvr>
    <a:masterClrMapping/>
  </p:clrMapOvr>
  <mc:AlternateContent xmlns:p14="http://schemas.microsoft.com/office/powerpoint/2010/main">
    <mc:Choice Requires="p14">
      <p:transition spd="slow" p14:dur="2000"/>
    </mc:Choice>
    <mc:Fallback>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Date Placeholder 2"/>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bg-BG">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85805366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bg-BG">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36536552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bg-BG">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1811001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bg-BG">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3688091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26" Type="http://schemas.openxmlformats.org/officeDocument/2006/relationships/slideLayout" Target="../slideLayouts/slideLayout52.xml"/><Relationship Id="rId3" Type="http://schemas.openxmlformats.org/officeDocument/2006/relationships/slideLayout" Target="../slideLayouts/slideLayout29.xml"/><Relationship Id="rId21" Type="http://schemas.openxmlformats.org/officeDocument/2006/relationships/slideLayout" Target="../slideLayouts/slideLayout47.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5" Type="http://schemas.openxmlformats.org/officeDocument/2006/relationships/slideLayout" Target="../slideLayouts/slideLayout51.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29" Type="http://schemas.openxmlformats.org/officeDocument/2006/relationships/theme" Target="../theme/theme2.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24" Type="http://schemas.openxmlformats.org/officeDocument/2006/relationships/slideLayout" Target="../slideLayouts/slideLayout50.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28" Type="http://schemas.openxmlformats.org/officeDocument/2006/relationships/slideLayout" Target="../slideLayouts/slideLayout54.xml"/><Relationship Id="rId10" Type="http://schemas.openxmlformats.org/officeDocument/2006/relationships/slideLayout" Target="../slideLayouts/slideLayout36.xml"/><Relationship Id="rId19" Type="http://schemas.openxmlformats.org/officeDocument/2006/relationships/slideLayout" Target="../slideLayouts/slideLayout45.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slideLayout" Target="../slideLayouts/slideLayout48.xml"/><Relationship Id="rId27"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g-BG"/>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bg-BG">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3624968480"/>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4" r:id="rId13"/>
    <p:sldLayoutId id="2147483825" r:id="rId14"/>
    <p:sldLayoutId id="2147483826" r:id="rId15"/>
    <p:sldLayoutId id="2147483827" r:id="rId16"/>
    <p:sldLayoutId id="2147483828" r:id="rId17"/>
    <p:sldLayoutId id="2147483829" r:id="rId18"/>
    <p:sldLayoutId id="2147483830" r:id="rId19"/>
    <p:sldLayoutId id="2147483831" r:id="rId20"/>
    <p:sldLayoutId id="2147483832" r:id="rId21"/>
    <p:sldLayoutId id="2147483833" r:id="rId22"/>
    <p:sldLayoutId id="2147483834" r:id="rId23"/>
    <p:sldLayoutId id="2147483835" r:id="rId24"/>
    <p:sldLayoutId id="2147483836" r:id="rId25"/>
    <p:sldLayoutId id="2147483837" r:id="rId26"/>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g-BG"/>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bg-BG">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1391976284"/>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 id="2147484104" r:id="rId12"/>
    <p:sldLayoutId id="2147484105" r:id="rId13"/>
    <p:sldLayoutId id="2147484106" r:id="rId14"/>
    <p:sldLayoutId id="2147484107" r:id="rId15"/>
    <p:sldLayoutId id="2147484108" r:id="rId16"/>
    <p:sldLayoutId id="2147484109" r:id="rId17"/>
    <p:sldLayoutId id="2147484110" r:id="rId18"/>
    <p:sldLayoutId id="2147484111" r:id="rId19"/>
    <p:sldLayoutId id="2147484112" r:id="rId20"/>
    <p:sldLayoutId id="2147484113" r:id="rId21"/>
    <p:sldLayoutId id="2147484114" r:id="rId22"/>
    <p:sldLayoutId id="2147484115" r:id="rId23"/>
    <p:sldLayoutId id="2147484116" r:id="rId24"/>
    <p:sldLayoutId id="2147484117" r:id="rId25"/>
    <p:sldLayoutId id="2147484118" r:id="rId26"/>
    <p:sldLayoutId id="2147484119" r:id="rId27"/>
    <p:sldLayoutId id="2147484120" r:id="rId28"/>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3" Type="http://schemas.openxmlformats.org/officeDocument/2006/relationships/slide" Target="slide2.xml" /><Relationship Id="rId2" Type="http://schemas.openxmlformats.org/officeDocument/2006/relationships/image" Target="../media/image1.png" /><Relationship Id="rId1" Type="http://schemas.openxmlformats.org/officeDocument/2006/relationships/slideLayout" Target="../slideLayouts/slideLayout3.xml" /><Relationship Id="rId4" Type="http://schemas.openxmlformats.org/officeDocument/2006/relationships/slide" Target="slide9.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Relationships xmlns="http://schemas.openxmlformats.org/package/2006/relationships"><Relationship Id="rId1" Type="http://schemas.openxmlformats.org/officeDocument/2006/relationships/slideLayout" Target="../slideLayouts/slideLayout45.xml" /></Relationships>
</file>

<file path=ppt/slides/slide1.xml><?xml version="1.0" encoding="utf-8"?>
<p:sld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p:cSld>
    <p:spTree>
      <p:nvGrpSpPr>
        <p:cNvPr id="1" name=""/>
        <p:cNvGrpSpPr/>
        <p:nvPr/>
      </p:nvGrpSpPr>
      <p:grpSpPr>
        <a:xfrm>
          <a:off x="0" y="0"/>
          <a:ext cx="0" cy="0"/>
          <a:chOff x="0" y="0"/>
          <a:chExt cx="0" cy="0"/>
        </a:xfrm>
      </p:grpSpPr>
      <p:pic>
        <p:nvPicPr>
          <p:cNvPr id="16" name="Картина 10"/>
          <p:cNvPicPr>
            <a:picLocks noChangeAspect="1"/>
          </p:cNvPicPr>
          <p:nvPr/>
        </p:nvPicPr>
        <p:blipFill>
          <a:blip r:embed="rId2" cstate="print">
            <a:extLst>
              <a:ext uri="{28A0092B-C50C-407E-A947-70E740481C1C}">
                <a14:useLocalDpi val="0"/>
              </a:ext>
            </a:extLst>
          </a:blip>
          <a:stretch>
            <a:fillRect/>
          </a:stretch>
        </p:blipFill>
        <p:spPr>
          <a:xfrm>
            <a:off x="1780753" y="402035"/>
            <a:ext cx="1984514" cy="720000"/>
          </a:xfrm>
          <a:prstGeom prst="rect">
            <a:avLst/>
          </a:prstGeom>
        </p:spPr>
      </p:pic>
      <p:sp>
        <p:nvSpPr>
          <p:cNvPr id="17" name="Rectangle 16"/>
          <p:cNvSpPr/>
          <p:nvPr/>
        </p:nvSpPr>
        <p:spPr>
          <a:xfrm>
            <a:off x="1780753" y="2996952"/>
            <a:ext cx="6289698" cy="2062103"/>
          </a:xfrm>
          <a:prstGeom prst="rect">
            <a:avLst/>
          </a:prstGeom>
        </p:spPr>
        <p:txBody>
          <a:bodyPr wrap="square" lIns="0">
            <a:spAutoFit/>
          </a:bodyPr>
          <a:lstStyle/>
          <a:p>
            <a:pPr xmlns:a="http://schemas.openxmlformats.org/drawingml/2006/main" algn="ctr">
              <a:lnSpc>
                <a:spcPct val="80000"/>
              </a:lnSpc>
            </a:pPr>
            <a:r>
              <a:rPr xmlns:a="http://schemas.openxmlformats.org/drawingml/2006/main" lang="hr-HR" sz="4000" b="1" spc="100" dirty="0" smtClean="0">
                <a:solidFill>
                  <a:schemeClr val="accent1">
                    <a:lumMod val="50000"/>
                  </a:schemeClr>
                </a:solidFill>
                <a:effectLst>
                  <a:outerShdw blurRad="50800" dist="38100" algn="l" rotWithShape="0">
                    <a:prstClr val="black">
                      <a:alpha val="40000"/>
                    </a:prstClr>
                  </a:outerShdw>
                </a:effectLst>
                <a:latin typeface="Calibri"/>
              </a:rPr>
              <a:t>Bugarska - razvoj srednjoročnog proračunskog okvira</a:t>
            </a:r>
            <a:endParaRPr xmlns:a="http://schemas.openxmlformats.org/drawingml/2006/main" lang="hr-HR" sz="4000" b="1" spc="100" dirty="0">
              <a:solidFill>
                <a:schemeClr val="accent1">
                  <a:lumMod val="50000"/>
                </a:schemeClr>
              </a:solidFill>
              <a:effectLst>
                <a:outerShdw blurRad="50800" dist="38100" algn="l" rotWithShape="0">
                  <a:prstClr val="black">
                    <a:alpha val="40000"/>
                  </a:prstClr>
                </a:outerShdw>
              </a:effectLst>
              <a:latin typeface="Calibri"/>
              <a:ea typeface="Tahoma" panose="020B0604030504040204" pitchFamily="34" charset="0"/>
              <a:cs typeface="Tahoma" panose="020B0604030504040204" pitchFamily="34" charset="0"/>
            </a:endParaRPr>
          </a:p>
        </p:txBody>
      </p:sp>
      <p:sp>
        <p:nvSpPr>
          <p:cNvPr id="18" name="Subtitle 2"/>
          <p:cNvSpPr txBox="1">
            <a:spLocks/>
          </p:cNvSpPr>
          <p:nvPr/>
        </p:nvSpPr>
        <p:spPr>
          <a:xfrm>
            <a:off x="1780753" y="5961923"/>
            <a:ext cx="4345482" cy="360000"/>
          </a:xfrm>
          <a:prstGeom prst="rect">
            <a:avLst/>
          </a:prstGeom>
          <a:noFill/>
        </p:spPr>
        <p:txBody>
          <a:bodyPr vert="horz" lIns="0" tIns="0" rIns="0" bIns="0" rtlCol="0" anchor="b">
            <a:normAutofit/>
          </a:bodyPr>
          <a:lstStyle>
            <a:lvl1pPr marL="0" indent="0" algn="l"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9pPr>
          </a:lstStyle>
          <a:p>
            <a:pPr xmlns:a="http://schemas.openxmlformats.org/drawingml/2006/main" fontAlgn="auto">
              <a:spcAft>
                <a:spcPts val="0"/>
              </a:spcAft>
            </a:pPr>
            <a:r>
              <a:rPr xmlns:a="http://schemas.openxmlformats.org/drawingml/2006/main" lang="hr-HR" sz="1800" dirty="0" smtClean="0">
                <a:solidFill>
                  <a:srgbClr val="44546A"/>
                </a:solidFill>
              </a:rPr>
              <a:t>Zagreb, Hrvatska  | svibanj 2018.</a:t>
            </a:r>
            <a:endParaRPr xmlns:a="http://schemas.openxmlformats.org/drawingml/2006/main" lang="hr-HR" sz="1800" dirty="0">
              <a:solidFill>
                <a:srgbClr val="44546A"/>
              </a:solidFill>
            </a:endParaRPr>
          </a:p>
        </p:txBody>
      </p:sp>
      <p:sp>
        <p:nvSpPr>
          <p:cNvPr id="19" name="Rectangle 18"/>
          <p:cNvSpPr/>
          <p:nvPr/>
        </p:nvSpPr>
        <p:spPr>
          <a:xfrm>
            <a:off x="0" y="-840"/>
            <a:ext cx="1187624" cy="6858840"/>
          </a:xfrm>
          <a:prstGeom prst="rect">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2400" dirty="0">
              <a:solidFill>
                <a:prstClr val="white"/>
              </a:solidFill>
            </a:endParaRPr>
          </a:p>
        </p:txBody>
      </p:sp>
      <p:sp>
        <p:nvSpPr>
          <p:cNvPr id="20" name="Rectangle 19"/>
          <p:cNvSpPr/>
          <p:nvPr/>
        </p:nvSpPr>
        <p:spPr>
          <a:xfrm>
            <a:off x="993787" y="3297117"/>
            <a:ext cx="731421" cy="144016"/>
          </a:xfrm>
          <a:prstGeom prst="rect">
            <a:avLst/>
          </a:prstGeom>
          <a:solidFill>
            <a:schemeClr val="tx2">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2400" dirty="0">
              <a:solidFill>
                <a:prstClr val="white"/>
              </a:solidFill>
            </a:endParaRPr>
          </a:p>
        </p:txBody>
      </p:sp>
      <p:sp>
        <p:nvSpPr>
          <p:cNvPr id="12" name="Rectangle 11">
            <a:hlinkClick r:id="rId3" action="ppaction://hlinksldjump"/>
          </p:cNvPr>
          <p:cNvSpPr/>
          <p:nvPr/>
        </p:nvSpPr>
        <p:spPr>
          <a:xfrm>
            <a:off x="8062595" y="6061400"/>
            <a:ext cx="161046" cy="161046"/>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xmlns:a="http://schemas.openxmlformats.org/drawingml/2006/main" algn="ctr"/>
            <a:endParaRPr xmlns:a="http://schemas.openxmlformats.org/drawingml/2006/main" lang="hr-HR" sz="2400" dirty="0">
              <a:solidFill>
                <a:prstClr val="white"/>
              </a:solidFill>
            </a:endParaRPr>
          </a:p>
        </p:txBody>
      </p:sp>
      <p:sp>
        <p:nvSpPr>
          <p:cNvPr id="13" name="Rectangle 12">
            <a:hlinkClick r:id="rId4" action="ppaction://hlinksldjump"/>
          </p:cNvPr>
          <p:cNvSpPr/>
          <p:nvPr/>
        </p:nvSpPr>
        <p:spPr>
          <a:xfrm>
            <a:off x="8284296" y="6061400"/>
            <a:ext cx="161046" cy="161046"/>
          </a:xfrm>
          <a:prstGeom prst="rect">
            <a:avLst/>
          </a:prstGeom>
          <a:solidFill>
            <a:schemeClr val="accent6"/>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xmlns:a="http://schemas.openxmlformats.org/drawingml/2006/main" algn="ctr"/>
            <a:endParaRPr xmlns:a="http://schemas.openxmlformats.org/drawingml/2006/main" lang="hr-HR" sz="2400" dirty="0">
              <a:solidFill>
                <a:prstClr val="white"/>
              </a:solidFill>
            </a:endParaRPr>
          </a:p>
        </p:txBody>
      </p:sp>
      <p:sp>
        <p:nvSpPr>
          <p:cNvPr id="14" name="Rectangle 13">
            <a:hlinkClick r:id="" action="ppaction://noaction"/>
          </p:cNvPr>
          <p:cNvSpPr/>
          <p:nvPr/>
        </p:nvSpPr>
        <p:spPr>
          <a:xfrm>
            <a:off x="8505997" y="6061400"/>
            <a:ext cx="161046" cy="161046"/>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xmlns:a="http://schemas.openxmlformats.org/drawingml/2006/main" algn="ctr"/>
            <a:endParaRPr xmlns:a="http://schemas.openxmlformats.org/drawingml/2006/main" lang="hr-HR" sz="2400" dirty="0">
              <a:solidFill>
                <a:prstClr val="white"/>
              </a:solidFill>
            </a:endParaRPr>
          </a:p>
        </p:txBody>
      </p:sp>
      <p:sp>
        <p:nvSpPr>
          <p:cNvPr id="15" name="Rectangle 14">
            <a:hlinkClick r:id="" action="ppaction://noaction"/>
          </p:cNvPr>
          <p:cNvSpPr/>
          <p:nvPr/>
        </p:nvSpPr>
        <p:spPr>
          <a:xfrm>
            <a:off x="8727697" y="6061400"/>
            <a:ext cx="161046" cy="161046"/>
          </a:xfrm>
          <a:prstGeom prst="rect">
            <a:avLst/>
          </a:prstGeom>
          <a:solidFill>
            <a:schemeClr val="accent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xmlns:a="http://schemas.openxmlformats.org/drawingml/2006/main" algn="ctr"/>
            <a:endParaRPr xmlns:a="http://schemas.openxmlformats.org/drawingml/2006/main" lang="hr-HR" sz="2400" dirty="0">
              <a:solidFill>
                <a:prstClr val="white"/>
              </a:solidFill>
            </a:endParaRPr>
          </a:p>
        </p:txBody>
      </p:sp>
    </p:spTree>
    <p:extLst>
      <p:ext uri="{BB962C8B-B14F-4D97-AF65-F5344CB8AC3E}">
        <p14:creationId xmlns:p14="http://schemas.microsoft.com/office/powerpoint/2010/main" val="1353273447"/>
      </p:ext>
    </p:extLst>
  </p:cSld>
  <p:clrMapOvr>
    <a:masterClrMapping/>
  </p:clrMapOvr>
  <p:timing>
    <p:tnLst>
      <p:par>
        <p:cTn id="1" dur="indefinite" restart="never" nodeType="tmRoot"/>
      </p:par>
    </p:tnLst>
  </p:timing>
</p:sld>
</file>

<file path=ppt/slides/slide2.xml><?xml version="1.0" encoding="utf-8"?>
<p:sld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467544" y="980728"/>
            <a:ext cx="7906435" cy="5688632"/>
          </a:xfrm>
          <a:prstGeom prst="rect">
            <a:avLst/>
          </a:prstGeom>
          <a:noFill/>
          <a:ln>
            <a:noFill/>
          </a:ln>
          <a:extLst/>
        </p:spPr>
        <p:txBody>
          <a:bodyPr vert="horz" wrap="square" lIns="90488" tIns="44450" rIns="90488" bIns="44450" numCol="1" spcCol="504000"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xmlns:a="http://schemas.openxmlformats.org/drawingml/2006/main" lvl="0" algn="just"/>
            <a:r>
              <a:rPr xmlns:a="http://schemas.openxmlformats.org/drawingml/2006/main" lang="hr-HR" sz="2000" dirty="0"/>
              <a:t>Do 1996. nije postojao uvjet srednjoročnog planiranja</a:t>
            </a:r>
            <a:endParaRPr xmlns:a="http://schemas.openxmlformats.org/drawingml/2006/main" lang="hr-HR" sz="2000" dirty="0"/>
          </a:p>
          <a:p>
            <a:pPr xmlns:a="http://schemas.openxmlformats.org/drawingml/2006/main" lvl="0" algn="just"/>
            <a:r>
              <a:rPr xmlns:a="http://schemas.openxmlformats.org/drawingml/2006/main" lang="hr-HR" sz="2000" dirty="0"/>
              <a:t>Zakonom o postupcima donošenja državnog proračuna iz 1997. uvedena je izrada proračunskih projekcija za sljedeće tri godine, što uključuje makroekonomsku projekciju, procjenu zamišljenih parametara državnog proračuna za sljedeće tri godine koju na godišnjoj razini ažurira i odobrava Vijeće ministara;</a:t>
            </a:r>
            <a:endParaRPr xmlns:a="http://schemas.openxmlformats.org/drawingml/2006/main" lang="hr-HR" sz="2000" dirty="0"/>
          </a:p>
          <a:p>
            <a:pPr xmlns:a="http://schemas.openxmlformats.org/drawingml/2006/main" lvl="0" algn="just"/>
            <a:r>
              <a:rPr xmlns:a="http://schemas.openxmlformats.org/drawingml/2006/main" lang="hr-HR" sz="2000" dirty="0"/>
              <a:t>Izmjenama i dopunama Zakona o postupcima donošenja državnog proračuna iz 2005. uveden je koncept konsolidiranog fiskalnog programa kojim je proširen obuhvat proračunskog okvira i uveden uvjet da proračunska projekcija mora sadržavati gornje granice rashoda za proračune potrošačkih jedinica prve razine. </a:t>
            </a:r>
            <a:r>
              <a:rPr xmlns:a="http://schemas.openxmlformats.org/drawingml/2006/main" lang="hr-HR" sz="2000" dirty="0"/>
              <a:t>Izrada, donošenje i godišnje ažuriranje projekcije postaje obvezno za Vijeće ministara, bez određivanja roka;</a:t>
            </a:r>
            <a:endParaRPr xmlns:a="http://schemas.openxmlformats.org/drawingml/2006/main" lang="hr-HR" sz="2000" dirty="0"/>
          </a:p>
          <a:p>
            <a:pPr xmlns:a="http://schemas.openxmlformats.org/drawingml/2006/main" lvl="0" algn="just"/>
            <a:r>
              <a:rPr xmlns:a="http://schemas.openxmlformats.org/drawingml/2006/main" lang="hr-HR" sz="2000" dirty="0"/>
              <a:t>Donesenim Zakonom o javnim financijama iz 2013. regulira se obuhvat, struktura i sadržaj srednjoročne proračunske projekcije te se uključuju svi zahtjevi Direktive 85/2011.</a:t>
            </a:r>
            <a:endParaRPr xmlns:a="http://schemas.openxmlformats.org/drawingml/2006/main" lang="hr-HR" sz="2000" dirty="0"/>
          </a:p>
          <a:p>
            <a:pPr xmlns:a="http://schemas.openxmlformats.org/drawingml/2006/main" algn="just">
              <a:buClr>
                <a:srgbClr val="70AD47"/>
              </a:buClr>
            </a:pPr>
            <a:endParaRPr xmlns:a="http://schemas.openxmlformats.org/drawingml/2006/main" lang="hr-HR" sz="2000" dirty="0"/>
          </a:p>
        </p:txBody>
      </p:sp>
      <p:sp>
        <p:nvSpPr>
          <p:cNvPr id="6" name="Title 1"/>
          <p:cNvSpPr>
            <a:spLocks noGrp="1"/>
          </p:cNvSpPr>
          <p:nvPr>
            <p:ph type="title"/>
          </p:nvPr>
        </p:nvSpPr>
        <p:spPr>
          <a:xfrm>
            <a:off x="450927" y="188640"/>
            <a:ext cx="8513561" cy="504056"/>
          </a:xfrm>
        </p:spPr>
        <p:txBody>
          <a:bodyPr>
            <a:noAutofit/>
          </a:bodyPr>
          <a:lstStyle/>
          <a:p>
            <a:pPr xmlns:a="http://schemas.openxmlformats.org/drawingml/2006/main" lvl="0"/>
            <a:r>
              <a:rPr xmlns:a="http://schemas.openxmlformats.org/drawingml/2006/main" lang="hr-HR" sz="2800" dirty="0"/>
              <a:t>Zakonodavni okvir</a:t>
            </a:r>
            <a:endParaRPr xmlns:a="http://schemas.openxmlformats.org/drawingml/2006/main" lang="hr-HR" sz="2800" dirty="0"/>
          </a:p>
        </p:txBody>
      </p:sp>
    </p:spTree>
    <p:extLst>
      <p:ext uri="{BB962C8B-B14F-4D97-AF65-F5344CB8AC3E}">
        <p14:creationId xmlns:p14="http://schemas.microsoft.com/office/powerpoint/2010/main" val="2007184791"/>
      </p:ext>
    </p:extLst>
  </p:cSld>
  <p:clrMapOvr>
    <a:masterClrMapping/>
  </p:clrMapOvr>
  <p:timing>
    <p:tnLst>
      <p:par>
        <p:cTn id="1" dur="indefinite" restart="never" nodeType="tmRoot"/>
      </p:par>
    </p:tnLst>
  </p:timing>
</p:sld>
</file>

<file path=ppt/slides/slide3.xml><?xml version="1.0" encoding="utf-8"?>
<p:sld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467544" y="980728"/>
            <a:ext cx="7906435" cy="5688632"/>
          </a:xfrm>
          <a:prstGeom prst="rect">
            <a:avLst/>
          </a:prstGeom>
          <a:noFill/>
          <a:ln>
            <a:noFill/>
          </a:ln>
          <a:extLst/>
        </p:spPr>
        <p:txBody>
          <a:bodyPr vert="horz" wrap="square" lIns="90488" tIns="44450" rIns="90488" bIns="44450" numCol="1" spcCol="504000"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xmlns:a="http://schemas.openxmlformats.org/drawingml/2006/main" lvl="0" algn="just"/>
            <a:r>
              <a:rPr xmlns:a="http://schemas.openxmlformats.org/drawingml/2006/main" lang="hr-HR" sz="1800" dirty="0"/>
              <a:t>Od 1997. do 2005. projekcija je sadržavala parametre državnog proračuna. </a:t>
            </a:r>
            <a:r>
              <a:rPr xmlns:a="http://schemas.openxmlformats.org/drawingml/2006/main" lang="hr-HR" sz="1800" dirty="0"/>
              <a:t>Izvanproračunski fondovi i računi prate se zasebno;</a:t>
            </a:r>
            <a:endParaRPr xmlns:a="http://schemas.openxmlformats.org/drawingml/2006/main" lang="hr-HR" sz="1800" dirty="0"/>
          </a:p>
          <a:p>
            <a:pPr xmlns:a="http://schemas.openxmlformats.org/drawingml/2006/main" lvl="0" algn="just"/>
            <a:r>
              <a:rPr xmlns:a="http://schemas.openxmlformats.org/drawingml/2006/main" lang="hr-HR" sz="1800" dirty="0"/>
              <a:t>Od 2005. do 2012. parametri konsolidiranog fiskalnog programa, uključujući sastavne proračune iz državnog proračuna, proračune općina, fondove socijalnog osiguranja, ostale autonomne proračune i proračune državnih poduzeća koji se klasificiraju u konsolidiranom fiskalnom programu, kao i izvanproračunske fondove i račune, predmet su izrađenih projekcija. </a:t>
            </a:r>
            <a:r>
              <a:rPr xmlns:a="http://schemas.openxmlformats.org/drawingml/2006/main" lang="hr-HR" sz="1800" dirty="0"/>
              <a:t>Nacrtu državnog proračuna priložen je konsolidirani fiskalni program;</a:t>
            </a:r>
            <a:endParaRPr xmlns:a="http://schemas.openxmlformats.org/drawingml/2006/main" lang="hr-HR" sz="1800" dirty="0"/>
          </a:p>
          <a:p>
            <a:pPr xmlns:a="http://schemas.openxmlformats.org/drawingml/2006/main" lvl="0" algn="just"/>
            <a:r>
              <a:rPr xmlns:a="http://schemas.openxmlformats.org/drawingml/2006/main" lang="hr-HR" sz="1800" dirty="0"/>
              <a:t>Donesenim se Zakonom o javnim financijama iz 2013. regulira obuhvat, struktura i sadržaj srednjoročnog proračunskog okvira kao i zahtjevi Direktive 85/2011. </a:t>
            </a:r>
            <a:r>
              <a:rPr xmlns:a="http://schemas.openxmlformats.org/drawingml/2006/main" lang="hr-HR" sz="1800" dirty="0"/>
              <a:t>Osim u okviru nacionalne metodologije (konsolidirani fiskalni program – pokazatelji na gotovinskoj osnovi), srednjoročna proračunska projekcija uključuje projekcije za sektor opće države i njegove podsektore u skladu s metodologijom Eurostata, ESA 2010, istovremeno uzimajući u obzir utjecaj na proračunski okvir državnih i općinskih poduzeća i kvaziproračunskih struktura. </a:t>
            </a:r>
            <a:r>
              <a:rPr xmlns:a="http://schemas.openxmlformats.org/drawingml/2006/main" lang="hr-HR" sz="1800" dirty="0"/>
              <a:t>Reguliraju se glavne faze proračunskog procesa i osigurana je usklađenost s europskim semestrom.</a:t>
            </a:r>
            <a:endParaRPr xmlns:a="http://schemas.openxmlformats.org/drawingml/2006/main" lang="hr-HR" sz="1800" dirty="0"/>
          </a:p>
          <a:p>
            <a:pPr xmlns:a="http://schemas.openxmlformats.org/drawingml/2006/main" lvl="0" algn="just"/>
            <a:endParaRPr xmlns:a="http://schemas.openxmlformats.org/drawingml/2006/main" lang="hr-HR" sz="2000" dirty="0"/>
          </a:p>
        </p:txBody>
      </p:sp>
      <p:sp>
        <p:nvSpPr>
          <p:cNvPr id="6" name="Title 1"/>
          <p:cNvSpPr>
            <a:spLocks noGrp="1"/>
          </p:cNvSpPr>
          <p:nvPr>
            <p:ph type="title"/>
          </p:nvPr>
        </p:nvSpPr>
        <p:spPr>
          <a:xfrm>
            <a:off x="450927" y="188640"/>
            <a:ext cx="8513561" cy="720080"/>
          </a:xfrm>
        </p:spPr>
        <p:txBody>
          <a:bodyPr>
            <a:noAutofit/>
          </a:bodyPr>
          <a:lstStyle/>
          <a:p>
            <a:pPr xmlns:a="http://schemas.openxmlformats.org/drawingml/2006/main" lvl="0"/>
            <a:r>
              <a:rPr xmlns:a="http://schemas.openxmlformats.org/drawingml/2006/main" lang="hr-HR" sz="2400" dirty="0"/>
              <a:t>Kronologija procesa definiranja i širenja obuhvata proračunskog okvira</a:t>
            </a:r>
            <a:endParaRPr xmlns:a="http://schemas.openxmlformats.org/drawingml/2006/main" lang="hr-HR" sz="2400" dirty="0"/>
          </a:p>
        </p:txBody>
      </p:sp>
    </p:spTree>
    <p:extLst>
      <p:ext uri="{BB962C8B-B14F-4D97-AF65-F5344CB8AC3E}">
        <p14:creationId xmlns:p14="http://schemas.microsoft.com/office/powerpoint/2010/main" val="352038949"/>
      </p:ext>
    </p:extLst>
  </p:cSld>
  <p:clrMapOvr>
    <a:masterClrMapping/>
  </p:clrMapOvr>
  <p:timing>
    <p:tnLst>
      <p:par>
        <p:cTn id="1" dur="indefinite" restart="never" nodeType="tmRoot"/>
      </p:par>
    </p:tnLst>
  </p:timing>
</p:sld>
</file>

<file path=ppt/slides/slide4.xml><?xml version="1.0" encoding="utf-8"?>
<p:sld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07504" y="1052736"/>
            <a:ext cx="8928992" cy="5688632"/>
          </a:xfrm>
          <a:prstGeom prst="rect">
            <a:avLst/>
          </a:prstGeom>
          <a:noFill/>
          <a:ln>
            <a:noFill/>
          </a:ln>
          <a:extLst/>
        </p:spPr>
        <p:txBody>
          <a:bodyPr vert="horz" wrap="square" lIns="90488" tIns="44450" rIns="90488" bIns="44450" numCol="1" spcCol="504000"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xmlns:a="http://schemas.openxmlformats.org/drawingml/2006/main" lvl="0" algn="just"/>
            <a:r>
              <a:rPr xmlns:a="http://schemas.openxmlformats.org/drawingml/2006/main" lang="hr-HR" sz="1800" dirty="0"/>
              <a:t>Zakonom o državnom dugu 2002. godine uvedeno je ograničenje na razini konsolidiranog državnog duga na kraju svake godine – kao omjer predviđenog BDP-a ne smije premašiti omjer iz prethodne godine, ako on iznosi više od 60 %;</a:t>
            </a:r>
            <a:endParaRPr xmlns:a="http://schemas.openxmlformats.org/drawingml/2006/main" lang="hr-HR" sz="1800" dirty="0"/>
          </a:p>
          <a:p>
            <a:pPr xmlns:a="http://schemas.openxmlformats.org/drawingml/2006/main" lvl="0" algn="just"/>
            <a:r>
              <a:rPr xmlns:a="http://schemas.openxmlformats.org/drawingml/2006/main" lang="hr-HR" sz="1800" dirty="0"/>
              <a:t>2005. uvedeno je ograničenje odobrenja dodatnih rashoda od strane Vijeća ministara na račun prekomjernih primitaka – ne smije premašiti 1,5 % prihoda u konsolidiranom fiskalnom programu, što ne smije pogoršati ravnotežu proračuna u sklopu konsolidiranog fiskalnog programa. </a:t>
            </a:r>
            <a:r>
              <a:rPr xmlns:a="http://schemas.openxmlformats.org/drawingml/2006/main" lang="hr-HR" sz="1800" dirty="0"/>
              <a:t>Dodatne rashode iznad ovog limita mora odobriti Parlament;</a:t>
            </a:r>
            <a:endParaRPr xmlns:a="http://schemas.openxmlformats.org/drawingml/2006/main" lang="hr-HR" sz="1800" dirty="0"/>
          </a:p>
          <a:p>
            <a:pPr xmlns:a="http://schemas.openxmlformats.org/drawingml/2006/main" lvl="0" algn="just"/>
            <a:r>
              <a:rPr xmlns:a="http://schemas.openxmlformats.org/drawingml/2006/main" lang="hr-HR" sz="1800" dirty="0"/>
              <a:t>Od 2012. uvedena su numerička fiskalna pravila – za ograničenje deficita u skladu s konsolidiranim fiskalnim programom na 2 % BDP-a te za ograničenje maksimalnog iznosa rashoda u sklopu konsolidiranog fiskalnog programa na 40 % BDP-a;</a:t>
            </a:r>
            <a:endParaRPr xmlns:a="http://schemas.openxmlformats.org/drawingml/2006/main" lang="hr-HR" sz="1800" dirty="0"/>
          </a:p>
          <a:p>
            <a:pPr xmlns:a="http://schemas.openxmlformats.org/drawingml/2006/main" lvl="0" algn="just"/>
            <a:r>
              <a:rPr xmlns:a="http://schemas.openxmlformats.org/drawingml/2006/main" lang="hr-HR" sz="1800" dirty="0"/>
              <a:t>Izmjenama i dopunama Zakona o javnim financijama iz 2016. ažurirana su numerička pravila za općine (za iznos novih preuzetih obveza rashoda) u pogledu uvođenja postupaka za oporavak općina koje imaju financijske poteškoće; </a:t>
            </a:r>
            <a:endParaRPr xmlns:a="http://schemas.openxmlformats.org/drawingml/2006/main" lang="hr-HR" sz="1800" dirty="0"/>
          </a:p>
          <a:p>
            <a:pPr xmlns:a="http://schemas.openxmlformats.org/drawingml/2006/main" lvl="0" algn="just"/>
            <a:r>
              <a:rPr xmlns:a="http://schemas.openxmlformats.org/drawingml/2006/main" lang="hr-HR" sz="1800" dirty="0"/>
              <a:t>Uloga neovisnih fiskalnih institucija – Fiskalno vijeće prati usklađenost s fiskalnim pravilima i daje motivirana mišljenja o glavnim proračunskim dokumentima, uključujući i preporuke.</a:t>
            </a:r>
            <a:endParaRPr xmlns:a="http://schemas.openxmlformats.org/drawingml/2006/main" lang="hr-HR" sz="1800" dirty="0"/>
          </a:p>
        </p:txBody>
      </p:sp>
      <p:sp>
        <p:nvSpPr>
          <p:cNvPr id="6" name="Title 1"/>
          <p:cNvSpPr>
            <a:spLocks noGrp="1"/>
          </p:cNvSpPr>
          <p:nvPr>
            <p:ph type="title"/>
          </p:nvPr>
        </p:nvSpPr>
        <p:spPr>
          <a:xfrm>
            <a:off x="450927" y="188640"/>
            <a:ext cx="8585569" cy="792088"/>
          </a:xfrm>
        </p:spPr>
        <p:txBody>
          <a:bodyPr>
            <a:noAutofit/>
          </a:bodyPr>
          <a:lstStyle/>
          <a:p>
            <a:pPr xmlns:a="http://schemas.openxmlformats.org/drawingml/2006/main" lvl="0"/>
            <a:r>
              <a:rPr xmlns:a="http://schemas.openxmlformats.org/drawingml/2006/main" lang="hr-HR" sz="2400" dirty="0"/>
              <a:t>Razvoj procesa izrade numeričkih fiskalnih pravila i ograničenja</a:t>
            </a:r>
            <a:endParaRPr xmlns:a="http://schemas.openxmlformats.org/drawingml/2006/main" lang="hr-HR" sz="2400" dirty="0"/>
          </a:p>
        </p:txBody>
      </p:sp>
    </p:spTree>
    <p:extLst>
      <p:ext uri="{BB962C8B-B14F-4D97-AF65-F5344CB8AC3E}">
        <p14:creationId xmlns:p14="http://schemas.microsoft.com/office/powerpoint/2010/main" val="352038949"/>
      </p:ext>
    </p:extLst>
  </p:cSld>
  <p:clrMapOvr>
    <a:masterClrMapping/>
  </p:clrMapOvr>
  <p:timing>
    <p:tnLst>
      <p:par>
        <p:cTn id="1" dur="indefinite" restart="never" nodeType="tmRoot"/>
      </p:par>
    </p:tnLst>
  </p:timing>
</p:sld>
</file>

<file path=ppt/slides/slide5.xml><?xml version="1.0" encoding="utf-8"?>
<p:sld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79512" y="1124744"/>
            <a:ext cx="8640960" cy="5328592"/>
          </a:xfrm>
          <a:prstGeom prst="rect">
            <a:avLst/>
          </a:prstGeom>
          <a:noFill/>
          <a:ln>
            <a:noFill/>
          </a:ln>
          <a:extLst/>
        </p:spPr>
        <p:txBody>
          <a:bodyPr vert="horz" wrap="square" lIns="90488" tIns="44450" rIns="90488" bIns="44450" numCol="1" spcCol="504000"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xmlns:a="http://schemas.openxmlformats.org/drawingml/2006/main" algn="just"/>
            <a:r>
              <a:rPr xmlns:a="http://schemas.openxmlformats.org/drawingml/2006/main" lang="hr-HR" sz="2000" dirty="0"/>
              <a:t>Vlada je odgovorna za usklađenost s fiskalnim pravilima na nacionalnoj razini (za konsolidirani fiskalni program i sektor opće države) </a:t>
            </a:r>
            <a:r>
              <a:rPr xmlns:a="http://schemas.openxmlformats.org/drawingml/2006/main" lang="hr-HR" sz="2000" dirty="0"/>
              <a:t>Ima ograničenu kontrolu usklađenosti na podsektorskoj razini (lokalne vlasti, fondovi socijalnog osiguranja i autonomni proračuni). </a:t>
            </a:r>
            <a:r>
              <a:rPr xmlns:a="http://schemas.openxmlformats.org/drawingml/2006/main" lang="hr-HR" sz="2000" dirty="0"/>
              <a:t>U slučaju odstupanja može se jedino nadoknaditi na račun središnje države; </a:t>
            </a:r>
            <a:endParaRPr xmlns:a="http://schemas.openxmlformats.org/drawingml/2006/main" lang="hr-HR" sz="2000" dirty="0"/>
          </a:p>
          <a:p>
            <a:pPr xmlns:a="http://schemas.openxmlformats.org/drawingml/2006/main" algn="just"/>
            <a:r>
              <a:rPr xmlns:a="http://schemas.openxmlformats.org/drawingml/2006/main" lang="hr-HR" sz="2000" dirty="0" smtClean="0"/>
              <a:t>Dobra regulacija odnosa između općinskih proračuna i središnjeg proračuna osigurava da se provedu sve aktivnosti koje je država delegirala općinama, kao i podršku lokalnim aktivnostima;</a:t>
            </a:r>
            <a:endParaRPr xmlns:a="http://schemas.openxmlformats.org/drawingml/2006/main" lang="hr-HR" sz="2000" dirty="0"/>
          </a:p>
          <a:p>
            <a:pPr xmlns:a="http://schemas.openxmlformats.org/drawingml/2006/main" algn="just"/>
            <a:r>
              <a:rPr xmlns:a="http://schemas.openxmlformats.org/drawingml/2006/main" lang="hr-HR" sz="2000" dirty="0" smtClean="0"/>
              <a:t>Akumulirani neuravnoteženi proračuni lokalnih vlasti i nedostatak njihove usklađenosti s fiskalnim pravilima na općinskoj razini doveli su do donošenja pravnih postupaka za utvrđivanje općina s financijskim poteškoćama i uspostavu mehanizama za njihov financijski oporavak; </a:t>
            </a:r>
            <a:endParaRPr xmlns:a="http://schemas.openxmlformats.org/drawingml/2006/main" lang="hr-HR" sz="2000" dirty="0"/>
          </a:p>
          <a:p>
            <a:pPr xmlns:a="http://schemas.openxmlformats.org/drawingml/2006/main" algn="just"/>
            <a:r>
              <a:rPr xmlns:a="http://schemas.openxmlformats.org/drawingml/2006/main" lang="hr-HR" sz="2000" dirty="0" smtClean="0"/>
              <a:t>Mehanizmi uključuju provedbu plana za financijski oporavak i priliku za dobivanje financijske pomoći od MF-a u obliku privremenog beskamatnog zajma.</a:t>
            </a:r>
            <a:endParaRPr xmlns:a="http://schemas.openxmlformats.org/drawingml/2006/main" lang="hr-HR" sz="2000" dirty="0"/>
          </a:p>
        </p:txBody>
      </p:sp>
      <p:sp>
        <p:nvSpPr>
          <p:cNvPr id="6" name="Title 1"/>
          <p:cNvSpPr>
            <a:spLocks noGrp="1"/>
          </p:cNvSpPr>
          <p:nvPr>
            <p:ph type="title"/>
          </p:nvPr>
        </p:nvSpPr>
        <p:spPr>
          <a:xfrm>
            <a:off x="450927" y="188640"/>
            <a:ext cx="8513561" cy="792088"/>
          </a:xfrm>
        </p:spPr>
        <p:txBody>
          <a:bodyPr>
            <a:noAutofit/>
          </a:bodyPr>
          <a:lstStyle/>
          <a:p>
            <a:pPr xmlns:a="http://schemas.openxmlformats.org/drawingml/2006/main" lvl="0"/>
            <a:r>
              <a:rPr xmlns:a="http://schemas.openxmlformats.org/drawingml/2006/main" lang="hr-HR" sz="2400" dirty="0"/>
              <a:t>Preduvjeti za proračunsku disciplinu i pridržavanje fiskalnih pravila – odgovornosti vlasti</a:t>
            </a:r>
            <a:endParaRPr xmlns:a="http://schemas.openxmlformats.org/drawingml/2006/main" lang="hr-HR" sz="2400" dirty="0"/>
          </a:p>
        </p:txBody>
      </p:sp>
    </p:spTree>
    <p:extLst>
      <p:ext uri="{BB962C8B-B14F-4D97-AF65-F5344CB8AC3E}">
        <p14:creationId xmlns:p14="http://schemas.microsoft.com/office/powerpoint/2010/main" val="352038949"/>
      </p:ext>
    </p:extLst>
  </p:cSld>
  <p:clrMapOvr>
    <a:masterClrMapping/>
  </p:clrMapOvr>
  <p:timing>
    <p:tnLst>
      <p:par>
        <p:cTn id="1" dur="indefinite" restart="never" nodeType="tmRoot"/>
      </p:par>
    </p:tnLst>
  </p:timing>
</p:sld>
</file>

<file path=ppt/slides/slide6.xml><?xml version="1.0" encoding="utf-8"?>
<p:sld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450776" y="1268760"/>
            <a:ext cx="8352928" cy="5256584"/>
          </a:xfrm>
          <a:prstGeom prst="rect">
            <a:avLst/>
          </a:prstGeom>
          <a:noFill/>
          <a:ln>
            <a:noFill/>
          </a:ln>
          <a:extLst/>
        </p:spPr>
        <p:txBody>
          <a:bodyPr vert="horz" wrap="square" lIns="90488" tIns="44450" rIns="90488" bIns="44450" numCol="1" spcCol="504000"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xmlns:a="http://schemas.openxmlformats.org/drawingml/2006/main" lvl="0" algn="just"/>
            <a:r>
              <a:rPr xmlns:a="http://schemas.openxmlformats.org/drawingml/2006/main" lang="hr-HR" sz="2000" dirty="0"/>
              <a:t>Prvi koraci – 2002. kreće pilot projekt za razvoj programskog proračuna Ministarstva okoliša i voda za 2003.</a:t>
            </a:r>
            <a:endParaRPr xmlns:a="http://schemas.openxmlformats.org/drawingml/2006/main" lang="hr-HR" sz="2000" dirty="0"/>
          </a:p>
          <a:p>
            <a:pPr xmlns:a="http://schemas.openxmlformats.org/drawingml/2006/main" lvl="0" algn="just"/>
            <a:r>
              <a:rPr xmlns:a="http://schemas.openxmlformats.org/drawingml/2006/main" lang="hr-HR" sz="2000" dirty="0"/>
              <a:t>2004. – 2007. – uključuju se sve ministarstva i državne agencije te se postupno povećava obuhvat o čijim se rashodima glasa u Parlamentu na razini političkih područja te u Vijeću ministara na razini proračunskih programa;</a:t>
            </a:r>
            <a:endParaRPr xmlns:a="http://schemas.openxmlformats.org/drawingml/2006/main" lang="hr-HR" sz="2000" dirty="0"/>
          </a:p>
          <a:p>
            <a:pPr xmlns:a="http://schemas.openxmlformats.org/drawingml/2006/main" lvl="0" algn="just"/>
            <a:r>
              <a:rPr xmlns:a="http://schemas.openxmlformats.org/drawingml/2006/main" lang="hr-HR" sz="2000" dirty="0"/>
              <a:t>Izrada programskih proračuna u svim fazama proračunskog postupka – 2005. jedan pilot projekt ministarstva, a od 2006. se uključuju sva ministarstva koja prijavljuju svoje proračune u programskom obliku;</a:t>
            </a:r>
            <a:endParaRPr xmlns:a="http://schemas.openxmlformats.org/drawingml/2006/main" lang="hr-HR" sz="2000" dirty="0"/>
          </a:p>
          <a:p>
            <a:pPr xmlns:a="http://schemas.openxmlformats.org/drawingml/2006/main" lvl="0" algn="just"/>
            <a:r>
              <a:rPr xmlns:a="http://schemas.openxmlformats.org/drawingml/2006/main" lang="hr-HR" sz="2000" dirty="0"/>
              <a:t>Odgovornost za ostvarene rezultate – izvještaj o programskom proračunu Ministarstva okoliša i voda za 2003. (pilotni projekt, uključen kao prilog izvještaju o državnom proračunu za dodatnu informaciju); Trenutačno: tromjesečne informacije o rashodima za područja politika i proračunske programe te polugodišnji i godišnji izvještaji o razini izvršenja za politička područja i proračunske programe.</a:t>
            </a:r>
            <a:endParaRPr xmlns:a="http://schemas.openxmlformats.org/drawingml/2006/main" lang="hr-HR" sz="2000" dirty="0"/>
          </a:p>
          <a:p>
            <a:pPr xmlns:a="http://schemas.openxmlformats.org/drawingml/2006/main" algn="just">
              <a:spcBef>
                <a:spcPts val="300"/>
              </a:spcBef>
              <a:spcAft>
                <a:spcPts val="600"/>
              </a:spcAft>
              <a:buClr>
                <a:srgbClr val="70AD47"/>
              </a:buClr>
            </a:pPr>
            <a:endParaRPr xmlns:a="http://schemas.openxmlformats.org/drawingml/2006/main" lang="hr-HR" sz="2000" dirty="0">
              <a:solidFill>
                <a:prstClr val="black"/>
              </a:solidFill>
              <a:cs typeface="Arial" charset="0"/>
            </a:endParaRPr>
          </a:p>
        </p:txBody>
      </p:sp>
      <p:sp>
        <p:nvSpPr>
          <p:cNvPr id="6" name="Title 1"/>
          <p:cNvSpPr>
            <a:spLocks noGrp="1"/>
          </p:cNvSpPr>
          <p:nvPr>
            <p:ph type="title"/>
          </p:nvPr>
        </p:nvSpPr>
        <p:spPr>
          <a:xfrm>
            <a:off x="450927" y="188640"/>
            <a:ext cx="8513561" cy="1152128"/>
          </a:xfrm>
        </p:spPr>
        <p:txBody>
          <a:bodyPr>
            <a:noAutofit/>
          </a:bodyPr>
          <a:lstStyle/>
          <a:p>
            <a:pPr xmlns:a="http://schemas.openxmlformats.org/drawingml/2006/main" lvl="0"/>
            <a:r>
              <a:rPr xmlns:a="http://schemas.openxmlformats.org/drawingml/2006/main" lang="hr-HR" sz="2400" dirty="0"/>
              <a:t>Razvoj planiranja proračuna prema učinku kao preduvjeta za unaprjeđenje postupka srednjoročnog planiranja (I)</a:t>
            </a:r>
            <a:endParaRPr xmlns:a="http://schemas.openxmlformats.org/drawingml/2006/main" lang="hr-HR" sz="2400" dirty="0"/>
          </a:p>
        </p:txBody>
      </p:sp>
    </p:spTree>
    <p:extLst>
      <p:ext uri="{BB962C8B-B14F-4D97-AF65-F5344CB8AC3E}">
        <p14:creationId xmlns:p14="http://schemas.microsoft.com/office/powerpoint/2010/main" val="352038949"/>
      </p:ext>
    </p:extLst>
  </p:cSld>
  <p:clrMapOvr>
    <a:masterClrMapping/>
  </p:clrMapOvr>
  <p:timing>
    <p:tnLst>
      <p:par>
        <p:cTn id="1" dur="indefinite" restart="never" nodeType="tmRoot"/>
      </p:par>
    </p:tnLst>
  </p:timing>
</p:sld>
</file>

<file path=ppt/slides/slide7.xml><?xml version="1.0" encoding="utf-8"?>
<p:sld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251520" y="1340768"/>
            <a:ext cx="8856984" cy="5688632"/>
          </a:xfrm>
          <a:prstGeom prst="rect">
            <a:avLst/>
          </a:prstGeom>
          <a:noFill/>
          <a:ln>
            <a:noFill/>
          </a:ln>
          <a:extLst/>
        </p:spPr>
        <p:txBody>
          <a:bodyPr vert="horz" wrap="square" lIns="90488" tIns="44450" rIns="90488" bIns="44450" numCol="1" spcCol="504000"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xmlns:a="http://schemas.openxmlformats.org/drawingml/2006/main" lvl="0" algn="just"/>
            <a:r>
              <a:rPr xmlns:a="http://schemas.openxmlformats.org/drawingml/2006/main" lang="hr-HR" sz="2000" dirty="0"/>
              <a:t>Programska klasifikacija kao čimbenik održivosti: </a:t>
            </a:r>
          </a:p>
          <a:p>
            <a:pPr xmlns:a="http://schemas.openxmlformats.org/drawingml/2006/main" lvl="1" algn="just"/>
            <a:r>
              <a:rPr xmlns:a="http://schemas.openxmlformats.org/drawingml/2006/main" lang="hr-HR" sz="2000" dirty="0"/>
              <a:t>2002. – 2006. – utvrđivanje strukture programskih proračuna i postupno utvrđivanje elemenata programske klasifikacije;</a:t>
            </a:r>
            <a:endParaRPr xmlns:a="http://schemas.openxmlformats.org/drawingml/2006/main" lang="hr-HR" sz="2000" dirty="0"/>
          </a:p>
          <a:p>
            <a:pPr xmlns:a="http://schemas.openxmlformats.org/drawingml/2006/main" lvl="1" algn="just"/>
            <a:r>
              <a:rPr xmlns:a="http://schemas.openxmlformats.org/drawingml/2006/main" lang="hr-HR" sz="2000" dirty="0"/>
              <a:t>Godišnji proračunski zakoni od 2015. do 2017. donose obvezu usvajanja programske klasifikacije na razini Vijeća ministara, prema kojima se izrađuju srednjoročne projekcije i nacrti proračuna u programskom formatu;</a:t>
            </a:r>
            <a:endParaRPr xmlns:a="http://schemas.openxmlformats.org/drawingml/2006/main" lang="hr-HR" sz="2000" dirty="0"/>
          </a:p>
          <a:p>
            <a:pPr xmlns:a="http://schemas.openxmlformats.org/drawingml/2006/main" lvl="1" algn="just"/>
            <a:r>
              <a:rPr xmlns:a="http://schemas.openxmlformats.org/drawingml/2006/main" lang="hr-HR" sz="2000" dirty="0"/>
              <a:t>Prelazak na programsku klasifikaciju koja je u skladu s vladinim programom i traje za vrijeme mandata vlade, s mogućnim izmjenama i dopunama koje su ograničene za slučajeve organizacijskih i pravnih izmjena;</a:t>
            </a:r>
            <a:endParaRPr xmlns:a="http://schemas.openxmlformats.org/drawingml/2006/main" lang="hr-HR" sz="2000" dirty="0"/>
          </a:p>
          <a:p>
            <a:pPr xmlns:a="http://schemas.openxmlformats.org/drawingml/2006/main" lvl="1" algn="just"/>
            <a:r>
              <a:rPr xmlns:a="http://schemas.openxmlformats.org/drawingml/2006/main" lang="hr-HR" sz="2000" dirty="0"/>
              <a:t>Održiva regulacija programske klasifikacije uvedena izmjenama i dopunama Zakona o javnim financijama iz 2016.</a:t>
            </a:r>
          </a:p>
        </p:txBody>
      </p:sp>
      <p:sp>
        <p:nvSpPr>
          <p:cNvPr id="6" name="Title 1"/>
          <p:cNvSpPr>
            <a:spLocks noGrp="1"/>
          </p:cNvSpPr>
          <p:nvPr>
            <p:ph type="title"/>
          </p:nvPr>
        </p:nvSpPr>
        <p:spPr>
          <a:xfrm>
            <a:off x="450927" y="188640"/>
            <a:ext cx="8513561" cy="1152128"/>
          </a:xfrm>
        </p:spPr>
        <p:txBody>
          <a:bodyPr>
            <a:noAutofit/>
          </a:bodyPr>
          <a:lstStyle/>
          <a:p>
            <a:pPr xmlns:a="http://schemas.openxmlformats.org/drawingml/2006/main" lvl="0"/>
            <a:r>
              <a:rPr xmlns:a="http://schemas.openxmlformats.org/drawingml/2006/main" lang="hr-HR" sz="2400" dirty="0"/>
              <a:t>Razvoj planiranja proračuna prema učinku kao preduvjeta za unaprjeđenje postupka srednjoročnog planiranja (II)</a:t>
            </a:r>
            <a:endParaRPr xmlns:a="http://schemas.openxmlformats.org/drawingml/2006/main" lang="hr-HR" sz="2400" dirty="0"/>
          </a:p>
        </p:txBody>
      </p:sp>
    </p:spTree>
    <p:extLst>
      <p:ext uri="{BB962C8B-B14F-4D97-AF65-F5344CB8AC3E}">
        <p14:creationId xmlns:p14="http://schemas.microsoft.com/office/powerpoint/2010/main" val="352038949"/>
      </p:ext>
    </p:extLst>
  </p:cSld>
  <p:clrMapOvr>
    <a:masterClrMapping/>
  </p:clrMapOvr>
  <p:timing>
    <p:tnLst>
      <p:par>
        <p:cTn id="1" dur="indefinite" restart="never" nodeType="tmRoot"/>
      </p:par>
    </p:tnLst>
  </p:timing>
</p:sld>
</file>

<file path=ppt/slides/slide8.xml><?xml version="1.0" encoding="utf-8"?>
<p:sld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467544" y="980728"/>
            <a:ext cx="7906435" cy="5688632"/>
          </a:xfrm>
          <a:prstGeom prst="rect">
            <a:avLst/>
          </a:prstGeom>
          <a:noFill/>
          <a:ln>
            <a:noFill/>
          </a:ln>
          <a:extLst/>
        </p:spPr>
        <p:txBody>
          <a:bodyPr vert="horz" wrap="square" lIns="90488" tIns="44450" rIns="90488" bIns="44450" numCol="1" spcCol="504000"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xmlns:a="http://schemas.openxmlformats.org/drawingml/2006/main" algn="just"/>
            <a:r>
              <a:rPr xmlns:a="http://schemas.openxmlformats.org/drawingml/2006/main" lang="hr-HR" sz="2000" dirty="0"/>
              <a:t>Utvrđivanje ključnih sektorskih pokazatelja učinka kako bi se pratio napredak u ostvarivanju ciljeva, uklj. nacionalne ciljeve u skladu s europskim okvirom za strateške dokumente;</a:t>
            </a:r>
            <a:endParaRPr xmlns:a="http://schemas.openxmlformats.org/drawingml/2006/main" lang="hr-HR" sz="2000" dirty="0"/>
          </a:p>
          <a:p>
            <a:pPr xmlns:a="http://schemas.openxmlformats.org/drawingml/2006/main" algn="just"/>
            <a:r>
              <a:rPr xmlns:a="http://schemas.openxmlformats.org/drawingml/2006/main" lang="hr-HR" sz="2000" dirty="0" smtClean="0"/>
              <a:t>Uspostava mehanizama za integraciju planiranja kapitalnih rashoda u proračunski proces kao preduvjet za povećanje apsorpcije nacionalnih i europskih investicijskih fondova; </a:t>
            </a:r>
            <a:endParaRPr xmlns:a="http://schemas.openxmlformats.org/drawingml/2006/main" lang="hr-HR" sz="2000" dirty="0"/>
          </a:p>
          <a:p>
            <a:pPr xmlns:a="http://schemas.openxmlformats.org/drawingml/2006/main" algn="just"/>
            <a:r>
              <a:rPr xmlns:a="http://schemas.openxmlformats.org/drawingml/2006/main" lang="hr-HR" sz="2000" dirty="0" smtClean="0"/>
              <a:t>Razvoj metodologija i modela za izradu proračunske projekcije u skladu s nepromijenjenim politikama te utvrđivanje i procjena diskrecijskih vladinih mjera;</a:t>
            </a:r>
            <a:endParaRPr xmlns:a="http://schemas.openxmlformats.org/drawingml/2006/main" lang="hr-HR" sz="2000" dirty="0"/>
          </a:p>
          <a:p>
            <a:pPr xmlns:a="http://schemas.openxmlformats.org/drawingml/2006/main" algn="just"/>
            <a:r>
              <a:rPr xmlns:a="http://schemas.openxmlformats.org/drawingml/2006/main" lang="hr-HR" sz="2000" dirty="0" smtClean="0"/>
              <a:t>Analiza osjetljivosti proračunskih projekcija prema različitim makroekonomskim scenarijima, utjecaja nepredviđenih obveza i procjena rizika za proračun.</a:t>
            </a:r>
            <a:endParaRPr xmlns:a="http://schemas.openxmlformats.org/drawingml/2006/main" lang="hr-HR" sz="2000" dirty="0"/>
          </a:p>
        </p:txBody>
      </p:sp>
      <p:sp>
        <p:nvSpPr>
          <p:cNvPr id="6" name="Title 1"/>
          <p:cNvSpPr>
            <a:spLocks noGrp="1"/>
          </p:cNvSpPr>
          <p:nvPr>
            <p:ph type="title"/>
          </p:nvPr>
        </p:nvSpPr>
        <p:spPr>
          <a:xfrm>
            <a:off x="450927" y="188640"/>
            <a:ext cx="8513561" cy="792088"/>
          </a:xfrm>
        </p:spPr>
        <p:txBody>
          <a:bodyPr>
            <a:noAutofit/>
          </a:bodyPr>
          <a:lstStyle/>
          <a:p>
            <a:pPr xmlns:a="http://schemas.openxmlformats.org/drawingml/2006/main" lvl="0"/>
            <a:r>
              <a:rPr xmlns:a="http://schemas.openxmlformats.org/drawingml/2006/main" lang="hr-HR" sz="2400" dirty="0"/>
              <a:t>Izazovi u provedbi srednjoročnog proračunskog okvira</a:t>
            </a:r>
            <a:endParaRPr xmlns:a="http://schemas.openxmlformats.org/drawingml/2006/main" lang="hr-HR" sz="2400" dirty="0"/>
          </a:p>
        </p:txBody>
      </p:sp>
    </p:spTree>
    <p:extLst>
      <p:ext uri="{BB962C8B-B14F-4D97-AF65-F5344CB8AC3E}">
        <p14:creationId xmlns:p14="http://schemas.microsoft.com/office/powerpoint/2010/main" val="352038949"/>
      </p:ext>
    </p:extLst>
  </p:cSld>
  <p:clrMapOvr>
    <a:masterClrMapping/>
  </p:clrMapOvr>
  <p:timing>
    <p:tnLst>
      <p:par>
        <p:cTn id="1" dur="indefinite" restart="never" nodeType="tmRoot"/>
      </p:par>
    </p:tnLst>
  </p:timing>
</p:sld>
</file>

<file path=ppt/slides/slide9.xml><?xml version="1.0" encoding="utf-8"?>
<p:sld xmlns:p="http://schemas.openxmlformats.org/presentationml/2006/main"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http://schemas.openxmlformats.org/drawingml/2006/main" xmlns:r="http://schemas.openxmlformats.org/officeDocument/2006/relationships" xmlns:a14="http://schemas.microsoft.com/office/drawing/2010/main" xmlns:mc="http://schemas.openxmlformats.org/markup-compatibility/2006">
  <p:cSld>
    <p:spTree>
      <p:nvGrpSpPr>
        <p:cNvPr id="1" name=""/>
        <p:cNvGrpSpPr/>
        <p:nvPr/>
      </p:nvGrpSpPr>
      <p:grpSpPr>
        <a:xfrm>
          <a:off x="0" y="0"/>
          <a:ext cx="0" cy="0"/>
          <a:chOff x="0" y="0"/>
          <a:chExt cx="0" cy="0"/>
        </a:xfrm>
      </p:grpSpPr>
      <p:sp>
        <p:nvSpPr>
          <p:cNvPr id="36866" name="Title 3"/>
          <p:cNvSpPr>
            <a:spLocks noGrp="1"/>
          </p:cNvSpPr>
          <p:nvPr>
            <p:ph type="ctrTitle"/>
          </p:nvPr>
        </p:nvSpPr>
        <p:spPr>
          <a:xfrm>
            <a:off x="1466" y="2276475"/>
            <a:ext cx="9142534" cy="1944688"/>
          </a:xfrm>
        </p:spPr>
        <p:txBody>
          <a:bodyPr/>
          <a:lstStyle/>
          <a:p>
            <a:pPr xmlns:a="http://schemas.openxmlformats.org/drawingml/2006/main" eaLnBrk="1" hangingPunct="1"/>
            <a:r>
              <a:rPr xmlns:a="http://schemas.openxmlformats.org/drawingml/2006/main" lang="hr-HR" sz="3200" dirty="0" smtClean="0">
                <a:latin typeface="+mn-lt"/>
              </a:rPr>
              <a:t>Hvala na pozornosti!</a:t>
            </a:r>
          </a:p>
        </p:txBody>
      </p:sp>
    </p:spTree>
    <p:extLst>
      <p:ext uri="{BB962C8B-B14F-4D97-AF65-F5344CB8AC3E}">
        <p14:creationId xmlns:p14="http://schemas.microsoft.com/office/powerpoint/2010/main" val="4205106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2_State history report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extLst>
    <a:ext uri="{05A4C25C-085E-4340-85A3-A5531E510DB2}">
      <thm15:themeFamily xmlns="" xmlns:thm15="http://schemas.microsoft.com/office/thememl/2012/main" name="State history report presentation" id="{08D4E78C-E0D3-4CFA-9016-66440778EFE9}" vid="{8F138FB4-2C5F-4CC0-8028-C93575262367}"/>
    </a:ext>
  </a:extLst>
</a:theme>
</file>

<file path=ppt/theme/theme2.xml><?xml version="1.0" encoding="utf-8"?>
<a:theme xmlns:a="http://schemas.openxmlformats.org/drawingml/2006/main" name="11_State history report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extLst>
    <a:ext uri="{05A4C25C-085E-4340-85A3-A5531E510DB2}">
      <thm15:themeFamily xmlns="" xmlns:thm15="http://schemas.microsoft.com/office/thememl/2012/main" name="State history report presentation" id="{08D4E78C-E0D3-4CFA-9016-66440778EFE9}" vid="{8F138FB4-2C5F-4CC0-8028-C93575262367}"/>
    </a:ext>
  </a:extLst>
</a:theme>
</file>

<file path=ppt/theme/theme3.xml><?xml version="1.0" encoding="utf-8"?>
<a:theme xmlns:a="http://schemas.openxmlformats.org/drawingml/2006/main" name="Office тема">
  <a:themeElements>
    <a:clrScheme name="О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О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тема">
  <a:themeElements>
    <a:clrScheme name="О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О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18170</TotalTime>
  <Words>1264</Words>
  <Application>Microsoft Office PowerPoint</Application>
  <PresentationFormat>On-screen Show (4:3)</PresentationFormat>
  <Paragraphs>39</Paragraphs>
  <Slides>9</Slides>
  <Notes>0</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2_State history report presentation</vt:lpstr>
      <vt:lpstr>11_State history report presentation</vt:lpstr>
      <vt:lpstr>PowerPoint Presentation</vt:lpstr>
      <vt:lpstr>Legislative framework</vt:lpstr>
      <vt:lpstr>Chronology of the processes of defining and widening the scope of the budgetary framework</vt:lpstr>
      <vt:lpstr>Developments in the process of formation of numerical fiscal rules and limitations</vt:lpstr>
      <vt:lpstr>Preconditions for compliance with fiscal rules and budgetary discipline - responsibilities of the authorities</vt:lpstr>
      <vt:lpstr>Developments of performance budgeting as a prerequisite for the improvement of the process of medium-term planning (I)</vt:lpstr>
      <vt:lpstr>Developments of performance budgeting as a prerequisite for the improvement of the process of medium-term planning (II)</vt:lpstr>
      <vt:lpstr>Challenges in the implementation of the medium-term budgetary framework</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на PowerPoint</dc:title>
  <dc:creator>Raina</dc:creator>
  <cp:lastModifiedBy>Емил Нургалиев</cp:lastModifiedBy>
  <cp:revision>1932</cp:revision>
  <cp:lastPrinted>2015-05-08T15:20:50Z</cp:lastPrinted>
  <dcterms:created xsi:type="dcterms:W3CDTF">2012-05-06T19:10:04Z</dcterms:created>
  <dcterms:modified xsi:type="dcterms:W3CDTF">2018-05-18T13:50:09Z</dcterms:modified>
</cp:coreProperties>
</file>