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  <p:sldMasterId id="2147484092" r:id="rId2"/>
  </p:sldMasterIdLst>
  <p:notesMasterIdLst>
    <p:notesMasterId r:id="rId12"/>
  </p:notesMasterIdLst>
  <p:handoutMasterIdLst>
    <p:handoutMasterId r:id="rId13"/>
  </p:handoutMasterIdLst>
  <p:sldIdLst>
    <p:sldId id="539" r:id="rId3"/>
    <p:sldId id="609" r:id="rId4"/>
    <p:sldId id="610" r:id="rId5"/>
    <p:sldId id="611" r:id="rId6"/>
    <p:sldId id="612" r:id="rId7"/>
    <p:sldId id="613" r:id="rId8"/>
    <p:sldId id="614" r:id="rId9"/>
    <p:sldId id="615" r:id="rId10"/>
    <p:sldId id="560" r:id="rId11"/>
  </p:sldIdLst>
  <p:sldSz cx="9144000" cy="6858000" type="screen4x3"/>
  <p:notesSz cx="6724650" cy="9774238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>
          <p15:clr>
            <a:srgbClr val="A4A3A4"/>
          </p15:clr>
        </p15:guide>
        <p15:guide id="2" pos="211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Цветослав Миков" initials="ЦМ" lastIdx="1" clrIdx="0"/>
  <p:cmAuthor id="7" name="Мария Зарева" initials="MZ" lastIdx="1" clrIdx="7"/>
  <p:cmAuthor id="1" name="Наталия Панайотова" initials="НП" lastIdx="3" clrIdx="1"/>
  <p:cmAuthor id="8" name="Николай Пейков" initials="НП" lastIdx="1" clrIdx="8"/>
  <p:cmAuthor id="2" name="Нина Черничерска" initials="НЧ" lastIdx="2" clrIdx="2"/>
  <p:cmAuthor id="9" name="YIvanova" initials="ЙИ" lastIdx="2" clrIdx="9"/>
  <p:cmAuthor id="3" name="Теодора Златева" initials="ТЗ" lastIdx="2" clrIdx="3"/>
  <p:cmAuthor id="4" name="Георги Чукалев" initials="ГЧ" lastIdx="3" clrIdx="4"/>
  <p:cmAuthor id="5" name="Михаила Ярлийска" initials="МЯ" lastIdx="4" clrIdx="5"/>
  <p:cmAuthor id="6" name="БЮ" initials="БЮ" lastIdx="2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BE5D6"/>
    <a:srgbClr val="CCECFF"/>
    <a:srgbClr val="7E8082"/>
    <a:srgbClr val="FFD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9" autoAdjust="0"/>
    <p:restoredTop sz="91886" autoAdjust="0"/>
  </p:normalViewPr>
  <p:slideViewPr>
    <p:cSldViewPr>
      <p:cViewPr>
        <p:scale>
          <a:sx n="80" d="100"/>
          <a:sy n="80" d="100"/>
        </p:scale>
        <p:origin x="514" y="-119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178" y="-114"/>
      </p:cViewPr>
      <p:guideLst>
        <p:guide orient="horz" pos="3079"/>
        <p:guide pos="211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89259"/>
          </a:xfrm>
          <a:prstGeom prst="rect">
            <a:avLst/>
          </a:prstGeom>
        </p:spPr>
        <p:txBody>
          <a:bodyPr vert="horz" lIns="89876" tIns="44938" rIns="89876" bIns="44938" rtlCol="0"/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quarter" idx="1"/>
          </p:nvPr>
        </p:nvSpPr>
        <p:spPr>
          <a:xfrm>
            <a:off x="3809079" y="0"/>
            <a:ext cx="2914015" cy="489259"/>
          </a:xfrm>
          <a:prstGeom prst="rect">
            <a:avLst/>
          </a:prstGeom>
        </p:spPr>
        <p:txBody>
          <a:bodyPr vert="horz" lIns="89876" tIns="44938" rIns="89876" bIns="44938" rtlCol="0"/>
          <a:lstStyle>
            <a:lvl1pPr algn="r">
              <a:defRPr sz="1200"/>
            </a:lvl1pPr>
          </a:lstStyle>
          <a:p>
            <a:pPr>
              <a:defRPr/>
            </a:pPr>
            <a:fld id="{197A7349-BD50-481A-80DA-420D4754CBE9}" type="datetimeFigureOut">
              <a:rPr lang="bg-BG"/>
              <a:pPr>
                <a:defRPr/>
              </a:pPr>
              <a:t>15.6.2018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283417"/>
            <a:ext cx="2914015" cy="489258"/>
          </a:xfrm>
          <a:prstGeom prst="rect">
            <a:avLst/>
          </a:prstGeom>
        </p:spPr>
        <p:txBody>
          <a:bodyPr vert="horz" lIns="89876" tIns="44938" rIns="89876" bIns="44938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3"/>
          </p:nvPr>
        </p:nvSpPr>
        <p:spPr>
          <a:xfrm>
            <a:off x="3809079" y="9283417"/>
            <a:ext cx="2914015" cy="489258"/>
          </a:xfrm>
          <a:prstGeom prst="rect">
            <a:avLst/>
          </a:prstGeom>
        </p:spPr>
        <p:txBody>
          <a:bodyPr vert="horz" lIns="89876" tIns="44938" rIns="89876" bIns="44938" rtlCol="0" anchor="b"/>
          <a:lstStyle>
            <a:lvl1pPr algn="r">
              <a:defRPr sz="1200"/>
            </a:lvl1pPr>
          </a:lstStyle>
          <a:p>
            <a:pPr>
              <a:defRPr/>
            </a:pPr>
            <a:fld id="{2CD631A4-EFB2-4E98-BAD9-53B7E83F4FC5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998919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89259"/>
          </a:xfrm>
          <a:prstGeom prst="rect">
            <a:avLst/>
          </a:prstGeom>
        </p:spPr>
        <p:txBody>
          <a:bodyPr vert="horz" lIns="89876" tIns="44938" rIns="89876" bIns="44938" rtlCol="0"/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09079" y="0"/>
            <a:ext cx="2914015" cy="489259"/>
          </a:xfrm>
          <a:prstGeom prst="rect">
            <a:avLst/>
          </a:prstGeom>
        </p:spPr>
        <p:txBody>
          <a:bodyPr vert="horz" lIns="89876" tIns="44938" rIns="89876" bIns="44938" rtlCol="0"/>
          <a:lstStyle>
            <a:lvl1pPr algn="r">
              <a:defRPr sz="1200"/>
            </a:lvl1pPr>
          </a:lstStyle>
          <a:p>
            <a:pPr>
              <a:defRPr/>
            </a:pPr>
            <a:fld id="{AE0B284D-F3FF-49F0-B7DB-1E5989826B93}" type="datetimeFigureOut">
              <a:rPr lang="bg-BG"/>
              <a:pPr>
                <a:defRPr/>
              </a:pPr>
              <a:t>15.6.2018 г.</a:t>
            </a:fld>
            <a:endParaRPr lang="bg-BG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876" tIns="44938" rIns="89876" bIns="44938" rtlCol="0" anchor="ctr"/>
          <a:lstStyle/>
          <a:p>
            <a:pPr lvl="0"/>
            <a:endParaRPr lang="bg-BG" noProof="0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72465" y="4642490"/>
            <a:ext cx="5379720" cy="4398641"/>
          </a:xfrm>
          <a:prstGeom prst="rect">
            <a:avLst/>
          </a:prstGeom>
        </p:spPr>
        <p:txBody>
          <a:bodyPr vert="horz" lIns="89876" tIns="44938" rIns="89876" bIns="44938" rtlCol="0"/>
          <a:lstStyle/>
          <a:p>
            <a:pPr lvl="0"/>
            <a:r>
              <a:rPr lang="bg-BG" noProof="0"/>
              <a:t>Щракнете, за да редактирате стиловете на текста в образеца</a:t>
            </a:r>
          </a:p>
          <a:p>
            <a:pPr lvl="1"/>
            <a:r>
              <a:rPr lang="bg-BG" noProof="0"/>
              <a:t>Второ ниво</a:t>
            </a:r>
          </a:p>
          <a:p>
            <a:pPr lvl="2"/>
            <a:r>
              <a:rPr lang="bg-BG" noProof="0"/>
              <a:t>Трето ниво</a:t>
            </a:r>
          </a:p>
          <a:p>
            <a:pPr lvl="3"/>
            <a:r>
              <a:rPr lang="bg-BG" noProof="0"/>
              <a:t>Четвърто ниво</a:t>
            </a:r>
          </a:p>
          <a:p>
            <a:pPr lvl="4"/>
            <a:r>
              <a:rPr lang="bg-BG" noProof="0"/>
              <a:t>Пето ниво</a:t>
            </a:r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83417"/>
            <a:ext cx="2914015" cy="489258"/>
          </a:xfrm>
          <a:prstGeom prst="rect">
            <a:avLst/>
          </a:prstGeom>
        </p:spPr>
        <p:txBody>
          <a:bodyPr vert="horz" lIns="89876" tIns="44938" rIns="89876" bIns="44938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09079" y="9283417"/>
            <a:ext cx="2914015" cy="489258"/>
          </a:xfrm>
          <a:prstGeom prst="rect">
            <a:avLst/>
          </a:prstGeom>
        </p:spPr>
        <p:txBody>
          <a:bodyPr vert="horz" lIns="89876" tIns="44938" rIns="89876" bIns="44938" rtlCol="0" anchor="b"/>
          <a:lstStyle>
            <a:lvl1pPr algn="r">
              <a:defRPr sz="1200"/>
            </a:lvl1pPr>
          </a:lstStyle>
          <a:p>
            <a:pPr>
              <a:defRPr/>
            </a:pPr>
            <a:fld id="{ADF49C00-75D3-4572-B283-B82EA9465CE3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530871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756AA7-5C63-4440-9E74-4B30FDB51BD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15.6.2018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DA90BD-4172-4DCB-9F64-3007BD966EE6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55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756AA7-5C63-4440-9E74-4B30FDB51BD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15.6.2018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DA90BD-4172-4DCB-9F64-3007BD966EE6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501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756AA7-5C63-4440-9E74-4B30FDB51BD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15.6.2018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DA90BD-4172-4DCB-9F64-3007BD966EE6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9042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 userDrawn="1"/>
        </p:nvSpPr>
        <p:spPr>
          <a:xfrm>
            <a:off x="0" y="3505200"/>
            <a:ext cx="9144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bg-BG">
              <a:solidFill>
                <a:prstClr val="black"/>
              </a:solidFill>
            </a:endParaRPr>
          </a:p>
        </p:txBody>
      </p:sp>
      <p:sp>
        <p:nvSpPr>
          <p:cNvPr id="7" name="Rectangle 2"/>
          <p:cNvSpPr>
            <a:spLocks noGrp="1"/>
          </p:cNvSpPr>
          <p:nvPr>
            <p:ph type="ctrTitle"/>
          </p:nvPr>
        </p:nvSpPr>
        <p:spPr>
          <a:xfrm>
            <a:off x="583864" y="4114800"/>
            <a:ext cx="6309305" cy="533400"/>
          </a:xfrm>
          <a:noFill/>
        </p:spPr>
        <p:txBody>
          <a:bodyPr vert="horz"/>
          <a:lstStyle>
            <a:lvl1pPr algn="l" eaLnBrk="1" latinLnBrk="0" hangingPunct="1">
              <a:defRPr kumimoji="0" lang="bg-BG"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pPr eaLnBrk="1" latinLnBrk="0" hangingPunct="1"/>
            <a:r>
              <a:rPr lang="bg-BG" dirty="0" err="1"/>
              <a:t>Редакт</a:t>
            </a:r>
            <a:r>
              <a:rPr lang="bg-BG" dirty="0"/>
              <a:t>. стил загл. образец</a:t>
            </a:r>
            <a:endParaRPr dirty="0"/>
          </a:p>
        </p:txBody>
      </p:sp>
      <p:sp>
        <p:nvSpPr>
          <p:cNvPr id="8" name="Rectangle 3"/>
          <p:cNvSpPr>
            <a:spLocks noGrp="1"/>
          </p:cNvSpPr>
          <p:nvPr>
            <p:ph type="subTitle" idx="1" hasCustomPrompt="1"/>
          </p:nvPr>
        </p:nvSpPr>
        <p:spPr>
          <a:xfrm>
            <a:off x="583864" y="4706112"/>
            <a:ext cx="6027951" cy="235056"/>
          </a:xfrm>
          <a:solidFill>
            <a:schemeClr val="bg1"/>
          </a:solidFill>
        </p:spPr>
        <p:txBody>
          <a:bodyPr/>
          <a:lstStyle>
            <a:lvl1pPr marL="0" indent="0" algn="l" eaLnBrk="1" latinLnBrk="0" hangingPunct="1">
              <a:buNone/>
              <a:defRPr kumimoji="0" lang="bg-BG" sz="1100" b="1">
                <a:solidFill>
                  <a:schemeClr val="tx1"/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r>
              <a:rPr kumimoji="0" lang="bg-BG" dirty="0"/>
              <a:t>Щракнете, за да добавите информация за автора</a:t>
            </a:r>
          </a:p>
        </p:txBody>
      </p:sp>
      <p:sp>
        <p:nvSpPr>
          <p:cNvPr id="9" name="Rectangle 10"/>
          <p:cNvSpPr/>
          <p:nvPr userDrawn="1"/>
        </p:nvSpPr>
        <p:spPr>
          <a:xfrm>
            <a:off x="0" y="0"/>
            <a:ext cx="9144000" cy="4038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bg-BG">
              <a:solidFill>
                <a:prstClr val="black"/>
              </a:solidFill>
            </a:endParaRPr>
          </a:p>
        </p:txBody>
      </p:sp>
      <p:pic>
        <p:nvPicPr>
          <p:cNvPr id="10" name="Картина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724" y="5589240"/>
            <a:ext cx="1984514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6668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4"/>
          <p:cNvSpPr>
            <a:spLocks noGrp="1"/>
          </p:cNvSpPr>
          <p:nvPr>
            <p:ph type="title"/>
          </p:nvPr>
        </p:nvSpPr>
        <p:spPr>
          <a:xfrm>
            <a:off x="450927" y="188640"/>
            <a:ext cx="8513561" cy="504056"/>
          </a:xfrm>
        </p:spPr>
        <p:txBody>
          <a:bodyPr lIns="252000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ts val="1200"/>
              </a:spcAft>
              <a:defRPr lang="bg-BG" sz="2800" b="0" kern="1200" dirty="0">
                <a:solidFill>
                  <a:schemeClr val="accent6">
                    <a:lumMod val="75000"/>
                  </a:schemeClr>
                </a:solidFill>
                <a:latin typeface="+mj-lt"/>
                <a:ea typeface="+mn-ea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465231" cy="6309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2400">
              <a:solidFill>
                <a:prstClr val="white"/>
              </a:solidFill>
            </a:endParaRPr>
          </a:p>
        </p:txBody>
      </p:sp>
      <p:sp>
        <p:nvSpPr>
          <p:cNvPr id="16" name="Title 1"/>
          <p:cNvSpPr txBox="1">
            <a:spLocks/>
          </p:cNvSpPr>
          <p:nvPr userDrawn="1"/>
        </p:nvSpPr>
        <p:spPr bwMode="auto">
          <a:xfrm rot="16200000">
            <a:off x="-2586837" y="3279533"/>
            <a:ext cx="5616624" cy="4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0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l" eaLnBrk="1" hangingPunct="1">
              <a:defRPr/>
            </a:pPr>
            <a:r>
              <a:rPr lang="en-US" sz="1800" spc="150" dirty="0">
                <a:solidFill>
                  <a:prstClr val="white"/>
                </a:solidFill>
              </a:rPr>
              <a:t>Public Finance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295606" y="400472"/>
            <a:ext cx="337220" cy="720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2400">
              <a:solidFill>
                <a:prstClr val="white"/>
              </a:solidFill>
            </a:endParaRPr>
          </a:p>
        </p:txBody>
      </p:sp>
      <p:sp>
        <p:nvSpPr>
          <p:cNvPr id="10" name="Rectangle 5"/>
          <p:cNvSpPr/>
          <p:nvPr userDrawn="1"/>
        </p:nvSpPr>
        <p:spPr>
          <a:xfrm rot="10800000">
            <a:off x="-184" y="6309320"/>
            <a:ext cx="464400" cy="5486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2400">
              <a:noFill/>
            </a:endParaRPr>
          </a:p>
        </p:txBody>
      </p:sp>
      <p:sp>
        <p:nvSpPr>
          <p:cNvPr id="11" name="Контейнер за дата 3"/>
          <p:cNvSpPr txBox="1">
            <a:spLocks/>
          </p:cNvSpPr>
          <p:nvPr userDrawn="1"/>
        </p:nvSpPr>
        <p:spPr>
          <a:xfrm>
            <a:off x="834" y="6411416"/>
            <a:ext cx="464400" cy="344487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fld id="{3B44C821-33D2-4576-BE21-07DACCEF4ED2}" type="slidenum">
              <a:rPr lang="bg-BG" sz="1600" b="1">
                <a:solidFill>
                  <a:srgbClr val="44546A"/>
                </a:solidFill>
                <a:cs typeface="Arial" charset="0"/>
              </a:rPr>
              <a:pPr algn="ctr">
                <a:defRPr/>
              </a:pPr>
              <a:t>‹#›</a:t>
            </a:fld>
            <a:endParaRPr lang="bg-BG" sz="1600" b="1" dirty="0">
              <a:solidFill>
                <a:srgbClr val="44546A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3672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4"/>
          <p:cNvSpPr>
            <a:spLocks noGrp="1"/>
          </p:cNvSpPr>
          <p:nvPr>
            <p:ph type="title"/>
          </p:nvPr>
        </p:nvSpPr>
        <p:spPr>
          <a:xfrm>
            <a:off x="548681" y="188640"/>
            <a:ext cx="8415807" cy="504056"/>
          </a:xfrm>
        </p:spPr>
        <p:txBody>
          <a:bodyPr lIns="252000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ts val="1200"/>
              </a:spcAft>
              <a:defRPr lang="bg-BG" sz="2800" b="0" kern="1200" dirty="0">
                <a:solidFill>
                  <a:schemeClr val="accent2"/>
                </a:solidFill>
                <a:latin typeface="+mj-lt"/>
                <a:ea typeface="+mn-ea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2" name="Rectangle 1"/>
          <p:cNvSpPr/>
          <p:nvPr userDrawn="1"/>
        </p:nvSpPr>
        <p:spPr>
          <a:xfrm>
            <a:off x="3144" y="-1720"/>
            <a:ext cx="464400" cy="6311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2400">
              <a:solidFill>
                <a:prstClr val="white"/>
              </a:solidFill>
            </a:endParaRPr>
          </a:p>
        </p:txBody>
      </p:sp>
      <p:sp>
        <p:nvSpPr>
          <p:cNvPr id="16" name="Title 1"/>
          <p:cNvSpPr txBox="1">
            <a:spLocks/>
          </p:cNvSpPr>
          <p:nvPr userDrawn="1"/>
        </p:nvSpPr>
        <p:spPr bwMode="auto">
          <a:xfrm rot="16200000">
            <a:off x="-2584468" y="3277164"/>
            <a:ext cx="5616624" cy="4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0" anchor="ctr"/>
          <a:lstStyle>
            <a:defPPr>
              <a:defRPr lang="bg-BG"/>
            </a:defPPr>
            <a:lvl1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 sz="1800" b="0" i="0" cap="none" spc="150" baseline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  <a:lvl2pPr algn="ctr" eaLnBrk="0" hangingPunct="0">
              <a:defRPr sz="4400"/>
            </a:lvl2pPr>
            <a:lvl3pPr algn="ctr" eaLnBrk="0" hangingPunct="0">
              <a:defRPr sz="4400"/>
            </a:lvl3pPr>
            <a:lvl4pPr algn="ctr" eaLnBrk="0" hangingPunct="0">
              <a:defRPr sz="4400"/>
            </a:lvl4pPr>
            <a:lvl5pPr algn="ctr" eaLnBrk="0" hangingPunct="0">
              <a:defRPr sz="4400"/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/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/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/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/>
            </a:lvl9pPr>
          </a:lstStyle>
          <a:p>
            <a:r>
              <a:rPr lang="en-US" dirty="0">
                <a:solidFill>
                  <a:prstClr val="white"/>
                </a:solidFill>
              </a:rPr>
              <a:t>EU Funds in Bulgaria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295606" y="400472"/>
            <a:ext cx="337220" cy="720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2400">
              <a:solidFill>
                <a:prstClr val="white"/>
              </a:solidFill>
            </a:endParaRPr>
          </a:p>
        </p:txBody>
      </p:sp>
      <p:sp>
        <p:nvSpPr>
          <p:cNvPr id="8" name="Rectangle 5"/>
          <p:cNvSpPr/>
          <p:nvPr userDrawn="1"/>
        </p:nvSpPr>
        <p:spPr>
          <a:xfrm rot="10800000">
            <a:off x="-184" y="6309320"/>
            <a:ext cx="464400" cy="5486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2400">
              <a:noFill/>
            </a:endParaRPr>
          </a:p>
        </p:txBody>
      </p:sp>
      <p:sp>
        <p:nvSpPr>
          <p:cNvPr id="9" name="Контейнер за дата 3"/>
          <p:cNvSpPr txBox="1">
            <a:spLocks/>
          </p:cNvSpPr>
          <p:nvPr userDrawn="1"/>
        </p:nvSpPr>
        <p:spPr>
          <a:xfrm>
            <a:off x="834" y="6411416"/>
            <a:ext cx="464400" cy="344487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fld id="{3B44C821-33D2-4576-BE21-07DACCEF4ED2}" type="slidenum">
              <a:rPr lang="bg-BG" sz="1600" b="1">
                <a:solidFill>
                  <a:srgbClr val="44546A"/>
                </a:solidFill>
                <a:cs typeface="Arial" charset="0"/>
              </a:rPr>
              <a:pPr algn="ctr">
                <a:defRPr/>
              </a:pPr>
              <a:t>‹#›</a:t>
            </a:fld>
            <a:endParaRPr lang="bg-BG" sz="1600" b="1" dirty="0">
              <a:solidFill>
                <a:srgbClr val="44546A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637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4"/>
          <p:cNvSpPr>
            <a:spLocks noGrp="1"/>
          </p:cNvSpPr>
          <p:nvPr>
            <p:ph type="title"/>
          </p:nvPr>
        </p:nvSpPr>
        <p:spPr>
          <a:xfrm>
            <a:off x="450927" y="188640"/>
            <a:ext cx="8513561" cy="504056"/>
          </a:xfrm>
        </p:spPr>
        <p:txBody>
          <a:bodyPr lIns="252000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ts val="1200"/>
              </a:spcAft>
              <a:defRPr lang="bg-BG" sz="2800" b="0" kern="1200" dirty="0">
                <a:solidFill>
                  <a:schemeClr val="accent5"/>
                </a:solidFill>
                <a:latin typeface="+mj-lt"/>
                <a:ea typeface="+mn-ea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465231" cy="630932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2400">
              <a:solidFill>
                <a:prstClr val="white"/>
              </a:solidFill>
            </a:endParaRPr>
          </a:p>
        </p:txBody>
      </p:sp>
      <p:sp>
        <p:nvSpPr>
          <p:cNvPr id="16" name="Title 1"/>
          <p:cNvSpPr txBox="1">
            <a:spLocks/>
          </p:cNvSpPr>
          <p:nvPr userDrawn="1"/>
        </p:nvSpPr>
        <p:spPr bwMode="auto">
          <a:xfrm rot="16200000">
            <a:off x="-2579739" y="3272435"/>
            <a:ext cx="5616624" cy="457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0" anchor="ctr"/>
          <a:lstStyle>
            <a:defPPr>
              <a:defRPr lang="bg-BG"/>
            </a:defPPr>
            <a:lvl1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 sz="1800" b="0" i="0" cap="none" spc="150" baseline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  <a:lvl2pPr algn="ctr" eaLnBrk="0" hangingPunct="0">
              <a:defRPr sz="4400"/>
            </a:lvl2pPr>
            <a:lvl3pPr algn="ctr" eaLnBrk="0" hangingPunct="0">
              <a:defRPr sz="4400"/>
            </a:lvl3pPr>
            <a:lvl4pPr algn="ctr" eaLnBrk="0" hangingPunct="0">
              <a:defRPr sz="4400"/>
            </a:lvl4pPr>
            <a:lvl5pPr algn="ctr" eaLnBrk="0" hangingPunct="0">
              <a:defRPr sz="4400"/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/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/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/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/>
            </a:lvl9pPr>
          </a:lstStyle>
          <a:p>
            <a:r>
              <a:rPr lang="en-US" dirty="0">
                <a:solidFill>
                  <a:prstClr val="white"/>
                </a:solidFill>
              </a:rPr>
              <a:t>Government Debt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287946" y="400472"/>
            <a:ext cx="338400" cy="7200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2400">
              <a:solidFill>
                <a:prstClr val="white"/>
              </a:solidFill>
            </a:endParaRPr>
          </a:p>
        </p:txBody>
      </p:sp>
      <p:sp>
        <p:nvSpPr>
          <p:cNvPr id="8" name="Rectangle 5"/>
          <p:cNvSpPr/>
          <p:nvPr userDrawn="1"/>
        </p:nvSpPr>
        <p:spPr>
          <a:xfrm rot="10800000">
            <a:off x="-184" y="6309320"/>
            <a:ext cx="464400" cy="5486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2400">
              <a:noFill/>
            </a:endParaRPr>
          </a:p>
        </p:txBody>
      </p:sp>
      <p:sp>
        <p:nvSpPr>
          <p:cNvPr id="10" name="Контейнер за дата 3"/>
          <p:cNvSpPr txBox="1">
            <a:spLocks/>
          </p:cNvSpPr>
          <p:nvPr userDrawn="1"/>
        </p:nvSpPr>
        <p:spPr>
          <a:xfrm>
            <a:off x="834" y="6411416"/>
            <a:ext cx="464400" cy="344487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fld id="{3B44C821-33D2-4576-BE21-07DACCEF4ED2}" type="slidenum">
              <a:rPr lang="bg-BG" sz="1600" b="1">
                <a:solidFill>
                  <a:srgbClr val="44546A"/>
                </a:solidFill>
                <a:cs typeface="Arial" charset="0"/>
              </a:rPr>
              <a:pPr algn="ctr">
                <a:defRPr/>
              </a:pPr>
              <a:t>‹#›</a:t>
            </a:fld>
            <a:endParaRPr lang="bg-BG" sz="1600" b="1" dirty="0">
              <a:solidFill>
                <a:srgbClr val="44546A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6664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/>
          <p:nvPr userDrawn="1"/>
        </p:nvSpPr>
        <p:spPr>
          <a:xfrm rot="10800000">
            <a:off x="4572000" y="1"/>
            <a:ext cx="4572000" cy="54868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</a:schemeClr>
              </a:gs>
              <a:gs pos="50000">
                <a:schemeClr val="accent1"/>
              </a:gs>
              <a:gs pos="100000">
                <a:schemeClr val="bg1"/>
              </a:gs>
            </a:gsLst>
            <a:lin ang="0" scaled="1"/>
            <a:tileRect/>
          </a:gra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bg-BG">
              <a:solidFill>
                <a:prstClr val="black"/>
              </a:solidFill>
            </a:endParaRPr>
          </a:p>
        </p:txBody>
      </p:sp>
      <p:cxnSp>
        <p:nvCxnSpPr>
          <p:cNvPr id="18" name="Straight Connector 17"/>
          <p:cNvCxnSpPr/>
          <p:nvPr userDrawn="1"/>
        </p:nvCxnSpPr>
        <p:spPr>
          <a:xfrm flipH="1">
            <a:off x="0" y="548680"/>
            <a:ext cx="9144002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83865" y="260680"/>
            <a:ext cx="8229600" cy="288000"/>
          </a:xfr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ts val="1200"/>
              </a:spcAft>
              <a:defRPr lang="bg-BG" sz="2000" b="1" kern="1200" dirty="0">
                <a:solidFill>
                  <a:schemeClr val="accent1">
                    <a:lumMod val="75000"/>
                  </a:schemeClr>
                </a:solidFill>
                <a:latin typeface="+mj-lt"/>
                <a:ea typeface="+mn-ea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6" name="Title 1"/>
          <p:cNvSpPr txBox="1">
            <a:spLocks/>
          </p:cNvSpPr>
          <p:nvPr userDrawn="1"/>
        </p:nvSpPr>
        <p:spPr bwMode="auto">
          <a:xfrm>
            <a:off x="4572000" y="2"/>
            <a:ext cx="4572000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800" b="1" cap="all" spc="50" dirty="0">
                <a:solidFill>
                  <a:prstClr val="white"/>
                </a:solidFill>
              </a:rPr>
              <a:t>III. EU Funds in Bulgaria</a:t>
            </a:r>
          </a:p>
        </p:txBody>
      </p:sp>
      <p:sp>
        <p:nvSpPr>
          <p:cNvPr id="8" name="Контейнер за дата 3"/>
          <p:cNvSpPr txBox="1">
            <a:spLocks/>
          </p:cNvSpPr>
          <p:nvPr userDrawn="1"/>
        </p:nvSpPr>
        <p:spPr>
          <a:xfrm>
            <a:off x="8560135" y="6309321"/>
            <a:ext cx="583865" cy="548680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r">
              <a:defRPr/>
            </a:pPr>
            <a:fld id="{3B44C821-33D2-4576-BE21-07DACCEF4ED2}" type="slidenum">
              <a:rPr lang="bg-BG" sz="2000">
                <a:solidFill>
                  <a:srgbClr val="5B9BD5">
                    <a:lumMod val="75000"/>
                  </a:srgbClr>
                </a:solidFill>
                <a:cs typeface="Arial" charset="0"/>
              </a:rPr>
              <a:pPr algn="r">
                <a:defRPr/>
              </a:pPr>
              <a:t>‹#›</a:t>
            </a:fld>
            <a:endParaRPr lang="bg-BG" sz="2000" dirty="0">
              <a:solidFill>
                <a:srgbClr val="5B9BD5">
                  <a:lumMod val="75000"/>
                </a:srgb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631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 userDrawn="1"/>
        </p:nvSpPr>
        <p:spPr bwMode="auto">
          <a:xfrm>
            <a:off x="1182566" y="620714"/>
            <a:ext cx="6648450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l" eaLnBrk="1" hangingPunct="1">
              <a:spcAft>
                <a:spcPts val="1200"/>
              </a:spcAft>
              <a:defRPr/>
            </a:pP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8" name="Контейнер за дата 3"/>
          <p:cNvSpPr txBox="1">
            <a:spLocks/>
          </p:cNvSpPr>
          <p:nvPr userDrawn="1"/>
        </p:nvSpPr>
        <p:spPr>
          <a:xfrm>
            <a:off x="1467" y="6513514"/>
            <a:ext cx="1912326" cy="301625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dirty="0">
                <a:solidFill>
                  <a:prstClr val="white"/>
                </a:solidFill>
              </a:rPr>
              <a:t>May 20</a:t>
            </a:r>
            <a:r>
              <a:rPr lang="bg-BG" dirty="0">
                <a:solidFill>
                  <a:prstClr val="white"/>
                </a:solidFill>
              </a:rPr>
              <a:t>1</a:t>
            </a:r>
            <a:r>
              <a:rPr lang="en-US" dirty="0">
                <a:solidFill>
                  <a:prstClr val="white"/>
                </a:solidFill>
              </a:rPr>
              <a:t>4</a:t>
            </a:r>
            <a:endParaRPr lang="bg-BG" dirty="0">
              <a:solidFill>
                <a:prstClr val="white"/>
              </a:solidFill>
            </a:endParaRPr>
          </a:p>
        </p:txBody>
      </p:sp>
      <p:sp>
        <p:nvSpPr>
          <p:cNvPr id="9" name="Контейнер за номер на слайда 5"/>
          <p:cNvSpPr txBox="1">
            <a:spLocks/>
          </p:cNvSpPr>
          <p:nvPr userDrawn="1"/>
        </p:nvSpPr>
        <p:spPr>
          <a:xfrm>
            <a:off x="7961435" y="6513514"/>
            <a:ext cx="1182565" cy="301625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fld id="{5060AD73-56D4-47E4-A096-0DF5450A5160}" type="slidenum">
              <a:rPr lang="bg-BG">
                <a:solidFill>
                  <a:prstClr val="white"/>
                </a:solidFill>
              </a:rPr>
              <a:pPr algn="ctr">
                <a:defRPr/>
              </a:pPr>
              <a:t>‹#›</a:t>
            </a:fld>
            <a:endParaRPr lang="bg-BG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 rot="10800000">
            <a:off x="4572002" y="0"/>
            <a:ext cx="4572000" cy="54868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</a:schemeClr>
              </a:gs>
              <a:gs pos="50000">
                <a:schemeClr val="accent1"/>
              </a:gs>
              <a:gs pos="100000">
                <a:schemeClr val="bg1"/>
              </a:gs>
            </a:gsLst>
            <a:lin ang="0" scaled="1"/>
            <a:tileRect/>
          </a:gra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bg-BG">
              <a:solidFill>
                <a:prstClr val="black"/>
              </a:solidFill>
            </a:endParaRPr>
          </a:p>
        </p:txBody>
      </p:sp>
      <p:cxnSp>
        <p:nvCxnSpPr>
          <p:cNvPr id="18" name="Straight Connector 17"/>
          <p:cNvCxnSpPr/>
          <p:nvPr userDrawn="1"/>
        </p:nvCxnSpPr>
        <p:spPr>
          <a:xfrm flipH="1">
            <a:off x="0" y="548680"/>
            <a:ext cx="9144002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431" y="260680"/>
            <a:ext cx="8229600" cy="288000"/>
          </a:xfr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ts val="1200"/>
              </a:spcAft>
              <a:defRPr lang="bg-BG" sz="2000" b="1" kern="1200" dirty="0">
                <a:solidFill>
                  <a:schemeClr val="accent1">
                    <a:lumMod val="75000"/>
                  </a:schemeClr>
                </a:solidFill>
                <a:latin typeface="+mj-lt"/>
                <a:ea typeface="+mn-ea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10" name="Контейнер за дата 3"/>
          <p:cNvSpPr txBox="1">
            <a:spLocks/>
          </p:cNvSpPr>
          <p:nvPr userDrawn="1"/>
        </p:nvSpPr>
        <p:spPr>
          <a:xfrm>
            <a:off x="8560135" y="6309321"/>
            <a:ext cx="583865" cy="548680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r">
              <a:defRPr/>
            </a:pPr>
            <a:fld id="{3B44C821-33D2-4576-BE21-07DACCEF4ED2}" type="slidenum">
              <a:rPr lang="bg-BG" sz="2000">
                <a:solidFill>
                  <a:srgbClr val="5B9BD5">
                    <a:lumMod val="75000"/>
                  </a:srgbClr>
                </a:solidFill>
                <a:cs typeface="Arial" charset="0"/>
              </a:rPr>
              <a:pPr algn="r">
                <a:defRPr/>
              </a:pPr>
              <a:t>‹#›</a:t>
            </a:fld>
            <a:endParaRPr lang="bg-BG" sz="2000" dirty="0">
              <a:solidFill>
                <a:srgbClr val="5B9BD5">
                  <a:lumMod val="75000"/>
                </a:srgbClr>
              </a:solidFill>
              <a:cs typeface="Arial" charset="0"/>
            </a:endParaRPr>
          </a:p>
        </p:txBody>
      </p:sp>
      <p:sp>
        <p:nvSpPr>
          <p:cNvPr id="12" name="Title 1"/>
          <p:cNvSpPr txBox="1">
            <a:spLocks/>
          </p:cNvSpPr>
          <p:nvPr userDrawn="1"/>
        </p:nvSpPr>
        <p:spPr bwMode="auto">
          <a:xfrm>
            <a:off x="4572001" y="-1"/>
            <a:ext cx="4571999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800" b="1" cap="all" spc="50" dirty="0">
                <a:solidFill>
                  <a:prstClr val="white"/>
                </a:solidFill>
              </a:rPr>
              <a:t>IV. Government debt</a:t>
            </a:r>
          </a:p>
        </p:txBody>
      </p:sp>
    </p:spTree>
    <p:extLst>
      <p:ext uri="{BB962C8B-B14F-4D97-AF65-F5344CB8AC3E}">
        <p14:creationId xmlns:p14="http://schemas.microsoft.com/office/powerpoint/2010/main" val="38641148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Картина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601"/>
          <a:stretch>
            <a:fillRect/>
          </a:stretch>
        </p:blipFill>
        <p:spPr bwMode="auto">
          <a:xfrm>
            <a:off x="2390043" y="6494463"/>
            <a:ext cx="49090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авоъгълник 6"/>
          <p:cNvSpPr/>
          <p:nvPr userDrawn="1"/>
        </p:nvSpPr>
        <p:spPr>
          <a:xfrm>
            <a:off x="1466" y="6469064"/>
            <a:ext cx="9157188" cy="396875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>
              <a:solidFill>
                <a:prstClr val="white"/>
              </a:solidFill>
            </a:endParaRPr>
          </a:p>
        </p:txBody>
      </p:sp>
      <p:sp>
        <p:nvSpPr>
          <p:cNvPr id="4" name="Контейнер за дата 3"/>
          <p:cNvSpPr txBox="1">
            <a:spLocks/>
          </p:cNvSpPr>
          <p:nvPr userDrawn="1"/>
        </p:nvSpPr>
        <p:spPr>
          <a:xfrm>
            <a:off x="1467" y="6511926"/>
            <a:ext cx="1912326" cy="301625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bg-BG" dirty="0">
                <a:solidFill>
                  <a:prstClr val="white"/>
                </a:solidFill>
              </a:rPr>
              <a:t>М</a:t>
            </a:r>
            <a:r>
              <a:rPr lang="en-US" dirty="0">
                <a:solidFill>
                  <a:prstClr val="white"/>
                </a:solidFill>
              </a:rPr>
              <a:t>ay 20</a:t>
            </a:r>
            <a:r>
              <a:rPr lang="bg-BG" dirty="0">
                <a:solidFill>
                  <a:prstClr val="white"/>
                </a:solidFill>
              </a:rPr>
              <a:t>1</a:t>
            </a:r>
            <a:r>
              <a:rPr lang="en-US" dirty="0">
                <a:solidFill>
                  <a:prstClr val="white"/>
                </a:solidFill>
              </a:rPr>
              <a:t>4</a:t>
            </a:r>
          </a:p>
        </p:txBody>
      </p:sp>
      <p:sp>
        <p:nvSpPr>
          <p:cNvPr id="5" name="Контейнер за номер на слайда 5"/>
          <p:cNvSpPr txBox="1">
            <a:spLocks/>
          </p:cNvSpPr>
          <p:nvPr userDrawn="1"/>
        </p:nvSpPr>
        <p:spPr>
          <a:xfrm>
            <a:off x="7961435" y="6511926"/>
            <a:ext cx="1182565" cy="301625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fld id="{42D93524-9373-4240-9A4B-98B59914BB28}" type="slidenum">
              <a:rPr lang="bg-BG">
                <a:solidFill>
                  <a:prstClr val="white"/>
                </a:solidFill>
              </a:rPr>
              <a:pPr algn="ctr">
                <a:defRPr/>
              </a:pPr>
              <a:t>‹#›</a:t>
            </a:fld>
            <a:endParaRPr lang="bg-BG" dirty="0">
              <a:solidFill>
                <a:prstClr val="white"/>
              </a:solidFill>
            </a:endParaRPr>
          </a:p>
        </p:txBody>
      </p:sp>
      <p:sp>
        <p:nvSpPr>
          <p:cNvPr id="6" name="Контейнер за долния колонтитул 4"/>
          <p:cNvSpPr txBox="1">
            <a:spLocks/>
          </p:cNvSpPr>
          <p:nvPr userDrawn="1"/>
        </p:nvSpPr>
        <p:spPr>
          <a:xfrm>
            <a:off x="1913793" y="6521450"/>
            <a:ext cx="5981700" cy="280988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pc="100" dirty="0">
                <a:solidFill>
                  <a:prstClr val="white"/>
                </a:solidFill>
              </a:rPr>
              <a:t>Ministry of Finance of the Republic of Bulgaria</a:t>
            </a:r>
            <a:endParaRPr lang="bg-BG" spc="100">
              <a:solidFill>
                <a:prstClr val="white"/>
              </a:solidFill>
            </a:endParaRPr>
          </a:p>
        </p:txBody>
      </p:sp>
      <p:cxnSp>
        <p:nvCxnSpPr>
          <p:cNvPr id="7" name="Право съединение 18"/>
          <p:cNvCxnSpPr/>
          <p:nvPr userDrawn="1"/>
        </p:nvCxnSpPr>
        <p:spPr>
          <a:xfrm>
            <a:off x="1909397" y="6565901"/>
            <a:ext cx="0" cy="180975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аво съединение 19"/>
          <p:cNvCxnSpPr/>
          <p:nvPr userDrawn="1"/>
        </p:nvCxnSpPr>
        <p:spPr>
          <a:xfrm>
            <a:off x="7895492" y="6565901"/>
            <a:ext cx="0" cy="180975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 userDrawn="1"/>
        </p:nvSpPr>
        <p:spPr bwMode="auto">
          <a:xfrm>
            <a:off x="1" y="25822"/>
            <a:ext cx="9143999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800" b="1" i="1" cap="all" dirty="0">
                <a:solidFill>
                  <a:prstClr val="white">
                    <a:lumMod val="50000"/>
                  </a:prstClr>
                </a:solidFill>
              </a:rPr>
              <a:t>Macroeconomic development</a:t>
            </a:r>
            <a:endParaRPr lang="bg-BG" sz="1800" b="1" i="1" cap="all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 userDrawn="1"/>
        </p:nvSpPr>
        <p:spPr bwMode="auto">
          <a:xfrm>
            <a:off x="1182566" y="620714"/>
            <a:ext cx="6648450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l" eaLnBrk="1" hangingPunct="1">
              <a:spcAft>
                <a:spcPts val="1200"/>
              </a:spcAft>
              <a:defRPr/>
            </a:pPr>
            <a:endParaRPr lang="en-US" sz="2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0845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Картина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601"/>
          <a:stretch>
            <a:fillRect/>
          </a:stretch>
        </p:blipFill>
        <p:spPr bwMode="auto">
          <a:xfrm>
            <a:off x="2390043" y="6494463"/>
            <a:ext cx="49090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авоъгълник 6"/>
          <p:cNvSpPr/>
          <p:nvPr userDrawn="1"/>
        </p:nvSpPr>
        <p:spPr>
          <a:xfrm>
            <a:off x="1466" y="6469064"/>
            <a:ext cx="9157188" cy="396875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>
              <a:solidFill>
                <a:prstClr val="white"/>
              </a:solidFill>
            </a:endParaRPr>
          </a:p>
        </p:txBody>
      </p:sp>
      <p:sp>
        <p:nvSpPr>
          <p:cNvPr id="4" name="Контейнер за дата 3"/>
          <p:cNvSpPr txBox="1">
            <a:spLocks/>
          </p:cNvSpPr>
          <p:nvPr userDrawn="1"/>
        </p:nvSpPr>
        <p:spPr>
          <a:xfrm>
            <a:off x="1467" y="6511926"/>
            <a:ext cx="1912326" cy="301625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bg-BG" dirty="0">
                <a:solidFill>
                  <a:prstClr val="white"/>
                </a:solidFill>
              </a:rPr>
              <a:t>М</a:t>
            </a:r>
            <a:r>
              <a:rPr lang="en-US" dirty="0">
                <a:solidFill>
                  <a:prstClr val="white"/>
                </a:solidFill>
              </a:rPr>
              <a:t>ay 20</a:t>
            </a:r>
            <a:r>
              <a:rPr lang="bg-BG" dirty="0">
                <a:solidFill>
                  <a:prstClr val="white"/>
                </a:solidFill>
              </a:rPr>
              <a:t>1</a:t>
            </a:r>
            <a:r>
              <a:rPr lang="en-US" dirty="0">
                <a:solidFill>
                  <a:prstClr val="white"/>
                </a:solidFill>
              </a:rPr>
              <a:t>4</a:t>
            </a:r>
          </a:p>
        </p:txBody>
      </p:sp>
      <p:sp>
        <p:nvSpPr>
          <p:cNvPr id="5" name="Контейнер за номер на слайда 5"/>
          <p:cNvSpPr txBox="1">
            <a:spLocks/>
          </p:cNvSpPr>
          <p:nvPr userDrawn="1"/>
        </p:nvSpPr>
        <p:spPr>
          <a:xfrm>
            <a:off x="7961435" y="6511926"/>
            <a:ext cx="1182565" cy="301625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fld id="{42D93524-9373-4240-9A4B-98B59914BB28}" type="slidenum">
              <a:rPr lang="bg-BG">
                <a:solidFill>
                  <a:prstClr val="white"/>
                </a:solidFill>
              </a:rPr>
              <a:pPr algn="ctr">
                <a:defRPr/>
              </a:pPr>
              <a:t>‹#›</a:t>
            </a:fld>
            <a:endParaRPr lang="bg-BG" dirty="0">
              <a:solidFill>
                <a:prstClr val="white"/>
              </a:solidFill>
            </a:endParaRPr>
          </a:p>
        </p:txBody>
      </p:sp>
      <p:sp>
        <p:nvSpPr>
          <p:cNvPr id="6" name="Контейнер за долния колонтитул 4"/>
          <p:cNvSpPr txBox="1">
            <a:spLocks/>
          </p:cNvSpPr>
          <p:nvPr userDrawn="1"/>
        </p:nvSpPr>
        <p:spPr>
          <a:xfrm>
            <a:off x="1913793" y="6521450"/>
            <a:ext cx="5981700" cy="280988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pc="100" dirty="0">
                <a:solidFill>
                  <a:prstClr val="white"/>
                </a:solidFill>
              </a:rPr>
              <a:t>Ministry of Finance of the Republic of Bulgaria</a:t>
            </a:r>
            <a:endParaRPr lang="bg-BG" spc="100">
              <a:solidFill>
                <a:prstClr val="white"/>
              </a:solidFill>
            </a:endParaRPr>
          </a:p>
        </p:txBody>
      </p:sp>
      <p:cxnSp>
        <p:nvCxnSpPr>
          <p:cNvPr id="7" name="Право съединение 18"/>
          <p:cNvCxnSpPr/>
          <p:nvPr userDrawn="1"/>
        </p:nvCxnSpPr>
        <p:spPr>
          <a:xfrm>
            <a:off x="1909397" y="6565901"/>
            <a:ext cx="0" cy="180975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аво съединение 19"/>
          <p:cNvCxnSpPr/>
          <p:nvPr userDrawn="1"/>
        </p:nvCxnSpPr>
        <p:spPr>
          <a:xfrm>
            <a:off x="7895492" y="6565901"/>
            <a:ext cx="0" cy="180975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 userDrawn="1"/>
        </p:nvSpPr>
        <p:spPr bwMode="auto">
          <a:xfrm>
            <a:off x="1" y="25822"/>
            <a:ext cx="9143999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800" b="1" i="1" cap="all" dirty="0">
                <a:solidFill>
                  <a:prstClr val="white">
                    <a:lumMod val="50000"/>
                  </a:prstClr>
                </a:solidFill>
              </a:rPr>
              <a:t>Macroeconomic development</a:t>
            </a:r>
            <a:endParaRPr lang="bg-BG" sz="1800" b="1" i="1" cap="all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 userDrawn="1"/>
        </p:nvSpPr>
        <p:spPr bwMode="auto">
          <a:xfrm>
            <a:off x="1182566" y="620714"/>
            <a:ext cx="6648450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l" eaLnBrk="1" hangingPunct="1">
              <a:spcAft>
                <a:spcPts val="1200"/>
              </a:spcAft>
              <a:defRPr/>
            </a:pPr>
            <a:endParaRPr lang="en-US" sz="2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506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1225B-62C2-4785-8D44-F51BFE564535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15.6.2018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8F75A-775D-406A-8FE7-5929872EE190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3206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Картина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601"/>
          <a:stretch>
            <a:fillRect/>
          </a:stretch>
        </p:blipFill>
        <p:spPr bwMode="auto">
          <a:xfrm>
            <a:off x="2390043" y="6494463"/>
            <a:ext cx="49090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авоъгълник 6"/>
          <p:cNvSpPr/>
          <p:nvPr userDrawn="1"/>
        </p:nvSpPr>
        <p:spPr>
          <a:xfrm>
            <a:off x="1466" y="6469064"/>
            <a:ext cx="9157188" cy="396875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>
              <a:solidFill>
                <a:prstClr val="white"/>
              </a:solidFill>
            </a:endParaRPr>
          </a:p>
        </p:txBody>
      </p:sp>
      <p:sp>
        <p:nvSpPr>
          <p:cNvPr id="4" name="Контейнер за дата 3"/>
          <p:cNvSpPr txBox="1">
            <a:spLocks/>
          </p:cNvSpPr>
          <p:nvPr userDrawn="1"/>
        </p:nvSpPr>
        <p:spPr>
          <a:xfrm>
            <a:off x="1467" y="6511926"/>
            <a:ext cx="1912326" cy="301625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bg-BG" dirty="0">
                <a:solidFill>
                  <a:prstClr val="white"/>
                </a:solidFill>
              </a:rPr>
              <a:t>М</a:t>
            </a:r>
            <a:r>
              <a:rPr lang="en-US" dirty="0">
                <a:solidFill>
                  <a:prstClr val="white"/>
                </a:solidFill>
              </a:rPr>
              <a:t>ay 20</a:t>
            </a:r>
            <a:r>
              <a:rPr lang="bg-BG" dirty="0">
                <a:solidFill>
                  <a:prstClr val="white"/>
                </a:solidFill>
              </a:rPr>
              <a:t>1</a:t>
            </a:r>
            <a:r>
              <a:rPr lang="en-US" dirty="0">
                <a:solidFill>
                  <a:prstClr val="white"/>
                </a:solidFill>
              </a:rPr>
              <a:t>4</a:t>
            </a:r>
          </a:p>
        </p:txBody>
      </p:sp>
      <p:sp>
        <p:nvSpPr>
          <p:cNvPr id="5" name="Контейнер за номер на слайда 5"/>
          <p:cNvSpPr txBox="1">
            <a:spLocks/>
          </p:cNvSpPr>
          <p:nvPr userDrawn="1"/>
        </p:nvSpPr>
        <p:spPr>
          <a:xfrm>
            <a:off x="7961435" y="6511926"/>
            <a:ext cx="1182565" cy="301625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fld id="{42D93524-9373-4240-9A4B-98B59914BB28}" type="slidenum">
              <a:rPr lang="bg-BG">
                <a:solidFill>
                  <a:prstClr val="white"/>
                </a:solidFill>
              </a:rPr>
              <a:pPr algn="ctr">
                <a:defRPr/>
              </a:pPr>
              <a:t>‹#›</a:t>
            </a:fld>
            <a:endParaRPr lang="bg-BG" dirty="0">
              <a:solidFill>
                <a:prstClr val="white"/>
              </a:solidFill>
            </a:endParaRPr>
          </a:p>
        </p:txBody>
      </p:sp>
      <p:sp>
        <p:nvSpPr>
          <p:cNvPr id="6" name="Контейнер за долния колонтитул 4"/>
          <p:cNvSpPr txBox="1">
            <a:spLocks/>
          </p:cNvSpPr>
          <p:nvPr userDrawn="1"/>
        </p:nvSpPr>
        <p:spPr>
          <a:xfrm>
            <a:off x="1913793" y="6521450"/>
            <a:ext cx="5981700" cy="280988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pc="100" dirty="0">
                <a:solidFill>
                  <a:prstClr val="white"/>
                </a:solidFill>
              </a:rPr>
              <a:t>Ministry of Finance of the Republic of Bulgaria</a:t>
            </a:r>
            <a:endParaRPr lang="bg-BG" spc="100">
              <a:solidFill>
                <a:prstClr val="white"/>
              </a:solidFill>
            </a:endParaRPr>
          </a:p>
        </p:txBody>
      </p:sp>
      <p:cxnSp>
        <p:nvCxnSpPr>
          <p:cNvPr id="7" name="Право съединение 18"/>
          <p:cNvCxnSpPr/>
          <p:nvPr userDrawn="1"/>
        </p:nvCxnSpPr>
        <p:spPr>
          <a:xfrm>
            <a:off x="1909397" y="6565901"/>
            <a:ext cx="0" cy="180975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аво съединение 19"/>
          <p:cNvCxnSpPr/>
          <p:nvPr userDrawn="1"/>
        </p:nvCxnSpPr>
        <p:spPr>
          <a:xfrm>
            <a:off x="7895492" y="6565901"/>
            <a:ext cx="0" cy="180975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 userDrawn="1"/>
        </p:nvSpPr>
        <p:spPr bwMode="auto">
          <a:xfrm>
            <a:off x="1" y="25822"/>
            <a:ext cx="9143999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800" b="1" i="1" cap="all" dirty="0">
                <a:solidFill>
                  <a:prstClr val="white">
                    <a:lumMod val="50000"/>
                  </a:prstClr>
                </a:solidFill>
              </a:rPr>
              <a:t>Macroeconomic development</a:t>
            </a:r>
            <a:endParaRPr lang="bg-BG" sz="1800" b="1" i="1" cap="all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 userDrawn="1"/>
        </p:nvSpPr>
        <p:spPr bwMode="auto">
          <a:xfrm>
            <a:off x="1182566" y="620714"/>
            <a:ext cx="6648450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l" eaLnBrk="1" hangingPunct="1">
              <a:spcAft>
                <a:spcPts val="1200"/>
              </a:spcAft>
              <a:defRPr/>
            </a:pPr>
            <a:endParaRPr lang="en-US" sz="2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4524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Картина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601"/>
          <a:stretch>
            <a:fillRect/>
          </a:stretch>
        </p:blipFill>
        <p:spPr bwMode="auto">
          <a:xfrm>
            <a:off x="2390043" y="6494463"/>
            <a:ext cx="49090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авоъгълник 6"/>
          <p:cNvSpPr/>
          <p:nvPr userDrawn="1"/>
        </p:nvSpPr>
        <p:spPr>
          <a:xfrm>
            <a:off x="1466" y="6469064"/>
            <a:ext cx="9157188" cy="396875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>
              <a:solidFill>
                <a:prstClr val="white"/>
              </a:solidFill>
            </a:endParaRPr>
          </a:p>
        </p:txBody>
      </p:sp>
      <p:sp>
        <p:nvSpPr>
          <p:cNvPr id="4" name="Контейнер за дата 3"/>
          <p:cNvSpPr txBox="1">
            <a:spLocks/>
          </p:cNvSpPr>
          <p:nvPr userDrawn="1"/>
        </p:nvSpPr>
        <p:spPr>
          <a:xfrm>
            <a:off x="1467" y="6511926"/>
            <a:ext cx="1912326" cy="301625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bg-BG" dirty="0">
                <a:solidFill>
                  <a:prstClr val="white"/>
                </a:solidFill>
              </a:rPr>
              <a:t>М</a:t>
            </a:r>
            <a:r>
              <a:rPr lang="en-US" dirty="0">
                <a:solidFill>
                  <a:prstClr val="white"/>
                </a:solidFill>
              </a:rPr>
              <a:t>ay 20</a:t>
            </a:r>
            <a:r>
              <a:rPr lang="bg-BG" dirty="0">
                <a:solidFill>
                  <a:prstClr val="white"/>
                </a:solidFill>
              </a:rPr>
              <a:t>1</a:t>
            </a:r>
            <a:r>
              <a:rPr lang="en-US" dirty="0">
                <a:solidFill>
                  <a:prstClr val="white"/>
                </a:solidFill>
              </a:rPr>
              <a:t>4</a:t>
            </a:r>
          </a:p>
        </p:txBody>
      </p:sp>
      <p:sp>
        <p:nvSpPr>
          <p:cNvPr id="5" name="Контейнер за номер на слайда 5"/>
          <p:cNvSpPr txBox="1">
            <a:spLocks/>
          </p:cNvSpPr>
          <p:nvPr userDrawn="1"/>
        </p:nvSpPr>
        <p:spPr>
          <a:xfrm>
            <a:off x="7961435" y="6511926"/>
            <a:ext cx="1182565" cy="301625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fld id="{42D93524-9373-4240-9A4B-98B59914BB28}" type="slidenum">
              <a:rPr lang="bg-BG">
                <a:solidFill>
                  <a:prstClr val="white"/>
                </a:solidFill>
              </a:rPr>
              <a:pPr algn="ctr">
                <a:defRPr/>
              </a:pPr>
              <a:t>‹#›</a:t>
            </a:fld>
            <a:endParaRPr lang="bg-BG" dirty="0">
              <a:solidFill>
                <a:prstClr val="white"/>
              </a:solidFill>
            </a:endParaRPr>
          </a:p>
        </p:txBody>
      </p:sp>
      <p:sp>
        <p:nvSpPr>
          <p:cNvPr id="6" name="Контейнер за долния колонтитул 4"/>
          <p:cNvSpPr txBox="1">
            <a:spLocks/>
          </p:cNvSpPr>
          <p:nvPr userDrawn="1"/>
        </p:nvSpPr>
        <p:spPr>
          <a:xfrm>
            <a:off x="1913793" y="6521450"/>
            <a:ext cx="5981700" cy="280988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pc="100" dirty="0">
                <a:solidFill>
                  <a:prstClr val="white"/>
                </a:solidFill>
              </a:rPr>
              <a:t>Ministry of Finance of the Republic of Bulgaria</a:t>
            </a:r>
            <a:endParaRPr lang="bg-BG" spc="100">
              <a:solidFill>
                <a:prstClr val="white"/>
              </a:solidFill>
            </a:endParaRPr>
          </a:p>
        </p:txBody>
      </p:sp>
      <p:cxnSp>
        <p:nvCxnSpPr>
          <p:cNvPr id="7" name="Право съединение 18"/>
          <p:cNvCxnSpPr/>
          <p:nvPr userDrawn="1"/>
        </p:nvCxnSpPr>
        <p:spPr>
          <a:xfrm>
            <a:off x="1909397" y="6565901"/>
            <a:ext cx="0" cy="180975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аво съединение 19"/>
          <p:cNvCxnSpPr/>
          <p:nvPr userDrawn="1"/>
        </p:nvCxnSpPr>
        <p:spPr>
          <a:xfrm>
            <a:off x="7895492" y="6565901"/>
            <a:ext cx="0" cy="180975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 userDrawn="1"/>
        </p:nvSpPr>
        <p:spPr bwMode="auto">
          <a:xfrm>
            <a:off x="1" y="25822"/>
            <a:ext cx="9143999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800" b="1" i="1" cap="all" dirty="0">
                <a:solidFill>
                  <a:prstClr val="white">
                    <a:lumMod val="50000"/>
                  </a:prstClr>
                </a:solidFill>
              </a:rPr>
              <a:t>Macroeconomic development</a:t>
            </a:r>
            <a:endParaRPr lang="bg-BG" sz="1800" b="1" i="1" cap="all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 userDrawn="1"/>
        </p:nvSpPr>
        <p:spPr bwMode="auto">
          <a:xfrm>
            <a:off x="1182566" y="620714"/>
            <a:ext cx="6648450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l" eaLnBrk="1" hangingPunct="1">
              <a:spcAft>
                <a:spcPts val="1200"/>
              </a:spcAft>
              <a:defRPr/>
            </a:pPr>
            <a:endParaRPr lang="en-US" sz="2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3042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 bwMode="auto">
          <a:xfrm>
            <a:off x="1466" y="28121"/>
            <a:ext cx="9149861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800" b="1" i="1" cap="all" dirty="0">
                <a:solidFill>
                  <a:prstClr val="white">
                    <a:lumMod val="50000"/>
                  </a:prstClr>
                </a:solidFill>
              </a:rPr>
              <a:t>Government debt</a:t>
            </a:r>
          </a:p>
        </p:txBody>
      </p:sp>
      <p:sp>
        <p:nvSpPr>
          <p:cNvPr id="5" name="Title 1"/>
          <p:cNvSpPr txBox="1">
            <a:spLocks/>
          </p:cNvSpPr>
          <p:nvPr userDrawn="1"/>
        </p:nvSpPr>
        <p:spPr bwMode="auto">
          <a:xfrm>
            <a:off x="1182566" y="620714"/>
            <a:ext cx="6648450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l" eaLnBrk="1" hangingPunct="1">
              <a:spcAft>
                <a:spcPts val="1200"/>
              </a:spcAft>
              <a:defRPr/>
            </a:pPr>
            <a:endParaRPr lang="en-US" sz="2000" b="1" dirty="0">
              <a:solidFill>
                <a:prstClr val="black"/>
              </a:solidFill>
            </a:endParaRPr>
          </a:p>
        </p:txBody>
      </p:sp>
      <p:pic>
        <p:nvPicPr>
          <p:cNvPr id="6" name="Картина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601"/>
          <a:stretch>
            <a:fillRect/>
          </a:stretch>
        </p:blipFill>
        <p:spPr bwMode="auto">
          <a:xfrm>
            <a:off x="2390043" y="6496051"/>
            <a:ext cx="490903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авоъгълник 6"/>
          <p:cNvSpPr/>
          <p:nvPr userDrawn="1"/>
        </p:nvSpPr>
        <p:spPr>
          <a:xfrm>
            <a:off x="-5862" y="6472239"/>
            <a:ext cx="9157189" cy="395287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>
              <a:solidFill>
                <a:prstClr val="white"/>
              </a:solidFill>
            </a:endParaRPr>
          </a:p>
        </p:txBody>
      </p:sp>
      <p:sp>
        <p:nvSpPr>
          <p:cNvPr id="8" name="Контейнер за дата 3"/>
          <p:cNvSpPr txBox="1">
            <a:spLocks/>
          </p:cNvSpPr>
          <p:nvPr userDrawn="1"/>
        </p:nvSpPr>
        <p:spPr>
          <a:xfrm>
            <a:off x="1467" y="6513514"/>
            <a:ext cx="1912326" cy="301625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dirty="0">
                <a:solidFill>
                  <a:prstClr val="white"/>
                </a:solidFill>
              </a:rPr>
              <a:t>May 20</a:t>
            </a:r>
            <a:r>
              <a:rPr lang="bg-BG" dirty="0">
                <a:solidFill>
                  <a:prstClr val="white"/>
                </a:solidFill>
              </a:rPr>
              <a:t>1</a:t>
            </a:r>
            <a:r>
              <a:rPr lang="en-US" dirty="0">
                <a:solidFill>
                  <a:prstClr val="white"/>
                </a:solidFill>
              </a:rPr>
              <a:t>4</a:t>
            </a:r>
            <a:endParaRPr lang="bg-BG" dirty="0">
              <a:solidFill>
                <a:prstClr val="white"/>
              </a:solidFill>
            </a:endParaRPr>
          </a:p>
        </p:txBody>
      </p:sp>
      <p:sp>
        <p:nvSpPr>
          <p:cNvPr id="9" name="Контейнер за номер на слайда 5"/>
          <p:cNvSpPr txBox="1">
            <a:spLocks/>
          </p:cNvSpPr>
          <p:nvPr userDrawn="1"/>
        </p:nvSpPr>
        <p:spPr>
          <a:xfrm>
            <a:off x="7961435" y="6513514"/>
            <a:ext cx="1182565" cy="301625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fld id="{5060AD73-56D4-47E4-A096-0DF5450A5160}" type="slidenum">
              <a:rPr lang="bg-BG">
                <a:solidFill>
                  <a:prstClr val="white"/>
                </a:solidFill>
              </a:rPr>
              <a:pPr algn="ctr">
                <a:defRPr/>
              </a:pPr>
              <a:t>‹#›</a:t>
            </a:fld>
            <a:endParaRPr lang="bg-BG" dirty="0">
              <a:solidFill>
                <a:prstClr val="white"/>
              </a:solidFill>
            </a:endParaRPr>
          </a:p>
        </p:txBody>
      </p:sp>
      <p:sp>
        <p:nvSpPr>
          <p:cNvPr id="10" name="Контейнер за долния колонтитул 4"/>
          <p:cNvSpPr txBox="1">
            <a:spLocks/>
          </p:cNvSpPr>
          <p:nvPr userDrawn="1"/>
        </p:nvSpPr>
        <p:spPr>
          <a:xfrm>
            <a:off x="1913793" y="6524625"/>
            <a:ext cx="5981700" cy="279400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pc="100" dirty="0">
                <a:solidFill>
                  <a:prstClr val="white"/>
                </a:solidFill>
              </a:rPr>
              <a:t>Ministry of Finance of the Republic of Bulgaria</a:t>
            </a:r>
            <a:endParaRPr lang="bg-BG" spc="100">
              <a:solidFill>
                <a:prstClr val="white"/>
              </a:solidFill>
            </a:endParaRPr>
          </a:p>
        </p:txBody>
      </p:sp>
      <p:cxnSp>
        <p:nvCxnSpPr>
          <p:cNvPr id="11" name="Право съединение 18"/>
          <p:cNvCxnSpPr/>
          <p:nvPr userDrawn="1"/>
        </p:nvCxnSpPr>
        <p:spPr>
          <a:xfrm>
            <a:off x="1909397" y="6567489"/>
            <a:ext cx="0" cy="180975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аво съединение 19"/>
          <p:cNvCxnSpPr/>
          <p:nvPr userDrawn="1"/>
        </p:nvCxnSpPr>
        <p:spPr>
          <a:xfrm>
            <a:off x="7895492" y="6567489"/>
            <a:ext cx="0" cy="180975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ов контейнер 2"/>
          <p:cNvSpPr>
            <a:spLocks noGrp="1"/>
          </p:cNvSpPr>
          <p:nvPr>
            <p:ph idx="1"/>
          </p:nvPr>
        </p:nvSpPr>
        <p:spPr bwMode="auto">
          <a:xfrm>
            <a:off x="664615" y="1600201"/>
            <a:ext cx="664615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bg-BG" noProof="0" dirty="0"/>
              <a:t>Щракнете, за да редактирате стиловете на текста в образеца</a:t>
            </a:r>
          </a:p>
          <a:p>
            <a:pPr lvl="1"/>
            <a:r>
              <a:rPr lang="bg-BG" noProof="0" dirty="0"/>
              <a:t>Второ ниво</a:t>
            </a:r>
          </a:p>
          <a:p>
            <a:pPr lvl="2"/>
            <a:r>
              <a:rPr lang="bg-BG" noProof="0" dirty="0"/>
              <a:t>Трето ниво</a:t>
            </a:r>
          </a:p>
          <a:p>
            <a:pPr lvl="3"/>
            <a:r>
              <a:rPr lang="bg-BG" noProof="0" dirty="0"/>
              <a:t>Четвърто ниво</a:t>
            </a:r>
          </a:p>
          <a:p>
            <a:pPr lvl="4"/>
            <a:r>
              <a:rPr lang="bg-BG" noProof="0" dirty="0"/>
              <a:t>Пето ниво</a:t>
            </a:r>
          </a:p>
        </p:txBody>
      </p:sp>
    </p:spTree>
    <p:extLst>
      <p:ext uri="{BB962C8B-B14F-4D97-AF65-F5344CB8AC3E}">
        <p14:creationId xmlns:p14="http://schemas.microsoft.com/office/powerpoint/2010/main" val="40359743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 bwMode="auto">
          <a:xfrm>
            <a:off x="1466" y="28121"/>
            <a:ext cx="9149861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800" b="1" i="1" cap="all" dirty="0">
                <a:solidFill>
                  <a:prstClr val="white">
                    <a:lumMod val="50000"/>
                  </a:prstClr>
                </a:solidFill>
              </a:rPr>
              <a:t>Government debt</a:t>
            </a:r>
          </a:p>
        </p:txBody>
      </p:sp>
      <p:sp>
        <p:nvSpPr>
          <p:cNvPr id="5" name="Title 1"/>
          <p:cNvSpPr txBox="1">
            <a:spLocks/>
          </p:cNvSpPr>
          <p:nvPr userDrawn="1"/>
        </p:nvSpPr>
        <p:spPr bwMode="auto">
          <a:xfrm>
            <a:off x="1182566" y="620714"/>
            <a:ext cx="6648450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l" eaLnBrk="1" hangingPunct="1">
              <a:spcAft>
                <a:spcPts val="1200"/>
              </a:spcAft>
              <a:defRPr/>
            </a:pPr>
            <a:endParaRPr lang="en-US" sz="2000" b="1" dirty="0">
              <a:solidFill>
                <a:prstClr val="black"/>
              </a:solidFill>
            </a:endParaRPr>
          </a:p>
        </p:txBody>
      </p:sp>
      <p:pic>
        <p:nvPicPr>
          <p:cNvPr id="6" name="Картина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601"/>
          <a:stretch>
            <a:fillRect/>
          </a:stretch>
        </p:blipFill>
        <p:spPr bwMode="auto">
          <a:xfrm>
            <a:off x="2390043" y="6496051"/>
            <a:ext cx="490903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авоъгълник 6"/>
          <p:cNvSpPr/>
          <p:nvPr userDrawn="1"/>
        </p:nvSpPr>
        <p:spPr>
          <a:xfrm>
            <a:off x="-5862" y="6472239"/>
            <a:ext cx="9157189" cy="395287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>
              <a:solidFill>
                <a:prstClr val="white"/>
              </a:solidFill>
            </a:endParaRPr>
          </a:p>
        </p:txBody>
      </p:sp>
      <p:sp>
        <p:nvSpPr>
          <p:cNvPr id="8" name="Контейнер за дата 3"/>
          <p:cNvSpPr txBox="1">
            <a:spLocks/>
          </p:cNvSpPr>
          <p:nvPr userDrawn="1"/>
        </p:nvSpPr>
        <p:spPr>
          <a:xfrm>
            <a:off x="1467" y="6513514"/>
            <a:ext cx="1912326" cy="301625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dirty="0">
                <a:solidFill>
                  <a:prstClr val="white"/>
                </a:solidFill>
              </a:rPr>
              <a:t>May 20</a:t>
            </a:r>
            <a:r>
              <a:rPr lang="bg-BG" dirty="0">
                <a:solidFill>
                  <a:prstClr val="white"/>
                </a:solidFill>
              </a:rPr>
              <a:t>1</a:t>
            </a:r>
            <a:r>
              <a:rPr lang="en-US" dirty="0">
                <a:solidFill>
                  <a:prstClr val="white"/>
                </a:solidFill>
              </a:rPr>
              <a:t>4</a:t>
            </a:r>
            <a:endParaRPr lang="bg-BG" dirty="0">
              <a:solidFill>
                <a:prstClr val="white"/>
              </a:solidFill>
            </a:endParaRPr>
          </a:p>
        </p:txBody>
      </p:sp>
      <p:sp>
        <p:nvSpPr>
          <p:cNvPr id="9" name="Контейнер за номер на слайда 5"/>
          <p:cNvSpPr txBox="1">
            <a:spLocks/>
          </p:cNvSpPr>
          <p:nvPr userDrawn="1"/>
        </p:nvSpPr>
        <p:spPr>
          <a:xfrm>
            <a:off x="7961435" y="6513514"/>
            <a:ext cx="1182565" cy="301625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fld id="{5060AD73-56D4-47E4-A096-0DF5450A5160}" type="slidenum">
              <a:rPr lang="bg-BG">
                <a:solidFill>
                  <a:prstClr val="white"/>
                </a:solidFill>
              </a:rPr>
              <a:pPr algn="ctr">
                <a:defRPr/>
              </a:pPr>
              <a:t>‹#›</a:t>
            </a:fld>
            <a:endParaRPr lang="bg-BG" dirty="0">
              <a:solidFill>
                <a:prstClr val="white"/>
              </a:solidFill>
            </a:endParaRPr>
          </a:p>
        </p:txBody>
      </p:sp>
      <p:sp>
        <p:nvSpPr>
          <p:cNvPr id="10" name="Контейнер за долния колонтитул 4"/>
          <p:cNvSpPr txBox="1">
            <a:spLocks/>
          </p:cNvSpPr>
          <p:nvPr userDrawn="1"/>
        </p:nvSpPr>
        <p:spPr>
          <a:xfrm>
            <a:off x="1913793" y="6524625"/>
            <a:ext cx="5981700" cy="279400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pc="100" dirty="0">
                <a:solidFill>
                  <a:prstClr val="white"/>
                </a:solidFill>
              </a:rPr>
              <a:t>Ministry of Finance of the Republic of Bulgaria</a:t>
            </a:r>
            <a:endParaRPr lang="bg-BG" spc="100">
              <a:solidFill>
                <a:prstClr val="white"/>
              </a:solidFill>
            </a:endParaRPr>
          </a:p>
        </p:txBody>
      </p:sp>
      <p:cxnSp>
        <p:nvCxnSpPr>
          <p:cNvPr id="11" name="Право съединение 18"/>
          <p:cNvCxnSpPr/>
          <p:nvPr userDrawn="1"/>
        </p:nvCxnSpPr>
        <p:spPr>
          <a:xfrm>
            <a:off x="1909397" y="6567489"/>
            <a:ext cx="0" cy="180975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аво съединение 19"/>
          <p:cNvCxnSpPr/>
          <p:nvPr userDrawn="1"/>
        </p:nvCxnSpPr>
        <p:spPr>
          <a:xfrm>
            <a:off x="7895492" y="6567489"/>
            <a:ext cx="0" cy="180975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ов контейнер 2"/>
          <p:cNvSpPr>
            <a:spLocks noGrp="1"/>
          </p:cNvSpPr>
          <p:nvPr>
            <p:ph idx="1"/>
          </p:nvPr>
        </p:nvSpPr>
        <p:spPr bwMode="auto">
          <a:xfrm>
            <a:off x="664615" y="1600201"/>
            <a:ext cx="664615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bg-BG" noProof="0" dirty="0"/>
              <a:t>Щракнете, за да редактирате стиловете на текста в образеца</a:t>
            </a:r>
          </a:p>
          <a:p>
            <a:pPr lvl="1"/>
            <a:r>
              <a:rPr lang="bg-BG" noProof="0" dirty="0"/>
              <a:t>Второ ниво</a:t>
            </a:r>
          </a:p>
          <a:p>
            <a:pPr lvl="2"/>
            <a:r>
              <a:rPr lang="bg-BG" noProof="0" dirty="0"/>
              <a:t>Трето ниво</a:t>
            </a:r>
          </a:p>
          <a:p>
            <a:pPr lvl="3"/>
            <a:r>
              <a:rPr lang="bg-BG" noProof="0" dirty="0"/>
              <a:t>Четвърто ниво</a:t>
            </a:r>
          </a:p>
          <a:p>
            <a:pPr lvl="4"/>
            <a:r>
              <a:rPr lang="bg-BG" noProof="0" dirty="0"/>
              <a:t>Пето ниво</a:t>
            </a:r>
          </a:p>
        </p:txBody>
      </p:sp>
    </p:spTree>
    <p:extLst>
      <p:ext uri="{BB962C8B-B14F-4D97-AF65-F5344CB8AC3E}">
        <p14:creationId xmlns:p14="http://schemas.microsoft.com/office/powerpoint/2010/main" val="28383791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 bwMode="auto">
          <a:xfrm>
            <a:off x="1466" y="28121"/>
            <a:ext cx="9149861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800" b="1" i="1" cap="all" dirty="0">
                <a:solidFill>
                  <a:prstClr val="white">
                    <a:lumMod val="50000"/>
                  </a:prstClr>
                </a:solidFill>
              </a:rPr>
              <a:t>Government debt</a:t>
            </a:r>
          </a:p>
        </p:txBody>
      </p:sp>
      <p:sp>
        <p:nvSpPr>
          <p:cNvPr id="5" name="Title 1"/>
          <p:cNvSpPr txBox="1">
            <a:spLocks/>
          </p:cNvSpPr>
          <p:nvPr userDrawn="1"/>
        </p:nvSpPr>
        <p:spPr bwMode="auto">
          <a:xfrm>
            <a:off x="1182566" y="620714"/>
            <a:ext cx="6648450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l" eaLnBrk="1" hangingPunct="1">
              <a:spcAft>
                <a:spcPts val="1200"/>
              </a:spcAft>
              <a:defRPr/>
            </a:pPr>
            <a:endParaRPr lang="en-US" sz="2000" b="1" dirty="0">
              <a:solidFill>
                <a:prstClr val="black"/>
              </a:solidFill>
            </a:endParaRPr>
          </a:p>
        </p:txBody>
      </p:sp>
      <p:pic>
        <p:nvPicPr>
          <p:cNvPr id="6" name="Картина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601"/>
          <a:stretch>
            <a:fillRect/>
          </a:stretch>
        </p:blipFill>
        <p:spPr bwMode="auto">
          <a:xfrm>
            <a:off x="2390043" y="6496051"/>
            <a:ext cx="490903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авоъгълник 6"/>
          <p:cNvSpPr/>
          <p:nvPr userDrawn="1"/>
        </p:nvSpPr>
        <p:spPr>
          <a:xfrm>
            <a:off x="-5862" y="6472239"/>
            <a:ext cx="9157189" cy="395287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>
              <a:solidFill>
                <a:prstClr val="white"/>
              </a:solidFill>
            </a:endParaRPr>
          </a:p>
        </p:txBody>
      </p:sp>
      <p:sp>
        <p:nvSpPr>
          <p:cNvPr id="8" name="Контейнер за дата 3"/>
          <p:cNvSpPr txBox="1">
            <a:spLocks/>
          </p:cNvSpPr>
          <p:nvPr userDrawn="1"/>
        </p:nvSpPr>
        <p:spPr>
          <a:xfrm>
            <a:off x="1467" y="6513514"/>
            <a:ext cx="1912326" cy="301625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dirty="0">
                <a:solidFill>
                  <a:prstClr val="white"/>
                </a:solidFill>
              </a:rPr>
              <a:t>May 20</a:t>
            </a:r>
            <a:r>
              <a:rPr lang="bg-BG" dirty="0">
                <a:solidFill>
                  <a:prstClr val="white"/>
                </a:solidFill>
              </a:rPr>
              <a:t>1</a:t>
            </a:r>
            <a:r>
              <a:rPr lang="en-US" dirty="0">
                <a:solidFill>
                  <a:prstClr val="white"/>
                </a:solidFill>
              </a:rPr>
              <a:t>4</a:t>
            </a:r>
            <a:endParaRPr lang="bg-BG" dirty="0">
              <a:solidFill>
                <a:prstClr val="white"/>
              </a:solidFill>
            </a:endParaRPr>
          </a:p>
        </p:txBody>
      </p:sp>
      <p:sp>
        <p:nvSpPr>
          <p:cNvPr id="9" name="Контейнер за номер на слайда 5"/>
          <p:cNvSpPr txBox="1">
            <a:spLocks/>
          </p:cNvSpPr>
          <p:nvPr userDrawn="1"/>
        </p:nvSpPr>
        <p:spPr>
          <a:xfrm>
            <a:off x="7961435" y="6513514"/>
            <a:ext cx="1182565" cy="301625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fld id="{5060AD73-56D4-47E4-A096-0DF5450A5160}" type="slidenum">
              <a:rPr lang="bg-BG">
                <a:solidFill>
                  <a:prstClr val="white"/>
                </a:solidFill>
              </a:rPr>
              <a:pPr algn="ctr">
                <a:defRPr/>
              </a:pPr>
              <a:t>‹#›</a:t>
            </a:fld>
            <a:endParaRPr lang="bg-BG" dirty="0">
              <a:solidFill>
                <a:prstClr val="white"/>
              </a:solidFill>
            </a:endParaRPr>
          </a:p>
        </p:txBody>
      </p:sp>
      <p:sp>
        <p:nvSpPr>
          <p:cNvPr id="10" name="Контейнер за долния колонтитул 4"/>
          <p:cNvSpPr txBox="1">
            <a:spLocks/>
          </p:cNvSpPr>
          <p:nvPr userDrawn="1"/>
        </p:nvSpPr>
        <p:spPr>
          <a:xfrm>
            <a:off x="1913793" y="6524625"/>
            <a:ext cx="5981700" cy="279400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pc="100" dirty="0">
                <a:solidFill>
                  <a:prstClr val="white"/>
                </a:solidFill>
              </a:rPr>
              <a:t>Ministry of Finance of the Republic of Bulgaria</a:t>
            </a:r>
            <a:endParaRPr lang="bg-BG" spc="100">
              <a:solidFill>
                <a:prstClr val="white"/>
              </a:solidFill>
            </a:endParaRPr>
          </a:p>
        </p:txBody>
      </p:sp>
      <p:cxnSp>
        <p:nvCxnSpPr>
          <p:cNvPr id="11" name="Право съединение 18"/>
          <p:cNvCxnSpPr/>
          <p:nvPr userDrawn="1"/>
        </p:nvCxnSpPr>
        <p:spPr>
          <a:xfrm>
            <a:off x="1909397" y="6567489"/>
            <a:ext cx="0" cy="180975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аво съединение 19"/>
          <p:cNvCxnSpPr/>
          <p:nvPr userDrawn="1"/>
        </p:nvCxnSpPr>
        <p:spPr>
          <a:xfrm>
            <a:off x="7895492" y="6567489"/>
            <a:ext cx="0" cy="180975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ов контейнер 2"/>
          <p:cNvSpPr>
            <a:spLocks noGrp="1"/>
          </p:cNvSpPr>
          <p:nvPr>
            <p:ph idx="1"/>
          </p:nvPr>
        </p:nvSpPr>
        <p:spPr bwMode="auto">
          <a:xfrm>
            <a:off x="664615" y="1600201"/>
            <a:ext cx="664615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bg-BG" noProof="0" dirty="0"/>
              <a:t>Щракнете, за да редактирате стиловете на текста в образеца</a:t>
            </a:r>
          </a:p>
          <a:p>
            <a:pPr lvl="1"/>
            <a:r>
              <a:rPr lang="bg-BG" noProof="0" dirty="0"/>
              <a:t>Второ ниво</a:t>
            </a:r>
          </a:p>
          <a:p>
            <a:pPr lvl="2"/>
            <a:r>
              <a:rPr lang="bg-BG" noProof="0" dirty="0"/>
              <a:t>Трето ниво</a:t>
            </a:r>
          </a:p>
          <a:p>
            <a:pPr lvl="3"/>
            <a:r>
              <a:rPr lang="bg-BG" noProof="0" dirty="0"/>
              <a:t>Четвърто ниво</a:t>
            </a:r>
          </a:p>
          <a:p>
            <a:pPr lvl="4"/>
            <a:r>
              <a:rPr lang="bg-BG" noProof="0" dirty="0"/>
              <a:t>Пето ниво</a:t>
            </a:r>
          </a:p>
        </p:txBody>
      </p:sp>
    </p:spTree>
    <p:extLst>
      <p:ext uri="{BB962C8B-B14F-4D97-AF65-F5344CB8AC3E}">
        <p14:creationId xmlns:p14="http://schemas.microsoft.com/office/powerpoint/2010/main" val="28921177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 bwMode="auto">
          <a:xfrm>
            <a:off x="1466" y="28121"/>
            <a:ext cx="9149861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800" b="1" i="1" cap="all" dirty="0">
                <a:solidFill>
                  <a:prstClr val="white">
                    <a:lumMod val="50000"/>
                  </a:prstClr>
                </a:solidFill>
              </a:rPr>
              <a:t>Government debt</a:t>
            </a:r>
          </a:p>
        </p:txBody>
      </p:sp>
      <p:sp>
        <p:nvSpPr>
          <p:cNvPr id="5" name="Title 1"/>
          <p:cNvSpPr txBox="1">
            <a:spLocks/>
          </p:cNvSpPr>
          <p:nvPr userDrawn="1"/>
        </p:nvSpPr>
        <p:spPr bwMode="auto">
          <a:xfrm>
            <a:off x="1182566" y="620714"/>
            <a:ext cx="6648450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l" eaLnBrk="1" hangingPunct="1">
              <a:spcAft>
                <a:spcPts val="1200"/>
              </a:spcAft>
              <a:defRPr/>
            </a:pPr>
            <a:endParaRPr lang="en-US" sz="2000" b="1" dirty="0">
              <a:solidFill>
                <a:prstClr val="black"/>
              </a:solidFill>
            </a:endParaRPr>
          </a:p>
        </p:txBody>
      </p:sp>
      <p:pic>
        <p:nvPicPr>
          <p:cNvPr id="6" name="Картина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601"/>
          <a:stretch>
            <a:fillRect/>
          </a:stretch>
        </p:blipFill>
        <p:spPr bwMode="auto">
          <a:xfrm>
            <a:off x="2390043" y="6496051"/>
            <a:ext cx="490903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авоъгълник 6"/>
          <p:cNvSpPr/>
          <p:nvPr userDrawn="1"/>
        </p:nvSpPr>
        <p:spPr>
          <a:xfrm>
            <a:off x="-5862" y="6472239"/>
            <a:ext cx="9157189" cy="395287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>
              <a:solidFill>
                <a:prstClr val="white"/>
              </a:solidFill>
            </a:endParaRPr>
          </a:p>
        </p:txBody>
      </p:sp>
      <p:sp>
        <p:nvSpPr>
          <p:cNvPr id="8" name="Контейнер за дата 3"/>
          <p:cNvSpPr txBox="1">
            <a:spLocks/>
          </p:cNvSpPr>
          <p:nvPr userDrawn="1"/>
        </p:nvSpPr>
        <p:spPr>
          <a:xfrm>
            <a:off x="1467" y="6513514"/>
            <a:ext cx="1912326" cy="301625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dirty="0">
                <a:solidFill>
                  <a:prstClr val="white"/>
                </a:solidFill>
              </a:rPr>
              <a:t>May 20</a:t>
            </a:r>
            <a:r>
              <a:rPr lang="bg-BG" dirty="0">
                <a:solidFill>
                  <a:prstClr val="white"/>
                </a:solidFill>
              </a:rPr>
              <a:t>1</a:t>
            </a:r>
            <a:r>
              <a:rPr lang="en-US" dirty="0">
                <a:solidFill>
                  <a:prstClr val="white"/>
                </a:solidFill>
              </a:rPr>
              <a:t>4</a:t>
            </a:r>
            <a:endParaRPr lang="bg-BG" dirty="0">
              <a:solidFill>
                <a:prstClr val="white"/>
              </a:solidFill>
            </a:endParaRPr>
          </a:p>
        </p:txBody>
      </p:sp>
      <p:sp>
        <p:nvSpPr>
          <p:cNvPr id="9" name="Контейнер за номер на слайда 5"/>
          <p:cNvSpPr txBox="1">
            <a:spLocks/>
          </p:cNvSpPr>
          <p:nvPr userDrawn="1"/>
        </p:nvSpPr>
        <p:spPr>
          <a:xfrm>
            <a:off x="7961435" y="6513514"/>
            <a:ext cx="1182565" cy="301625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fld id="{5060AD73-56D4-47E4-A096-0DF5450A5160}" type="slidenum">
              <a:rPr lang="bg-BG">
                <a:solidFill>
                  <a:prstClr val="white"/>
                </a:solidFill>
              </a:rPr>
              <a:pPr algn="ctr">
                <a:defRPr/>
              </a:pPr>
              <a:t>‹#›</a:t>
            </a:fld>
            <a:endParaRPr lang="bg-BG" dirty="0">
              <a:solidFill>
                <a:prstClr val="white"/>
              </a:solidFill>
            </a:endParaRPr>
          </a:p>
        </p:txBody>
      </p:sp>
      <p:sp>
        <p:nvSpPr>
          <p:cNvPr id="10" name="Контейнер за долния колонтитул 4"/>
          <p:cNvSpPr txBox="1">
            <a:spLocks/>
          </p:cNvSpPr>
          <p:nvPr userDrawn="1"/>
        </p:nvSpPr>
        <p:spPr>
          <a:xfrm>
            <a:off x="1913793" y="6524625"/>
            <a:ext cx="5981700" cy="279400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pc="100" dirty="0">
                <a:solidFill>
                  <a:prstClr val="white"/>
                </a:solidFill>
              </a:rPr>
              <a:t>Ministry of Finance of the Republic of Bulgaria</a:t>
            </a:r>
            <a:endParaRPr lang="bg-BG" spc="100">
              <a:solidFill>
                <a:prstClr val="white"/>
              </a:solidFill>
            </a:endParaRPr>
          </a:p>
        </p:txBody>
      </p:sp>
      <p:cxnSp>
        <p:nvCxnSpPr>
          <p:cNvPr id="11" name="Право съединение 18"/>
          <p:cNvCxnSpPr/>
          <p:nvPr userDrawn="1"/>
        </p:nvCxnSpPr>
        <p:spPr>
          <a:xfrm>
            <a:off x="1909397" y="6567489"/>
            <a:ext cx="0" cy="180975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аво съединение 19"/>
          <p:cNvCxnSpPr/>
          <p:nvPr userDrawn="1"/>
        </p:nvCxnSpPr>
        <p:spPr>
          <a:xfrm>
            <a:off x="7895492" y="6567489"/>
            <a:ext cx="0" cy="180975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ов контейнер 2"/>
          <p:cNvSpPr>
            <a:spLocks noGrp="1"/>
          </p:cNvSpPr>
          <p:nvPr>
            <p:ph idx="1"/>
          </p:nvPr>
        </p:nvSpPr>
        <p:spPr bwMode="auto">
          <a:xfrm>
            <a:off x="664615" y="1600201"/>
            <a:ext cx="664615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bg-BG" noProof="0" dirty="0"/>
              <a:t>Щракнете, за да редактирате стиловете на текста в образеца</a:t>
            </a:r>
          </a:p>
          <a:p>
            <a:pPr lvl="1"/>
            <a:r>
              <a:rPr lang="bg-BG" noProof="0" dirty="0"/>
              <a:t>Второ ниво</a:t>
            </a:r>
          </a:p>
          <a:p>
            <a:pPr lvl="2"/>
            <a:r>
              <a:rPr lang="bg-BG" noProof="0" dirty="0"/>
              <a:t>Трето ниво</a:t>
            </a:r>
          </a:p>
          <a:p>
            <a:pPr lvl="3"/>
            <a:r>
              <a:rPr lang="bg-BG" noProof="0" dirty="0"/>
              <a:t>Четвърто ниво</a:t>
            </a:r>
          </a:p>
          <a:p>
            <a:pPr lvl="4"/>
            <a:r>
              <a:rPr lang="bg-BG" noProof="0" dirty="0"/>
              <a:t>Пето ниво</a:t>
            </a:r>
          </a:p>
        </p:txBody>
      </p:sp>
    </p:spTree>
    <p:extLst>
      <p:ext uri="{BB962C8B-B14F-4D97-AF65-F5344CB8AC3E}">
        <p14:creationId xmlns:p14="http://schemas.microsoft.com/office/powerpoint/2010/main" val="38949469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 bwMode="auto">
          <a:xfrm>
            <a:off x="1466" y="28121"/>
            <a:ext cx="9149861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800" b="1" i="1" cap="all" dirty="0">
                <a:solidFill>
                  <a:prstClr val="white">
                    <a:lumMod val="50000"/>
                  </a:prstClr>
                </a:solidFill>
              </a:rPr>
              <a:t>Government debt</a:t>
            </a:r>
          </a:p>
        </p:txBody>
      </p:sp>
      <p:sp>
        <p:nvSpPr>
          <p:cNvPr id="5" name="Title 1"/>
          <p:cNvSpPr txBox="1">
            <a:spLocks/>
          </p:cNvSpPr>
          <p:nvPr userDrawn="1"/>
        </p:nvSpPr>
        <p:spPr bwMode="auto">
          <a:xfrm>
            <a:off x="1182566" y="620714"/>
            <a:ext cx="6648450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l" eaLnBrk="1" hangingPunct="1">
              <a:spcAft>
                <a:spcPts val="1200"/>
              </a:spcAft>
              <a:defRPr/>
            </a:pPr>
            <a:endParaRPr lang="en-US" sz="2000" b="1" dirty="0">
              <a:solidFill>
                <a:prstClr val="black"/>
              </a:solidFill>
            </a:endParaRPr>
          </a:p>
        </p:txBody>
      </p:sp>
      <p:pic>
        <p:nvPicPr>
          <p:cNvPr id="6" name="Картина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601"/>
          <a:stretch>
            <a:fillRect/>
          </a:stretch>
        </p:blipFill>
        <p:spPr bwMode="auto">
          <a:xfrm>
            <a:off x="2390043" y="6496051"/>
            <a:ext cx="490903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авоъгълник 6"/>
          <p:cNvSpPr/>
          <p:nvPr userDrawn="1"/>
        </p:nvSpPr>
        <p:spPr>
          <a:xfrm>
            <a:off x="-5862" y="6472239"/>
            <a:ext cx="9157189" cy="395287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>
              <a:solidFill>
                <a:prstClr val="white"/>
              </a:solidFill>
            </a:endParaRPr>
          </a:p>
        </p:txBody>
      </p:sp>
      <p:sp>
        <p:nvSpPr>
          <p:cNvPr id="8" name="Контейнер за дата 3"/>
          <p:cNvSpPr txBox="1">
            <a:spLocks/>
          </p:cNvSpPr>
          <p:nvPr userDrawn="1"/>
        </p:nvSpPr>
        <p:spPr>
          <a:xfrm>
            <a:off x="1467" y="6513514"/>
            <a:ext cx="1912326" cy="301625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dirty="0">
                <a:solidFill>
                  <a:prstClr val="white"/>
                </a:solidFill>
              </a:rPr>
              <a:t>May 20</a:t>
            </a:r>
            <a:r>
              <a:rPr lang="bg-BG" dirty="0">
                <a:solidFill>
                  <a:prstClr val="white"/>
                </a:solidFill>
              </a:rPr>
              <a:t>1</a:t>
            </a:r>
            <a:r>
              <a:rPr lang="en-US" dirty="0">
                <a:solidFill>
                  <a:prstClr val="white"/>
                </a:solidFill>
              </a:rPr>
              <a:t>4</a:t>
            </a:r>
            <a:endParaRPr lang="bg-BG" dirty="0">
              <a:solidFill>
                <a:prstClr val="white"/>
              </a:solidFill>
            </a:endParaRPr>
          </a:p>
        </p:txBody>
      </p:sp>
      <p:sp>
        <p:nvSpPr>
          <p:cNvPr id="9" name="Контейнер за номер на слайда 5"/>
          <p:cNvSpPr txBox="1">
            <a:spLocks/>
          </p:cNvSpPr>
          <p:nvPr userDrawn="1"/>
        </p:nvSpPr>
        <p:spPr>
          <a:xfrm>
            <a:off x="7961435" y="6513514"/>
            <a:ext cx="1182565" cy="301625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fld id="{5060AD73-56D4-47E4-A096-0DF5450A5160}" type="slidenum">
              <a:rPr lang="bg-BG">
                <a:solidFill>
                  <a:prstClr val="white"/>
                </a:solidFill>
              </a:rPr>
              <a:pPr algn="ctr">
                <a:defRPr/>
              </a:pPr>
              <a:t>‹#›</a:t>
            </a:fld>
            <a:endParaRPr lang="bg-BG" dirty="0">
              <a:solidFill>
                <a:prstClr val="white"/>
              </a:solidFill>
            </a:endParaRPr>
          </a:p>
        </p:txBody>
      </p:sp>
      <p:sp>
        <p:nvSpPr>
          <p:cNvPr id="10" name="Контейнер за долния колонтитул 4"/>
          <p:cNvSpPr txBox="1">
            <a:spLocks/>
          </p:cNvSpPr>
          <p:nvPr userDrawn="1"/>
        </p:nvSpPr>
        <p:spPr>
          <a:xfrm>
            <a:off x="1913793" y="6524625"/>
            <a:ext cx="5981700" cy="279400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pc="100" dirty="0">
                <a:solidFill>
                  <a:prstClr val="white"/>
                </a:solidFill>
              </a:rPr>
              <a:t>Ministry of Finance of the Republic of Bulgaria</a:t>
            </a:r>
            <a:endParaRPr lang="bg-BG" spc="100">
              <a:solidFill>
                <a:prstClr val="white"/>
              </a:solidFill>
            </a:endParaRPr>
          </a:p>
        </p:txBody>
      </p:sp>
      <p:cxnSp>
        <p:nvCxnSpPr>
          <p:cNvPr id="11" name="Право съединение 18"/>
          <p:cNvCxnSpPr/>
          <p:nvPr userDrawn="1"/>
        </p:nvCxnSpPr>
        <p:spPr>
          <a:xfrm>
            <a:off x="1909397" y="6567489"/>
            <a:ext cx="0" cy="180975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аво съединение 19"/>
          <p:cNvCxnSpPr/>
          <p:nvPr userDrawn="1"/>
        </p:nvCxnSpPr>
        <p:spPr>
          <a:xfrm>
            <a:off x="7895492" y="6567489"/>
            <a:ext cx="0" cy="180975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ов контейнер 2"/>
          <p:cNvSpPr>
            <a:spLocks noGrp="1"/>
          </p:cNvSpPr>
          <p:nvPr>
            <p:ph idx="1"/>
          </p:nvPr>
        </p:nvSpPr>
        <p:spPr bwMode="auto">
          <a:xfrm>
            <a:off x="664615" y="1600201"/>
            <a:ext cx="664615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bg-BG" noProof="0" dirty="0"/>
              <a:t>Щракнете, за да редактирате стиловете на текста в образеца</a:t>
            </a:r>
          </a:p>
          <a:p>
            <a:pPr lvl="1"/>
            <a:r>
              <a:rPr lang="bg-BG" noProof="0" dirty="0"/>
              <a:t>Второ ниво</a:t>
            </a:r>
          </a:p>
          <a:p>
            <a:pPr lvl="2"/>
            <a:r>
              <a:rPr lang="bg-BG" noProof="0" dirty="0"/>
              <a:t>Трето ниво</a:t>
            </a:r>
          </a:p>
          <a:p>
            <a:pPr lvl="3"/>
            <a:r>
              <a:rPr lang="bg-BG" noProof="0" dirty="0"/>
              <a:t>Четвърто ниво</a:t>
            </a:r>
          </a:p>
          <a:p>
            <a:pPr lvl="4"/>
            <a:r>
              <a:rPr lang="bg-BG" noProof="0" dirty="0"/>
              <a:t>Пето ниво</a:t>
            </a:r>
          </a:p>
        </p:txBody>
      </p:sp>
    </p:spTree>
    <p:extLst>
      <p:ext uri="{BB962C8B-B14F-4D97-AF65-F5344CB8AC3E}">
        <p14:creationId xmlns:p14="http://schemas.microsoft.com/office/powerpoint/2010/main" val="3421625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756AA7-5C63-4440-9E74-4B30FDB51BD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15.6.2018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DA90BD-4172-4DCB-9F64-3007BD966EE6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4459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1225B-62C2-4785-8D44-F51BFE564535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15.6.2018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8F75A-775D-406A-8FE7-5929872EE190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0834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756AA7-5C63-4440-9E74-4B30FDB51BD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15.6.2018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DA90BD-4172-4DCB-9F64-3007BD966EE6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906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756AA7-5C63-4440-9E74-4B30FDB51BD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15.6.2018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DA90BD-4172-4DCB-9F64-3007BD966EE6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0842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756AA7-5C63-4440-9E74-4B30FDB51BD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15.6.2018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DA90BD-4172-4DCB-9F64-3007BD966EE6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70073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756AA7-5C63-4440-9E74-4B30FDB51BD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15.6.2018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DA90BD-4172-4DCB-9F64-3007BD966EE6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4926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756AA7-5C63-4440-9E74-4B30FDB51BD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15.6.2018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DA90BD-4172-4DCB-9F64-3007BD966EE6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300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756AA7-5C63-4440-9E74-4B30FDB51BD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15.6.2018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DA90BD-4172-4DCB-9F64-3007BD966EE6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84560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756AA7-5C63-4440-9E74-4B30FDB51BD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15.6.2018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DA90BD-4172-4DCB-9F64-3007BD966EE6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04337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756AA7-5C63-4440-9E74-4B30FDB51BD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15.6.2018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DA90BD-4172-4DCB-9F64-3007BD966EE6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0468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756AA7-5C63-4440-9E74-4B30FDB51BD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15.6.2018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DA90BD-4172-4DCB-9F64-3007BD966EE6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1487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756AA7-5C63-4440-9E74-4B30FDB51BD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15.6.2018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DA90BD-4172-4DCB-9F64-3007BD966EE6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8866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 userDrawn="1"/>
        </p:nvSpPr>
        <p:spPr>
          <a:xfrm>
            <a:off x="0" y="3505200"/>
            <a:ext cx="9144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bg-BG">
              <a:solidFill>
                <a:prstClr val="black"/>
              </a:solidFill>
            </a:endParaRPr>
          </a:p>
        </p:txBody>
      </p:sp>
      <p:sp>
        <p:nvSpPr>
          <p:cNvPr id="7" name="Rectangle 2"/>
          <p:cNvSpPr>
            <a:spLocks noGrp="1"/>
          </p:cNvSpPr>
          <p:nvPr>
            <p:ph type="ctrTitle"/>
          </p:nvPr>
        </p:nvSpPr>
        <p:spPr>
          <a:xfrm>
            <a:off x="583864" y="4114800"/>
            <a:ext cx="6309305" cy="533400"/>
          </a:xfrm>
          <a:noFill/>
        </p:spPr>
        <p:txBody>
          <a:bodyPr vert="horz"/>
          <a:lstStyle>
            <a:lvl1pPr algn="l" eaLnBrk="1" latinLnBrk="0" hangingPunct="1">
              <a:defRPr kumimoji="0" lang="bg-BG"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pPr eaLnBrk="1" latinLnBrk="0" hangingPunct="1"/>
            <a:r>
              <a:rPr lang="bg-BG" dirty="0" err="1"/>
              <a:t>Редакт</a:t>
            </a:r>
            <a:r>
              <a:rPr lang="bg-BG" dirty="0"/>
              <a:t>. стил загл. образец</a:t>
            </a:r>
            <a:endParaRPr dirty="0"/>
          </a:p>
        </p:txBody>
      </p:sp>
      <p:sp>
        <p:nvSpPr>
          <p:cNvPr id="8" name="Rectangle 3"/>
          <p:cNvSpPr>
            <a:spLocks noGrp="1"/>
          </p:cNvSpPr>
          <p:nvPr>
            <p:ph type="subTitle" idx="1" hasCustomPrompt="1"/>
          </p:nvPr>
        </p:nvSpPr>
        <p:spPr>
          <a:xfrm>
            <a:off x="583864" y="4706112"/>
            <a:ext cx="6027951" cy="235056"/>
          </a:xfrm>
          <a:solidFill>
            <a:schemeClr val="bg1"/>
          </a:solidFill>
        </p:spPr>
        <p:txBody>
          <a:bodyPr/>
          <a:lstStyle>
            <a:lvl1pPr marL="0" indent="0" algn="l" eaLnBrk="1" latinLnBrk="0" hangingPunct="1">
              <a:buNone/>
              <a:defRPr kumimoji="0" lang="bg-BG" sz="1100" b="1">
                <a:solidFill>
                  <a:schemeClr val="tx1"/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r>
              <a:rPr kumimoji="0" lang="bg-BG" dirty="0"/>
              <a:t>Щракнете, за да добавите информация за автора</a:t>
            </a:r>
          </a:p>
        </p:txBody>
      </p:sp>
      <p:sp>
        <p:nvSpPr>
          <p:cNvPr id="9" name="Rectangle 10"/>
          <p:cNvSpPr/>
          <p:nvPr userDrawn="1"/>
        </p:nvSpPr>
        <p:spPr>
          <a:xfrm>
            <a:off x="0" y="0"/>
            <a:ext cx="9144000" cy="4038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bg-BG">
              <a:solidFill>
                <a:prstClr val="black"/>
              </a:solidFill>
            </a:endParaRPr>
          </a:p>
        </p:txBody>
      </p:sp>
      <p:pic>
        <p:nvPicPr>
          <p:cNvPr id="10" name="Картина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724" y="5589240"/>
            <a:ext cx="1984514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66084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4"/>
          <p:cNvSpPr>
            <a:spLocks noGrp="1"/>
          </p:cNvSpPr>
          <p:nvPr>
            <p:ph type="title"/>
          </p:nvPr>
        </p:nvSpPr>
        <p:spPr>
          <a:xfrm>
            <a:off x="450927" y="188640"/>
            <a:ext cx="4852231" cy="504056"/>
          </a:xfrm>
        </p:spPr>
        <p:txBody>
          <a:bodyPr lIns="252000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ts val="1200"/>
              </a:spcAft>
              <a:defRPr lang="bg-BG" sz="2800" b="0" kern="1200" dirty="0">
                <a:solidFill>
                  <a:schemeClr val="accent1">
                    <a:lumMod val="75000"/>
                  </a:schemeClr>
                </a:solidFill>
                <a:latin typeface="+mj-lt"/>
                <a:ea typeface="+mn-ea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465231" cy="41490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2400">
              <a:solidFill>
                <a:prstClr val="white"/>
              </a:solidFill>
            </a:endParaRPr>
          </a:p>
        </p:txBody>
      </p:sp>
      <p:sp>
        <p:nvSpPr>
          <p:cNvPr id="16" name="Title 1"/>
          <p:cNvSpPr txBox="1">
            <a:spLocks/>
          </p:cNvSpPr>
          <p:nvPr userDrawn="1"/>
        </p:nvSpPr>
        <p:spPr bwMode="auto">
          <a:xfrm rot="16200000">
            <a:off x="-1495576" y="2188272"/>
            <a:ext cx="3456384" cy="465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800" b="1" spc="100" dirty="0">
                <a:solidFill>
                  <a:prstClr val="white"/>
                </a:solidFill>
                <a:latin typeface="Calibri"/>
              </a:rPr>
              <a:t>Macroeconomic Development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295606" y="400472"/>
            <a:ext cx="337220" cy="720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2400">
              <a:solidFill>
                <a:prstClr val="white"/>
              </a:solidFill>
            </a:endParaRPr>
          </a:p>
        </p:txBody>
      </p:sp>
      <p:sp>
        <p:nvSpPr>
          <p:cNvPr id="7" name="Контейнер за дата 3"/>
          <p:cNvSpPr txBox="1">
            <a:spLocks/>
          </p:cNvSpPr>
          <p:nvPr userDrawn="1"/>
        </p:nvSpPr>
        <p:spPr>
          <a:xfrm>
            <a:off x="-1" y="4221088"/>
            <a:ext cx="464400" cy="344487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r">
              <a:defRPr/>
            </a:pPr>
            <a:fld id="{3B44C821-33D2-4576-BE21-07DACCEF4ED2}" type="slidenum">
              <a:rPr lang="bg-BG" sz="1600">
                <a:solidFill>
                  <a:srgbClr val="5B9BD5"/>
                </a:solidFill>
                <a:latin typeface="Cambria"/>
                <a:cs typeface="Arial" charset="0"/>
              </a:rPr>
              <a:pPr algn="r">
                <a:defRPr/>
              </a:pPr>
              <a:t>‹#›</a:t>
            </a:fld>
            <a:endParaRPr lang="bg-BG" sz="1600" dirty="0">
              <a:solidFill>
                <a:srgbClr val="5B9BD5"/>
              </a:solidFill>
              <a:latin typeface="Cambria"/>
              <a:cs typeface="Arial" charset="0"/>
            </a:endParaRPr>
          </a:p>
        </p:txBody>
      </p:sp>
      <p:sp>
        <p:nvSpPr>
          <p:cNvPr id="8" name="Rectangle 5"/>
          <p:cNvSpPr/>
          <p:nvPr userDrawn="1"/>
        </p:nvSpPr>
        <p:spPr>
          <a:xfrm rot="10800000">
            <a:off x="0" y="4149510"/>
            <a:ext cx="464400" cy="720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24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4566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756AA7-5C63-4440-9E74-4B30FDB51BD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15.6.2018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DA90BD-4172-4DCB-9F64-3007BD966EE6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3663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4"/>
          <p:cNvSpPr>
            <a:spLocks noGrp="1"/>
          </p:cNvSpPr>
          <p:nvPr>
            <p:ph type="title"/>
          </p:nvPr>
        </p:nvSpPr>
        <p:spPr>
          <a:xfrm>
            <a:off x="450927" y="188640"/>
            <a:ext cx="8513561" cy="504056"/>
          </a:xfrm>
        </p:spPr>
        <p:txBody>
          <a:bodyPr lIns="252000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ts val="1200"/>
              </a:spcAft>
              <a:defRPr lang="bg-BG" sz="2800" b="0" kern="1200" dirty="0">
                <a:solidFill>
                  <a:schemeClr val="accent6">
                    <a:lumMod val="75000"/>
                  </a:schemeClr>
                </a:solidFill>
                <a:latin typeface="+mj-lt"/>
                <a:ea typeface="+mn-ea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465231" cy="414908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2400">
              <a:solidFill>
                <a:prstClr val="white"/>
              </a:solidFill>
            </a:endParaRPr>
          </a:p>
        </p:txBody>
      </p:sp>
      <p:sp>
        <p:nvSpPr>
          <p:cNvPr id="16" name="Title 1"/>
          <p:cNvSpPr txBox="1">
            <a:spLocks/>
          </p:cNvSpPr>
          <p:nvPr userDrawn="1"/>
        </p:nvSpPr>
        <p:spPr bwMode="auto">
          <a:xfrm rot="16200000">
            <a:off x="-1506717" y="2199413"/>
            <a:ext cx="3456384" cy="4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800" b="1" spc="100" dirty="0">
                <a:solidFill>
                  <a:prstClr val="white"/>
                </a:solidFill>
                <a:latin typeface="Calibri"/>
              </a:rPr>
              <a:t>Public Finance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295606" y="400472"/>
            <a:ext cx="337220" cy="720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2400">
              <a:solidFill>
                <a:prstClr val="white"/>
              </a:solidFill>
            </a:endParaRPr>
          </a:p>
        </p:txBody>
      </p:sp>
      <p:sp>
        <p:nvSpPr>
          <p:cNvPr id="8" name="Контейнер за дата 3"/>
          <p:cNvSpPr txBox="1">
            <a:spLocks/>
          </p:cNvSpPr>
          <p:nvPr userDrawn="1"/>
        </p:nvSpPr>
        <p:spPr>
          <a:xfrm>
            <a:off x="-1" y="4221088"/>
            <a:ext cx="464400" cy="344487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r">
              <a:defRPr/>
            </a:pPr>
            <a:fld id="{3B44C821-33D2-4576-BE21-07DACCEF4ED2}" type="slidenum">
              <a:rPr lang="bg-BG" sz="1600">
                <a:solidFill>
                  <a:srgbClr val="70AD47"/>
                </a:solidFill>
                <a:latin typeface="Cambria"/>
                <a:cs typeface="Arial" charset="0"/>
              </a:rPr>
              <a:pPr algn="r">
                <a:defRPr/>
              </a:pPr>
              <a:t>‹#›</a:t>
            </a:fld>
            <a:endParaRPr lang="bg-BG" sz="1600" dirty="0">
              <a:solidFill>
                <a:srgbClr val="70AD47"/>
              </a:solidFill>
              <a:latin typeface="Cambria"/>
              <a:cs typeface="Arial" charset="0"/>
            </a:endParaRPr>
          </a:p>
        </p:txBody>
      </p:sp>
      <p:sp>
        <p:nvSpPr>
          <p:cNvPr id="9" name="Rectangle 5"/>
          <p:cNvSpPr/>
          <p:nvPr userDrawn="1"/>
        </p:nvSpPr>
        <p:spPr>
          <a:xfrm rot="10800000">
            <a:off x="0" y="4149510"/>
            <a:ext cx="464400" cy="720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24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232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4"/>
          <p:cNvSpPr>
            <a:spLocks noGrp="1"/>
          </p:cNvSpPr>
          <p:nvPr>
            <p:ph type="title"/>
          </p:nvPr>
        </p:nvSpPr>
        <p:spPr>
          <a:xfrm>
            <a:off x="548681" y="188640"/>
            <a:ext cx="8415807" cy="504056"/>
          </a:xfrm>
        </p:spPr>
        <p:txBody>
          <a:bodyPr lIns="252000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ts val="1200"/>
              </a:spcAft>
              <a:defRPr lang="bg-BG" sz="2800" b="0" kern="1200" dirty="0">
                <a:solidFill>
                  <a:schemeClr val="accent2"/>
                </a:solidFill>
                <a:latin typeface="+mj-lt"/>
                <a:ea typeface="+mn-ea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2" name="Rectangle 1"/>
          <p:cNvSpPr/>
          <p:nvPr userDrawn="1"/>
        </p:nvSpPr>
        <p:spPr>
          <a:xfrm>
            <a:off x="3144" y="-1720"/>
            <a:ext cx="464400" cy="4150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2400">
              <a:solidFill>
                <a:prstClr val="white"/>
              </a:solidFill>
            </a:endParaRPr>
          </a:p>
        </p:txBody>
      </p:sp>
      <p:sp>
        <p:nvSpPr>
          <p:cNvPr id="16" name="Title 1"/>
          <p:cNvSpPr txBox="1">
            <a:spLocks/>
          </p:cNvSpPr>
          <p:nvPr userDrawn="1"/>
        </p:nvSpPr>
        <p:spPr bwMode="auto">
          <a:xfrm rot="16200000">
            <a:off x="-1454652" y="2147348"/>
            <a:ext cx="3356992" cy="4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800" b="1" spc="50" dirty="0">
                <a:solidFill>
                  <a:prstClr val="white"/>
                </a:solidFill>
                <a:latin typeface="Calibri"/>
              </a:rPr>
              <a:t>EU Funds in Bulgaria</a:t>
            </a:r>
          </a:p>
        </p:txBody>
      </p:sp>
      <p:sp>
        <p:nvSpPr>
          <p:cNvPr id="12" name="Контейнер за дата 3"/>
          <p:cNvSpPr txBox="1">
            <a:spLocks/>
          </p:cNvSpPr>
          <p:nvPr userDrawn="1"/>
        </p:nvSpPr>
        <p:spPr>
          <a:xfrm>
            <a:off x="-1" y="4221088"/>
            <a:ext cx="464400" cy="344487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r">
              <a:defRPr/>
            </a:pPr>
            <a:fld id="{3B44C821-33D2-4576-BE21-07DACCEF4ED2}" type="slidenum">
              <a:rPr lang="bg-BG" sz="1600">
                <a:solidFill>
                  <a:srgbClr val="ED7D31"/>
                </a:solidFill>
                <a:latin typeface="Cambria"/>
                <a:cs typeface="Arial" charset="0"/>
              </a:rPr>
              <a:pPr algn="r">
                <a:defRPr/>
              </a:pPr>
              <a:t>‹#›</a:t>
            </a:fld>
            <a:endParaRPr lang="bg-BG" sz="1600" dirty="0">
              <a:solidFill>
                <a:srgbClr val="ED7D31"/>
              </a:solidFill>
              <a:latin typeface="Cambria"/>
              <a:cs typeface="Arial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295606" y="400472"/>
            <a:ext cx="337220" cy="720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2400">
              <a:solidFill>
                <a:prstClr val="white"/>
              </a:solidFill>
            </a:endParaRPr>
          </a:p>
        </p:txBody>
      </p:sp>
      <p:sp>
        <p:nvSpPr>
          <p:cNvPr id="7" name="Rectangle 5"/>
          <p:cNvSpPr/>
          <p:nvPr userDrawn="1"/>
        </p:nvSpPr>
        <p:spPr>
          <a:xfrm rot="10800000">
            <a:off x="0" y="4149510"/>
            <a:ext cx="464400" cy="720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24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0235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4"/>
          <p:cNvSpPr>
            <a:spLocks noGrp="1"/>
          </p:cNvSpPr>
          <p:nvPr>
            <p:ph type="title"/>
          </p:nvPr>
        </p:nvSpPr>
        <p:spPr>
          <a:xfrm>
            <a:off x="450927" y="188640"/>
            <a:ext cx="8513561" cy="504056"/>
          </a:xfrm>
        </p:spPr>
        <p:txBody>
          <a:bodyPr lIns="252000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ts val="1200"/>
              </a:spcAft>
              <a:defRPr lang="bg-BG" sz="2800" b="0" kern="1200" dirty="0">
                <a:solidFill>
                  <a:schemeClr val="accent5"/>
                </a:solidFill>
                <a:latin typeface="+mj-lt"/>
                <a:ea typeface="+mn-ea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465231" cy="4150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2400">
              <a:solidFill>
                <a:prstClr val="white"/>
              </a:solidFill>
            </a:endParaRPr>
          </a:p>
        </p:txBody>
      </p:sp>
      <p:sp>
        <p:nvSpPr>
          <p:cNvPr id="16" name="Title 1"/>
          <p:cNvSpPr txBox="1">
            <a:spLocks/>
          </p:cNvSpPr>
          <p:nvPr userDrawn="1"/>
        </p:nvSpPr>
        <p:spPr bwMode="auto">
          <a:xfrm rot="16200000">
            <a:off x="-1139579" y="1832275"/>
            <a:ext cx="2736304" cy="457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800" b="1" spc="100" dirty="0">
                <a:solidFill>
                  <a:prstClr val="white"/>
                </a:solidFill>
                <a:latin typeface="Calibri"/>
              </a:rPr>
              <a:t>Government debt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287946" y="400472"/>
            <a:ext cx="338400" cy="7200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2400">
              <a:solidFill>
                <a:prstClr val="white"/>
              </a:solidFill>
            </a:endParaRPr>
          </a:p>
        </p:txBody>
      </p:sp>
      <p:sp>
        <p:nvSpPr>
          <p:cNvPr id="7" name="Контейнер за дата 3"/>
          <p:cNvSpPr txBox="1">
            <a:spLocks/>
          </p:cNvSpPr>
          <p:nvPr userDrawn="1"/>
        </p:nvSpPr>
        <p:spPr>
          <a:xfrm>
            <a:off x="-1" y="4149080"/>
            <a:ext cx="457147" cy="344487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r">
              <a:defRPr/>
            </a:pPr>
            <a:fld id="{3B44C821-33D2-4576-BE21-07DACCEF4ED2}" type="slidenum">
              <a:rPr lang="bg-BG" sz="1600">
                <a:solidFill>
                  <a:srgbClr val="4472C4"/>
                </a:solidFill>
                <a:latin typeface="Cambria"/>
                <a:cs typeface="Arial" charset="0"/>
              </a:rPr>
              <a:pPr algn="r">
                <a:defRPr/>
              </a:pPr>
              <a:t>‹#›</a:t>
            </a:fld>
            <a:endParaRPr lang="bg-BG" sz="1600" dirty="0">
              <a:solidFill>
                <a:srgbClr val="4472C4"/>
              </a:solidFill>
              <a:latin typeface="Cambria"/>
              <a:cs typeface="Arial" charset="0"/>
            </a:endParaRPr>
          </a:p>
        </p:txBody>
      </p:sp>
      <p:sp>
        <p:nvSpPr>
          <p:cNvPr id="9" name="Rectangle 5"/>
          <p:cNvSpPr/>
          <p:nvPr userDrawn="1"/>
        </p:nvSpPr>
        <p:spPr>
          <a:xfrm rot="10800000">
            <a:off x="0" y="4149510"/>
            <a:ext cx="464400" cy="7200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24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878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/>
          <p:nvPr userDrawn="1"/>
        </p:nvSpPr>
        <p:spPr>
          <a:xfrm rot="10800000">
            <a:off x="4572000" y="1"/>
            <a:ext cx="4572000" cy="54868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</a:schemeClr>
              </a:gs>
              <a:gs pos="50000">
                <a:schemeClr val="accent1"/>
              </a:gs>
              <a:gs pos="100000">
                <a:schemeClr val="bg1"/>
              </a:gs>
            </a:gsLst>
            <a:lin ang="0" scaled="1"/>
            <a:tileRect/>
          </a:gra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bg-BG">
              <a:solidFill>
                <a:prstClr val="black"/>
              </a:solidFill>
            </a:endParaRPr>
          </a:p>
        </p:txBody>
      </p:sp>
      <p:cxnSp>
        <p:nvCxnSpPr>
          <p:cNvPr id="18" name="Straight Connector 17"/>
          <p:cNvCxnSpPr/>
          <p:nvPr userDrawn="1"/>
        </p:nvCxnSpPr>
        <p:spPr>
          <a:xfrm flipH="1">
            <a:off x="0" y="548680"/>
            <a:ext cx="9144002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83865" y="260680"/>
            <a:ext cx="8229600" cy="288000"/>
          </a:xfr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ts val="1200"/>
              </a:spcAft>
              <a:defRPr lang="bg-BG" sz="2000" b="1" kern="1200" dirty="0">
                <a:solidFill>
                  <a:schemeClr val="accent1">
                    <a:lumMod val="75000"/>
                  </a:schemeClr>
                </a:solidFill>
                <a:latin typeface="+mj-lt"/>
                <a:ea typeface="+mn-ea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6" name="Title 1"/>
          <p:cNvSpPr txBox="1">
            <a:spLocks/>
          </p:cNvSpPr>
          <p:nvPr userDrawn="1"/>
        </p:nvSpPr>
        <p:spPr bwMode="auto">
          <a:xfrm>
            <a:off x="4572000" y="2"/>
            <a:ext cx="4572000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800" b="1" cap="all" spc="50" dirty="0">
                <a:solidFill>
                  <a:prstClr val="white"/>
                </a:solidFill>
              </a:rPr>
              <a:t>III. EU Funds in Bulgaria</a:t>
            </a:r>
          </a:p>
        </p:txBody>
      </p:sp>
      <p:sp>
        <p:nvSpPr>
          <p:cNvPr id="8" name="Контейнер за дата 3"/>
          <p:cNvSpPr txBox="1">
            <a:spLocks/>
          </p:cNvSpPr>
          <p:nvPr userDrawn="1"/>
        </p:nvSpPr>
        <p:spPr>
          <a:xfrm>
            <a:off x="8560135" y="6309321"/>
            <a:ext cx="583865" cy="548680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r">
              <a:defRPr/>
            </a:pPr>
            <a:fld id="{3B44C821-33D2-4576-BE21-07DACCEF4ED2}" type="slidenum">
              <a:rPr lang="bg-BG" sz="2000">
                <a:solidFill>
                  <a:srgbClr val="5B9BD5">
                    <a:lumMod val="75000"/>
                  </a:srgbClr>
                </a:solidFill>
                <a:latin typeface="Cambria"/>
                <a:cs typeface="Arial" charset="0"/>
              </a:rPr>
              <a:pPr algn="r">
                <a:defRPr/>
              </a:pPr>
              <a:t>‹#›</a:t>
            </a:fld>
            <a:endParaRPr lang="bg-BG" sz="2000" dirty="0">
              <a:solidFill>
                <a:srgbClr val="5B9BD5">
                  <a:lumMod val="75000"/>
                </a:srgbClr>
              </a:solidFill>
              <a:latin typeface="Cambri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58756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 userDrawn="1"/>
        </p:nvSpPr>
        <p:spPr bwMode="auto">
          <a:xfrm>
            <a:off x="1182566" y="620714"/>
            <a:ext cx="6648450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l" eaLnBrk="1" hangingPunct="1">
              <a:spcAft>
                <a:spcPts val="1200"/>
              </a:spcAft>
              <a:defRPr/>
            </a:pP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8" name="Контейнер за дата 3"/>
          <p:cNvSpPr txBox="1">
            <a:spLocks/>
          </p:cNvSpPr>
          <p:nvPr userDrawn="1"/>
        </p:nvSpPr>
        <p:spPr>
          <a:xfrm>
            <a:off x="1467" y="6513514"/>
            <a:ext cx="1912326" cy="301625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dirty="0">
                <a:solidFill>
                  <a:prstClr val="white"/>
                </a:solidFill>
              </a:rPr>
              <a:t>May 20</a:t>
            </a:r>
            <a:r>
              <a:rPr lang="bg-BG" dirty="0">
                <a:solidFill>
                  <a:prstClr val="white"/>
                </a:solidFill>
              </a:rPr>
              <a:t>1</a:t>
            </a:r>
            <a:r>
              <a:rPr lang="en-US" dirty="0">
                <a:solidFill>
                  <a:prstClr val="white"/>
                </a:solidFill>
              </a:rPr>
              <a:t>4</a:t>
            </a:r>
            <a:endParaRPr lang="bg-BG" dirty="0">
              <a:solidFill>
                <a:prstClr val="white"/>
              </a:solidFill>
            </a:endParaRPr>
          </a:p>
        </p:txBody>
      </p:sp>
      <p:sp>
        <p:nvSpPr>
          <p:cNvPr id="9" name="Контейнер за номер на слайда 5"/>
          <p:cNvSpPr txBox="1">
            <a:spLocks/>
          </p:cNvSpPr>
          <p:nvPr userDrawn="1"/>
        </p:nvSpPr>
        <p:spPr>
          <a:xfrm>
            <a:off x="7961435" y="6513514"/>
            <a:ext cx="1182565" cy="301625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fld id="{5060AD73-56D4-47E4-A096-0DF5450A5160}" type="slidenum">
              <a:rPr lang="bg-BG">
                <a:solidFill>
                  <a:prstClr val="white"/>
                </a:solidFill>
              </a:rPr>
              <a:pPr algn="ctr">
                <a:defRPr/>
              </a:pPr>
              <a:t>‹#›</a:t>
            </a:fld>
            <a:endParaRPr lang="bg-BG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 rot="10800000">
            <a:off x="4572002" y="0"/>
            <a:ext cx="4572000" cy="54868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</a:schemeClr>
              </a:gs>
              <a:gs pos="50000">
                <a:schemeClr val="accent1"/>
              </a:gs>
              <a:gs pos="100000">
                <a:schemeClr val="bg1"/>
              </a:gs>
            </a:gsLst>
            <a:lin ang="0" scaled="1"/>
            <a:tileRect/>
          </a:gra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bg-BG">
              <a:solidFill>
                <a:prstClr val="black"/>
              </a:solidFill>
            </a:endParaRPr>
          </a:p>
        </p:txBody>
      </p:sp>
      <p:cxnSp>
        <p:nvCxnSpPr>
          <p:cNvPr id="18" name="Straight Connector 17"/>
          <p:cNvCxnSpPr/>
          <p:nvPr userDrawn="1"/>
        </p:nvCxnSpPr>
        <p:spPr>
          <a:xfrm flipH="1">
            <a:off x="0" y="548680"/>
            <a:ext cx="9144002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431" y="260680"/>
            <a:ext cx="8229600" cy="288000"/>
          </a:xfr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ts val="1200"/>
              </a:spcAft>
              <a:defRPr lang="bg-BG" sz="2000" b="1" kern="1200" dirty="0">
                <a:solidFill>
                  <a:schemeClr val="accent1">
                    <a:lumMod val="75000"/>
                  </a:schemeClr>
                </a:solidFill>
                <a:latin typeface="+mj-lt"/>
                <a:ea typeface="+mn-ea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10" name="Контейнер за дата 3"/>
          <p:cNvSpPr txBox="1">
            <a:spLocks/>
          </p:cNvSpPr>
          <p:nvPr userDrawn="1"/>
        </p:nvSpPr>
        <p:spPr>
          <a:xfrm>
            <a:off x="8560135" y="6309321"/>
            <a:ext cx="583865" cy="548680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r">
              <a:defRPr/>
            </a:pPr>
            <a:fld id="{3B44C821-33D2-4576-BE21-07DACCEF4ED2}" type="slidenum">
              <a:rPr lang="bg-BG" sz="2000">
                <a:solidFill>
                  <a:srgbClr val="5B9BD5">
                    <a:lumMod val="75000"/>
                  </a:srgbClr>
                </a:solidFill>
                <a:latin typeface="Cambria"/>
                <a:cs typeface="Arial" charset="0"/>
              </a:rPr>
              <a:pPr algn="r">
                <a:defRPr/>
              </a:pPr>
              <a:t>‹#›</a:t>
            </a:fld>
            <a:endParaRPr lang="bg-BG" sz="2000" dirty="0">
              <a:solidFill>
                <a:srgbClr val="5B9BD5">
                  <a:lumMod val="75000"/>
                </a:srgbClr>
              </a:solidFill>
              <a:latin typeface="Cambria"/>
              <a:cs typeface="Arial" charset="0"/>
            </a:endParaRPr>
          </a:p>
        </p:txBody>
      </p:sp>
      <p:sp>
        <p:nvSpPr>
          <p:cNvPr id="12" name="Title 1"/>
          <p:cNvSpPr txBox="1">
            <a:spLocks/>
          </p:cNvSpPr>
          <p:nvPr userDrawn="1"/>
        </p:nvSpPr>
        <p:spPr bwMode="auto">
          <a:xfrm>
            <a:off x="4572001" y="-1"/>
            <a:ext cx="4571999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800" b="1" cap="all" spc="50" dirty="0">
                <a:solidFill>
                  <a:prstClr val="white"/>
                </a:solidFill>
              </a:rPr>
              <a:t>IV. Government debt</a:t>
            </a:r>
          </a:p>
        </p:txBody>
      </p:sp>
    </p:spTree>
    <p:extLst>
      <p:ext uri="{BB962C8B-B14F-4D97-AF65-F5344CB8AC3E}">
        <p14:creationId xmlns:p14="http://schemas.microsoft.com/office/powerpoint/2010/main" val="266859896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авоъгълник 5"/>
          <p:cNvSpPr/>
          <p:nvPr userDrawn="1"/>
        </p:nvSpPr>
        <p:spPr>
          <a:xfrm>
            <a:off x="-14654" y="6367318"/>
            <a:ext cx="9158654" cy="49068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>
              <a:solidFill>
                <a:prstClr val="white"/>
              </a:solidFill>
            </a:endParaRPr>
          </a:p>
        </p:txBody>
      </p:sp>
      <p:sp>
        <p:nvSpPr>
          <p:cNvPr id="4" name="Rectangle 5"/>
          <p:cNvSpPr txBox="1">
            <a:spLocks noChangeArrowheads="1"/>
          </p:cNvSpPr>
          <p:nvPr userDrawn="1"/>
        </p:nvSpPr>
        <p:spPr bwMode="auto">
          <a:xfrm>
            <a:off x="6948264" y="6367318"/>
            <a:ext cx="212627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r>
              <a:rPr lang="en-US" dirty="0">
                <a:solidFill>
                  <a:prstClr val="white"/>
                </a:solidFill>
                <a:latin typeface="Calibri" pitchFamily="34" charset="0"/>
              </a:rPr>
              <a:t>www.minfin.bg</a:t>
            </a:r>
            <a:endParaRPr lang="bg-BG" dirty="0">
              <a:solidFill>
                <a:prstClr val="white"/>
              </a:solidFill>
              <a:latin typeface="Calibri" pitchFamily="34" charset="0"/>
            </a:endParaRPr>
          </a:p>
        </p:txBody>
      </p:sp>
      <p:sp>
        <p:nvSpPr>
          <p:cNvPr id="6" name="Заглавие 1"/>
          <p:cNvSpPr>
            <a:spLocks noGrp="1"/>
          </p:cNvSpPr>
          <p:nvPr>
            <p:ph type="ctrTitle"/>
          </p:nvPr>
        </p:nvSpPr>
        <p:spPr>
          <a:xfrm>
            <a:off x="1" y="2276872"/>
            <a:ext cx="9142760" cy="1944216"/>
          </a:xfrm>
        </p:spPr>
        <p:txBody>
          <a:bodyPr>
            <a:noAutofit/>
          </a:bodyPr>
          <a:lstStyle>
            <a:lvl1pPr>
              <a:defRPr sz="2400" b="1" baseline="0"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562572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Картина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601"/>
          <a:stretch>
            <a:fillRect/>
          </a:stretch>
        </p:blipFill>
        <p:spPr bwMode="auto">
          <a:xfrm>
            <a:off x="2390043" y="6494463"/>
            <a:ext cx="49090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авоъгълник 6"/>
          <p:cNvSpPr/>
          <p:nvPr userDrawn="1"/>
        </p:nvSpPr>
        <p:spPr>
          <a:xfrm>
            <a:off x="1466" y="6469064"/>
            <a:ext cx="9157188" cy="396875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>
              <a:solidFill>
                <a:prstClr val="white"/>
              </a:solidFill>
            </a:endParaRPr>
          </a:p>
        </p:txBody>
      </p:sp>
      <p:sp>
        <p:nvSpPr>
          <p:cNvPr id="4" name="Контейнер за дата 3"/>
          <p:cNvSpPr txBox="1">
            <a:spLocks/>
          </p:cNvSpPr>
          <p:nvPr userDrawn="1"/>
        </p:nvSpPr>
        <p:spPr>
          <a:xfrm>
            <a:off x="1467" y="6511926"/>
            <a:ext cx="1912326" cy="301625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bg-BG" dirty="0">
                <a:solidFill>
                  <a:prstClr val="white"/>
                </a:solidFill>
              </a:rPr>
              <a:t>М</a:t>
            </a:r>
            <a:r>
              <a:rPr lang="en-US" dirty="0">
                <a:solidFill>
                  <a:prstClr val="white"/>
                </a:solidFill>
              </a:rPr>
              <a:t>ay 20</a:t>
            </a:r>
            <a:r>
              <a:rPr lang="bg-BG" dirty="0">
                <a:solidFill>
                  <a:prstClr val="white"/>
                </a:solidFill>
              </a:rPr>
              <a:t>1</a:t>
            </a:r>
            <a:r>
              <a:rPr lang="en-US" dirty="0">
                <a:solidFill>
                  <a:prstClr val="white"/>
                </a:solidFill>
              </a:rPr>
              <a:t>4</a:t>
            </a:r>
          </a:p>
        </p:txBody>
      </p:sp>
      <p:sp>
        <p:nvSpPr>
          <p:cNvPr id="5" name="Контейнер за номер на слайда 5"/>
          <p:cNvSpPr txBox="1">
            <a:spLocks/>
          </p:cNvSpPr>
          <p:nvPr userDrawn="1"/>
        </p:nvSpPr>
        <p:spPr>
          <a:xfrm>
            <a:off x="7961435" y="6511926"/>
            <a:ext cx="1182565" cy="301625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fld id="{42D93524-9373-4240-9A4B-98B59914BB28}" type="slidenum">
              <a:rPr lang="bg-BG">
                <a:solidFill>
                  <a:prstClr val="white"/>
                </a:solidFill>
              </a:rPr>
              <a:pPr algn="ctr">
                <a:defRPr/>
              </a:pPr>
              <a:t>‹#›</a:t>
            </a:fld>
            <a:endParaRPr lang="bg-BG" dirty="0">
              <a:solidFill>
                <a:prstClr val="white"/>
              </a:solidFill>
            </a:endParaRPr>
          </a:p>
        </p:txBody>
      </p:sp>
      <p:sp>
        <p:nvSpPr>
          <p:cNvPr id="6" name="Контейнер за долния колонтитул 4"/>
          <p:cNvSpPr txBox="1">
            <a:spLocks/>
          </p:cNvSpPr>
          <p:nvPr userDrawn="1"/>
        </p:nvSpPr>
        <p:spPr>
          <a:xfrm>
            <a:off x="1913793" y="6521450"/>
            <a:ext cx="5981700" cy="280988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pc="100" dirty="0">
                <a:solidFill>
                  <a:prstClr val="white"/>
                </a:solidFill>
              </a:rPr>
              <a:t>Ministry of Finance of the Republic of Bulgaria</a:t>
            </a:r>
            <a:endParaRPr lang="bg-BG" spc="100">
              <a:solidFill>
                <a:prstClr val="white"/>
              </a:solidFill>
            </a:endParaRPr>
          </a:p>
        </p:txBody>
      </p:sp>
      <p:cxnSp>
        <p:nvCxnSpPr>
          <p:cNvPr id="7" name="Право съединение 18"/>
          <p:cNvCxnSpPr/>
          <p:nvPr userDrawn="1"/>
        </p:nvCxnSpPr>
        <p:spPr>
          <a:xfrm>
            <a:off x="1909397" y="6565901"/>
            <a:ext cx="0" cy="180975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аво съединение 19"/>
          <p:cNvCxnSpPr/>
          <p:nvPr userDrawn="1"/>
        </p:nvCxnSpPr>
        <p:spPr>
          <a:xfrm>
            <a:off x="7895492" y="6565901"/>
            <a:ext cx="0" cy="180975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 userDrawn="1"/>
        </p:nvSpPr>
        <p:spPr bwMode="auto">
          <a:xfrm>
            <a:off x="1" y="25822"/>
            <a:ext cx="9143999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800" b="1" i="1" cap="all" dirty="0">
                <a:solidFill>
                  <a:prstClr val="white">
                    <a:lumMod val="50000"/>
                  </a:prstClr>
                </a:solidFill>
              </a:rPr>
              <a:t>Macroeconomic development</a:t>
            </a:r>
            <a:endParaRPr lang="bg-BG" sz="1800" b="1" i="1" cap="all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 userDrawn="1"/>
        </p:nvSpPr>
        <p:spPr bwMode="auto">
          <a:xfrm>
            <a:off x="1182566" y="620714"/>
            <a:ext cx="6648450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l" eaLnBrk="1" hangingPunct="1">
              <a:spcAft>
                <a:spcPts val="1200"/>
              </a:spcAft>
              <a:defRPr/>
            </a:pPr>
            <a:endParaRPr lang="en-US" sz="2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35145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Картина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601"/>
          <a:stretch>
            <a:fillRect/>
          </a:stretch>
        </p:blipFill>
        <p:spPr bwMode="auto">
          <a:xfrm>
            <a:off x="2390043" y="6494463"/>
            <a:ext cx="49090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авоъгълник 6"/>
          <p:cNvSpPr/>
          <p:nvPr userDrawn="1"/>
        </p:nvSpPr>
        <p:spPr>
          <a:xfrm>
            <a:off x="1466" y="6469064"/>
            <a:ext cx="9157188" cy="396875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>
              <a:solidFill>
                <a:prstClr val="white"/>
              </a:solidFill>
            </a:endParaRPr>
          </a:p>
        </p:txBody>
      </p:sp>
      <p:sp>
        <p:nvSpPr>
          <p:cNvPr id="4" name="Контейнер за дата 3"/>
          <p:cNvSpPr txBox="1">
            <a:spLocks/>
          </p:cNvSpPr>
          <p:nvPr userDrawn="1"/>
        </p:nvSpPr>
        <p:spPr>
          <a:xfrm>
            <a:off x="1467" y="6511926"/>
            <a:ext cx="1912326" cy="301625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bg-BG" dirty="0">
                <a:solidFill>
                  <a:prstClr val="white"/>
                </a:solidFill>
              </a:rPr>
              <a:t>М</a:t>
            </a:r>
            <a:r>
              <a:rPr lang="en-US" dirty="0">
                <a:solidFill>
                  <a:prstClr val="white"/>
                </a:solidFill>
              </a:rPr>
              <a:t>ay 20</a:t>
            </a:r>
            <a:r>
              <a:rPr lang="bg-BG" dirty="0">
                <a:solidFill>
                  <a:prstClr val="white"/>
                </a:solidFill>
              </a:rPr>
              <a:t>1</a:t>
            </a:r>
            <a:r>
              <a:rPr lang="en-US" dirty="0">
                <a:solidFill>
                  <a:prstClr val="white"/>
                </a:solidFill>
              </a:rPr>
              <a:t>4</a:t>
            </a:r>
          </a:p>
        </p:txBody>
      </p:sp>
      <p:sp>
        <p:nvSpPr>
          <p:cNvPr id="5" name="Контейнер за номер на слайда 5"/>
          <p:cNvSpPr txBox="1">
            <a:spLocks/>
          </p:cNvSpPr>
          <p:nvPr userDrawn="1"/>
        </p:nvSpPr>
        <p:spPr>
          <a:xfrm>
            <a:off x="7961435" y="6511926"/>
            <a:ext cx="1182565" cy="301625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fld id="{42D93524-9373-4240-9A4B-98B59914BB28}" type="slidenum">
              <a:rPr lang="bg-BG">
                <a:solidFill>
                  <a:prstClr val="white"/>
                </a:solidFill>
              </a:rPr>
              <a:pPr algn="ctr">
                <a:defRPr/>
              </a:pPr>
              <a:t>‹#›</a:t>
            </a:fld>
            <a:endParaRPr lang="bg-BG" dirty="0">
              <a:solidFill>
                <a:prstClr val="white"/>
              </a:solidFill>
            </a:endParaRPr>
          </a:p>
        </p:txBody>
      </p:sp>
      <p:sp>
        <p:nvSpPr>
          <p:cNvPr id="6" name="Контейнер за долния колонтитул 4"/>
          <p:cNvSpPr txBox="1">
            <a:spLocks/>
          </p:cNvSpPr>
          <p:nvPr userDrawn="1"/>
        </p:nvSpPr>
        <p:spPr>
          <a:xfrm>
            <a:off x="1913793" y="6521450"/>
            <a:ext cx="5981700" cy="280988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pc="100" dirty="0">
                <a:solidFill>
                  <a:prstClr val="white"/>
                </a:solidFill>
              </a:rPr>
              <a:t>Ministry of Finance of the Republic of Bulgaria</a:t>
            </a:r>
            <a:endParaRPr lang="bg-BG" spc="100">
              <a:solidFill>
                <a:prstClr val="white"/>
              </a:solidFill>
            </a:endParaRPr>
          </a:p>
        </p:txBody>
      </p:sp>
      <p:cxnSp>
        <p:nvCxnSpPr>
          <p:cNvPr id="7" name="Право съединение 18"/>
          <p:cNvCxnSpPr/>
          <p:nvPr userDrawn="1"/>
        </p:nvCxnSpPr>
        <p:spPr>
          <a:xfrm>
            <a:off x="1909397" y="6565901"/>
            <a:ext cx="0" cy="180975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аво съединение 19"/>
          <p:cNvCxnSpPr/>
          <p:nvPr userDrawn="1"/>
        </p:nvCxnSpPr>
        <p:spPr>
          <a:xfrm>
            <a:off x="7895492" y="6565901"/>
            <a:ext cx="0" cy="180975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 userDrawn="1"/>
        </p:nvSpPr>
        <p:spPr bwMode="auto">
          <a:xfrm>
            <a:off x="1" y="25822"/>
            <a:ext cx="9143999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800" b="1" i="1" cap="all" dirty="0">
                <a:solidFill>
                  <a:prstClr val="white">
                    <a:lumMod val="50000"/>
                  </a:prstClr>
                </a:solidFill>
              </a:rPr>
              <a:t>Macroeconomic development</a:t>
            </a:r>
            <a:endParaRPr lang="bg-BG" sz="1800" b="1" i="1" cap="all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 userDrawn="1"/>
        </p:nvSpPr>
        <p:spPr bwMode="auto">
          <a:xfrm>
            <a:off x="1182566" y="620714"/>
            <a:ext cx="6648450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l" eaLnBrk="1" hangingPunct="1">
              <a:spcAft>
                <a:spcPts val="1200"/>
              </a:spcAft>
              <a:defRPr/>
            </a:pPr>
            <a:endParaRPr lang="en-US" sz="2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64587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Картина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601"/>
          <a:stretch>
            <a:fillRect/>
          </a:stretch>
        </p:blipFill>
        <p:spPr bwMode="auto">
          <a:xfrm>
            <a:off x="2390043" y="6494463"/>
            <a:ext cx="49090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авоъгълник 6"/>
          <p:cNvSpPr/>
          <p:nvPr userDrawn="1"/>
        </p:nvSpPr>
        <p:spPr>
          <a:xfrm>
            <a:off x="1466" y="6469064"/>
            <a:ext cx="9157188" cy="396875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>
              <a:solidFill>
                <a:prstClr val="white"/>
              </a:solidFill>
            </a:endParaRPr>
          </a:p>
        </p:txBody>
      </p:sp>
      <p:sp>
        <p:nvSpPr>
          <p:cNvPr id="4" name="Контейнер за дата 3"/>
          <p:cNvSpPr txBox="1">
            <a:spLocks/>
          </p:cNvSpPr>
          <p:nvPr userDrawn="1"/>
        </p:nvSpPr>
        <p:spPr>
          <a:xfrm>
            <a:off x="1467" y="6511926"/>
            <a:ext cx="1912326" cy="301625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bg-BG" dirty="0">
                <a:solidFill>
                  <a:prstClr val="white"/>
                </a:solidFill>
              </a:rPr>
              <a:t>М</a:t>
            </a:r>
            <a:r>
              <a:rPr lang="en-US" dirty="0">
                <a:solidFill>
                  <a:prstClr val="white"/>
                </a:solidFill>
              </a:rPr>
              <a:t>ay 20</a:t>
            </a:r>
            <a:r>
              <a:rPr lang="bg-BG" dirty="0">
                <a:solidFill>
                  <a:prstClr val="white"/>
                </a:solidFill>
              </a:rPr>
              <a:t>1</a:t>
            </a:r>
            <a:r>
              <a:rPr lang="en-US" dirty="0">
                <a:solidFill>
                  <a:prstClr val="white"/>
                </a:solidFill>
              </a:rPr>
              <a:t>4</a:t>
            </a:r>
          </a:p>
        </p:txBody>
      </p:sp>
      <p:sp>
        <p:nvSpPr>
          <p:cNvPr id="5" name="Контейнер за номер на слайда 5"/>
          <p:cNvSpPr txBox="1">
            <a:spLocks/>
          </p:cNvSpPr>
          <p:nvPr userDrawn="1"/>
        </p:nvSpPr>
        <p:spPr>
          <a:xfrm>
            <a:off x="7961435" y="6511926"/>
            <a:ext cx="1182565" cy="301625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fld id="{42D93524-9373-4240-9A4B-98B59914BB28}" type="slidenum">
              <a:rPr lang="bg-BG">
                <a:solidFill>
                  <a:prstClr val="white"/>
                </a:solidFill>
              </a:rPr>
              <a:pPr algn="ctr">
                <a:defRPr/>
              </a:pPr>
              <a:t>‹#›</a:t>
            </a:fld>
            <a:endParaRPr lang="bg-BG" dirty="0">
              <a:solidFill>
                <a:prstClr val="white"/>
              </a:solidFill>
            </a:endParaRPr>
          </a:p>
        </p:txBody>
      </p:sp>
      <p:sp>
        <p:nvSpPr>
          <p:cNvPr id="6" name="Контейнер за долния колонтитул 4"/>
          <p:cNvSpPr txBox="1">
            <a:spLocks/>
          </p:cNvSpPr>
          <p:nvPr userDrawn="1"/>
        </p:nvSpPr>
        <p:spPr>
          <a:xfrm>
            <a:off x="1913793" y="6521450"/>
            <a:ext cx="5981700" cy="280988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pc="100" dirty="0">
                <a:solidFill>
                  <a:prstClr val="white"/>
                </a:solidFill>
              </a:rPr>
              <a:t>Ministry of Finance of the Republic of Bulgaria</a:t>
            </a:r>
            <a:endParaRPr lang="bg-BG" spc="100">
              <a:solidFill>
                <a:prstClr val="white"/>
              </a:solidFill>
            </a:endParaRPr>
          </a:p>
        </p:txBody>
      </p:sp>
      <p:cxnSp>
        <p:nvCxnSpPr>
          <p:cNvPr id="7" name="Право съединение 18"/>
          <p:cNvCxnSpPr/>
          <p:nvPr userDrawn="1"/>
        </p:nvCxnSpPr>
        <p:spPr>
          <a:xfrm>
            <a:off x="1909397" y="6565901"/>
            <a:ext cx="0" cy="180975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аво съединение 19"/>
          <p:cNvCxnSpPr/>
          <p:nvPr userDrawn="1"/>
        </p:nvCxnSpPr>
        <p:spPr>
          <a:xfrm>
            <a:off x="7895492" y="6565901"/>
            <a:ext cx="0" cy="180975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 userDrawn="1"/>
        </p:nvSpPr>
        <p:spPr bwMode="auto">
          <a:xfrm>
            <a:off x="1" y="25822"/>
            <a:ext cx="9143999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800" b="1" i="1" cap="all" dirty="0">
                <a:solidFill>
                  <a:prstClr val="white">
                    <a:lumMod val="50000"/>
                  </a:prstClr>
                </a:solidFill>
              </a:rPr>
              <a:t>Macroeconomic development</a:t>
            </a:r>
            <a:endParaRPr lang="bg-BG" sz="1800" b="1" i="1" cap="all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 userDrawn="1"/>
        </p:nvSpPr>
        <p:spPr bwMode="auto">
          <a:xfrm>
            <a:off x="1182566" y="620714"/>
            <a:ext cx="6648450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l" eaLnBrk="1" hangingPunct="1">
              <a:spcAft>
                <a:spcPts val="1200"/>
              </a:spcAft>
              <a:defRPr/>
            </a:pPr>
            <a:endParaRPr lang="en-US" sz="2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1268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Картина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601"/>
          <a:stretch>
            <a:fillRect/>
          </a:stretch>
        </p:blipFill>
        <p:spPr bwMode="auto">
          <a:xfrm>
            <a:off x="2390043" y="6494463"/>
            <a:ext cx="49090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авоъгълник 6"/>
          <p:cNvSpPr/>
          <p:nvPr userDrawn="1"/>
        </p:nvSpPr>
        <p:spPr>
          <a:xfrm>
            <a:off x="1466" y="6469064"/>
            <a:ext cx="9157188" cy="396875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>
              <a:solidFill>
                <a:prstClr val="white"/>
              </a:solidFill>
            </a:endParaRPr>
          </a:p>
        </p:txBody>
      </p:sp>
      <p:sp>
        <p:nvSpPr>
          <p:cNvPr id="4" name="Контейнер за дата 3"/>
          <p:cNvSpPr txBox="1">
            <a:spLocks/>
          </p:cNvSpPr>
          <p:nvPr userDrawn="1"/>
        </p:nvSpPr>
        <p:spPr>
          <a:xfrm>
            <a:off x="1467" y="6511926"/>
            <a:ext cx="1912326" cy="301625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bg-BG" dirty="0">
                <a:solidFill>
                  <a:prstClr val="white"/>
                </a:solidFill>
              </a:rPr>
              <a:t>М</a:t>
            </a:r>
            <a:r>
              <a:rPr lang="en-US" dirty="0">
                <a:solidFill>
                  <a:prstClr val="white"/>
                </a:solidFill>
              </a:rPr>
              <a:t>ay 20</a:t>
            </a:r>
            <a:r>
              <a:rPr lang="bg-BG" dirty="0">
                <a:solidFill>
                  <a:prstClr val="white"/>
                </a:solidFill>
              </a:rPr>
              <a:t>1</a:t>
            </a:r>
            <a:r>
              <a:rPr lang="en-US" dirty="0">
                <a:solidFill>
                  <a:prstClr val="white"/>
                </a:solidFill>
              </a:rPr>
              <a:t>4</a:t>
            </a:r>
          </a:p>
        </p:txBody>
      </p:sp>
      <p:sp>
        <p:nvSpPr>
          <p:cNvPr id="5" name="Контейнер за номер на слайда 5"/>
          <p:cNvSpPr txBox="1">
            <a:spLocks/>
          </p:cNvSpPr>
          <p:nvPr userDrawn="1"/>
        </p:nvSpPr>
        <p:spPr>
          <a:xfrm>
            <a:off x="7961435" y="6511926"/>
            <a:ext cx="1182565" cy="301625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fld id="{42D93524-9373-4240-9A4B-98B59914BB28}" type="slidenum">
              <a:rPr lang="bg-BG">
                <a:solidFill>
                  <a:prstClr val="white"/>
                </a:solidFill>
              </a:rPr>
              <a:pPr algn="ctr">
                <a:defRPr/>
              </a:pPr>
              <a:t>‹#›</a:t>
            </a:fld>
            <a:endParaRPr lang="bg-BG" dirty="0">
              <a:solidFill>
                <a:prstClr val="white"/>
              </a:solidFill>
            </a:endParaRPr>
          </a:p>
        </p:txBody>
      </p:sp>
      <p:sp>
        <p:nvSpPr>
          <p:cNvPr id="6" name="Контейнер за долния колонтитул 4"/>
          <p:cNvSpPr txBox="1">
            <a:spLocks/>
          </p:cNvSpPr>
          <p:nvPr userDrawn="1"/>
        </p:nvSpPr>
        <p:spPr>
          <a:xfrm>
            <a:off x="1913793" y="6521450"/>
            <a:ext cx="5981700" cy="280988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pc="100" dirty="0">
                <a:solidFill>
                  <a:prstClr val="white"/>
                </a:solidFill>
              </a:rPr>
              <a:t>Ministry of Finance of the Republic of Bulgaria</a:t>
            </a:r>
            <a:endParaRPr lang="bg-BG" spc="100">
              <a:solidFill>
                <a:prstClr val="white"/>
              </a:solidFill>
            </a:endParaRPr>
          </a:p>
        </p:txBody>
      </p:sp>
      <p:cxnSp>
        <p:nvCxnSpPr>
          <p:cNvPr id="7" name="Право съединение 18"/>
          <p:cNvCxnSpPr/>
          <p:nvPr userDrawn="1"/>
        </p:nvCxnSpPr>
        <p:spPr>
          <a:xfrm>
            <a:off x="1909397" y="6565901"/>
            <a:ext cx="0" cy="180975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аво съединение 19"/>
          <p:cNvCxnSpPr/>
          <p:nvPr userDrawn="1"/>
        </p:nvCxnSpPr>
        <p:spPr>
          <a:xfrm>
            <a:off x="7895492" y="6565901"/>
            <a:ext cx="0" cy="180975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 userDrawn="1"/>
        </p:nvSpPr>
        <p:spPr bwMode="auto">
          <a:xfrm>
            <a:off x="1" y="25822"/>
            <a:ext cx="9143999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800" b="1" i="1" cap="all" dirty="0">
                <a:solidFill>
                  <a:prstClr val="white">
                    <a:lumMod val="50000"/>
                  </a:prstClr>
                </a:solidFill>
              </a:rPr>
              <a:t>Macroeconomic development</a:t>
            </a:r>
            <a:endParaRPr lang="bg-BG" sz="1800" b="1" i="1" cap="all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 userDrawn="1"/>
        </p:nvSpPr>
        <p:spPr bwMode="auto">
          <a:xfrm>
            <a:off x="1182566" y="620714"/>
            <a:ext cx="6648450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l" eaLnBrk="1" hangingPunct="1">
              <a:spcAft>
                <a:spcPts val="1200"/>
              </a:spcAft>
              <a:defRPr/>
            </a:pPr>
            <a:endParaRPr lang="en-US" sz="2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845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756AA7-5C63-4440-9E74-4B30FDB51BD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15.6.2018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DA90BD-4172-4DCB-9F64-3007BD966EE6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81697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 bwMode="auto">
          <a:xfrm>
            <a:off x="1466" y="28121"/>
            <a:ext cx="9149861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800" b="1" i="1" cap="all" dirty="0">
                <a:solidFill>
                  <a:prstClr val="white">
                    <a:lumMod val="50000"/>
                  </a:prstClr>
                </a:solidFill>
              </a:rPr>
              <a:t>Government debt</a:t>
            </a:r>
          </a:p>
        </p:txBody>
      </p:sp>
      <p:sp>
        <p:nvSpPr>
          <p:cNvPr id="5" name="Title 1"/>
          <p:cNvSpPr txBox="1">
            <a:spLocks/>
          </p:cNvSpPr>
          <p:nvPr userDrawn="1"/>
        </p:nvSpPr>
        <p:spPr bwMode="auto">
          <a:xfrm>
            <a:off x="1182566" y="620714"/>
            <a:ext cx="6648450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l" eaLnBrk="1" hangingPunct="1">
              <a:spcAft>
                <a:spcPts val="1200"/>
              </a:spcAft>
              <a:defRPr/>
            </a:pPr>
            <a:endParaRPr lang="en-US" sz="2000" b="1" dirty="0">
              <a:solidFill>
                <a:prstClr val="black"/>
              </a:solidFill>
            </a:endParaRPr>
          </a:p>
        </p:txBody>
      </p:sp>
      <p:pic>
        <p:nvPicPr>
          <p:cNvPr id="6" name="Картина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601"/>
          <a:stretch>
            <a:fillRect/>
          </a:stretch>
        </p:blipFill>
        <p:spPr bwMode="auto">
          <a:xfrm>
            <a:off x="2390043" y="6496051"/>
            <a:ext cx="490903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авоъгълник 6"/>
          <p:cNvSpPr/>
          <p:nvPr userDrawn="1"/>
        </p:nvSpPr>
        <p:spPr>
          <a:xfrm>
            <a:off x="-5862" y="6472239"/>
            <a:ext cx="9157189" cy="395287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>
              <a:solidFill>
                <a:prstClr val="white"/>
              </a:solidFill>
            </a:endParaRPr>
          </a:p>
        </p:txBody>
      </p:sp>
      <p:sp>
        <p:nvSpPr>
          <p:cNvPr id="8" name="Контейнер за дата 3"/>
          <p:cNvSpPr txBox="1">
            <a:spLocks/>
          </p:cNvSpPr>
          <p:nvPr userDrawn="1"/>
        </p:nvSpPr>
        <p:spPr>
          <a:xfrm>
            <a:off x="1467" y="6513514"/>
            <a:ext cx="1912326" cy="301625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dirty="0">
                <a:solidFill>
                  <a:prstClr val="white"/>
                </a:solidFill>
              </a:rPr>
              <a:t>May 20</a:t>
            </a:r>
            <a:r>
              <a:rPr lang="bg-BG" dirty="0">
                <a:solidFill>
                  <a:prstClr val="white"/>
                </a:solidFill>
              </a:rPr>
              <a:t>1</a:t>
            </a:r>
            <a:r>
              <a:rPr lang="en-US" dirty="0">
                <a:solidFill>
                  <a:prstClr val="white"/>
                </a:solidFill>
              </a:rPr>
              <a:t>4</a:t>
            </a:r>
            <a:endParaRPr lang="bg-BG" dirty="0">
              <a:solidFill>
                <a:prstClr val="white"/>
              </a:solidFill>
            </a:endParaRPr>
          </a:p>
        </p:txBody>
      </p:sp>
      <p:sp>
        <p:nvSpPr>
          <p:cNvPr id="9" name="Контейнер за номер на слайда 5"/>
          <p:cNvSpPr txBox="1">
            <a:spLocks/>
          </p:cNvSpPr>
          <p:nvPr userDrawn="1"/>
        </p:nvSpPr>
        <p:spPr>
          <a:xfrm>
            <a:off x="7961435" y="6513514"/>
            <a:ext cx="1182565" cy="301625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fld id="{5060AD73-56D4-47E4-A096-0DF5450A5160}" type="slidenum">
              <a:rPr lang="bg-BG">
                <a:solidFill>
                  <a:prstClr val="white"/>
                </a:solidFill>
              </a:rPr>
              <a:pPr algn="ctr">
                <a:defRPr/>
              </a:pPr>
              <a:t>‹#›</a:t>
            </a:fld>
            <a:endParaRPr lang="bg-BG" dirty="0">
              <a:solidFill>
                <a:prstClr val="white"/>
              </a:solidFill>
            </a:endParaRPr>
          </a:p>
        </p:txBody>
      </p:sp>
      <p:sp>
        <p:nvSpPr>
          <p:cNvPr id="10" name="Контейнер за долния колонтитул 4"/>
          <p:cNvSpPr txBox="1">
            <a:spLocks/>
          </p:cNvSpPr>
          <p:nvPr userDrawn="1"/>
        </p:nvSpPr>
        <p:spPr>
          <a:xfrm>
            <a:off x="1913793" y="6524625"/>
            <a:ext cx="5981700" cy="279400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pc="100" dirty="0">
                <a:solidFill>
                  <a:prstClr val="white"/>
                </a:solidFill>
              </a:rPr>
              <a:t>Ministry of Finance of the Republic of Bulgaria</a:t>
            </a:r>
            <a:endParaRPr lang="bg-BG" spc="100">
              <a:solidFill>
                <a:prstClr val="white"/>
              </a:solidFill>
            </a:endParaRPr>
          </a:p>
        </p:txBody>
      </p:sp>
      <p:cxnSp>
        <p:nvCxnSpPr>
          <p:cNvPr id="11" name="Право съединение 18"/>
          <p:cNvCxnSpPr/>
          <p:nvPr userDrawn="1"/>
        </p:nvCxnSpPr>
        <p:spPr>
          <a:xfrm>
            <a:off x="1909397" y="6567489"/>
            <a:ext cx="0" cy="180975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аво съединение 19"/>
          <p:cNvCxnSpPr/>
          <p:nvPr userDrawn="1"/>
        </p:nvCxnSpPr>
        <p:spPr>
          <a:xfrm>
            <a:off x="7895492" y="6567489"/>
            <a:ext cx="0" cy="180975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ов контейнер 2"/>
          <p:cNvSpPr>
            <a:spLocks noGrp="1"/>
          </p:cNvSpPr>
          <p:nvPr>
            <p:ph idx="1"/>
          </p:nvPr>
        </p:nvSpPr>
        <p:spPr bwMode="auto">
          <a:xfrm>
            <a:off x="664615" y="1600201"/>
            <a:ext cx="664615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bg-BG" noProof="0" dirty="0"/>
              <a:t>Щракнете, за да редактирате стиловете на текста в образеца</a:t>
            </a:r>
          </a:p>
          <a:p>
            <a:pPr lvl="1"/>
            <a:r>
              <a:rPr lang="bg-BG" noProof="0" dirty="0"/>
              <a:t>Второ ниво</a:t>
            </a:r>
          </a:p>
          <a:p>
            <a:pPr lvl="2"/>
            <a:r>
              <a:rPr lang="bg-BG" noProof="0" dirty="0"/>
              <a:t>Трето ниво</a:t>
            </a:r>
          </a:p>
          <a:p>
            <a:pPr lvl="3"/>
            <a:r>
              <a:rPr lang="bg-BG" noProof="0" dirty="0"/>
              <a:t>Четвърто ниво</a:t>
            </a:r>
          </a:p>
          <a:p>
            <a:pPr lvl="4"/>
            <a:r>
              <a:rPr lang="bg-BG" noProof="0" dirty="0"/>
              <a:t>Пето ниво</a:t>
            </a:r>
          </a:p>
        </p:txBody>
      </p:sp>
    </p:spTree>
    <p:extLst>
      <p:ext uri="{BB962C8B-B14F-4D97-AF65-F5344CB8AC3E}">
        <p14:creationId xmlns:p14="http://schemas.microsoft.com/office/powerpoint/2010/main" val="332640830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 bwMode="auto">
          <a:xfrm>
            <a:off x="1466" y="28121"/>
            <a:ext cx="9149861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800" b="1" i="1" cap="all" dirty="0">
                <a:solidFill>
                  <a:prstClr val="white">
                    <a:lumMod val="50000"/>
                  </a:prstClr>
                </a:solidFill>
              </a:rPr>
              <a:t>Government debt</a:t>
            </a:r>
          </a:p>
        </p:txBody>
      </p:sp>
      <p:sp>
        <p:nvSpPr>
          <p:cNvPr id="5" name="Title 1"/>
          <p:cNvSpPr txBox="1">
            <a:spLocks/>
          </p:cNvSpPr>
          <p:nvPr userDrawn="1"/>
        </p:nvSpPr>
        <p:spPr bwMode="auto">
          <a:xfrm>
            <a:off x="1182566" y="620714"/>
            <a:ext cx="6648450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l" eaLnBrk="1" hangingPunct="1">
              <a:spcAft>
                <a:spcPts val="1200"/>
              </a:spcAft>
              <a:defRPr/>
            </a:pPr>
            <a:endParaRPr lang="en-US" sz="2000" b="1" dirty="0">
              <a:solidFill>
                <a:prstClr val="black"/>
              </a:solidFill>
            </a:endParaRPr>
          </a:p>
        </p:txBody>
      </p:sp>
      <p:pic>
        <p:nvPicPr>
          <p:cNvPr id="6" name="Картина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601"/>
          <a:stretch>
            <a:fillRect/>
          </a:stretch>
        </p:blipFill>
        <p:spPr bwMode="auto">
          <a:xfrm>
            <a:off x="2390043" y="6496051"/>
            <a:ext cx="490903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авоъгълник 6"/>
          <p:cNvSpPr/>
          <p:nvPr userDrawn="1"/>
        </p:nvSpPr>
        <p:spPr>
          <a:xfrm>
            <a:off x="-5862" y="6472239"/>
            <a:ext cx="9157189" cy="395287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>
              <a:solidFill>
                <a:prstClr val="white"/>
              </a:solidFill>
            </a:endParaRPr>
          </a:p>
        </p:txBody>
      </p:sp>
      <p:sp>
        <p:nvSpPr>
          <p:cNvPr id="8" name="Контейнер за дата 3"/>
          <p:cNvSpPr txBox="1">
            <a:spLocks/>
          </p:cNvSpPr>
          <p:nvPr userDrawn="1"/>
        </p:nvSpPr>
        <p:spPr>
          <a:xfrm>
            <a:off x="1467" y="6513514"/>
            <a:ext cx="1912326" cy="301625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dirty="0">
                <a:solidFill>
                  <a:prstClr val="white"/>
                </a:solidFill>
              </a:rPr>
              <a:t>May 20</a:t>
            </a:r>
            <a:r>
              <a:rPr lang="bg-BG" dirty="0">
                <a:solidFill>
                  <a:prstClr val="white"/>
                </a:solidFill>
              </a:rPr>
              <a:t>1</a:t>
            </a:r>
            <a:r>
              <a:rPr lang="en-US" dirty="0">
                <a:solidFill>
                  <a:prstClr val="white"/>
                </a:solidFill>
              </a:rPr>
              <a:t>4</a:t>
            </a:r>
            <a:endParaRPr lang="bg-BG" dirty="0">
              <a:solidFill>
                <a:prstClr val="white"/>
              </a:solidFill>
            </a:endParaRPr>
          </a:p>
        </p:txBody>
      </p:sp>
      <p:sp>
        <p:nvSpPr>
          <p:cNvPr id="9" name="Контейнер за номер на слайда 5"/>
          <p:cNvSpPr txBox="1">
            <a:spLocks/>
          </p:cNvSpPr>
          <p:nvPr userDrawn="1"/>
        </p:nvSpPr>
        <p:spPr>
          <a:xfrm>
            <a:off x="7961435" y="6513514"/>
            <a:ext cx="1182565" cy="301625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fld id="{5060AD73-56D4-47E4-A096-0DF5450A5160}" type="slidenum">
              <a:rPr lang="bg-BG">
                <a:solidFill>
                  <a:prstClr val="white"/>
                </a:solidFill>
              </a:rPr>
              <a:pPr algn="ctr">
                <a:defRPr/>
              </a:pPr>
              <a:t>‹#›</a:t>
            </a:fld>
            <a:endParaRPr lang="bg-BG" dirty="0">
              <a:solidFill>
                <a:prstClr val="white"/>
              </a:solidFill>
            </a:endParaRPr>
          </a:p>
        </p:txBody>
      </p:sp>
      <p:sp>
        <p:nvSpPr>
          <p:cNvPr id="10" name="Контейнер за долния колонтитул 4"/>
          <p:cNvSpPr txBox="1">
            <a:spLocks/>
          </p:cNvSpPr>
          <p:nvPr userDrawn="1"/>
        </p:nvSpPr>
        <p:spPr>
          <a:xfrm>
            <a:off x="1913793" y="6524625"/>
            <a:ext cx="5981700" cy="279400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pc="100" dirty="0">
                <a:solidFill>
                  <a:prstClr val="white"/>
                </a:solidFill>
              </a:rPr>
              <a:t>Ministry of Finance of the Republic of Bulgaria</a:t>
            </a:r>
            <a:endParaRPr lang="bg-BG" spc="100">
              <a:solidFill>
                <a:prstClr val="white"/>
              </a:solidFill>
            </a:endParaRPr>
          </a:p>
        </p:txBody>
      </p:sp>
      <p:cxnSp>
        <p:nvCxnSpPr>
          <p:cNvPr id="11" name="Право съединение 18"/>
          <p:cNvCxnSpPr/>
          <p:nvPr userDrawn="1"/>
        </p:nvCxnSpPr>
        <p:spPr>
          <a:xfrm>
            <a:off x="1909397" y="6567489"/>
            <a:ext cx="0" cy="180975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аво съединение 19"/>
          <p:cNvCxnSpPr/>
          <p:nvPr userDrawn="1"/>
        </p:nvCxnSpPr>
        <p:spPr>
          <a:xfrm>
            <a:off x="7895492" y="6567489"/>
            <a:ext cx="0" cy="180975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ов контейнер 2"/>
          <p:cNvSpPr>
            <a:spLocks noGrp="1"/>
          </p:cNvSpPr>
          <p:nvPr>
            <p:ph idx="1"/>
          </p:nvPr>
        </p:nvSpPr>
        <p:spPr bwMode="auto">
          <a:xfrm>
            <a:off x="664615" y="1600201"/>
            <a:ext cx="664615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bg-BG" noProof="0" dirty="0"/>
              <a:t>Щракнете, за да редактирате стиловете на текста в образеца</a:t>
            </a:r>
          </a:p>
          <a:p>
            <a:pPr lvl="1"/>
            <a:r>
              <a:rPr lang="bg-BG" noProof="0" dirty="0"/>
              <a:t>Второ ниво</a:t>
            </a:r>
          </a:p>
          <a:p>
            <a:pPr lvl="2"/>
            <a:r>
              <a:rPr lang="bg-BG" noProof="0" dirty="0"/>
              <a:t>Трето ниво</a:t>
            </a:r>
          </a:p>
          <a:p>
            <a:pPr lvl="3"/>
            <a:r>
              <a:rPr lang="bg-BG" noProof="0" dirty="0"/>
              <a:t>Четвърто ниво</a:t>
            </a:r>
          </a:p>
          <a:p>
            <a:pPr lvl="4"/>
            <a:r>
              <a:rPr lang="bg-BG" noProof="0" dirty="0"/>
              <a:t>Пето ниво</a:t>
            </a:r>
          </a:p>
        </p:txBody>
      </p:sp>
    </p:spTree>
    <p:extLst>
      <p:ext uri="{BB962C8B-B14F-4D97-AF65-F5344CB8AC3E}">
        <p14:creationId xmlns:p14="http://schemas.microsoft.com/office/powerpoint/2010/main" val="327680303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 bwMode="auto">
          <a:xfrm>
            <a:off x="1466" y="28121"/>
            <a:ext cx="9149861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800" b="1" i="1" cap="all" dirty="0">
                <a:solidFill>
                  <a:prstClr val="white">
                    <a:lumMod val="50000"/>
                  </a:prstClr>
                </a:solidFill>
              </a:rPr>
              <a:t>Government debt</a:t>
            </a:r>
          </a:p>
        </p:txBody>
      </p:sp>
      <p:sp>
        <p:nvSpPr>
          <p:cNvPr id="5" name="Title 1"/>
          <p:cNvSpPr txBox="1">
            <a:spLocks/>
          </p:cNvSpPr>
          <p:nvPr userDrawn="1"/>
        </p:nvSpPr>
        <p:spPr bwMode="auto">
          <a:xfrm>
            <a:off x="1182566" y="620714"/>
            <a:ext cx="6648450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l" eaLnBrk="1" hangingPunct="1">
              <a:spcAft>
                <a:spcPts val="1200"/>
              </a:spcAft>
              <a:defRPr/>
            </a:pPr>
            <a:endParaRPr lang="en-US" sz="2000" b="1" dirty="0">
              <a:solidFill>
                <a:prstClr val="black"/>
              </a:solidFill>
            </a:endParaRPr>
          </a:p>
        </p:txBody>
      </p:sp>
      <p:pic>
        <p:nvPicPr>
          <p:cNvPr id="6" name="Картина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601"/>
          <a:stretch>
            <a:fillRect/>
          </a:stretch>
        </p:blipFill>
        <p:spPr bwMode="auto">
          <a:xfrm>
            <a:off x="2390043" y="6496051"/>
            <a:ext cx="490903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авоъгълник 6"/>
          <p:cNvSpPr/>
          <p:nvPr userDrawn="1"/>
        </p:nvSpPr>
        <p:spPr>
          <a:xfrm>
            <a:off x="-5862" y="6472239"/>
            <a:ext cx="9157189" cy="395287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>
              <a:solidFill>
                <a:prstClr val="white"/>
              </a:solidFill>
            </a:endParaRPr>
          </a:p>
        </p:txBody>
      </p:sp>
      <p:sp>
        <p:nvSpPr>
          <p:cNvPr id="8" name="Контейнер за дата 3"/>
          <p:cNvSpPr txBox="1">
            <a:spLocks/>
          </p:cNvSpPr>
          <p:nvPr userDrawn="1"/>
        </p:nvSpPr>
        <p:spPr>
          <a:xfrm>
            <a:off x="1467" y="6513514"/>
            <a:ext cx="1912326" cy="301625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dirty="0">
                <a:solidFill>
                  <a:prstClr val="white"/>
                </a:solidFill>
              </a:rPr>
              <a:t>May 20</a:t>
            </a:r>
            <a:r>
              <a:rPr lang="bg-BG" dirty="0">
                <a:solidFill>
                  <a:prstClr val="white"/>
                </a:solidFill>
              </a:rPr>
              <a:t>1</a:t>
            </a:r>
            <a:r>
              <a:rPr lang="en-US" dirty="0">
                <a:solidFill>
                  <a:prstClr val="white"/>
                </a:solidFill>
              </a:rPr>
              <a:t>4</a:t>
            </a:r>
            <a:endParaRPr lang="bg-BG" dirty="0">
              <a:solidFill>
                <a:prstClr val="white"/>
              </a:solidFill>
            </a:endParaRPr>
          </a:p>
        </p:txBody>
      </p:sp>
      <p:sp>
        <p:nvSpPr>
          <p:cNvPr id="9" name="Контейнер за номер на слайда 5"/>
          <p:cNvSpPr txBox="1">
            <a:spLocks/>
          </p:cNvSpPr>
          <p:nvPr userDrawn="1"/>
        </p:nvSpPr>
        <p:spPr>
          <a:xfrm>
            <a:off x="7961435" y="6513514"/>
            <a:ext cx="1182565" cy="301625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fld id="{5060AD73-56D4-47E4-A096-0DF5450A5160}" type="slidenum">
              <a:rPr lang="bg-BG">
                <a:solidFill>
                  <a:prstClr val="white"/>
                </a:solidFill>
              </a:rPr>
              <a:pPr algn="ctr">
                <a:defRPr/>
              </a:pPr>
              <a:t>‹#›</a:t>
            </a:fld>
            <a:endParaRPr lang="bg-BG" dirty="0">
              <a:solidFill>
                <a:prstClr val="white"/>
              </a:solidFill>
            </a:endParaRPr>
          </a:p>
        </p:txBody>
      </p:sp>
      <p:sp>
        <p:nvSpPr>
          <p:cNvPr id="10" name="Контейнер за долния колонтитул 4"/>
          <p:cNvSpPr txBox="1">
            <a:spLocks/>
          </p:cNvSpPr>
          <p:nvPr userDrawn="1"/>
        </p:nvSpPr>
        <p:spPr>
          <a:xfrm>
            <a:off x="1913793" y="6524625"/>
            <a:ext cx="5981700" cy="279400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pc="100" dirty="0">
                <a:solidFill>
                  <a:prstClr val="white"/>
                </a:solidFill>
              </a:rPr>
              <a:t>Ministry of Finance of the Republic of Bulgaria</a:t>
            </a:r>
            <a:endParaRPr lang="bg-BG" spc="100">
              <a:solidFill>
                <a:prstClr val="white"/>
              </a:solidFill>
            </a:endParaRPr>
          </a:p>
        </p:txBody>
      </p:sp>
      <p:cxnSp>
        <p:nvCxnSpPr>
          <p:cNvPr id="11" name="Право съединение 18"/>
          <p:cNvCxnSpPr/>
          <p:nvPr userDrawn="1"/>
        </p:nvCxnSpPr>
        <p:spPr>
          <a:xfrm>
            <a:off x="1909397" y="6567489"/>
            <a:ext cx="0" cy="180975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аво съединение 19"/>
          <p:cNvCxnSpPr/>
          <p:nvPr userDrawn="1"/>
        </p:nvCxnSpPr>
        <p:spPr>
          <a:xfrm>
            <a:off x="7895492" y="6567489"/>
            <a:ext cx="0" cy="180975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ов контейнер 2"/>
          <p:cNvSpPr>
            <a:spLocks noGrp="1"/>
          </p:cNvSpPr>
          <p:nvPr>
            <p:ph idx="1"/>
          </p:nvPr>
        </p:nvSpPr>
        <p:spPr bwMode="auto">
          <a:xfrm>
            <a:off x="664615" y="1600201"/>
            <a:ext cx="664615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bg-BG" noProof="0" dirty="0"/>
              <a:t>Щракнете, за да редактирате стиловете на текста в образеца</a:t>
            </a:r>
          </a:p>
          <a:p>
            <a:pPr lvl="1"/>
            <a:r>
              <a:rPr lang="bg-BG" noProof="0" dirty="0"/>
              <a:t>Второ ниво</a:t>
            </a:r>
          </a:p>
          <a:p>
            <a:pPr lvl="2"/>
            <a:r>
              <a:rPr lang="bg-BG" noProof="0" dirty="0"/>
              <a:t>Трето ниво</a:t>
            </a:r>
          </a:p>
          <a:p>
            <a:pPr lvl="3"/>
            <a:r>
              <a:rPr lang="bg-BG" noProof="0" dirty="0"/>
              <a:t>Четвърто ниво</a:t>
            </a:r>
          </a:p>
          <a:p>
            <a:pPr lvl="4"/>
            <a:r>
              <a:rPr lang="bg-BG" noProof="0" dirty="0"/>
              <a:t>Пето ниво</a:t>
            </a:r>
          </a:p>
        </p:txBody>
      </p:sp>
    </p:spTree>
    <p:extLst>
      <p:ext uri="{BB962C8B-B14F-4D97-AF65-F5344CB8AC3E}">
        <p14:creationId xmlns:p14="http://schemas.microsoft.com/office/powerpoint/2010/main" val="425344030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 bwMode="auto">
          <a:xfrm>
            <a:off x="1466" y="28121"/>
            <a:ext cx="9149861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800" b="1" i="1" cap="all" dirty="0">
                <a:solidFill>
                  <a:prstClr val="white">
                    <a:lumMod val="50000"/>
                  </a:prstClr>
                </a:solidFill>
              </a:rPr>
              <a:t>Government debt</a:t>
            </a:r>
          </a:p>
        </p:txBody>
      </p:sp>
      <p:sp>
        <p:nvSpPr>
          <p:cNvPr id="5" name="Title 1"/>
          <p:cNvSpPr txBox="1">
            <a:spLocks/>
          </p:cNvSpPr>
          <p:nvPr userDrawn="1"/>
        </p:nvSpPr>
        <p:spPr bwMode="auto">
          <a:xfrm>
            <a:off x="1182566" y="620714"/>
            <a:ext cx="6648450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l" eaLnBrk="1" hangingPunct="1">
              <a:spcAft>
                <a:spcPts val="1200"/>
              </a:spcAft>
              <a:defRPr/>
            </a:pPr>
            <a:endParaRPr lang="en-US" sz="2000" b="1" dirty="0">
              <a:solidFill>
                <a:prstClr val="black"/>
              </a:solidFill>
            </a:endParaRPr>
          </a:p>
        </p:txBody>
      </p:sp>
      <p:pic>
        <p:nvPicPr>
          <p:cNvPr id="6" name="Картина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601"/>
          <a:stretch>
            <a:fillRect/>
          </a:stretch>
        </p:blipFill>
        <p:spPr bwMode="auto">
          <a:xfrm>
            <a:off x="2390043" y="6496051"/>
            <a:ext cx="490903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авоъгълник 6"/>
          <p:cNvSpPr/>
          <p:nvPr userDrawn="1"/>
        </p:nvSpPr>
        <p:spPr>
          <a:xfrm>
            <a:off x="-5862" y="6472239"/>
            <a:ext cx="9157189" cy="395287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>
              <a:solidFill>
                <a:prstClr val="white"/>
              </a:solidFill>
            </a:endParaRPr>
          </a:p>
        </p:txBody>
      </p:sp>
      <p:sp>
        <p:nvSpPr>
          <p:cNvPr id="8" name="Контейнер за дата 3"/>
          <p:cNvSpPr txBox="1">
            <a:spLocks/>
          </p:cNvSpPr>
          <p:nvPr userDrawn="1"/>
        </p:nvSpPr>
        <p:spPr>
          <a:xfrm>
            <a:off x="1467" y="6513514"/>
            <a:ext cx="1912326" cy="301625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dirty="0">
                <a:solidFill>
                  <a:prstClr val="white"/>
                </a:solidFill>
              </a:rPr>
              <a:t>May 20</a:t>
            </a:r>
            <a:r>
              <a:rPr lang="bg-BG" dirty="0">
                <a:solidFill>
                  <a:prstClr val="white"/>
                </a:solidFill>
              </a:rPr>
              <a:t>1</a:t>
            </a:r>
            <a:r>
              <a:rPr lang="en-US" dirty="0">
                <a:solidFill>
                  <a:prstClr val="white"/>
                </a:solidFill>
              </a:rPr>
              <a:t>4</a:t>
            </a:r>
            <a:endParaRPr lang="bg-BG" dirty="0">
              <a:solidFill>
                <a:prstClr val="white"/>
              </a:solidFill>
            </a:endParaRPr>
          </a:p>
        </p:txBody>
      </p:sp>
      <p:sp>
        <p:nvSpPr>
          <p:cNvPr id="9" name="Контейнер за номер на слайда 5"/>
          <p:cNvSpPr txBox="1">
            <a:spLocks/>
          </p:cNvSpPr>
          <p:nvPr userDrawn="1"/>
        </p:nvSpPr>
        <p:spPr>
          <a:xfrm>
            <a:off x="7961435" y="6513514"/>
            <a:ext cx="1182565" cy="301625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fld id="{5060AD73-56D4-47E4-A096-0DF5450A5160}" type="slidenum">
              <a:rPr lang="bg-BG">
                <a:solidFill>
                  <a:prstClr val="white"/>
                </a:solidFill>
              </a:rPr>
              <a:pPr algn="ctr">
                <a:defRPr/>
              </a:pPr>
              <a:t>‹#›</a:t>
            </a:fld>
            <a:endParaRPr lang="bg-BG" dirty="0">
              <a:solidFill>
                <a:prstClr val="white"/>
              </a:solidFill>
            </a:endParaRPr>
          </a:p>
        </p:txBody>
      </p:sp>
      <p:sp>
        <p:nvSpPr>
          <p:cNvPr id="10" name="Контейнер за долния колонтитул 4"/>
          <p:cNvSpPr txBox="1">
            <a:spLocks/>
          </p:cNvSpPr>
          <p:nvPr userDrawn="1"/>
        </p:nvSpPr>
        <p:spPr>
          <a:xfrm>
            <a:off x="1913793" y="6524625"/>
            <a:ext cx="5981700" cy="279400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pc="100" dirty="0">
                <a:solidFill>
                  <a:prstClr val="white"/>
                </a:solidFill>
              </a:rPr>
              <a:t>Ministry of Finance of the Republic of Bulgaria</a:t>
            </a:r>
            <a:endParaRPr lang="bg-BG" spc="100">
              <a:solidFill>
                <a:prstClr val="white"/>
              </a:solidFill>
            </a:endParaRPr>
          </a:p>
        </p:txBody>
      </p:sp>
      <p:cxnSp>
        <p:nvCxnSpPr>
          <p:cNvPr id="11" name="Право съединение 18"/>
          <p:cNvCxnSpPr/>
          <p:nvPr userDrawn="1"/>
        </p:nvCxnSpPr>
        <p:spPr>
          <a:xfrm>
            <a:off x="1909397" y="6567489"/>
            <a:ext cx="0" cy="180975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аво съединение 19"/>
          <p:cNvCxnSpPr/>
          <p:nvPr userDrawn="1"/>
        </p:nvCxnSpPr>
        <p:spPr>
          <a:xfrm>
            <a:off x="7895492" y="6567489"/>
            <a:ext cx="0" cy="180975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ов контейнер 2"/>
          <p:cNvSpPr>
            <a:spLocks noGrp="1"/>
          </p:cNvSpPr>
          <p:nvPr>
            <p:ph idx="1"/>
          </p:nvPr>
        </p:nvSpPr>
        <p:spPr bwMode="auto">
          <a:xfrm>
            <a:off x="664615" y="1600201"/>
            <a:ext cx="664615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bg-BG" noProof="0" dirty="0"/>
              <a:t>Щракнете, за да редактирате стиловете на текста в образеца</a:t>
            </a:r>
          </a:p>
          <a:p>
            <a:pPr lvl="1"/>
            <a:r>
              <a:rPr lang="bg-BG" noProof="0" dirty="0"/>
              <a:t>Второ ниво</a:t>
            </a:r>
          </a:p>
          <a:p>
            <a:pPr lvl="2"/>
            <a:r>
              <a:rPr lang="bg-BG" noProof="0" dirty="0"/>
              <a:t>Трето ниво</a:t>
            </a:r>
          </a:p>
          <a:p>
            <a:pPr lvl="3"/>
            <a:r>
              <a:rPr lang="bg-BG" noProof="0" dirty="0"/>
              <a:t>Четвърто ниво</a:t>
            </a:r>
          </a:p>
          <a:p>
            <a:pPr lvl="4"/>
            <a:r>
              <a:rPr lang="bg-BG" noProof="0" dirty="0"/>
              <a:t>Пето ниво</a:t>
            </a:r>
          </a:p>
        </p:txBody>
      </p:sp>
    </p:spTree>
    <p:extLst>
      <p:ext uri="{BB962C8B-B14F-4D97-AF65-F5344CB8AC3E}">
        <p14:creationId xmlns:p14="http://schemas.microsoft.com/office/powerpoint/2010/main" val="159647231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 bwMode="auto">
          <a:xfrm>
            <a:off x="1466" y="28121"/>
            <a:ext cx="9149861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800" b="1" i="1" cap="all" dirty="0">
                <a:solidFill>
                  <a:prstClr val="white">
                    <a:lumMod val="50000"/>
                  </a:prstClr>
                </a:solidFill>
              </a:rPr>
              <a:t>Government debt</a:t>
            </a:r>
          </a:p>
        </p:txBody>
      </p:sp>
      <p:sp>
        <p:nvSpPr>
          <p:cNvPr id="5" name="Title 1"/>
          <p:cNvSpPr txBox="1">
            <a:spLocks/>
          </p:cNvSpPr>
          <p:nvPr userDrawn="1"/>
        </p:nvSpPr>
        <p:spPr bwMode="auto">
          <a:xfrm>
            <a:off x="1182566" y="620714"/>
            <a:ext cx="6648450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l" eaLnBrk="1" hangingPunct="1">
              <a:spcAft>
                <a:spcPts val="1200"/>
              </a:spcAft>
              <a:defRPr/>
            </a:pPr>
            <a:endParaRPr lang="en-US" sz="2000" b="1" dirty="0">
              <a:solidFill>
                <a:prstClr val="black"/>
              </a:solidFill>
            </a:endParaRPr>
          </a:p>
        </p:txBody>
      </p:sp>
      <p:pic>
        <p:nvPicPr>
          <p:cNvPr id="6" name="Картина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601"/>
          <a:stretch>
            <a:fillRect/>
          </a:stretch>
        </p:blipFill>
        <p:spPr bwMode="auto">
          <a:xfrm>
            <a:off x="2390043" y="6496051"/>
            <a:ext cx="490903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авоъгълник 6"/>
          <p:cNvSpPr/>
          <p:nvPr userDrawn="1"/>
        </p:nvSpPr>
        <p:spPr>
          <a:xfrm>
            <a:off x="-5862" y="6472239"/>
            <a:ext cx="9157189" cy="395287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>
              <a:solidFill>
                <a:prstClr val="white"/>
              </a:solidFill>
            </a:endParaRPr>
          </a:p>
        </p:txBody>
      </p:sp>
      <p:sp>
        <p:nvSpPr>
          <p:cNvPr id="8" name="Контейнер за дата 3"/>
          <p:cNvSpPr txBox="1">
            <a:spLocks/>
          </p:cNvSpPr>
          <p:nvPr userDrawn="1"/>
        </p:nvSpPr>
        <p:spPr>
          <a:xfrm>
            <a:off x="1467" y="6513514"/>
            <a:ext cx="1912326" cy="301625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dirty="0">
                <a:solidFill>
                  <a:prstClr val="white"/>
                </a:solidFill>
              </a:rPr>
              <a:t>May 20</a:t>
            </a:r>
            <a:r>
              <a:rPr lang="bg-BG" dirty="0">
                <a:solidFill>
                  <a:prstClr val="white"/>
                </a:solidFill>
              </a:rPr>
              <a:t>1</a:t>
            </a:r>
            <a:r>
              <a:rPr lang="en-US" dirty="0">
                <a:solidFill>
                  <a:prstClr val="white"/>
                </a:solidFill>
              </a:rPr>
              <a:t>4</a:t>
            </a:r>
            <a:endParaRPr lang="bg-BG" dirty="0">
              <a:solidFill>
                <a:prstClr val="white"/>
              </a:solidFill>
            </a:endParaRPr>
          </a:p>
        </p:txBody>
      </p:sp>
      <p:sp>
        <p:nvSpPr>
          <p:cNvPr id="9" name="Контейнер за номер на слайда 5"/>
          <p:cNvSpPr txBox="1">
            <a:spLocks/>
          </p:cNvSpPr>
          <p:nvPr userDrawn="1"/>
        </p:nvSpPr>
        <p:spPr>
          <a:xfrm>
            <a:off x="7961435" y="6513514"/>
            <a:ext cx="1182565" cy="301625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fld id="{5060AD73-56D4-47E4-A096-0DF5450A5160}" type="slidenum">
              <a:rPr lang="bg-BG">
                <a:solidFill>
                  <a:prstClr val="white"/>
                </a:solidFill>
              </a:rPr>
              <a:pPr algn="ctr">
                <a:defRPr/>
              </a:pPr>
              <a:t>‹#›</a:t>
            </a:fld>
            <a:endParaRPr lang="bg-BG" dirty="0">
              <a:solidFill>
                <a:prstClr val="white"/>
              </a:solidFill>
            </a:endParaRPr>
          </a:p>
        </p:txBody>
      </p:sp>
      <p:sp>
        <p:nvSpPr>
          <p:cNvPr id="10" name="Контейнер за долния колонтитул 4"/>
          <p:cNvSpPr txBox="1">
            <a:spLocks/>
          </p:cNvSpPr>
          <p:nvPr userDrawn="1"/>
        </p:nvSpPr>
        <p:spPr>
          <a:xfrm>
            <a:off x="1913793" y="6524625"/>
            <a:ext cx="5981700" cy="279400"/>
          </a:xfrm>
          <a:prstGeom prst="rect">
            <a:avLst/>
          </a:prstGeom>
        </p:spPr>
        <p:txBody>
          <a:bodyPr anchor="ctr"/>
          <a:lstStyle>
            <a:defPPr>
              <a:defRPr lang="bg-BG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pc="100" dirty="0">
                <a:solidFill>
                  <a:prstClr val="white"/>
                </a:solidFill>
              </a:rPr>
              <a:t>Ministry of Finance of the Republic of Bulgaria</a:t>
            </a:r>
            <a:endParaRPr lang="bg-BG" spc="100">
              <a:solidFill>
                <a:prstClr val="white"/>
              </a:solidFill>
            </a:endParaRPr>
          </a:p>
        </p:txBody>
      </p:sp>
      <p:cxnSp>
        <p:nvCxnSpPr>
          <p:cNvPr id="11" name="Право съединение 18"/>
          <p:cNvCxnSpPr/>
          <p:nvPr userDrawn="1"/>
        </p:nvCxnSpPr>
        <p:spPr>
          <a:xfrm>
            <a:off x="1909397" y="6567489"/>
            <a:ext cx="0" cy="180975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аво съединение 19"/>
          <p:cNvCxnSpPr/>
          <p:nvPr userDrawn="1"/>
        </p:nvCxnSpPr>
        <p:spPr>
          <a:xfrm>
            <a:off x="7895492" y="6567489"/>
            <a:ext cx="0" cy="180975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ов контейнер 2"/>
          <p:cNvSpPr>
            <a:spLocks noGrp="1"/>
          </p:cNvSpPr>
          <p:nvPr>
            <p:ph idx="1"/>
          </p:nvPr>
        </p:nvSpPr>
        <p:spPr bwMode="auto">
          <a:xfrm>
            <a:off x="664615" y="1600201"/>
            <a:ext cx="664615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bg-BG" noProof="0" dirty="0"/>
              <a:t>Щракнете, за да редактирате стиловете на текста в образеца</a:t>
            </a:r>
          </a:p>
          <a:p>
            <a:pPr lvl="1"/>
            <a:r>
              <a:rPr lang="bg-BG" noProof="0" dirty="0"/>
              <a:t>Второ ниво</a:t>
            </a:r>
          </a:p>
          <a:p>
            <a:pPr lvl="2"/>
            <a:r>
              <a:rPr lang="bg-BG" noProof="0" dirty="0"/>
              <a:t>Трето ниво</a:t>
            </a:r>
          </a:p>
          <a:p>
            <a:pPr lvl="3"/>
            <a:r>
              <a:rPr lang="bg-BG" noProof="0" dirty="0"/>
              <a:t>Четвърто ниво</a:t>
            </a:r>
          </a:p>
          <a:p>
            <a:pPr lvl="4"/>
            <a:r>
              <a:rPr lang="bg-BG" noProof="0" dirty="0"/>
              <a:t>Пето ниво</a:t>
            </a:r>
          </a:p>
        </p:txBody>
      </p:sp>
    </p:spTree>
    <p:extLst>
      <p:ext uri="{BB962C8B-B14F-4D97-AF65-F5344CB8AC3E}">
        <p14:creationId xmlns:p14="http://schemas.microsoft.com/office/powerpoint/2010/main" val="3716974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756AA7-5C63-4440-9E74-4B30FDB51BD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15.6.2018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DA90BD-4172-4DCB-9F64-3007BD966EE6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053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756AA7-5C63-4440-9E74-4B30FDB51BD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15.6.2018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DA90BD-4172-4DCB-9F64-3007BD966EE6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65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756AA7-5C63-4440-9E74-4B30FDB51BD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15.6.2018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DA90BD-4172-4DCB-9F64-3007BD966EE6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001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756AA7-5C63-4440-9E74-4B30FDB51BD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15.6.2018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DA90BD-4172-4DCB-9F64-3007BD966EE6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091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18" Type="http://schemas.openxmlformats.org/officeDocument/2006/relationships/slideLayout" Target="../slideLayouts/slideLayout44.xml"/><Relationship Id="rId26" Type="http://schemas.openxmlformats.org/officeDocument/2006/relationships/slideLayout" Target="../slideLayouts/slideLayout52.xml"/><Relationship Id="rId3" Type="http://schemas.openxmlformats.org/officeDocument/2006/relationships/slideLayout" Target="../slideLayouts/slideLayout29.xml"/><Relationship Id="rId21" Type="http://schemas.openxmlformats.org/officeDocument/2006/relationships/slideLayout" Target="../slideLayouts/slideLayout47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17" Type="http://schemas.openxmlformats.org/officeDocument/2006/relationships/slideLayout" Target="../slideLayouts/slideLayout43.xml"/><Relationship Id="rId25" Type="http://schemas.openxmlformats.org/officeDocument/2006/relationships/slideLayout" Target="../slideLayouts/slideLayout51.xml"/><Relationship Id="rId2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42.xml"/><Relationship Id="rId20" Type="http://schemas.openxmlformats.org/officeDocument/2006/relationships/slideLayout" Target="../slideLayouts/slideLayout46.xml"/><Relationship Id="rId29" Type="http://schemas.openxmlformats.org/officeDocument/2006/relationships/theme" Target="../theme/theme2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24" Type="http://schemas.openxmlformats.org/officeDocument/2006/relationships/slideLayout" Target="../slideLayouts/slideLayout50.xml"/><Relationship Id="rId5" Type="http://schemas.openxmlformats.org/officeDocument/2006/relationships/slideLayout" Target="../slideLayouts/slideLayout31.xml"/><Relationship Id="rId15" Type="http://schemas.openxmlformats.org/officeDocument/2006/relationships/slideLayout" Target="../slideLayouts/slideLayout41.xml"/><Relationship Id="rId23" Type="http://schemas.openxmlformats.org/officeDocument/2006/relationships/slideLayout" Target="../slideLayouts/slideLayout49.xml"/><Relationship Id="rId28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36.xml"/><Relationship Id="rId19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40.xml"/><Relationship Id="rId22" Type="http://schemas.openxmlformats.org/officeDocument/2006/relationships/slideLayout" Target="../slideLayouts/slideLayout48.xml"/><Relationship Id="rId27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756AA7-5C63-4440-9E74-4B30FDB51BD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15.6.2018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6DA90BD-4172-4DCB-9F64-3007BD966EE6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968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4" r:id="rId13"/>
    <p:sldLayoutId id="2147483825" r:id="rId14"/>
    <p:sldLayoutId id="2147483826" r:id="rId15"/>
    <p:sldLayoutId id="2147483827" r:id="rId16"/>
    <p:sldLayoutId id="2147483828" r:id="rId17"/>
    <p:sldLayoutId id="2147483829" r:id="rId18"/>
    <p:sldLayoutId id="2147483830" r:id="rId19"/>
    <p:sldLayoutId id="2147483831" r:id="rId20"/>
    <p:sldLayoutId id="2147483832" r:id="rId21"/>
    <p:sldLayoutId id="2147483833" r:id="rId22"/>
    <p:sldLayoutId id="2147483834" r:id="rId23"/>
    <p:sldLayoutId id="2147483835" r:id="rId24"/>
    <p:sldLayoutId id="2147483836" r:id="rId25"/>
    <p:sldLayoutId id="2147483837" r:id="rId2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756AA7-5C63-4440-9E74-4B30FDB51BD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15.6.2018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6DA90BD-4172-4DCB-9F64-3007BD966EE6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976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  <p:sldLayoutId id="2147484104" r:id="rId12"/>
    <p:sldLayoutId id="2147484105" r:id="rId13"/>
    <p:sldLayoutId id="2147484106" r:id="rId14"/>
    <p:sldLayoutId id="2147484107" r:id="rId15"/>
    <p:sldLayoutId id="2147484108" r:id="rId16"/>
    <p:sldLayoutId id="2147484109" r:id="rId17"/>
    <p:sldLayoutId id="2147484110" r:id="rId18"/>
    <p:sldLayoutId id="2147484111" r:id="rId19"/>
    <p:sldLayoutId id="2147484112" r:id="rId20"/>
    <p:sldLayoutId id="2147484113" r:id="rId21"/>
    <p:sldLayoutId id="2147484114" r:id="rId22"/>
    <p:sldLayoutId id="2147484115" r:id="rId23"/>
    <p:sldLayoutId id="2147484116" r:id="rId24"/>
    <p:sldLayoutId id="2147484117" r:id="rId25"/>
    <p:sldLayoutId id="2147484118" r:id="rId26"/>
    <p:sldLayoutId id="2147484119" r:id="rId27"/>
    <p:sldLayoutId id="2147484120" r:id="rId2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slide" Target="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Картина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753" y="402035"/>
            <a:ext cx="1984514" cy="72000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780753" y="2996952"/>
            <a:ext cx="6289698" cy="2062103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4000" b="1" spc="100" dirty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Tahoma" panose="020B0604030504040204" pitchFamily="34" charset="0"/>
                <a:cs typeface="Tahoma" panose="020B0604030504040204" pitchFamily="34" charset="0"/>
              </a:rPr>
              <a:t>Болгария: эволюция разработки среднесрочной структуры бюджета</a:t>
            </a:r>
            <a:endParaRPr lang="en-GB" sz="4000" b="1" spc="100" dirty="0">
              <a:solidFill>
                <a:schemeClr val="accent1">
                  <a:lumMod val="50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Calibri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Subtitle 2"/>
          <p:cNvSpPr txBox="1">
            <a:spLocks/>
          </p:cNvSpPr>
          <p:nvPr/>
        </p:nvSpPr>
        <p:spPr>
          <a:xfrm>
            <a:off x="1780753" y="5961923"/>
            <a:ext cx="4345482" cy="360000"/>
          </a:xfrm>
          <a:prstGeom prst="rect">
            <a:avLst/>
          </a:prstGeom>
          <a:noFill/>
        </p:spPr>
        <p:txBody>
          <a:bodyPr vert="horz" lIns="0" tIns="0" rIns="0" bIns="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ru-RU" sz="1800" dirty="0">
                <a:solidFill>
                  <a:srgbClr val="44546A"/>
                </a:solidFill>
              </a:rPr>
              <a:t>Загреб,</a:t>
            </a:r>
            <a:r>
              <a:rPr lang="en-US" sz="1800" dirty="0">
                <a:solidFill>
                  <a:srgbClr val="44546A"/>
                </a:solidFill>
              </a:rPr>
              <a:t> </a:t>
            </a:r>
            <a:r>
              <a:rPr lang="ru-RU" sz="1800" dirty="0">
                <a:solidFill>
                  <a:srgbClr val="44546A"/>
                </a:solidFill>
              </a:rPr>
              <a:t>Хорватия </a:t>
            </a:r>
            <a:r>
              <a:rPr lang="en-US" sz="1800" dirty="0">
                <a:solidFill>
                  <a:srgbClr val="44546A"/>
                </a:solidFill>
              </a:rPr>
              <a:t>| </a:t>
            </a:r>
            <a:r>
              <a:rPr lang="ru-RU" sz="1800" dirty="0">
                <a:solidFill>
                  <a:srgbClr val="44546A"/>
                </a:solidFill>
              </a:rPr>
              <a:t>май </a:t>
            </a:r>
            <a:r>
              <a:rPr lang="en-US" sz="1800" dirty="0">
                <a:solidFill>
                  <a:srgbClr val="44546A"/>
                </a:solidFill>
              </a:rPr>
              <a:t>2018</a:t>
            </a:r>
            <a:endParaRPr lang="bg-BG" sz="1800" dirty="0">
              <a:solidFill>
                <a:srgbClr val="44546A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-840"/>
            <a:ext cx="1187624" cy="68588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993787" y="3297117"/>
            <a:ext cx="731421" cy="14401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prstClr val="white"/>
              </a:solidFill>
            </a:endParaRPr>
          </a:p>
        </p:txBody>
      </p:sp>
      <p:sp>
        <p:nvSpPr>
          <p:cNvPr id="12" name="Rectangle 11">
            <a:hlinkClick r:id="rId3" action="ppaction://hlinksldjump"/>
          </p:cNvPr>
          <p:cNvSpPr/>
          <p:nvPr/>
        </p:nvSpPr>
        <p:spPr>
          <a:xfrm>
            <a:off x="8062595" y="6061400"/>
            <a:ext cx="161046" cy="1610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prstClr val="white"/>
              </a:solidFill>
            </a:endParaRPr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8284296" y="6061400"/>
            <a:ext cx="161046" cy="16104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prstClr val="white"/>
              </a:solidFill>
            </a:endParaRPr>
          </a:p>
        </p:txBody>
      </p:sp>
      <p:sp>
        <p:nvSpPr>
          <p:cNvPr id="14" name="Rectangle 13">
            <a:hlinkClick r:id="" action="ppaction://noaction"/>
          </p:cNvPr>
          <p:cNvSpPr/>
          <p:nvPr/>
        </p:nvSpPr>
        <p:spPr>
          <a:xfrm>
            <a:off x="8505997" y="6061400"/>
            <a:ext cx="161046" cy="1610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prstClr val="white"/>
              </a:solidFill>
            </a:endParaRPr>
          </a:p>
        </p:txBody>
      </p:sp>
      <p:sp>
        <p:nvSpPr>
          <p:cNvPr id="15" name="Rectangle 14">
            <a:hlinkClick r:id="" action="ppaction://noaction"/>
          </p:cNvPr>
          <p:cNvSpPr/>
          <p:nvPr/>
        </p:nvSpPr>
        <p:spPr>
          <a:xfrm>
            <a:off x="8727697" y="6061400"/>
            <a:ext cx="161046" cy="16104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73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67544" y="980728"/>
            <a:ext cx="7906435" cy="5688632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488" tIns="44450" rIns="90488" bIns="44450" numCol="1" spcCol="504000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/>
              <a:t>До 1996 г. отсутствовало требование о среднесрочном планировании;</a:t>
            </a:r>
            <a:endParaRPr lang="en-US" sz="1800" dirty="0"/>
          </a:p>
          <a:p>
            <a:r>
              <a:rPr lang="ru-RU" sz="1800" dirty="0"/>
              <a:t>Законом 1997 г. о процедуре государственного бюджета введена разработка прогноза бюджета на три следующих года, включая макроэкономический прогноз, оценку предполагаемых параметров государственного бюджета на три предстоящих года, подлежащих ежегодному уточнению и утверждению Советом министров;</a:t>
            </a:r>
            <a:endParaRPr lang="en-US" sz="1800" dirty="0"/>
          </a:p>
          <a:p>
            <a:r>
              <a:rPr lang="ru-RU" sz="1800" dirty="0"/>
              <a:t>Поправками 2005 г. к Закону о процедуре государственного бюджета внесено понятие консолидированной налогово-бюджетной программы, которая расширяет охват структуры бюджета и включает требование о включении в прогноз бюджета максимальных предельных показателей (потолков) расходов бюджетополучателей первого уровня. Разработка и принятие Советом министров прогноза и ежегодное уточнение становится обязательным, при этом срок не устанавливается;</a:t>
            </a:r>
            <a:endParaRPr lang="en-US" sz="1800" dirty="0"/>
          </a:p>
          <a:p>
            <a:r>
              <a:rPr lang="ru-RU" sz="1800" dirty="0"/>
              <a:t>Принятый в 2013 г. Закон о государственных финансах устанавливает охват, структуру и содержание среднесрочного прогноза бюджета, а также содержит все требования Директивы 85/2011.</a:t>
            </a:r>
            <a:endParaRPr lang="en-US" sz="1800" dirty="0"/>
          </a:p>
          <a:p>
            <a:r>
              <a:rPr lang="ru-RU" sz="1800" dirty="0"/>
              <a:t> </a:t>
            </a:r>
            <a:endParaRPr lang="en-US" sz="1800" dirty="0"/>
          </a:p>
          <a:p>
            <a:pPr algn="just">
              <a:buClr>
                <a:srgbClr val="70AD47"/>
              </a:buClr>
            </a:pPr>
            <a:endParaRPr lang="ru-RU" sz="20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0927" y="188640"/>
            <a:ext cx="8513561" cy="504056"/>
          </a:xfrm>
        </p:spPr>
        <p:txBody>
          <a:bodyPr>
            <a:noAutofit/>
          </a:bodyPr>
          <a:lstStyle/>
          <a:p>
            <a:pPr lvl="0"/>
            <a:r>
              <a:rPr lang="ru-RU" sz="2800" dirty="0"/>
              <a:t>Нормативно-правовая база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2007184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67544" y="980728"/>
            <a:ext cx="7906435" cy="5688632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488" tIns="44450" rIns="90488" bIns="44450" numCol="1" spcCol="504000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ru-RU" sz="1600" dirty="0"/>
              <a:t>В период с 1997 по 2005 гг. прогноз включал параметры государственного бюджета. Внебюджетные счета и фонды подлежали отдельному мониторингу;</a:t>
            </a:r>
          </a:p>
          <a:p>
            <a:pPr lvl="0" algn="just"/>
            <a:r>
              <a:rPr lang="ru-RU" sz="1600" dirty="0"/>
              <a:t>С 2005 по 2012 гг. прогнозируются параметры консолидированной налогово-бюджетной программы, в т.ч. структуры государственного бюджета, бюджеты муниципальных образований, фонды социального страхования, бюджеты других автономных образований и государственных предприятий, которые учитываются в консолидированной налогово-бюджетной программе, а также внебюджетные фонды. Проект государственного бюджета сопровождается консолидированной налогово-бюджетной программой;</a:t>
            </a:r>
          </a:p>
          <a:p>
            <a:pPr lvl="0" algn="just"/>
            <a:r>
              <a:rPr lang="ru-RU" sz="1600" dirty="0"/>
              <a:t>Принятый в 2013 г. Закон о государственных финансах устанавливает охват, структуру и содержание среднесрочной структуры бюджета, а требования Директивы 85/2011. За исключением национальной методологии (в консолидированной налогово-бюджетной  программе показатели устанавливаются на кассовой основе), среднесрочный прогноз бюджета включает прогноз сектора государственного управления и его подотраслей  в соответствии с методологией Евростата ESA 2010. В то же время учитывается влияние государственных и муниципальных и квази-бюджетных структур на структуру бюджета. Основные этапы бюджетного процесса регламентируются, при этом гарантируется соблюдение требований Европейского семестра.</a:t>
            </a:r>
          </a:p>
          <a:p>
            <a:pPr lvl="0" algn="just"/>
            <a:endParaRPr lang="bg-BG" sz="20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0927" y="188640"/>
            <a:ext cx="8513561" cy="720080"/>
          </a:xfrm>
        </p:spPr>
        <p:txBody>
          <a:bodyPr>
            <a:noAutofit/>
          </a:bodyPr>
          <a:lstStyle/>
          <a:p>
            <a:pPr lvl="0"/>
            <a:r>
              <a:rPr lang="ru-RU" sz="2400" dirty="0"/>
              <a:t>Хронология процесса определения и расширения охвата структуры бюджета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352038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07504" y="1052736"/>
            <a:ext cx="8928992" cy="5688632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488" tIns="44450" rIns="90488" bIns="44450" numCol="1" spcCol="504000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ru-RU" sz="1600" dirty="0"/>
              <a:t>В 2002 г. Законом о государственном долге установлено ограничение уровня долга консолидированного бюджета на конец каждого года. Он устанавливается как отношение к прогнозируемому размеру ВВП, которое не должно превышать 60% ВВП предыдущего года;</a:t>
            </a:r>
          </a:p>
          <a:p>
            <a:pPr lvl="0" algn="just"/>
            <a:r>
              <a:rPr lang="ru-RU" sz="1600" dirty="0"/>
              <a:t>В 2005 г. внесено ограничение на объем утверждаемых Советом министров дополнительных расходов в случае сверхдоходов, который не должен превышать 1,5% доходов в рамках консолидированной налогово-бюджетной программы во избежание ухудшения сальдо бюджета консолидированной налогово-бюджетной программы. Дополнительные расходы сверх этого лимита утверждаются парламентом;</a:t>
            </a:r>
          </a:p>
          <a:p>
            <a:pPr lvl="0" algn="just"/>
            <a:r>
              <a:rPr lang="ru-RU" sz="1600" dirty="0"/>
              <a:t>В 2012 г. внесены числовые бюджетные правила, ограничивающие дефицит бюджета в рамках консолидированной налогово-бюджетной программы 2% ВВП, а также устанавливающие максимальный объем расходов консолидированной налогово-бюджетной программы в 40% ВВП;</a:t>
            </a:r>
          </a:p>
          <a:p>
            <a:pPr lvl="0" algn="just"/>
            <a:r>
              <a:rPr lang="ru-RU" sz="1600" dirty="0"/>
              <a:t>Поправками к закону о государственных финансах 2016 г. внесены обновленные числовые бюджетные правила для муниципальных образований (в части новых расходных обязательств и мандатов) в части введения процедур финансового оздоровления муниципальных образований, испытывающих финансовые трудности; </a:t>
            </a:r>
          </a:p>
          <a:p>
            <a:pPr lvl="0" algn="just"/>
            <a:r>
              <a:rPr lang="ru-RU" sz="1600" dirty="0"/>
              <a:t>Роль независимых бюджетных институтов – Совет по бюджету проводит мониторинг соблюдения бюджетных правил и предоставляет обоснованные суждения об основных бюджетных  документах, в т.ч. рекомендации.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0927" y="188640"/>
            <a:ext cx="8585569" cy="792088"/>
          </a:xfrm>
        </p:spPr>
        <p:txBody>
          <a:bodyPr>
            <a:noAutofit/>
          </a:bodyPr>
          <a:lstStyle/>
          <a:p>
            <a:pPr lvl="0"/>
            <a:r>
              <a:rPr lang="ru-RU" sz="2400" dirty="0"/>
              <a:t>Ход разработки числовых бюджетных правил и ограничений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352038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79512" y="1124744"/>
            <a:ext cx="8640960" cy="5328592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488" tIns="44450" rIns="90488" bIns="44450" numCol="1" spcCol="504000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800" dirty="0"/>
              <a:t>Правительство отвечает за соблюдение правил на национальном уровне </a:t>
            </a:r>
            <a:r>
              <a:rPr lang="en-US" sz="1800" dirty="0"/>
              <a:t>(</a:t>
            </a:r>
            <a:r>
              <a:rPr lang="ru-RU" sz="1800" dirty="0"/>
              <a:t>консолидированная налогово-бюджетная программа и сектор общего государственного управления</a:t>
            </a:r>
            <a:r>
              <a:rPr lang="en-US" sz="1800" dirty="0"/>
              <a:t>). </a:t>
            </a:r>
            <a:r>
              <a:rPr lang="ru-RU" sz="1800" dirty="0"/>
              <a:t>Оно обладает ограниченным контролем за их соблюдением на субнациональном уровне </a:t>
            </a:r>
            <a:r>
              <a:rPr lang="en-US" sz="1800" dirty="0"/>
              <a:t>(</a:t>
            </a:r>
            <a:r>
              <a:rPr lang="ru-RU" sz="1800" dirty="0"/>
              <a:t>местные органы власти, фонды социального страхования и автономные бюджеты</a:t>
            </a:r>
            <a:r>
              <a:rPr lang="en-US" sz="1800" dirty="0"/>
              <a:t>). </a:t>
            </a:r>
            <a:r>
              <a:rPr lang="ru-RU" sz="1800" dirty="0"/>
              <a:t>В случае отклонения оно может лишь компенсировать расходы центрального правительства</a:t>
            </a:r>
            <a:r>
              <a:rPr lang="en-US" sz="1800" dirty="0"/>
              <a:t>; </a:t>
            </a:r>
            <a:endParaRPr lang="bg-BG" sz="1800" dirty="0"/>
          </a:p>
          <a:p>
            <a:pPr algn="just"/>
            <a:r>
              <a:rPr lang="ru-RU" sz="1800" dirty="0"/>
              <a:t>Благодаря четко предусмотренному регулированию взаимоотношений между муниципальными бюджетами и центральным бюджетом, обеспечивается исполнение делегированных муниципалитетам полномочий</a:t>
            </a:r>
            <a:r>
              <a:rPr lang="en-US" sz="1800" dirty="0"/>
              <a:t>, </a:t>
            </a:r>
            <a:r>
              <a:rPr lang="ru-RU" sz="1800" dirty="0"/>
              <a:t>а также поддержка деятельности на местном уровне</a:t>
            </a:r>
            <a:r>
              <a:rPr lang="en-US" sz="1800" dirty="0"/>
              <a:t>;</a:t>
            </a:r>
            <a:endParaRPr lang="bg-BG" sz="1800" dirty="0"/>
          </a:p>
          <a:p>
            <a:pPr algn="just"/>
            <a:r>
              <a:rPr lang="ru-RU" sz="1800" dirty="0"/>
              <a:t>Учитывая накопленные бюджетные дисбалансы местных органов власти и их неспособность соблюдать бюджетные правила на муниципальном уровне, были приняты нормативные процедуры для выявления муниципалитетов, испытывающих финансовые затруднения и созданы механизмы для их финансового оздоровления</a:t>
            </a:r>
            <a:r>
              <a:rPr lang="en-US" sz="1800" dirty="0"/>
              <a:t>; </a:t>
            </a:r>
            <a:endParaRPr lang="bg-BG" sz="1800" dirty="0"/>
          </a:p>
          <a:p>
            <a:pPr algn="just"/>
            <a:r>
              <a:rPr lang="ru-RU" sz="1800" dirty="0"/>
              <a:t>Механизмы включают утверждение плана финансового оздоровления и возможность получения финансовой поддержки от Минфина в форме временных беспроцентных бюджетных кредитов.</a:t>
            </a:r>
            <a:endParaRPr lang="bg-BG" sz="18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0927" y="188640"/>
            <a:ext cx="8513561" cy="792088"/>
          </a:xfrm>
        </p:spPr>
        <p:txBody>
          <a:bodyPr>
            <a:noAutofit/>
          </a:bodyPr>
          <a:lstStyle/>
          <a:p>
            <a:pPr lvl="0"/>
            <a:r>
              <a:rPr lang="ru-RU" sz="2400" dirty="0"/>
              <a:t>Предпосылки для соблюдения бюджетных правил и бюджетной дисциплины </a:t>
            </a:r>
            <a:r>
              <a:rPr lang="en-US" sz="2400" dirty="0"/>
              <a:t>– </a:t>
            </a:r>
            <a:r>
              <a:rPr lang="ru-RU" sz="2400" dirty="0"/>
              <a:t>ответственность властей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352038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0776" y="1268760"/>
            <a:ext cx="8352928" cy="5256584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488" tIns="44450" rIns="90488" bIns="44450" numCol="1" spcCol="504000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ru-RU" sz="1800" dirty="0"/>
              <a:t>Первые шаги – в 2002 г. стартовал пилотный проект по разработке программного бюджета Министерства экологии и водного хозяйства на 2003 г.;</a:t>
            </a:r>
          </a:p>
          <a:p>
            <a:pPr lvl="0" algn="just"/>
            <a:r>
              <a:rPr lang="ru-RU" sz="1800" dirty="0"/>
              <a:t>2004-2007 гг. – включение всех министерств и государственных ведомств и постепенное включение всех хозяйствующих субъектов, бюджетные расходы которых подлежат утверждению голосованием в парламенте на уровне стратегических направлений, и Советом министров на уровне бюджетных программ;</a:t>
            </a:r>
          </a:p>
          <a:p>
            <a:pPr lvl="0" algn="just"/>
            <a:r>
              <a:rPr lang="ru-RU" sz="1800" dirty="0"/>
              <a:t>Разработка программных бюджетов на всех уровнях бюджетной системы – в 2005 г. на уровне одного пилотного министерства, а с 2006 г. все министерства внедряют программный формат для разработки своих бюджетов;</a:t>
            </a:r>
          </a:p>
          <a:p>
            <a:pPr lvl="0" algn="just"/>
            <a:r>
              <a:rPr lang="ru-RU" sz="1800" dirty="0"/>
              <a:t>Ответственность за достигнутые результаты – доклад о программном бюджете Министерства экологии и водного хозяйства за 2003 г. (пилотный документ, включенный в качестве информационного приложения к отчету об исполнении государственного бюджета); в настоящее время: квартальная информация о расходах по направлениям государственной политики и по бюджетным программам, а также полугодовой и годовой отчет об исполнении бюджета по  направлениям государственной политики и по бюджетным программам.</a:t>
            </a:r>
          </a:p>
          <a:p>
            <a:pPr algn="just">
              <a:spcBef>
                <a:spcPts val="300"/>
              </a:spcBef>
              <a:spcAft>
                <a:spcPts val="600"/>
              </a:spcAft>
              <a:buClr>
                <a:srgbClr val="70AD47"/>
              </a:buClr>
            </a:pPr>
            <a:endParaRPr lang="ru-RU" sz="18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0927" y="188640"/>
            <a:ext cx="8513561" cy="1152128"/>
          </a:xfrm>
        </p:spPr>
        <p:txBody>
          <a:bodyPr>
            <a:noAutofit/>
          </a:bodyPr>
          <a:lstStyle/>
          <a:p>
            <a:pPr lvl="0"/>
            <a:r>
              <a:rPr lang="ru-RU" sz="2400" dirty="0"/>
              <a:t>Разработка БОР как предпосылка совершенствования процесса среднесрочного планирования </a:t>
            </a:r>
            <a:r>
              <a:rPr lang="en-US" sz="2400" dirty="0"/>
              <a:t>(I)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352038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1520" y="1340768"/>
            <a:ext cx="8856984" cy="5688632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488" tIns="44450" rIns="90488" bIns="44450" numCol="1" spcCol="504000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ru-RU" sz="2000" dirty="0"/>
              <a:t>Классификация программ как фактор устойчивости: </a:t>
            </a:r>
          </a:p>
          <a:p>
            <a:pPr lvl="1" algn="just"/>
            <a:r>
              <a:rPr lang="ru-RU" sz="2000" dirty="0"/>
              <a:t>2002-2006 гг. – определение структуры программных бюджетов и постепенное создание элементов программной классификации;</a:t>
            </a:r>
          </a:p>
          <a:p>
            <a:pPr lvl="1" algn="just"/>
            <a:r>
              <a:rPr lang="ru-RU" sz="2000" dirty="0"/>
              <a:t>с 2015 по 2017 гг. законы о годовом бюджете содержат требование об утверждении Советом министров программной классификации, в соответствии с которой разрабатываются среднесрочные прогнозы и проекты бюджетов в программном формате;</a:t>
            </a:r>
          </a:p>
          <a:p>
            <a:pPr lvl="1" algn="just"/>
            <a:r>
              <a:rPr lang="ru-RU" sz="2000" dirty="0"/>
              <a:t>Переход к программной классификации соответствует государственной программе, утверждается на весь срок полномочий правительства и предусматривает возможность внесения поправок в случае организационных или законодательных изменений;</a:t>
            </a:r>
          </a:p>
          <a:p>
            <a:pPr lvl="1" algn="just"/>
            <a:r>
              <a:rPr lang="ru-RU" sz="2000" dirty="0"/>
              <a:t>Устойчивое регулирование программной классификации было введено поправками в закон о государственных финансах 2016 г.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0927" y="188640"/>
            <a:ext cx="8513561" cy="1152128"/>
          </a:xfrm>
        </p:spPr>
        <p:txBody>
          <a:bodyPr>
            <a:noAutofit/>
          </a:bodyPr>
          <a:lstStyle/>
          <a:p>
            <a:pPr lvl="0"/>
            <a:r>
              <a:rPr lang="ru-RU" sz="2400" dirty="0"/>
              <a:t>Разработка БОР как предпосылка совершенствования процесса среднесрочного планирования </a:t>
            </a:r>
            <a:r>
              <a:rPr lang="en-US" sz="2400" dirty="0"/>
              <a:t>(II)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352038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67544" y="980728"/>
            <a:ext cx="7906435" cy="5688632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488" tIns="44450" rIns="90488" bIns="44450" numCol="1" spcCol="504000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000" dirty="0"/>
              <a:t>Выявление ключевых отраслевых показателей эффективности для отслеживания хода достижения целевых показателей, в т.ч. национальных целевых ориентиров в рамках европейской структуры разработки стратегических документов</a:t>
            </a:r>
            <a:r>
              <a:rPr lang="en-US" sz="2000" dirty="0"/>
              <a:t>;</a:t>
            </a:r>
            <a:endParaRPr lang="bg-BG" sz="2000" dirty="0"/>
          </a:p>
          <a:p>
            <a:pPr algn="just"/>
            <a:r>
              <a:rPr lang="ru-RU" sz="2000" dirty="0"/>
              <a:t>Создание механизмов для включения капитальных затрат в бюджетный процесс в качестве предпосылки для дальнейшего объединения национальных и европейских инвестиционных фондов</a:t>
            </a:r>
            <a:r>
              <a:rPr lang="en-US" sz="2000" dirty="0"/>
              <a:t>; </a:t>
            </a:r>
            <a:endParaRPr lang="bg-BG" sz="2000" dirty="0"/>
          </a:p>
          <a:p>
            <a:pPr algn="just"/>
            <a:r>
              <a:rPr lang="ru-RU" sz="2000" dirty="0"/>
              <a:t>Разработка методологий и моделей для прогнозирования бюджета в рамках неизменных мер государственной политики и оценки дискреционных государственных мер</a:t>
            </a:r>
            <a:r>
              <a:rPr lang="en-US" sz="2000" dirty="0"/>
              <a:t>;</a:t>
            </a:r>
            <a:endParaRPr lang="bg-BG" sz="2000" dirty="0"/>
          </a:p>
          <a:p>
            <a:pPr algn="just"/>
            <a:r>
              <a:rPr lang="ru-RU" sz="2000" dirty="0"/>
              <a:t>Анализ чувствительности бюджетных прогнозов к различным макроэкономическим сценариям</a:t>
            </a:r>
            <a:r>
              <a:rPr lang="en-US" sz="2000" dirty="0"/>
              <a:t>, </a:t>
            </a:r>
            <a:r>
              <a:rPr lang="ru-RU" sz="2000" dirty="0"/>
              <a:t>воздействию условных обязательств и рисков для бюджета</a:t>
            </a:r>
            <a:r>
              <a:rPr lang="en-US" sz="2000" dirty="0"/>
              <a:t>.</a:t>
            </a:r>
            <a:endParaRPr lang="bg-BG" sz="20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0927" y="188640"/>
            <a:ext cx="8513561" cy="792088"/>
          </a:xfrm>
        </p:spPr>
        <p:txBody>
          <a:bodyPr>
            <a:noAutofit/>
          </a:bodyPr>
          <a:lstStyle/>
          <a:p>
            <a:pPr lvl="0"/>
            <a:r>
              <a:rPr lang="ru-RU" sz="2400" dirty="0"/>
              <a:t>Трудности реализации среднесрочной бюджетной программы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352038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3"/>
          <p:cNvSpPr>
            <a:spLocks noGrp="1"/>
          </p:cNvSpPr>
          <p:nvPr>
            <p:ph type="ctrTitle"/>
          </p:nvPr>
        </p:nvSpPr>
        <p:spPr>
          <a:xfrm>
            <a:off x="1466" y="2276475"/>
            <a:ext cx="9142534" cy="1944688"/>
          </a:xfrm>
        </p:spPr>
        <p:txBody>
          <a:bodyPr/>
          <a:lstStyle/>
          <a:p>
            <a:pPr eaLnBrk="1" hangingPunct="1"/>
            <a:r>
              <a:rPr lang="ru-RU" sz="3200" dirty="0">
                <a:latin typeface="+mn-lt"/>
              </a:rPr>
              <a:t>Спасибо за внимание</a:t>
            </a:r>
            <a:r>
              <a:rPr lang="bg-BG" sz="3200" dirty="0">
                <a:latin typeface="+mn-lt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205106898"/>
      </p:ext>
    </p:extLst>
  </p:cSld>
  <p:clrMapOvr>
    <a:masterClrMapping/>
  </p:clrMapOvr>
</p:sld>
</file>

<file path=ppt/theme/theme1.xml><?xml version="1.0" encoding="utf-8"?>
<a:theme xmlns:a="http://schemas.openxmlformats.org/drawingml/2006/main" name="2_State history report present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State history report presentation" id="{08D4E78C-E0D3-4CFA-9016-66440778EFE9}" vid="{8F138FB4-2C5F-4CC0-8028-C93575262367}"/>
    </a:ext>
  </a:extLst>
</a:theme>
</file>

<file path=ppt/theme/theme2.xml><?xml version="1.0" encoding="utf-8"?>
<a:theme xmlns:a="http://schemas.openxmlformats.org/drawingml/2006/main" name="11_State history report present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State history report presentation" id="{08D4E78C-E0D3-4CFA-9016-66440778EFE9}" vid="{8F138FB4-2C5F-4CC0-8028-C93575262367}"/>
    </a:ext>
  </a:extLst>
</a:theme>
</file>

<file path=ppt/theme/theme3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18282</TotalTime>
  <Words>1037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Cambria</vt:lpstr>
      <vt:lpstr>Tahoma</vt:lpstr>
      <vt:lpstr>Verdana</vt:lpstr>
      <vt:lpstr>2_State history report presentation</vt:lpstr>
      <vt:lpstr>11_State history report presentation</vt:lpstr>
      <vt:lpstr>PowerPoint Presentation</vt:lpstr>
      <vt:lpstr>Нормативно-правовая база</vt:lpstr>
      <vt:lpstr>Хронология процесса определения и расширения охвата структуры бюджета</vt:lpstr>
      <vt:lpstr>Ход разработки числовых бюджетных правил и ограничений</vt:lpstr>
      <vt:lpstr>Предпосылки для соблюдения бюджетных правил и бюджетной дисциплины – ответственность властей</vt:lpstr>
      <vt:lpstr>Разработка БОР как предпосылка совершенствования процесса среднесрочного планирования (I)</vt:lpstr>
      <vt:lpstr>Разработка БОР как предпосылка совершенствования процесса среднесрочного планирования (II)</vt:lpstr>
      <vt:lpstr>Трудности реализации среднесрочной бюджетной программы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PowerPoint</dc:title>
  <dc:creator>Raina</dc:creator>
  <cp:lastModifiedBy>Inna Anatolievna Davidova</cp:lastModifiedBy>
  <cp:revision>1940</cp:revision>
  <cp:lastPrinted>2015-05-08T15:20:50Z</cp:lastPrinted>
  <dcterms:created xsi:type="dcterms:W3CDTF">2012-05-06T19:10:04Z</dcterms:created>
  <dcterms:modified xsi:type="dcterms:W3CDTF">2018-06-15T10:47:43Z</dcterms:modified>
</cp:coreProperties>
</file>