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21"/>
  </p:notesMasterIdLst>
  <p:handoutMasterIdLst>
    <p:handoutMasterId r:id="rId22"/>
  </p:handoutMasterIdLst>
  <p:sldIdLst>
    <p:sldId id="264" r:id="rId2"/>
    <p:sldId id="306" r:id="rId3"/>
    <p:sldId id="316" r:id="rId4"/>
    <p:sldId id="329" r:id="rId5"/>
    <p:sldId id="317" r:id="rId6"/>
    <p:sldId id="321" r:id="rId7"/>
    <p:sldId id="325" r:id="rId8"/>
    <p:sldId id="326" r:id="rId9"/>
    <p:sldId id="327" r:id="rId10"/>
    <p:sldId id="330" r:id="rId11"/>
    <p:sldId id="318" r:id="rId12"/>
    <p:sldId id="319" r:id="rId13"/>
    <p:sldId id="331" r:id="rId14"/>
    <p:sldId id="332" r:id="rId15"/>
    <p:sldId id="328" r:id="rId16"/>
    <p:sldId id="322" r:id="rId17"/>
    <p:sldId id="313" r:id="rId18"/>
    <p:sldId id="302" r:id="rId19"/>
    <p:sldId id="290" r:id="rId20"/>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63" autoAdjust="0"/>
    <p:restoredTop sz="74796" autoAdjust="0"/>
  </p:normalViewPr>
  <p:slideViewPr>
    <p:cSldViewPr>
      <p:cViewPr varScale="1">
        <p:scale>
          <a:sx n="68" d="100"/>
          <a:sy n="68" d="100"/>
        </p:scale>
        <p:origin x="1604"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ownes_r\AppData\Local\Microsoft\Windows\Temporary%20Internet%20Files\Content.Outlook\8JMD12PU\Chap4_Fig3_E%20(2).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63913276465441815"/>
          <c:y val="0.32406496062992124"/>
          <c:w val="0.31642279090113734"/>
          <c:h val="0.35187007874015747"/>
        </c:manualLayout>
      </c:layout>
      <c:overlay val="0"/>
      <c:txPr>
        <a:bodyPr/>
        <a:lstStyle/>
        <a:p>
          <a:pPr>
            <a:defRPr sz="2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C61A5-1D04-4066-BDD3-5B760525FF1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AE5F12EC-AAC7-4398-B2FE-855257848809}">
      <dgm:prSet phldrT="[Text]" custT="1"/>
      <dgm:spPr>
        <a:solidFill>
          <a:schemeClr val="accent5">
            <a:lumMod val="40000"/>
            <a:lumOff val="60000"/>
          </a:schemeClr>
        </a:solidFill>
      </dgm:spPr>
      <dgm:t>
        <a:bodyPr/>
        <a:lstStyle/>
        <a:p>
          <a:r>
            <a:rPr lang="en-GB" sz="3600" i="1" dirty="0">
              <a:solidFill>
                <a:schemeClr val="bg1"/>
              </a:solidFill>
            </a:rPr>
            <a:t>ex ante</a:t>
          </a:r>
        </a:p>
      </dgm:t>
    </dgm:pt>
    <dgm:pt modelId="{A34F06B4-019F-4BCE-8796-8E915608E009}" type="parTrans" cxnId="{E949630C-D5D7-40F8-95D3-CA7849BD85EB}">
      <dgm:prSet/>
      <dgm:spPr/>
      <dgm:t>
        <a:bodyPr/>
        <a:lstStyle/>
        <a:p>
          <a:endParaRPr lang="en-GB"/>
        </a:p>
      </dgm:t>
    </dgm:pt>
    <dgm:pt modelId="{C38AE685-B25D-4310-8A2B-4512BD8EF901}" type="sibTrans" cxnId="{E949630C-D5D7-40F8-95D3-CA7849BD85EB}">
      <dgm:prSet/>
      <dgm:spPr/>
      <dgm:t>
        <a:bodyPr/>
        <a:lstStyle/>
        <a:p>
          <a:endParaRPr lang="en-GB"/>
        </a:p>
      </dgm:t>
    </dgm:pt>
    <dgm:pt modelId="{DB657179-9005-4211-8C5D-7B79B9AE6369}">
      <dgm:prSet phldrT="[Text]"/>
      <dgm:spPr/>
      <dgm:t>
        <a:bodyPr/>
        <a:lstStyle/>
        <a:p>
          <a:r>
            <a:rPr lang="ru-RU" dirty="0"/>
            <a:t>Оценка воздействия гендерного фактора</a:t>
          </a:r>
          <a:endParaRPr lang="en-GB" dirty="0"/>
        </a:p>
      </dgm:t>
    </dgm:pt>
    <dgm:pt modelId="{61D670B0-FEF4-482D-9211-876199E79301}" type="parTrans" cxnId="{0488FADE-B4F3-495A-9078-835C0F59CCE0}">
      <dgm:prSet/>
      <dgm:spPr/>
      <dgm:t>
        <a:bodyPr/>
        <a:lstStyle/>
        <a:p>
          <a:endParaRPr lang="en-GB"/>
        </a:p>
      </dgm:t>
    </dgm:pt>
    <dgm:pt modelId="{1AE284C0-A5F5-4BBE-916F-A5F69A8F3D9B}" type="sibTrans" cxnId="{0488FADE-B4F3-495A-9078-835C0F59CCE0}">
      <dgm:prSet/>
      <dgm:spPr/>
      <dgm:t>
        <a:bodyPr/>
        <a:lstStyle/>
        <a:p>
          <a:endParaRPr lang="en-GB"/>
        </a:p>
      </dgm:t>
    </dgm:pt>
    <dgm:pt modelId="{74FF37CD-405D-43A8-9A91-C6C89661CBB8}">
      <dgm:prSet phldrT="[Text]"/>
      <dgm:spPr/>
      <dgm:t>
        <a:bodyPr/>
        <a:lstStyle/>
        <a:p>
          <a:r>
            <a:rPr lang="ru-RU" dirty="0"/>
            <a:t>Анализ исходного бюджета</a:t>
          </a:r>
          <a:endParaRPr lang="en-GB" dirty="0"/>
        </a:p>
      </dgm:t>
    </dgm:pt>
    <dgm:pt modelId="{E0490A1A-51FB-4A6A-8FAF-C108CE433780}" type="parTrans" cxnId="{D889D151-6766-47DA-A347-39B58DA213C7}">
      <dgm:prSet/>
      <dgm:spPr/>
      <dgm:t>
        <a:bodyPr/>
        <a:lstStyle/>
        <a:p>
          <a:endParaRPr lang="en-GB"/>
        </a:p>
      </dgm:t>
    </dgm:pt>
    <dgm:pt modelId="{02D80AF5-1DAD-4AAE-9287-40C4C28CD85B}" type="sibTrans" cxnId="{D889D151-6766-47DA-A347-39B58DA213C7}">
      <dgm:prSet/>
      <dgm:spPr/>
      <dgm:t>
        <a:bodyPr/>
        <a:lstStyle/>
        <a:p>
          <a:endParaRPr lang="en-GB"/>
        </a:p>
      </dgm:t>
    </dgm:pt>
    <dgm:pt modelId="{534D92A0-F09D-4842-A251-5FA0755CCCF1}">
      <dgm:prSet phldrT="[Text]" custT="1"/>
      <dgm:spPr/>
      <dgm:t>
        <a:bodyPr/>
        <a:lstStyle/>
        <a:p>
          <a:r>
            <a:rPr lang="ru-RU" sz="2000" b="1" dirty="0">
              <a:solidFill>
                <a:schemeClr val="bg1"/>
              </a:solidFill>
            </a:rPr>
            <a:t>одновременно</a:t>
          </a:r>
          <a:endParaRPr lang="en-GB" sz="2000" b="1" dirty="0">
            <a:solidFill>
              <a:schemeClr val="bg1"/>
            </a:solidFill>
          </a:endParaRPr>
        </a:p>
      </dgm:t>
    </dgm:pt>
    <dgm:pt modelId="{4A5C7621-AA81-4FE9-BB45-0394A4876664}" type="parTrans" cxnId="{2AA65FE1-2796-43DF-8232-B810C5698207}">
      <dgm:prSet/>
      <dgm:spPr/>
      <dgm:t>
        <a:bodyPr/>
        <a:lstStyle/>
        <a:p>
          <a:endParaRPr lang="en-GB"/>
        </a:p>
      </dgm:t>
    </dgm:pt>
    <dgm:pt modelId="{082C415E-359C-4734-A13A-FA774F13F88C}" type="sibTrans" cxnId="{2AA65FE1-2796-43DF-8232-B810C5698207}">
      <dgm:prSet/>
      <dgm:spPr/>
      <dgm:t>
        <a:bodyPr/>
        <a:lstStyle/>
        <a:p>
          <a:endParaRPr lang="en-GB"/>
        </a:p>
      </dgm:t>
    </dgm:pt>
    <dgm:pt modelId="{24787479-6A5B-48F6-A8C8-11836DC59877}">
      <dgm:prSet phldrT="[Text]"/>
      <dgm:spPr/>
      <dgm:t>
        <a:bodyPr/>
        <a:lstStyle/>
        <a:p>
          <a:r>
            <a:rPr lang="ru-RU" dirty="0"/>
            <a:t>Установление параметров результата</a:t>
          </a:r>
          <a:endParaRPr lang="en-GB" dirty="0"/>
        </a:p>
      </dgm:t>
    </dgm:pt>
    <dgm:pt modelId="{D996F236-F6E5-4658-B6BA-F32DF7F98732}" type="parTrans" cxnId="{B5651B96-245D-40E5-98AB-16CEE12274EE}">
      <dgm:prSet/>
      <dgm:spPr/>
      <dgm:t>
        <a:bodyPr/>
        <a:lstStyle/>
        <a:p>
          <a:endParaRPr lang="en-GB"/>
        </a:p>
      </dgm:t>
    </dgm:pt>
    <dgm:pt modelId="{7EBB882F-32A8-412B-8131-B75290FD0C66}" type="sibTrans" cxnId="{B5651B96-245D-40E5-98AB-16CEE12274EE}">
      <dgm:prSet/>
      <dgm:spPr/>
      <dgm:t>
        <a:bodyPr/>
        <a:lstStyle/>
        <a:p>
          <a:endParaRPr lang="en-GB"/>
        </a:p>
      </dgm:t>
    </dgm:pt>
    <dgm:pt modelId="{877BE03F-6129-460E-A5A3-4267C5217ACA}">
      <dgm:prSet phldrT="[Text]"/>
      <dgm:spPr/>
      <dgm:t>
        <a:bodyPr/>
        <a:lstStyle/>
        <a:p>
          <a:r>
            <a:rPr lang="ru-RU" dirty="0"/>
            <a:t>Анализ распределения бюджета</a:t>
          </a:r>
          <a:endParaRPr lang="en-GB" dirty="0"/>
        </a:p>
      </dgm:t>
    </dgm:pt>
    <dgm:pt modelId="{FB11E8C8-2864-4156-BEB4-1411DB8CE706}" type="parTrans" cxnId="{86733792-4EDC-40A6-BE0F-DD8608BDD972}">
      <dgm:prSet/>
      <dgm:spPr/>
      <dgm:t>
        <a:bodyPr/>
        <a:lstStyle/>
        <a:p>
          <a:endParaRPr lang="en-GB"/>
        </a:p>
      </dgm:t>
    </dgm:pt>
    <dgm:pt modelId="{57159B88-0616-4850-9DA7-6CD1086A16F4}" type="sibTrans" cxnId="{86733792-4EDC-40A6-BE0F-DD8608BDD972}">
      <dgm:prSet/>
      <dgm:spPr/>
      <dgm:t>
        <a:bodyPr/>
        <a:lstStyle/>
        <a:p>
          <a:endParaRPr lang="en-GB"/>
        </a:p>
      </dgm:t>
    </dgm:pt>
    <dgm:pt modelId="{7CB9FE93-4A2D-4C9B-ABB1-CEB40DB55B9C}">
      <dgm:prSet phldrT="[Text]" custT="1"/>
      <dgm:spPr>
        <a:solidFill>
          <a:schemeClr val="accent3">
            <a:lumMod val="60000"/>
            <a:lumOff val="40000"/>
          </a:schemeClr>
        </a:solidFill>
      </dgm:spPr>
      <dgm:t>
        <a:bodyPr/>
        <a:lstStyle/>
        <a:p>
          <a:r>
            <a:rPr lang="en-GB" sz="3600" i="1" dirty="0">
              <a:solidFill>
                <a:schemeClr val="bg1"/>
              </a:solidFill>
            </a:rPr>
            <a:t>ex post</a:t>
          </a:r>
        </a:p>
      </dgm:t>
    </dgm:pt>
    <dgm:pt modelId="{D2E18079-9DBC-4BAC-B16E-7A4372D83FAA}" type="parTrans" cxnId="{9F39E896-3FA8-412E-A92B-1C5E148D662E}">
      <dgm:prSet/>
      <dgm:spPr/>
      <dgm:t>
        <a:bodyPr/>
        <a:lstStyle/>
        <a:p>
          <a:endParaRPr lang="en-GB"/>
        </a:p>
      </dgm:t>
    </dgm:pt>
    <dgm:pt modelId="{1C1540FB-A93D-4619-8A34-FFBD900FA29D}" type="sibTrans" cxnId="{9F39E896-3FA8-412E-A92B-1C5E148D662E}">
      <dgm:prSet/>
      <dgm:spPr/>
      <dgm:t>
        <a:bodyPr/>
        <a:lstStyle/>
        <a:p>
          <a:endParaRPr lang="en-GB"/>
        </a:p>
      </dgm:t>
    </dgm:pt>
    <dgm:pt modelId="{1B1935FF-0BE2-411E-B6DB-477DE1D83B56}">
      <dgm:prSet phldrT="[Text]"/>
      <dgm:spPr/>
      <dgm:t>
        <a:bodyPr/>
        <a:lstStyle/>
        <a:p>
          <a:r>
            <a:rPr lang="ru-RU" i="1" dirty="0"/>
            <a:t>Ретроспективная </a:t>
          </a:r>
          <a:r>
            <a:rPr lang="ru-RU" dirty="0"/>
            <a:t>оценка воздействия гендерного фактора</a:t>
          </a:r>
          <a:endParaRPr lang="en-GB" dirty="0"/>
        </a:p>
      </dgm:t>
    </dgm:pt>
    <dgm:pt modelId="{E10BFAD7-5CDB-4F31-A260-7BAFD75C03CA}" type="parTrans" cxnId="{70604383-B29C-4F58-8279-3CBACD3B8279}">
      <dgm:prSet/>
      <dgm:spPr/>
      <dgm:t>
        <a:bodyPr/>
        <a:lstStyle/>
        <a:p>
          <a:endParaRPr lang="en-GB"/>
        </a:p>
      </dgm:t>
    </dgm:pt>
    <dgm:pt modelId="{B2D412FA-4599-498F-9DCA-9F7391C15C30}" type="sibTrans" cxnId="{70604383-B29C-4F58-8279-3CBACD3B8279}">
      <dgm:prSet/>
      <dgm:spPr/>
      <dgm:t>
        <a:bodyPr/>
        <a:lstStyle/>
        <a:p>
          <a:endParaRPr lang="en-GB"/>
        </a:p>
      </dgm:t>
    </dgm:pt>
    <dgm:pt modelId="{EE5D8DD9-65CE-474D-9E04-5D200904792E}">
      <dgm:prSet phldrT="[Text]"/>
      <dgm:spPr/>
      <dgm:t>
        <a:bodyPr/>
        <a:lstStyle/>
        <a:p>
          <a:r>
            <a:rPr lang="ru-RU" dirty="0"/>
            <a:t>Гендерный аудит</a:t>
          </a:r>
          <a:endParaRPr lang="en-GB" dirty="0"/>
        </a:p>
      </dgm:t>
    </dgm:pt>
    <dgm:pt modelId="{C902FCA9-6D46-4B62-9686-AC46A855F204}" type="parTrans" cxnId="{9FD0E57D-FC18-472B-889B-B6898CCBE21D}">
      <dgm:prSet/>
      <dgm:spPr/>
      <dgm:t>
        <a:bodyPr/>
        <a:lstStyle/>
        <a:p>
          <a:endParaRPr lang="en-GB"/>
        </a:p>
      </dgm:t>
    </dgm:pt>
    <dgm:pt modelId="{81178D46-9CB0-41C4-9DDC-4DB62655C6FD}" type="sibTrans" cxnId="{9FD0E57D-FC18-472B-889B-B6898CCBE21D}">
      <dgm:prSet/>
      <dgm:spPr/>
      <dgm:t>
        <a:bodyPr/>
        <a:lstStyle/>
        <a:p>
          <a:endParaRPr lang="en-GB"/>
        </a:p>
      </dgm:t>
    </dgm:pt>
    <dgm:pt modelId="{886CFCDD-EFAD-4284-B413-D2EFE6509346}">
      <dgm:prSet phldrT="[Text]"/>
      <dgm:spPr/>
      <dgm:t>
        <a:bodyPr/>
        <a:lstStyle/>
        <a:p>
          <a:r>
            <a:rPr lang="ru-RU" dirty="0"/>
            <a:t>Оценка потребностей с учётом гендерного фактора</a:t>
          </a:r>
          <a:endParaRPr lang="en-GB" dirty="0"/>
        </a:p>
      </dgm:t>
    </dgm:pt>
    <dgm:pt modelId="{37F03AA0-923A-4EA9-8D69-AC7F41C53057}" type="parTrans" cxnId="{F4594945-4D81-4AC6-88C7-CCC7291DFC62}">
      <dgm:prSet/>
      <dgm:spPr/>
      <dgm:t>
        <a:bodyPr/>
        <a:lstStyle/>
        <a:p>
          <a:endParaRPr lang="en-GB"/>
        </a:p>
      </dgm:t>
    </dgm:pt>
    <dgm:pt modelId="{B98DD986-A6C5-41DB-ABA2-D9942EB2C546}" type="sibTrans" cxnId="{F4594945-4D81-4AC6-88C7-CCC7291DFC62}">
      <dgm:prSet/>
      <dgm:spPr/>
      <dgm:t>
        <a:bodyPr/>
        <a:lstStyle/>
        <a:p>
          <a:endParaRPr lang="en-GB"/>
        </a:p>
      </dgm:t>
    </dgm:pt>
    <dgm:pt modelId="{6A15C822-C528-4AF9-A4BD-111CF9325D1E}">
      <dgm:prSet phldrT="[Text]"/>
      <dgm:spPr/>
      <dgm:t>
        <a:bodyPr/>
        <a:lstStyle/>
        <a:p>
          <a:r>
            <a:rPr lang="ru-RU" dirty="0"/>
            <a:t>Размещение ресурсов</a:t>
          </a:r>
          <a:endParaRPr lang="en-GB" dirty="0"/>
        </a:p>
      </dgm:t>
    </dgm:pt>
    <dgm:pt modelId="{77511E31-2B2D-4148-B07F-D92EBAE8AC0E}" type="parTrans" cxnId="{92333C89-B992-47EB-BA8D-F228247F1D2C}">
      <dgm:prSet/>
      <dgm:spPr/>
      <dgm:t>
        <a:bodyPr/>
        <a:lstStyle/>
        <a:p>
          <a:endParaRPr lang="en-GB"/>
        </a:p>
      </dgm:t>
    </dgm:pt>
    <dgm:pt modelId="{86D80775-25F3-4DA1-83B4-EA9181567A74}" type="sibTrans" cxnId="{92333C89-B992-47EB-BA8D-F228247F1D2C}">
      <dgm:prSet/>
      <dgm:spPr/>
      <dgm:t>
        <a:bodyPr/>
        <a:lstStyle/>
        <a:p>
          <a:endParaRPr lang="en-GB"/>
        </a:p>
      </dgm:t>
    </dgm:pt>
    <dgm:pt modelId="{84CE4AC9-1560-4223-A9AF-148198D06E4D}">
      <dgm:prSet phldrT="[Text]"/>
      <dgm:spPr/>
      <dgm:t>
        <a:bodyPr/>
        <a:lstStyle/>
        <a:p>
          <a:r>
            <a:rPr lang="ru-RU" dirty="0"/>
            <a:t>Анализ расходов</a:t>
          </a:r>
          <a:endParaRPr lang="en-GB" dirty="0"/>
        </a:p>
      </dgm:t>
    </dgm:pt>
    <dgm:pt modelId="{9C8278DC-DD10-4686-B2E1-A3D415AE3003}" type="parTrans" cxnId="{73C50364-1237-4FB0-BCE1-4D9D04ACB543}">
      <dgm:prSet/>
      <dgm:spPr/>
      <dgm:t>
        <a:bodyPr/>
        <a:lstStyle/>
        <a:p>
          <a:endParaRPr lang="en-GB"/>
        </a:p>
      </dgm:t>
    </dgm:pt>
    <dgm:pt modelId="{D9AF5763-10E0-4D45-92A7-88AA6897C578}" type="sibTrans" cxnId="{73C50364-1237-4FB0-BCE1-4D9D04ACB543}">
      <dgm:prSet/>
      <dgm:spPr/>
      <dgm:t>
        <a:bodyPr/>
        <a:lstStyle/>
        <a:p>
          <a:endParaRPr lang="en-GB"/>
        </a:p>
      </dgm:t>
    </dgm:pt>
    <dgm:pt modelId="{1C441BEC-F9EF-41EE-8B97-6966BC3F67D5}" type="pres">
      <dgm:prSet presAssocID="{153C61A5-1D04-4066-BDD3-5B760525FF1C}" presName="theList" presStyleCnt="0">
        <dgm:presLayoutVars>
          <dgm:dir/>
          <dgm:animLvl val="lvl"/>
          <dgm:resizeHandles val="exact"/>
        </dgm:presLayoutVars>
      </dgm:prSet>
      <dgm:spPr/>
    </dgm:pt>
    <dgm:pt modelId="{C952A14E-E78F-41B8-9073-46E6E08362F0}" type="pres">
      <dgm:prSet presAssocID="{AE5F12EC-AAC7-4398-B2FE-855257848809}" presName="compNode" presStyleCnt="0"/>
      <dgm:spPr/>
    </dgm:pt>
    <dgm:pt modelId="{9B4C56F3-8B84-4892-A442-08DB7935B95E}" type="pres">
      <dgm:prSet presAssocID="{AE5F12EC-AAC7-4398-B2FE-855257848809}" presName="aNode" presStyleLbl="bgShp" presStyleIdx="0" presStyleCnt="3" custLinFactNeighborX="-2399" custLinFactNeighborY="632"/>
      <dgm:spPr/>
    </dgm:pt>
    <dgm:pt modelId="{1941EC10-B997-4298-B441-1883520C3F49}" type="pres">
      <dgm:prSet presAssocID="{AE5F12EC-AAC7-4398-B2FE-855257848809}" presName="textNode" presStyleLbl="bgShp" presStyleIdx="0" presStyleCnt="3"/>
      <dgm:spPr/>
    </dgm:pt>
    <dgm:pt modelId="{C3C92527-F46A-4FF0-B95C-3B53B4A8ACF1}" type="pres">
      <dgm:prSet presAssocID="{AE5F12EC-AAC7-4398-B2FE-855257848809}" presName="compChildNode" presStyleCnt="0"/>
      <dgm:spPr/>
    </dgm:pt>
    <dgm:pt modelId="{F2877252-27E3-42DD-81E6-AC1666A7CC5B}" type="pres">
      <dgm:prSet presAssocID="{AE5F12EC-AAC7-4398-B2FE-855257848809}" presName="theInnerList" presStyleCnt="0"/>
      <dgm:spPr/>
    </dgm:pt>
    <dgm:pt modelId="{5EF60293-BC71-425B-8765-22A6816A6BAE}" type="pres">
      <dgm:prSet presAssocID="{DB657179-9005-4211-8C5D-7B79B9AE6369}" presName="childNode" presStyleLbl="node1" presStyleIdx="0" presStyleCnt="9">
        <dgm:presLayoutVars>
          <dgm:bulletEnabled val="1"/>
        </dgm:presLayoutVars>
      </dgm:prSet>
      <dgm:spPr/>
    </dgm:pt>
    <dgm:pt modelId="{EA9E2516-821A-4DC6-B32A-09E6C82EDA52}" type="pres">
      <dgm:prSet presAssocID="{DB657179-9005-4211-8C5D-7B79B9AE6369}" presName="aSpace2" presStyleCnt="0"/>
      <dgm:spPr/>
    </dgm:pt>
    <dgm:pt modelId="{BE8C99F7-6CBD-46ED-95D7-CF02844AED4F}" type="pres">
      <dgm:prSet presAssocID="{74FF37CD-405D-43A8-9A91-C6C89661CBB8}" presName="childNode" presStyleLbl="node1" presStyleIdx="1" presStyleCnt="9">
        <dgm:presLayoutVars>
          <dgm:bulletEnabled val="1"/>
        </dgm:presLayoutVars>
      </dgm:prSet>
      <dgm:spPr/>
    </dgm:pt>
    <dgm:pt modelId="{BF1110E8-2188-4B3D-BA2C-C1BD042FEB90}" type="pres">
      <dgm:prSet presAssocID="{74FF37CD-405D-43A8-9A91-C6C89661CBB8}" presName="aSpace2" presStyleCnt="0"/>
      <dgm:spPr/>
    </dgm:pt>
    <dgm:pt modelId="{21DB35B4-428E-4FE2-BE30-80B1AEFEB87C}" type="pres">
      <dgm:prSet presAssocID="{886CFCDD-EFAD-4284-B413-D2EFE6509346}" presName="childNode" presStyleLbl="node1" presStyleIdx="2" presStyleCnt="9">
        <dgm:presLayoutVars>
          <dgm:bulletEnabled val="1"/>
        </dgm:presLayoutVars>
      </dgm:prSet>
      <dgm:spPr/>
    </dgm:pt>
    <dgm:pt modelId="{96AF6BA5-8374-4023-9176-F038A427E18B}" type="pres">
      <dgm:prSet presAssocID="{AE5F12EC-AAC7-4398-B2FE-855257848809}" presName="aSpace" presStyleCnt="0"/>
      <dgm:spPr/>
    </dgm:pt>
    <dgm:pt modelId="{3E3F513C-03BB-4153-9819-5B29C2409C53}" type="pres">
      <dgm:prSet presAssocID="{534D92A0-F09D-4842-A251-5FA0755CCCF1}" presName="compNode" presStyleCnt="0"/>
      <dgm:spPr/>
    </dgm:pt>
    <dgm:pt modelId="{4A05886A-C923-4578-B3A1-432A62ED7A47}" type="pres">
      <dgm:prSet presAssocID="{534D92A0-F09D-4842-A251-5FA0755CCCF1}" presName="aNode" presStyleLbl="bgShp" presStyleIdx="1" presStyleCnt="3"/>
      <dgm:spPr/>
    </dgm:pt>
    <dgm:pt modelId="{0ABD3A31-F6F7-4377-9C7B-2301AAD9565A}" type="pres">
      <dgm:prSet presAssocID="{534D92A0-F09D-4842-A251-5FA0755CCCF1}" presName="textNode" presStyleLbl="bgShp" presStyleIdx="1" presStyleCnt="3"/>
      <dgm:spPr/>
    </dgm:pt>
    <dgm:pt modelId="{2CAEE5A5-7A5D-4079-8D2A-832547D8575D}" type="pres">
      <dgm:prSet presAssocID="{534D92A0-F09D-4842-A251-5FA0755CCCF1}" presName="compChildNode" presStyleCnt="0"/>
      <dgm:spPr/>
    </dgm:pt>
    <dgm:pt modelId="{D28E9AC0-448F-40D8-9EB2-D1B29A580B79}" type="pres">
      <dgm:prSet presAssocID="{534D92A0-F09D-4842-A251-5FA0755CCCF1}" presName="theInnerList" presStyleCnt="0"/>
      <dgm:spPr/>
    </dgm:pt>
    <dgm:pt modelId="{73017596-E55E-47ED-A81E-E7F1EA2A9749}" type="pres">
      <dgm:prSet presAssocID="{24787479-6A5B-48F6-A8C8-11836DC59877}" presName="childNode" presStyleLbl="node1" presStyleIdx="3" presStyleCnt="9">
        <dgm:presLayoutVars>
          <dgm:bulletEnabled val="1"/>
        </dgm:presLayoutVars>
      </dgm:prSet>
      <dgm:spPr/>
    </dgm:pt>
    <dgm:pt modelId="{AA137985-F691-4678-BC5D-114A430CD8C5}" type="pres">
      <dgm:prSet presAssocID="{24787479-6A5B-48F6-A8C8-11836DC59877}" presName="aSpace2" presStyleCnt="0"/>
      <dgm:spPr/>
    </dgm:pt>
    <dgm:pt modelId="{E9520C85-F4E7-410E-9C2E-711425B32948}" type="pres">
      <dgm:prSet presAssocID="{6A15C822-C528-4AF9-A4BD-111CF9325D1E}" presName="childNode" presStyleLbl="node1" presStyleIdx="4" presStyleCnt="9">
        <dgm:presLayoutVars>
          <dgm:bulletEnabled val="1"/>
        </dgm:presLayoutVars>
      </dgm:prSet>
      <dgm:spPr/>
    </dgm:pt>
    <dgm:pt modelId="{02FBBEF8-8921-4977-B91A-024ED2EAE1EF}" type="pres">
      <dgm:prSet presAssocID="{6A15C822-C528-4AF9-A4BD-111CF9325D1E}" presName="aSpace2" presStyleCnt="0"/>
      <dgm:spPr/>
    </dgm:pt>
    <dgm:pt modelId="{DEBD05F0-8467-4382-B969-067DD3F94F9E}" type="pres">
      <dgm:prSet presAssocID="{877BE03F-6129-460E-A5A3-4267C5217ACA}" presName="childNode" presStyleLbl="node1" presStyleIdx="5" presStyleCnt="9">
        <dgm:presLayoutVars>
          <dgm:bulletEnabled val="1"/>
        </dgm:presLayoutVars>
      </dgm:prSet>
      <dgm:spPr/>
    </dgm:pt>
    <dgm:pt modelId="{898A0199-DAD2-45A4-85A7-652B3FF85931}" type="pres">
      <dgm:prSet presAssocID="{534D92A0-F09D-4842-A251-5FA0755CCCF1}" presName="aSpace" presStyleCnt="0"/>
      <dgm:spPr/>
    </dgm:pt>
    <dgm:pt modelId="{3232D0CE-804B-44CD-AF11-4F21194ABBE7}" type="pres">
      <dgm:prSet presAssocID="{7CB9FE93-4A2D-4C9B-ABB1-CEB40DB55B9C}" presName="compNode" presStyleCnt="0"/>
      <dgm:spPr/>
    </dgm:pt>
    <dgm:pt modelId="{F0E3E8D3-4919-48B2-96A3-ED95D06C8565}" type="pres">
      <dgm:prSet presAssocID="{7CB9FE93-4A2D-4C9B-ABB1-CEB40DB55B9C}" presName="aNode" presStyleLbl="bgShp" presStyleIdx="2" presStyleCnt="3"/>
      <dgm:spPr/>
    </dgm:pt>
    <dgm:pt modelId="{E73747E0-262D-4DA9-A0C1-7001985F9AA7}" type="pres">
      <dgm:prSet presAssocID="{7CB9FE93-4A2D-4C9B-ABB1-CEB40DB55B9C}" presName="textNode" presStyleLbl="bgShp" presStyleIdx="2" presStyleCnt="3"/>
      <dgm:spPr/>
    </dgm:pt>
    <dgm:pt modelId="{7F78B4F0-FD66-415C-80C6-3F5EECE72999}" type="pres">
      <dgm:prSet presAssocID="{7CB9FE93-4A2D-4C9B-ABB1-CEB40DB55B9C}" presName="compChildNode" presStyleCnt="0"/>
      <dgm:spPr/>
    </dgm:pt>
    <dgm:pt modelId="{35F876DE-2F72-4D71-8CD8-C993BF40703F}" type="pres">
      <dgm:prSet presAssocID="{7CB9FE93-4A2D-4C9B-ABB1-CEB40DB55B9C}" presName="theInnerList" presStyleCnt="0"/>
      <dgm:spPr/>
    </dgm:pt>
    <dgm:pt modelId="{369AEFB7-4732-482C-9D50-9379077917FC}" type="pres">
      <dgm:prSet presAssocID="{1B1935FF-0BE2-411E-B6DB-477DE1D83B56}" presName="childNode" presStyleLbl="node1" presStyleIdx="6" presStyleCnt="9">
        <dgm:presLayoutVars>
          <dgm:bulletEnabled val="1"/>
        </dgm:presLayoutVars>
      </dgm:prSet>
      <dgm:spPr/>
    </dgm:pt>
    <dgm:pt modelId="{CE452516-59E0-4A2B-BA2A-5EF08AE27C51}" type="pres">
      <dgm:prSet presAssocID="{1B1935FF-0BE2-411E-B6DB-477DE1D83B56}" presName="aSpace2" presStyleCnt="0"/>
      <dgm:spPr/>
    </dgm:pt>
    <dgm:pt modelId="{31F09FEF-6EC5-47FA-A28C-D81B22FD062C}" type="pres">
      <dgm:prSet presAssocID="{EE5D8DD9-65CE-474D-9E04-5D200904792E}" presName="childNode" presStyleLbl="node1" presStyleIdx="7" presStyleCnt="9">
        <dgm:presLayoutVars>
          <dgm:bulletEnabled val="1"/>
        </dgm:presLayoutVars>
      </dgm:prSet>
      <dgm:spPr/>
    </dgm:pt>
    <dgm:pt modelId="{5813D7C8-922C-40AF-8515-40C8F06016B1}" type="pres">
      <dgm:prSet presAssocID="{EE5D8DD9-65CE-474D-9E04-5D200904792E}" presName="aSpace2" presStyleCnt="0"/>
      <dgm:spPr/>
    </dgm:pt>
    <dgm:pt modelId="{269B92A9-E5BC-470F-9A84-F496329950B0}" type="pres">
      <dgm:prSet presAssocID="{84CE4AC9-1560-4223-A9AF-148198D06E4D}" presName="childNode" presStyleLbl="node1" presStyleIdx="8" presStyleCnt="9">
        <dgm:presLayoutVars>
          <dgm:bulletEnabled val="1"/>
        </dgm:presLayoutVars>
      </dgm:prSet>
      <dgm:spPr/>
    </dgm:pt>
  </dgm:ptLst>
  <dgm:cxnLst>
    <dgm:cxn modelId="{2AA65FE1-2796-43DF-8232-B810C5698207}" srcId="{153C61A5-1D04-4066-BDD3-5B760525FF1C}" destId="{534D92A0-F09D-4842-A251-5FA0755CCCF1}" srcOrd="1" destOrd="0" parTransId="{4A5C7621-AA81-4FE9-BB45-0394A4876664}" sibTransId="{082C415E-359C-4734-A13A-FA774F13F88C}"/>
    <dgm:cxn modelId="{9FD0E57D-FC18-472B-889B-B6898CCBE21D}" srcId="{7CB9FE93-4A2D-4C9B-ABB1-CEB40DB55B9C}" destId="{EE5D8DD9-65CE-474D-9E04-5D200904792E}" srcOrd="1" destOrd="0" parTransId="{C902FCA9-6D46-4B62-9686-AC46A855F204}" sibTransId="{81178D46-9CB0-41C4-9DDC-4DB62655C6FD}"/>
    <dgm:cxn modelId="{D8418C99-CE9C-4D3A-B552-C8503BE27FA1}" type="presOf" srcId="{74FF37CD-405D-43A8-9A91-C6C89661CBB8}" destId="{BE8C99F7-6CBD-46ED-95D7-CF02844AED4F}" srcOrd="0" destOrd="0" presId="urn:microsoft.com/office/officeart/2005/8/layout/lProcess2"/>
    <dgm:cxn modelId="{8455B8A8-BA35-459D-89D4-64C18A65D63B}" type="presOf" srcId="{24787479-6A5B-48F6-A8C8-11836DC59877}" destId="{73017596-E55E-47ED-A81E-E7F1EA2A9749}" srcOrd="0" destOrd="0" presId="urn:microsoft.com/office/officeart/2005/8/layout/lProcess2"/>
    <dgm:cxn modelId="{F4594945-4D81-4AC6-88C7-CCC7291DFC62}" srcId="{AE5F12EC-AAC7-4398-B2FE-855257848809}" destId="{886CFCDD-EFAD-4284-B413-D2EFE6509346}" srcOrd="2" destOrd="0" parTransId="{37F03AA0-923A-4EA9-8D69-AC7F41C53057}" sibTransId="{B98DD986-A6C5-41DB-ABA2-D9942EB2C546}"/>
    <dgm:cxn modelId="{625A4387-0F41-4F1D-A652-293EA1BB4B32}" type="presOf" srcId="{6A15C822-C528-4AF9-A4BD-111CF9325D1E}" destId="{E9520C85-F4E7-410E-9C2E-711425B32948}" srcOrd="0" destOrd="0" presId="urn:microsoft.com/office/officeart/2005/8/layout/lProcess2"/>
    <dgm:cxn modelId="{4C7556A3-041C-4E45-A291-202F75CEDB77}" type="presOf" srcId="{877BE03F-6129-460E-A5A3-4267C5217ACA}" destId="{DEBD05F0-8467-4382-B969-067DD3F94F9E}" srcOrd="0" destOrd="0" presId="urn:microsoft.com/office/officeart/2005/8/layout/lProcess2"/>
    <dgm:cxn modelId="{83FAA11A-2ED6-428C-8713-4CB5DF974995}" type="presOf" srcId="{7CB9FE93-4A2D-4C9B-ABB1-CEB40DB55B9C}" destId="{E73747E0-262D-4DA9-A0C1-7001985F9AA7}" srcOrd="1" destOrd="0" presId="urn:microsoft.com/office/officeart/2005/8/layout/lProcess2"/>
    <dgm:cxn modelId="{73C50364-1237-4FB0-BCE1-4D9D04ACB543}" srcId="{7CB9FE93-4A2D-4C9B-ABB1-CEB40DB55B9C}" destId="{84CE4AC9-1560-4223-A9AF-148198D06E4D}" srcOrd="2" destOrd="0" parTransId="{9C8278DC-DD10-4686-B2E1-A3D415AE3003}" sibTransId="{D9AF5763-10E0-4D45-92A7-88AA6897C578}"/>
    <dgm:cxn modelId="{E5B9AD3C-5728-4213-B248-5D3F255626D3}" type="presOf" srcId="{AE5F12EC-AAC7-4398-B2FE-855257848809}" destId="{9B4C56F3-8B84-4892-A442-08DB7935B95E}" srcOrd="0" destOrd="0" presId="urn:microsoft.com/office/officeart/2005/8/layout/lProcess2"/>
    <dgm:cxn modelId="{E949630C-D5D7-40F8-95D3-CA7849BD85EB}" srcId="{153C61A5-1D04-4066-BDD3-5B760525FF1C}" destId="{AE5F12EC-AAC7-4398-B2FE-855257848809}" srcOrd="0" destOrd="0" parTransId="{A34F06B4-019F-4BCE-8796-8E915608E009}" sibTransId="{C38AE685-B25D-4310-8A2B-4512BD8EF901}"/>
    <dgm:cxn modelId="{C4431777-3668-4EC8-8B3A-4BAFE3A60CC7}" type="presOf" srcId="{886CFCDD-EFAD-4284-B413-D2EFE6509346}" destId="{21DB35B4-428E-4FE2-BE30-80B1AEFEB87C}" srcOrd="0" destOrd="0" presId="urn:microsoft.com/office/officeart/2005/8/layout/lProcess2"/>
    <dgm:cxn modelId="{0488FADE-B4F3-495A-9078-835C0F59CCE0}" srcId="{AE5F12EC-AAC7-4398-B2FE-855257848809}" destId="{DB657179-9005-4211-8C5D-7B79B9AE6369}" srcOrd="0" destOrd="0" parTransId="{61D670B0-FEF4-482D-9211-876199E79301}" sibTransId="{1AE284C0-A5F5-4BBE-916F-A5F69A8F3D9B}"/>
    <dgm:cxn modelId="{2BD329C1-51D1-481E-BDF2-C41CFFF61976}" type="presOf" srcId="{84CE4AC9-1560-4223-A9AF-148198D06E4D}" destId="{269B92A9-E5BC-470F-9A84-F496329950B0}" srcOrd="0" destOrd="0" presId="urn:microsoft.com/office/officeart/2005/8/layout/lProcess2"/>
    <dgm:cxn modelId="{B5651B96-245D-40E5-98AB-16CEE12274EE}" srcId="{534D92A0-F09D-4842-A251-5FA0755CCCF1}" destId="{24787479-6A5B-48F6-A8C8-11836DC59877}" srcOrd="0" destOrd="0" parTransId="{D996F236-F6E5-4658-B6BA-F32DF7F98732}" sibTransId="{7EBB882F-32A8-412B-8131-B75290FD0C66}"/>
    <dgm:cxn modelId="{86733792-4EDC-40A6-BE0F-DD8608BDD972}" srcId="{534D92A0-F09D-4842-A251-5FA0755CCCF1}" destId="{877BE03F-6129-460E-A5A3-4267C5217ACA}" srcOrd="2" destOrd="0" parTransId="{FB11E8C8-2864-4156-BEB4-1411DB8CE706}" sibTransId="{57159B88-0616-4850-9DA7-6CD1086A16F4}"/>
    <dgm:cxn modelId="{92333C89-B992-47EB-BA8D-F228247F1D2C}" srcId="{534D92A0-F09D-4842-A251-5FA0755CCCF1}" destId="{6A15C822-C528-4AF9-A4BD-111CF9325D1E}" srcOrd="1" destOrd="0" parTransId="{77511E31-2B2D-4148-B07F-D92EBAE8AC0E}" sibTransId="{86D80775-25F3-4DA1-83B4-EA9181567A74}"/>
    <dgm:cxn modelId="{58A0092D-C233-4DDE-B336-D6363DAD1C17}" type="presOf" srcId="{AE5F12EC-AAC7-4398-B2FE-855257848809}" destId="{1941EC10-B997-4298-B441-1883520C3F49}" srcOrd="1" destOrd="0" presId="urn:microsoft.com/office/officeart/2005/8/layout/lProcess2"/>
    <dgm:cxn modelId="{2903BA6A-1CED-40CE-A4FF-1596A44D0F3F}" type="presOf" srcId="{EE5D8DD9-65CE-474D-9E04-5D200904792E}" destId="{31F09FEF-6EC5-47FA-A28C-D81B22FD062C}" srcOrd="0" destOrd="0" presId="urn:microsoft.com/office/officeart/2005/8/layout/lProcess2"/>
    <dgm:cxn modelId="{A5B7F7BD-C1ED-49B1-8DB8-E035F3BE567D}" type="presOf" srcId="{DB657179-9005-4211-8C5D-7B79B9AE6369}" destId="{5EF60293-BC71-425B-8765-22A6816A6BAE}" srcOrd="0" destOrd="0" presId="urn:microsoft.com/office/officeart/2005/8/layout/lProcess2"/>
    <dgm:cxn modelId="{0C36F136-E476-4F70-A317-E08CBDE733D2}" type="presOf" srcId="{153C61A5-1D04-4066-BDD3-5B760525FF1C}" destId="{1C441BEC-F9EF-41EE-8B97-6966BC3F67D5}" srcOrd="0" destOrd="0" presId="urn:microsoft.com/office/officeart/2005/8/layout/lProcess2"/>
    <dgm:cxn modelId="{1B6B685B-72EA-4630-8C01-A3F156BD8D31}" type="presOf" srcId="{1B1935FF-0BE2-411E-B6DB-477DE1D83B56}" destId="{369AEFB7-4732-482C-9D50-9379077917FC}" srcOrd="0" destOrd="0" presId="urn:microsoft.com/office/officeart/2005/8/layout/lProcess2"/>
    <dgm:cxn modelId="{9F39E896-3FA8-412E-A92B-1C5E148D662E}" srcId="{153C61A5-1D04-4066-BDD3-5B760525FF1C}" destId="{7CB9FE93-4A2D-4C9B-ABB1-CEB40DB55B9C}" srcOrd="2" destOrd="0" parTransId="{D2E18079-9DBC-4BAC-B16E-7A4372D83FAA}" sibTransId="{1C1540FB-A93D-4619-8A34-FFBD900FA29D}"/>
    <dgm:cxn modelId="{C8F6429B-2804-4097-9346-B67EDC1BDEE0}" type="presOf" srcId="{534D92A0-F09D-4842-A251-5FA0755CCCF1}" destId="{4A05886A-C923-4578-B3A1-432A62ED7A47}" srcOrd="0" destOrd="0" presId="urn:microsoft.com/office/officeart/2005/8/layout/lProcess2"/>
    <dgm:cxn modelId="{D889D151-6766-47DA-A347-39B58DA213C7}" srcId="{AE5F12EC-AAC7-4398-B2FE-855257848809}" destId="{74FF37CD-405D-43A8-9A91-C6C89661CBB8}" srcOrd="1" destOrd="0" parTransId="{E0490A1A-51FB-4A6A-8FAF-C108CE433780}" sibTransId="{02D80AF5-1DAD-4AAE-9287-40C4C28CD85B}"/>
    <dgm:cxn modelId="{6F57BD0A-3BC9-442B-9BCB-EC28DA0B201D}" type="presOf" srcId="{534D92A0-F09D-4842-A251-5FA0755CCCF1}" destId="{0ABD3A31-F6F7-4377-9C7B-2301AAD9565A}" srcOrd="1" destOrd="0" presId="urn:microsoft.com/office/officeart/2005/8/layout/lProcess2"/>
    <dgm:cxn modelId="{70604383-B29C-4F58-8279-3CBACD3B8279}" srcId="{7CB9FE93-4A2D-4C9B-ABB1-CEB40DB55B9C}" destId="{1B1935FF-0BE2-411E-B6DB-477DE1D83B56}" srcOrd="0" destOrd="0" parTransId="{E10BFAD7-5CDB-4F31-A260-7BAFD75C03CA}" sibTransId="{B2D412FA-4599-498F-9DCA-9F7391C15C30}"/>
    <dgm:cxn modelId="{2FA5C297-F5C6-4FA0-A24A-E9C3C9EE8E58}" type="presOf" srcId="{7CB9FE93-4A2D-4C9B-ABB1-CEB40DB55B9C}" destId="{F0E3E8D3-4919-48B2-96A3-ED95D06C8565}" srcOrd="0" destOrd="0" presId="urn:microsoft.com/office/officeart/2005/8/layout/lProcess2"/>
    <dgm:cxn modelId="{98DC256F-1BCC-4CD1-AF45-BFAFB895EA90}" type="presParOf" srcId="{1C441BEC-F9EF-41EE-8B97-6966BC3F67D5}" destId="{C952A14E-E78F-41B8-9073-46E6E08362F0}" srcOrd="0" destOrd="0" presId="urn:microsoft.com/office/officeart/2005/8/layout/lProcess2"/>
    <dgm:cxn modelId="{50188978-EA04-4340-8720-8C651514294F}" type="presParOf" srcId="{C952A14E-E78F-41B8-9073-46E6E08362F0}" destId="{9B4C56F3-8B84-4892-A442-08DB7935B95E}" srcOrd="0" destOrd="0" presId="urn:microsoft.com/office/officeart/2005/8/layout/lProcess2"/>
    <dgm:cxn modelId="{576CEB12-25B8-48E6-8B8F-CADA7E4DCAF7}" type="presParOf" srcId="{C952A14E-E78F-41B8-9073-46E6E08362F0}" destId="{1941EC10-B997-4298-B441-1883520C3F49}" srcOrd="1" destOrd="0" presId="urn:microsoft.com/office/officeart/2005/8/layout/lProcess2"/>
    <dgm:cxn modelId="{744E9A76-9F7A-4394-84B8-1EAEBB400810}" type="presParOf" srcId="{C952A14E-E78F-41B8-9073-46E6E08362F0}" destId="{C3C92527-F46A-4FF0-B95C-3B53B4A8ACF1}" srcOrd="2" destOrd="0" presId="urn:microsoft.com/office/officeart/2005/8/layout/lProcess2"/>
    <dgm:cxn modelId="{FA56438C-DC38-423A-8D21-F23597C5981E}" type="presParOf" srcId="{C3C92527-F46A-4FF0-B95C-3B53B4A8ACF1}" destId="{F2877252-27E3-42DD-81E6-AC1666A7CC5B}" srcOrd="0" destOrd="0" presId="urn:microsoft.com/office/officeart/2005/8/layout/lProcess2"/>
    <dgm:cxn modelId="{CFAB4506-ADE7-4C7F-B4BA-ED29FF054CE9}" type="presParOf" srcId="{F2877252-27E3-42DD-81E6-AC1666A7CC5B}" destId="{5EF60293-BC71-425B-8765-22A6816A6BAE}" srcOrd="0" destOrd="0" presId="urn:microsoft.com/office/officeart/2005/8/layout/lProcess2"/>
    <dgm:cxn modelId="{10DC3B7B-492B-43C7-9289-4B37A4834FCE}" type="presParOf" srcId="{F2877252-27E3-42DD-81E6-AC1666A7CC5B}" destId="{EA9E2516-821A-4DC6-B32A-09E6C82EDA52}" srcOrd="1" destOrd="0" presId="urn:microsoft.com/office/officeart/2005/8/layout/lProcess2"/>
    <dgm:cxn modelId="{FD391D55-B2DA-4BA0-B0EA-6A4202545E8B}" type="presParOf" srcId="{F2877252-27E3-42DD-81E6-AC1666A7CC5B}" destId="{BE8C99F7-6CBD-46ED-95D7-CF02844AED4F}" srcOrd="2" destOrd="0" presId="urn:microsoft.com/office/officeart/2005/8/layout/lProcess2"/>
    <dgm:cxn modelId="{0F4E3EC4-86E6-4113-BC35-E766B115DE6C}" type="presParOf" srcId="{F2877252-27E3-42DD-81E6-AC1666A7CC5B}" destId="{BF1110E8-2188-4B3D-BA2C-C1BD042FEB90}" srcOrd="3" destOrd="0" presId="urn:microsoft.com/office/officeart/2005/8/layout/lProcess2"/>
    <dgm:cxn modelId="{71171DFD-9A34-4B9E-8DC4-46EC58FE9CB0}" type="presParOf" srcId="{F2877252-27E3-42DD-81E6-AC1666A7CC5B}" destId="{21DB35B4-428E-4FE2-BE30-80B1AEFEB87C}" srcOrd="4" destOrd="0" presId="urn:microsoft.com/office/officeart/2005/8/layout/lProcess2"/>
    <dgm:cxn modelId="{ACAEE2E1-6FF7-4264-80BF-968095FEA6DB}" type="presParOf" srcId="{1C441BEC-F9EF-41EE-8B97-6966BC3F67D5}" destId="{96AF6BA5-8374-4023-9176-F038A427E18B}" srcOrd="1" destOrd="0" presId="urn:microsoft.com/office/officeart/2005/8/layout/lProcess2"/>
    <dgm:cxn modelId="{B88114AB-B6BD-43CF-88FE-F8B18B56DED9}" type="presParOf" srcId="{1C441BEC-F9EF-41EE-8B97-6966BC3F67D5}" destId="{3E3F513C-03BB-4153-9819-5B29C2409C53}" srcOrd="2" destOrd="0" presId="urn:microsoft.com/office/officeart/2005/8/layout/lProcess2"/>
    <dgm:cxn modelId="{FC8A6D47-06B7-4ED2-A713-CC7029AA9D7B}" type="presParOf" srcId="{3E3F513C-03BB-4153-9819-5B29C2409C53}" destId="{4A05886A-C923-4578-B3A1-432A62ED7A47}" srcOrd="0" destOrd="0" presId="urn:microsoft.com/office/officeart/2005/8/layout/lProcess2"/>
    <dgm:cxn modelId="{AF5410C7-D380-46A9-AB11-77E4E9EE0936}" type="presParOf" srcId="{3E3F513C-03BB-4153-9819-5B29C2409C53}" destId="{0ABD3A31-F6F7-4377-9C7B-2301AAD9565A}" srcOrd="1" destOrd="0" presId="urn:microsoft.com/office/officeart/2005/8/layout/lProcess2"/>
    <dgm:cxn modelId="{8FDA2EFB-DFAB-4A56-9444-DC19BDA01008}" type="presParOf" srcId="{3E3F513C-03BB-4153-9819-5B29C2409C53}" destId="{2CAEE5A5-7A5D-4079-8D2A-832547D8575D}" srcOrd="2" destOrd="0" presId="urn:microsoft.com/office/officeart/2005/8/layout/lProcess2"/>
    <dgm:cxn modelId="{AC0140E1-EAF3-4A22-992D-E6DD133E3891}" type="presParOf" srcId="{2CAEE5A5-7A5D-4079-8D2A-832547D8575D}" destId="{D28E9AC0-448F-40D8-9EB2-D1B29A580B79}" srcOrd="0" destOrd="0" presId="urn:microsoft.com/office/officeart/2005/8/layout/lProcess2"/>
    <dgm:cxn modelId="{720FB8CD-29F8-4E48-AECD-B62A78B7E195}" type="presParOf" srcId="{D28E9AC0-448F-40D8-9EB2-D1B29A580B79}" destId="{73017596-E55E-47ED-A81E-E7F1EA2A9749}" srcOrd="0" destOrd="0" presId="urn:microsoft.com/office/officeart/2005/8/layout/lProcess2"/>
    <dgm:cxn modelId="{DC945ED5-8138-4C1D-9C9F-47B1AF012934}" type="presParOf" srcId="{D28E9AC0-448F-40D8-9EB2-D1B29A580B79}" destId="{AA137985-F691-4678-BC5D-114A430CD8C5}" srcOrd="1" destOrd="0" presId="urn:microsoft.com/office/officeart/2005/8/layout/lProcess2"/>
    <dgm:cxn modelId="{6B86E9E2-265C-49B4-8E91-3DFB71063C30}" type="presParOf" srcId="{D28E9AC0-448F-40D8-9EB2-D1B29A580B79}" destId="{E9520C85-F4E7-410E-9C2E-711425B32948}" srcOrd="2" destOrd="0" presId="urn:microsoft.com/office/officeart/2005/8/layout/lProcess2"/>
    <dgm:cxn modelId="{24C55469-03D8-43DD-99D6-80200E7C9D09}" type="presParOf" srcId="{D28E9AC0-448F-40D8-9EB2-D1B29A580B79}" destId="{02FBBEF8-8921-4977-B91A-024ED2EAE1EF}" srcOrd="3" destOrd="0" presId="urn:microsoft.com/office/officeart/2005/8/layout/lProcess2"/>
    <dgm:cxn modelId="{C819D1B4-F753-40D1-9157-CF56398CF330}" type="presParOf" srcId="{D28E9AC0-448F-40D8-9EB2-D1B29A580B79}" destId="{DEBD05F0-8467-4382-B969-067DD3F94F9E}" srcOrd="4" destOrd="0" presId="urn:microsoft.com/office/officeart/2005/8/layout/lProcess2"/>
    <dgm:cxn modelId="{89609A52-57B5-4EF4-83AF-EFCBF7ABA3AB}" type="presParOf" srcId="{1C441BEC-F9EF-41EE-8B97-6966BC3F67D5}" destId="{898A0199-DAD2-45A4-85A7-652B3FF85931}" srcOrd="3" destOrd="0" presId="urn:microsoft.com/office/officeart/2005/8/layout/lProcess2"/>
    <dgm:cxn modelId="{D5086BB9-A50D-4A36-A4C6-82545913425F}" type="presParOf" srcId="{1C441BEC-F9EF-41EE-8B97-6966BC3F67D5}" destId="{3232D0CE-804B-44CD-AF11-4F21194ABBE7}" srcOrd="4" destOrd="0" presId="urn:microsoft.com/office/officeart/2005/8/layout/lProcess2"/>
    <dgm:cxn modelId="{B70FA248-BD6F-4D19-9F0E-4E0336DF6C49}" type="presParOf" srcId="{3232D0CE-804B-44CD-AF11-4F21194ABBE7}" destId="{F0E3E8D3-4919-48B2-96A3-ED95D06C8565}" srcOrd="0" destOrd="0" presId="urn:microsoft.com/office/officeart/2005/8/layout/lProcess2"/>
    <dgm:cxn modelId="{DC973B94-FBF0-4179-96BA-6ED0D51FA64D}" type="presParOf" srcId="{3232D0CE-804B-44CD-AF11-4F21194ABBE7}" destId="{E73747E0-262D-4DA9-A0C1-7001985F9AA7}" srcOrd="1" destOrd="0" presId="urn:microsoft.com/office/officeart/2005/8/layout/lProcess2"/>
    <dgm:cxn modelId="{DC683D73-9DC7-4E00-AC9B-116B1590A99F}" type="presParOf" srcId="{3232D0CE-804B-44CD-AF11-4F21194ABBE7}" destId="{7F78B4F0-FD66-415C-80C6-3F5EECE72999}" srcOrd="2" destOrd="0" presId="urn:microsoft.com/office/officeart/2005/8/layout/lProcess2"/>
    <dgm:cxn modelId="{F6E3C50E-75DF-4ACB-B137-42210AC8D043}" type="presParOf" srcId="{7F78B4F0-FD66-415C-80C6-3F5EECE72999}" destId="{35F876DE-2F72-4D71-8CD8-C993BF40703F}" srcOrd="0" destOrd="0" presId="urn:microsoft.com/office/officeart/2005/8/layout/lProcess2"/>
    <dgm:cxn modelId="{D9DD7BBB-0E6F-400A-9F6B-9AB729AF85FE}" type="presParOf" srcId="{35F876DE-2F72-4D71-8CD8-C993BF40703F}" destId="{369AEFB7-4732-482C-9D50-9379077917FC}" srcOrd="0" destOrd="0" presId="urn:microsoft.com/office/officeart/2005/8/layout/lProcess2"/>
    <dgm:cxn modelId="{40DC67E3-C6AE-4BB4-9D61-939096606E2F}" type="presParOf" srcId="{35F876DE-2F72-4D71-8CD8-C993BF40703F}" destId="{CE452516-59E0-4A2B-BA2A-5EF08AE27C51}" srcOrd="1" destOrd="0" presId="urn:microsoft.com/office/officeart/2005/8/layout/lProcess2"/>
    <dgm:cxn modelId="{33A1202A-8156-44BE-A01D-264E1816BF5B}" type="presParOf" srcId="{35F876DE-2F72-4D71-8CD8-C993BF40703F}" destId="{31F09FEF-6EC5-47FA-A28C-D81B22FD062C}" srcOrd="2" destOrd="0" presId="urn:microsoft.com/office/officeart/2005/8/layout/lProcess2"/>
    <dgm:cxn modelId="{1FD9D344-86EA-44F2-8813-5D24F77624C8}" type="presParOf" srcId="{35F876DE-2F72-4D71-8CD8-C993BF40703F}" destId="{5813D7C8-922C-40AF-8515-40C8F06016B1}" srcOrd="3" destOrd="0" presId="urn:microsoft.com/office/officeart/2005/8/layout/lProcess2"/>
    <dgm:cxn modelId="{FF344C71-D038-4F6B-B4D6-D82C33A10FB8}" type="presParOf" srcId="{35F876DE-2F72-4D71-8CD8-C993BF40703F}" destId="{269B92A9-E5BC-470F-9A84-F496329950B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C56F3-8B84-4892-A442-08DB7935B95E}">
      <dsp:nvSpPr>
        <dsp:cNvPr id="0" name=""/>
        <dsp:cNvSpPr/>
      </dsp:nvSpPr>
      <dsp:spPr>
        <a:xfrm>
          <a:off x="0" y="0"/>
          <a:ext cx="2239701" cy="4172197"/>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i="1" kern="1200" dirty="0">
              <a:solidFill>
                <a:schemeClr val="bg1"/>
              </a:solidFill>
            </a:rPr>
            <a:t>ex ante</a:t>
          </a:r>
        </a:p>
      </dsp:txBody>
      <dsp:txXfrm>
        <a:off x="0" y="0"/>
        <a:ext cx="2239701" cy="1251659"/>
      </dsp:txXfrm>
    </dsp:sp>
    <dsp:sp modelId="{5EF60293-BC71-425B-8765-22A6816A6BAE}">
      <dsp:nvSpPr>
        <dsp:cNvPr id="0" name=""/>
        <dsp:cNvSpPr/>
      </dsp:nvSpPr>
      <dsp:spPr>
        <a:xfrm>
          <a:off x="224831" y="1252015"/>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Оценка воздействия гендерного фактора</a:t>
          </a:r>
          <a:endParaRPr lang="en-GB" sz="1300" kern="1200" dirty="0"/>
        </a:p>
      </dsp:txBody>
      <dsp:txXfrm>
        <a:off x="248838" y="1276022"/>
        <a:ext cx="1743747" cy="771655"/>
      </dsp:txXfrm>
    </dsp:sp>
    <dsp:sp modelId="{BE8C99F7-6CBD-46ED-95D7-CF02844AED4F}">
      <dsp:nvSpPr>
        <dsp:cNvPr id="0" name=""/>
        <dsp:cNvSpPr/>
      </dsp:nvSpPr>
      <dsp:spPr>
        <a:xfrm>
          <a:off x="224831" y="2197788"/>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Анализ исходного бюджета</a:t>
          </a:r>
          <a:endParaRPr lang="en-GB" sz="1300" kern="1200" dirty="0"/>
        </a:p>
      </dsp:txBody>
      <dsp:txXfrm>
        <a:off x="248838" y="2221795"/>
        <a:ext cx="1743747" cy="771655"/>
      </dsp:txXfrm>
    </dsp:sp>
    <dsp:sp modelId="{21DB35B4-428E-4FE2-BE30-80B1AEFEB87C}">
      <dsp:nvSpPr>
        <dsp:cNvPr id="0" name=""/>
        <dsp:cNvSpPr/>
      </dsp:nvSpPr>
      <dsp:spPr>
        <a:xfrm>
          <a:off x="224831" y="3143561"/>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Оценка потребностей с учётом гендерного фактора</a:t>
          </a:r>
          <a:endParaRPr lang="en-GB" sz="1300" kern="1200" dirty="0"/>
        </a:p>
      </dsp:txBody>
      <dsp:txXfrm>
        <a:off x="248838" y="3167568"/>
        <a:ext cx="1743747" cy="771655"/>
      </dsp:txXfrm>
    </dsp:sp>
    <dsp:sp modelId="{4A05886A-C923-4578-B3A1-432A62ED7A47}">
      <dsp:nvSpPr>
        <dsp:cNvPr id="0" name=""/>
        <dsp:cNvSpPr/>
      </dsp:nvSpPr>
      <dsp:spPr>
        <a:xfrm>
          <a:off x="2408541" y="0"/>
          <a:ext cx="2239701" cy="4172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bg1"/>
              </a:solidFill>
            </a:rPr>
            <a:t>одновременно</a:t>
          </a:r>
          <a:endParaRPr lang="en-GB" sz="2000" b="1" kern="1200" dirty="0">
            <a:solidFill>
              <a:schemeClr val="bg1"/>
            </a:solidFill>
          </a:endParaRPr>
        </a:p>
      </dsp:txBody>
      <dsp:txXfrm>
        <a:off x="2408541" y="0"/>
        <a:ext cx="2239701" cy="1251659"/>
      </dsp:txXfrm>
    </dsp:sp>
    <dsp:sp modelId="{73017596-E55E-47ED-A81E-E7F1EA2A9749}">
      <dsp:nvSpPr>
        <dsp:cNvPr id="0" name=""/>
        <dsp:cNvSpPr/>
      </dsp:nvSpPr>
      <dsp:spPr>
        <a:xfrm>
          <a:off x="2632511" y="1252015"/>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Установление параметров результата</a:t>
          </a:r>
          <a:endParaRPr lang="en-GB" sz="1300" kern="1200" dirty="0"/>
        </a:p>
      </dsp:txBody>
      <dsp:txXfrm>
        <a:off x="2656518" y="1276022"/>
        <a:ext cx="1743747" cy="771655"/>
      </dsp:txXfrm>
    </dsp:sp>
    <dsp:sp modelId="{E9520C85-F4E7-410E-9C2E-711425B32948}">
      <dsp:nvSpPr>
        <dsp:cNvPr id="0" name=""/>
        <dsp:cNvSpPr/>
      </dsp:nvSpPr>
      <dsp:spPr>
        <a:xfrm>
          <a:off x="2632511" y="2197788"/>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Размещение ресурсов</a:t>
          </a:r>
          <a:endParaRPr lang="en-GB" sz="1300" kern="1200" dirty="0"/>
        </a:p>
      </dsp:txBody>
      <dsp:txXfrm>
        <a:off x="2656518" y="2221795"/>
        <a:ext cx="1743747" cy="771655"/>
      </dsp:txXfrm>
    </dsp:sp>
    <dsp:sp modelId="{DEBD05F0-8467-4382-B969-067DD3F94F9E}">
      <dsp:nvSpPr>
        <dsp:cNvPr id="0" name=""/>
        <dsp:cNvSpPr/>
      </dsp:nvSpPr>
      <dsp:spPr>
        <a:xfrm>
          <a:off x="2632511" y="3143561"/>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Анализ распределения бюджета</a:t>
          </a:r>
          <a:endParaRPr lang="en-GB" sz="1300" kern="1200" dirty="0"/>
        </a:p>
      </dsp:txBody>
      <dsp:txXfrm>
        <a:off x="2656518" y="3167568"/>
        <a:ext cx="1743747" cy="771655"/>
      </dsp:txXfrm>
    </dsp:sp>
    <dsp:sp modelId="{F0E3E8D3-4919-48B2-96A3-ED95D06C8565}">
      <dsp:nvSpPr>
        <dsp:cNvPr id="0" name=""/>
        <dsp:cNvSpPr/>
      </dsp:nvSpPr>
      <dsp:spPr>
        <a:xfrm>
          <a:off x="4816220" y="0"/>
          <a:ext cx="2239701" cy="4172197"/>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i="1" kern="1200" dirty="0">
              <a:solidFill>
                <a:schemeClr val="bg1"/>
              </a:solidFill>
            </a:rPr>
            <a:t>ex post</a:t>
          </a:r>
        </a:p>
      </dsp:txBody>
      <dsp:txXfrm>
        <a:off x="4816220" y="0"/>
        <a:ext cx="2239701" cy="1251659"/>
      </dsp:txXfrm>
    </dsp:sp>
    <dsp:sp modelId="{369AEFB7-4732-482C-9D50-9379077917FC}">
      <dsp:nvSpPr>
        <dsp:cNvPr id="0" name=""/>
        <dsp:cNvSpPr/>
      </dsp:nvSpPr>
      <dsp:spPr>
        <a:xfrm>
          <a:off x="5040190" y="1252015"/>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i="1" kern="1200" dirty="0"/>
            <a:t>Ретроспективная </a:t>
          </a:r>
          <a:r>
            <a:rPr lang="ru-RU" sz="1300" kern="1200" dirty="0"/>
            <a:t>оценка воздействия гендерного фактора</a:t>
          </a:r>
          <a:endParaRPr lang="en-GB" sz="1300" kern="1200" dirty="0"/>
        </a:p>
      </dsp:txBody>
      <dsp:txXfrm>
        <a:off x="5064197" y="1276022"/>
        <a:ext cx="1743747" cy="771655"/>
      </dsp:txXfrm>
    </dsp:sp>
    <dsp:sp modelId="{31F09FEF-6EC5-47FA-A28C-D81B22FD062C}">
      <dsp:nvSpPr>
        <dsp:cNvPr id="0" name=""/>
        <dsp:cNvSpPr/>
      </dsp:nvSpPr>
      <dsp:spPr>
        <a:xfrm>
          <a:off x="5040190" y="2197788"/>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Гендерный аудит</a:t>
          </a:r>
          <a:endParaRPr lang="en-GB" sz="1300" kern="1200" dirty="0"/>
        </a:p>
      </dsp:txBody>
      <dsp:txXfrm>
        <a:off x="5064197" y="2221795"/>
        <a:ext cx="1743747" cy="771655"/>
      </dsp:txXfrm>
    </dsp:sp>
    <dsp:sp modelId="{269B92A9-E5BC-470F-9A84-F496329950B0}">
      <dsp:nvSpPr>
        <dsp:cNvPr id="0" name=""/>
        <dsp:cNvSpPr/>
      </dsp:nvSpPr>
      <dsp:spPr>
        <a:xfrm>
          <a:off x="5040190" y="3143561"/>
          <a:ext cx="1791761" cy="8196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ru-RU" sz="1300" kern="1200" dirty="0"/>
            <a:t>Анализ расходов</a:t>
          </a:r>
          <a:endParaRPr lang="en-GB" sz="1300" kern="1200" dirty="0"/>
        </a:p>
      </dsp:txBody>
      <dsp:txXfrm>
        <a:off x="5064197" y="3167568"/>
        <a:ext cx="1743747" cy="7716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813" cy="495300"/>
          </a:xfrm>
          <a:prstGeom prst="rect">
            <a:avLst/>
          </a:prstGeom>
        </p:spPr>
        <p:txBody>
          <a:bodyPr vert="horz" lIns="91420" tIns="45710" rIns="91420" bIns="45710" rtlCol="0"/>
          <a:lstStyle>
            <a:lvl1pPr algn="l">
              <a:defRPr sz="1200"/>
            </a:lvl1pPr>
          </a:lstStyle>
          <a:p>
            <a:endParaRPr lang="en-GB"/>
          </a:p>
        </p:txBody>
      </p:sp>
      <p:sp>
        <p:nvSpPr>
          <p:cNvPr id="3" name="Date Placeholder 2"/>
          <p:cNvSpPr>
            <a:spLocks noGrp="1"/>
          </p:cNvSpPr>
          <p:nvPr>
            <p:ph type="dt" sz="quarter" idx="1"/>
          </p:nvPr>
        </p:nvSpPr>
        <p:spPr>
          <a:xfrm>
            <a:off x="3848102" y="0"/>
            <a:ext cx="2944813" cy="495300"/>
          </a:xfrm>
          <a:prstGeom prst="rect">
            <a:avLst/>
          </a:prstGeom>
        </p:spPr>
        <p:txBody>
          <a:bodyPr vert="horz" lIns="91420" tIns="45710" rIns="91420" bIns="45710" rtlCol="0"/>
          <a:lstStyle>
            <a:lvl1pPr algn="r">
              <a:defRPr sz="1200"/>
            </a:lvl1pPr>
          </a:lstStyle>
          <a:p>
            <a:fld id="{2329F025-3454-44D7-AD50-8183A4126B00}" type="datetimeFigureOut">
              <a:rPr lang="en-GB" smtClean="0"/>
              <a:t>24/07/2017</a:t>
            </a:fld>
            <a:endParaRPr lang="en-GB"/>
          </a:p>
        </p:txBody>
      </p:sp>
      <p:sp>
        <p:nvSpPr>
          <p:cNvPr id="4" name="Footer Placeholder 3"/>
          <p:cNvSpPr>
            <a:spLocks noGrp="1"/>
          </p:cNvSpPr>
          <p:nvPr>
            <p:ph type="ftr" sz="quarter" idx="2"/>
          </p:nvPr>
        </p:nvSpPr>
        <p:spPr>
          <a:xfrm>
            <a:off x="2" y="9409115"/>
            <a:ext cx="2944813" cy="495300"/>
          </a:xfrm>
          <a:prstGeom prst="rect">
            <a:avLst/>
          </a:prstGeom>
        </p:spPr>
        <p:txBody>
          <a:bodyPr vert="horz" lIns="91420" tIns="45710" rIns="91420" bIns="45710" rtlCol="0" anchor="b"/>
          <a:lstStyle>
            <a:lvl1pPr algn="l">
              <a:defRPr sz="1200"/>
            </a:lvl1pPr>
          </a:lstStyle>
          <a:p>
            <a:endParaRPr lang="en-GB"/>
          </a:p>
        </p:txBody>
      </p:sp>
      <p:sp>
        <p:nvSpPr>
          <p:cNvPr id="5" name="Slide Number Placeholder 4"/>
          <p:cNvSpPr>
            <a:spLocks noGrp="1"/>
          </p:cNvSpPr>
          <p:nvPr>
            <p:ph type="sldNum" sz="quarter" idx="3"/>
          </p:nvPr>
        </p:nvSpPr>
        <p:spPr>
          <a:xfrm>
            <a:off x="3848102" y="9409115"/>
            <a:ext cx="2944813" cy="495300"/>
          </a:xfrm>
          <a:prstGeom prst="rect">
            <a:avLst/>
          </a:prstGeom>
        </p:spPr>
        <p:txBody>
          <a:bodyPr vert="horz" lIns="91420" tIns="45710" rIns="91420" bIns="45710" rtlCol="0" anchor="b"/>
          <a:lstStyle>
            <a:lvl1pPr algn="r">
              <a:defRPr sz="1200"/>
            </a:lvl1pPr>
          </a:lstStyle>
          <a:p>
            <a:fld id="{4BC1C996-75E5-4DEA-84F0-F4DDD740AEF3}" type="slidenum">
              <a:rPr lang="en-GB" smtClean="0"/>
              <a:t>‹#›</a:t>
            </a:fld>
            <a:endParaRPr lang="en-GB"/>
          </a:p>
        </p:txBody>
      </p:sp>
    </p:spTree>
    <p:extLst>
      <p:ext uri="{BB962C8B-B14F-4D97-AF65-F5344CB8AC3E}">
        <p14:creationId xmlns:p14="http://schemas.microsoft.com/office/powerpoint/2010/main" val="1252704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5300"/>
          </a:xfrm>
          <a:prstGeom prst="rect">
            <a:avLst/>
          </a:prstGeom>
        </p:spPr>
        <p:txBody>
          <a:bodyPr vert="horz" lIns="91420" tIns="45710" rIns="91420" bIns="45710" rtlCol="0"/>
          <a:lstStyle>
            <a:lvl1pPr algn="l">
              <a:defRPr sz="1200"/>
            </a:lvl1pPr>
          </a:lstStyle>
          <a:p>
            <a:endParaRPr lang="en-GB"/>
          </a:p>
        </p:txBody>
      </p:sp>
      <p:sp>
        <p:nvSpPr>
          <p:cNvPr id="3" name="Date Placeholder 2"/>
          <p:cNvSpPr>
            <a:spLocks noGrp="1"/>
          </p:cNvSpPr>
          <p:nvPr>
            <p:ph type="dt" idx="1"/>
          </p:nvPr>
        </p:nvSpPr>
        <p:spPr>
          <a:xfrm>
            <a:off x="3848647" y="0"/>
            <a:ext cx="2944283" cy="495300"/>
          </a:xfrm>
          <a:prstGeom prst="rect">
            <a:avLst/>
          </a:prstGeom>
        </p:spPr>
        <p:txBody>
          <a:bodyPr vert="horz" lIns="91420" tIns="45710" rIns="91420" bIns="45710" rtlCol="0"/>
          <a:lstStyle>
            <a:lvl1pPr algn="r">
              <a:defRPr sz="1200"/>
            </a:lvl1pPr>
          </a:lstStyle>
          <a:p>
            <a:fld id="{FC1DB7D4-0DC5-42CE-92D4-1F6189850D4B}" type="datetimeFigureOut">
              <a:rPr lang="en-GB" smtClean="0"/>
              <a:t>24/07/2017</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20" tIns="45710" rIns="91420" bIns="45710" rtlCol="0" anchor="ctr"/>
          <a:lstStyle/>
          <a:p>
            <a:endParaRPr lang="en-GB"/>
          </a:p>
        </p:txBody>
      </p:sp>
      <p:sp>
        <p:nvSpPr>
          <p:cNvPr id="5" name="Notes Placeholder 4"/>
          <p:cNvSpPr>
            <a:spLocks noGrp="1"/>
          </p:cNvSpPr>
          <p:nvPr>
            <p:ph type="body" sz="quarter" idx="3"/>
          </p:nvPr>
        </p:nvSpPr>
        <p:spPr>
          <a:xfrm>
            <a:off x="679450" y="4705352"/>
            <a:ext cx="5435600" cy="4457700"/>
          </a:xfrm>
          <a:prstGeom prst="rect">
            <a:avLst/>
          </a:prstGeom>
        </p:spPr>
        <p:txBody>
          <a:bodyPr vert="horz" lIns="91420" tIns="45710" rIns="91420"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08981"/>
            <a:ext cx="2944283" cy="495300"/>
          </a:xfrm>
          <a:prstGeom prst="rect">
            <a:avLst/>
          </a:prstGeom>
        </p:spPr>
        <p:txBody>
          <a:bodyPr vert="horz" lIns="91420" tIns="45710" rIns="91420" bIns="45710" rtlCol="0" anchor="b"/>
          <a:lstStyle>
            <a:lvl1pPr algn="l">
              <a:defRPr sz="1200"/>
            </a:lvl1pPr>
          </a:lstStyle>
          <a:p>
            <a:endParaRPr lang="en-GB"/>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20" tIns="45710" rIns="91420" bIns="45710" rtlCol="0" anchor="b"/>
          <a:lstStyle>
            <a:lvl1pPr algn="r">
              <a:defRPr sz="1200"/>
            </a:lvl1pPr>
          </a:lstStyle>
          <a:p>
            <a:fld id="{57B8B3BA-1C17-461B-9D84-F0076A94E868}" type="slidenum">
              <a:rPr lang="en-GB" smtClean="0"/>
              <a:t>‹#›</a:t>
            </a:fld>
            <a:endParaRPr lang="en-GB"/>
          </a:p>
        </p:txBody>
      </p:sp>
    </p:spTree>
    <p:extLst>
      <p:ext uri="{BB962C8B-B14F-4D97-AF65-F5344CB8AC3E}">
        <p14:creationId xmlns:p14="http://schemas.microsoft.com/office/powerpoint/2010/main" val="350506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F075BF-B68F-49A6-BBD9-1F9203778404}" type="slidenum">
              <a:rPr lang="en-US" smtClean="0"/>
              <a:pPr/>
              <a:t>1</a:t>
            </a:fld>
            <a:endParaRPr lang="en-US" dirty="0"/>
          </a:p>
        </p:txBody>
      </p:sp>
    </p:spTree>
    <p:extLst>
      <p:ext uri="{BB962C8B-B14F-4D97-AF65-F5344CB8AC3E}">
        <p14:creationId xmlns:p14="http://schemas.microsoft.com/office/powerpoint/2010/main" val="1748004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two thirds of the OECD countries that have introduced gender budgeting at least two levels of government are involved.</a:t>
            </a:r>
          </a:p>
          <a:p>
            <a:endParaRPr lang="en-US" dirty="0"/>
          </a:p>
          <a:p>
            <a:r>
              <a:rPr lang="en-US" dirty="0"/>
              <a:t>Sub-national gender budgeting is legally required in some countries such as Austria, where it is a constitutional requirement, and encouraged in other countries such as Norway, where a key strategy in the Government’s gender-equality approach is to incorporate the gender perspective into all policy-making, whether at the central, regional or local level.</a:t>
            </a:r>
          </a:p>
          <a:p>
            <a:endParaRPr lang="en-US" dirty="0"/>
          </a:p>
          <a:p>
            <a:r>
              <a:rPr lang="en-US" dirty="0"/>
              <a:t>In other OECD countries (including Finland, Iceland, Israel and Spain) involvement in gender budgeting at the sub-national level is taken forward on an administrative rather than mandatory basis. In these countries, gender budgeting may only be taken forward by a relatively small number of regions and municipalities. </a:t>
            </a:r>
          </a:p>
          <a:p>
            <a:endParaRPr lang="en-US" dirty="0"/>
          </a:p>
          <a:p>
            <a:r>
              <a:rPr lang="en-US" dirty="0"/>
              <a:t>It should be noted that while some countries indicated that they do not practice gender budgeting at the national level, there may still be gender budgeting at the regional or local levels. For example, in Switzerland, the federal government does not practice any sort of gender budgeting but there have been various gender budgeting initiatives at </a:t>
            </a:r>
            <a:r>
              <a:rPr lang="en-US" dirty="0" err="1"/>
              <a:t>subcentral</a:t>
            </a:r>
            <a:r>
              <a:rPr lang="en-US" dirty="0"/>
              <a:t> levels of government.</a:t>
            </a:r>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10</a:t>
            </a:fld>
            <a:endParaRPr lang="en-GB"/>
          </a:p>
        </p:txBody>
      </p:sp>
    </p:spTree>
    <p:extLst>
      <p:ext uri="{BB962C8B-B14F-4D97-AF65-F5344CB8AC3E}">
        <p14:creationId xmlns:p14="http://schemas.microsoft.com/office/powerpoint/2010/main" val="61768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broad range of tools are used by countries in the implementation of gender budgeting, with each country using an average of five of the nine gender budgeting tools identified in the Survey.</a:t>
            </a:r>
          </a:p>
          <a:p>
            <a:endParaRPr lang="en-US" dirty="0"/>
          </a:p>
          <a:p>
            <a:r>
              <a:rPr lang="en-US" dirty="0"/>
              <a:t>Two of the most frequently used tools of gender budgeting are ex ante and ex post gender impact assessments suggesting a systematic continuum of gender-focused policy assessment across the budget cycle. It should be noted that that the </a:t>
            </a:r>
            <a:r>
              <a:rPr lang="en-US" dirty="0" err="1"/>
              <a:t>rigour</a:t>
            </a:r>
            <a:r>
              <a:rPr lang="en-US" dirty="0"/>
              <a:t> and impact of the approaches to gender impact assessments appears variable. However, one particularly strong example is provided by Austria where the government is required to undertake an ex ante assessment of the impact on gender equality for any regulation.</a:t>
            </a:r>
          </a:p>
          <a:p>
            <a:endParaRPr lang="en-US" dirty="0"/>
          </a:p>
          <a:p>
            <a:r>
              <a:rPr lang="en-US" dirty="0"/>
              <a:t>At least half of these OECD countries also use; gender perspective in resource allocation,</a:t>
            </a:r>
          </a:p>
          <a:p>
            <a:r>
              <a:rPr lang="en-US" dirty="0"/>
              <a:t>gender perspective in performance setting, gender budget baseline analysis, and </a:t>
            </a:r>
            <a:r>
              <a:rPr lang="en-US" dirty="0" err="1"/>
              <a:t>genderrelated</a:t>
            </a:r>
            <a:endParaRPr lang="en-US" dirty="0"/>
          </a:p>
          <a:p>
            <a:r>
              <a:rPr lang="en-US" dirty="0"/>
              <a:t>budget incidence analysis. </a:t>
            </a:r>
          </a:p>
          <a:p>
            <a:endParaRPr lang="en-US" dirty="0"/>
          </a:p>
          <a:p>
            <a:r>
              <a:rPr lang="en-US" dirty="0"/>
              <a:t>Relatively less frequently used tools are; gender needs assessment (four countries), gender audit of the budget (four countries) and gender perspective in spending review (two countries).</a:t>
            </a:r>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11</a:t>
            </a:fld>
            <a:endParaRPr lang="en-GB"/>
          </a:p>
        </p:txBody>
      </p:sp>
    </p:spTree>
    <p:extLst>
      <p:ext uri="{BB962C8B-B14F-4D97-AF65-F5344CB8AC3E}">
        <p14:creationId xmlns:p14="http://schemas.microsoft.com/office/powerpoint/2010/main" val="393833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analysing the use of tools by each gender budgeting country, there appears to be three broad categories of gender budgeting systems: </a:t>
            </a:r>
          </a:p>
          <a:p>
            <a:endParaRPr lang="en-US" dirty="0"/>
          </a:p>
          <a:p>
            <a:pPr marL="228575" indent="-228575">
              <a:buAutoNum type="arabicPeriod"/>
            </a:pPr>
            <a:r>
              <a:rPr lang="en-US" dirty="0"/>
              <a:t>Gender-informed resource allocation whereby gender assessments inform individual policy decisions and/or funding allocations; </a:t>
            </a:r>
          </a:p>
          <a:p>
            <a:pPr marL="228575" indent="-228575">
              <a:buAutoNum type="arabicPeriod"/>
            </a:pPr>
            <a:r>
              <a:rPr lang="en-US" dirty="0"/>
              <a:t>Gender-assessed budgets where there has been a gender assessment of the budget; and </a:t>
            </a:r>
          </a:p>
          <a:p>
            <a:pPr marL="228575" indent="-228575">
              <a:buAutoNum type="arabicPeriod"/>
            </a:pPr>
            <a:r>
              <a:rPr lang="en-US" dirty="0"/>
              <a:t>Needs-based gender budgeting where a gender needs assessment forms part of the budget process. </a:t>
            </a:r>
          </a:p>
          <a:p>
            <a:pPr marL="228575" indent="-228575">
              <a:buAutoNum type="arabicPeriod"/>
            </a:pPr>
            <a:endParaRPr lang="en-US" dirty="0"/>
          </a:p>
          <a:p>
            <a:r>
              <a:rPr lang="en-US" dirty="0"/>
              <a:t>The categories are broadly incremental, in that those which have gender-assessed budgets generally undertake gender-informed resource allocation and countries that do needs-based gender budgeting also generally have gender-assessed budgets.</a:t>
            </a:r>
          </a:p>
          <a:p>
            <a:endParaRPr lang="en-US" dirty="0"/>
          </a:p>
          <a:p>
            <a:r>
              <a:rPr lang="en-US" dirty="0"/>
              <a:t>Two thirds of the OECD member countries that do gender budgeting fall into the first or second categories, with just four undertaking a gender needs assessment as part of the budget process (Austria, Mexico, Netherlands, Norway).</a:t>
            </a:r>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12</a:t>
            </a:fld>
            <a:endParaRPr lang="en-GB"/>
          </a:p>
        </p:txBody>
      </p:sp>
    </p:spTree>
    <p:extLst>
      <p:ext uri="{BB962C8B-B14F-4D97-AF65-F5344CB8AC3E}">
        <p14:creationId xmlns:p14="http://schemas.microsoft.com/office/powerpoint/2010/main" val="323586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 for the implementation of gender budgeting varies across OECD countries that do gender budgeting.</a:t>
            </a:r>
          </a:p>
          <a:p>
            <a:endParaRPr lang="en-US" dirty="0"/>
          </a:p>
          <a:p>
            <a:r>
              <a:rPr lang="en-US" dirty="0"/>
              <a:t>In three quarters of OECD countries that have introduced gender budgeting, the budget authority provides guidelines for implementation (Austria, Belgium, Finland, Iceland, Israel, Korea, Mexico, Norway, Spain).</a:t>
            </a:r>
          </a:p>
          <a:p>
            <a:endParaRPr lang="en-US" dirty="0"/>
          </a:p>
          <a:p>
            <a:r>
              <a:rPr lang="en-US" dirty="0"/>
              <a:t>Training and capacity development, which can be a crucial factor in order to increase openness towards gender-responsive policies throughout the public sector, is also available in just over half of the OECD countries that have implemented gender budgeting. For example, government officials in Korea must have to attend a specific training to learn how to prepare a Gender Budgeting Statement (a document that contains information on gender budgeting targets and the beneficiaries of government spending) before they can prepare one.</a:t>
            </a:r>
          </a:p>
          <a:p>
            <a:endParaRPr lang="en-US" dirty="0"/>
          </a:p>
          <a:p>
            <a:r>
              <a:rPr lang="en-US" dirty="0"/>
              <a:t>Over half of the countries also report that an expert/consultative group advises on the application of gender budgeting and that there is an inter-agency working group(s) to exchange good practices on gender budgeting.</a:t>
            </a:r>
          </a:p>
          <a:p>
            <a:endParaRPr lang="en-US" dirty="0"/>
          </a:p>
          <a:p>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13</a:t>
            </a:fld>
            <a:endParaRPr lang="en-GB"/>
          </a:p>
        </p:txBody>
      </p:sp>
    </p:spTree>
    <p:extLst>
      <p:ext uri="{BB962C8B-B14F-4D97-AF65-F5344CB8AC3E}">
        <p14:creationId xmlns:p14="http://schemas.microsoft.com/office/powerpoint/2010/main" val="406497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responses show that countries’ self-assessment of the effectiveness of gender budgeting varies widely, even in those countries with strong gender budgeting practices. </a:t>
            </a:r>
          </a:p>
          <a:p>
            <a:endParaRPr lang="en-US" dirty="0"/>
          </a:p>
          <a:p>
            <a:r>
              <a:rPr lang="en-US" dirty="0"/>
              <a:t>Half report sector specific results. In particular, a number of countries reported that gender budgeting has stimulated the adoption of policy developments to improve gender equality, specifically in the following areas: ● Education ● The </a:t>
            </a:r>
            <a:r>
              <a:rPr lang="en-US" dirty="0" err="1"/>
              <a:t>labour</a:t>
            </a:r>
            <a:r>
              <a:rPr lang="en-US" dirty="0"/>
              <a:t> market ● Income inequality ● Welfare ● Childcare and family care ● Citizen security ● Health</a:t>
            </a:r>
          </a:p>
          <a:p>
            <a:endParaRPr lang="en-US" dirty="0"/>
          </a:p>
          <a:p>
            <a:r>
              <a:rPr lang="en-US" dirty="0"/>
              <a:t>For example, in Mexico, gender budgeting has resulted in special attention being given to diseases affecting women (such as cervical cancer, ovarian and breast cancer, as well as teen pregnancy prevention) in the health sector. Similarly, in Japan, increased focus on gender policies has led to measures to reduce maternity harassment in the workplace. An example from outside the OECD is provided by Brazil, where gender budgeting has resulted in a comprehensive care </a:t>
            </a:r>
            <a:r>
              <a:rPr lang="en-US" dirty="0" err="1"/>
              <a:t>programme</a:t>
            </a:r>
            <a:r>
              <a:rPr lang="en-US" dirty="0"/>
              <a:t> related to women’s health.</a:t>
            </a:r>
          </a:p>
          <a:p>
            <a:endParaRPr lang="en-US" dirty="0"/>
          </a:p>
          <a:p>
            <a:r>
              <a:rPr lang="en-US" dirty="0"/>
              <a:t>Sweden reported that since the introduction of gender budgeting is relatively new, it is too soon to present any results that have been achieved through gender budgeting. This is a point that is relevant in relation to gender budgeting in a number of countries, and as such, a wider range of impacts may become evident in future.</a:t>
            </a:r>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14</a:t>
            </a:fld>
            <a:endParaRPr lang="en-GB"/>
          </a:p>
        </p:txBody>
      </p:sp>
    </p:spTree>
    <p:extLst>
      <p:ext uri="{BB962C8B-B14F-4D97-AF65-F5344CB8AC3E}">
        <p14:creationId xmlns:p14="http://schemas.microsoft.com/office/powerpoint/2010/main" val="414043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B8B3BA-1C17-461B-9D84-F0076A94E868}" type="slidenum">
              <a:rPr lang="en-GB" smtClean="0"/>
              <a:t>15</a:t>
            </a:fld>
            <a:endParaRPr lang="en-GB"/>
          </a:p>
        </p:txBody>
      </p:sp>
    </p:spTree>
    <p:extLst>
      <p:ext uri="{BB962C8B-B14F-4D97-AF65-F5344CB8AC3E}">
        <p14:creationId xmlns:p14="http://schemas.microsoft.com/office/powerpoint/2010/main" val="318968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latin typeface="Times New Roman"/>
                <a:ea typeface="Malgun Gothic"/>
                <a:cs typeface="Arial"/>
              </a:rPr>
              <a:t>An OECD Toolkit is currently being developed to guide the implementation of gender budgeting. It identifies the key actions to consider, pitfalls to avoid and highlights good practice examples from across the OECD.  </a:t>
            </a:r>
          </a:p>
          <a:p>
            <a:pPr algn="just">
              <a:lnSpc>
                <a:spcPct val="115000"/>
              </a:lnSpc>
              <a:spcAft>
                <a:spcPts val="1000"/>
              </a:spcAft>
            </a:pPr>
            <a:endParaRPr lang="fr-FR" sz="1100" dirty="0">
              <a:ea typeface="Malgun Gothic"/>
              <a:cs typeface="Arial"/>
            </a:endParaRPr>
          </a:p>
          <a:p>
            <a:pPr algn="just">
              <a:lnSpc>
                <a:spcPct val="115000"/>
              </a:lnSpc>
              <a:spcAft>
                <a:spcPts val="1000"/>
              </a:spcAft>
            </a:pPr>
            <a:r>
              <a:rPr lang="en-GB" dirty="0">
                <a:latin typeface="Times New Roman"/>
                <a:ea typeface="Malgun Gothic"/>
                <a:cs typeface="Arial"/>
              </a:rPr>
              <a:t>The good practices contained in the Toolkit are meant to motivate and inspire all relevant institutional players - political executives, public administrations, legislatures and judiciaries – across the OECD to introduce new and ever more innovative ways to promote and achieve gender equality. In this sense, the toolkit should be viewed as an organic tool; one that will only grow as more good practices are further developed and shared.</a:t>
            </a:r>
            <a:endParaRPr lang="fr-FR" sz="1100" dirty="0">
              <a:ea typeface="Malgun Gothic"/>
              <a:cs typeface="Arial"/>
            </a:endParaRPr>
          </a:p>
          <a:p>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16</a:t>
            </a:fld>
            <a:endParaRPr lang="en-GB"/>
          </a:p>
        </p:txBody>
      </p:sp>
    </p:spTree>
    <p:extLst>
      <p:ext uri="{BB962C8B-B14F-4D97-AF65-F5344CB8AC3E}">
        <p14:creationId xmlns:p14="http://schemas.microsoft.com/office/powerpoint/2010/main" val="655458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B8B3BA-1C17-461B-9D84-F0076A94E868}" type="slidenum">
              <a:rPr lang="en-GB" smtClean="0"/>
              <a:t>17</a:t>
            </a:fld>
            <a:endParaRPr lang="en-GB"/>
          </a:p>
        </p:txBody>
      </p:sp>
    </p:spTree>
    <p:extLst>
      <p:ext uri="{BB962C8B-B14F-4D97-AF65-F5344CB8AC3E}">
        <p14:creationId xmlns:p14="http://schemas.microsoft.com/office/powerpoint/2010/main" val="2744688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57B8B3BA-1C17-461B-9D84-F0076A94E868}" type="slidenum">
              <a:rPr lang="en-GB" smtClean="0"/>
              <a:t>18</a:t>
            </a:fld>
            <a:endParaRPr lang="en-GB"/>
          </a:p>
        </p:txBody>
      </p:sp>
    </p:spTree>
    <p:extLst>
      <p:ext uri="{BB962C8B-B14F-4D97-AF65-F5344CB8AC3E}">
        <p14:creationId xmlns:p14="http://schemas.microsoft.com/office/powerpoint/2010/main" val="189389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B9F075BF-B68F-49A6-BBD9-1F9203778404}" type="slidenum">
              <a:rPr lang="en-US" smtClean="0"/>
              <a:pPr/>
              <a:t>19</a:t>
            </a:fld>
            <a:endParaRPr lang="en-US" dirty="0"/>
          </a:p>
        </p:txBody>
      </p:sp>
    </p:spTree>
    <p:extLst>
      <p:ext uri="{BB962C8B-B14F-4D97-AF65-F5344CB8AC3E}">
        <p14:creationId xmlns:p14="http://schemas.microsoft.com/office/powerpoint/2010/main" val="174800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B8B3BA-1C17-461B-9D84-F0076A94E868}" type="slidenum">
              <a:rPr lang="en-GB" smtClean="0"/>
              <a:t>2</a:t>
            </a:fld>
            <a:endParaRPr lang="en-GB"/>
          </a:p>
        </p:txBody>
      </p:sp>
    </p:spTree>
    <p:extLst>
      <p:ext uri="{BB962C8B-B14F-4D97-AF65-F5344CB8AC3E}">
        <p14:creationId xmlns:p14="http://schemas.microsoft.com/office/powerpoint/2010/main" val="318968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half of OECD countries (15 out of 34 members) have introduced (Austria, Belgium, Finland, Iceland, Israel, Japan, Korea, Mexico, Netherlands, Norway, Spain, Sweden), plan to introduce (Italy) or are actively considering the introduction (Turkey, Czech Republic) of gender budgeting.</a:t>
            </a:r>
            <a:endParaRPr lang="en-GB" dirty="0"/>
          </a:p>
          <a:p>
            <a:endParaRPr lang="en-GB" dirty="0"/>
          </a:p>
          <a:p>
            <a:r>
              <a:rPr lang="en-US" dirty="0"/>
              <a:t>Of the 12 OECD countries that reported introducing gender budgeting, five have the principles of equality enshrined within their constitution (Austria, Belgium, Mexico, Norway and Spain). Austria is unique among this group of countries because the equality provisions within its constitution are specific to the practice of gender budgeting.</a:t>
            </a:r>
          </a:p>
          <a:p>
            <a:endParaRPr lang="en-US" dirty="0"/>
          </a:p>
          <a:p>
            <a:r>
              <a:rPr lang="en-US" dirty="0"/>
              <a:t>Half of these countries have provisions specifically related to gender budgeting within their Organic Budget Law (Austria, Iceland, Korea, Mexico, Netherlands and Spain). However, what these provisions legally oblige each country to do varies widely.</a:t>
            </a:r>
          </a:p>
          <a:p>
            <a:endParaRPr lang="en-US" dirty="0"/>
          </a:p>
          <a:p>
            <a:r>
              <a:rPr lang="en-US" dirty="0"/>
              <a:t>For</a:t>
            </a:r>
            <a:r>
              <a:rPr lang="en-US" baseline="0" dirty="0"/>
              <a:t> example, i</a:t>
            </a:r>
            <a:r>
              <a:rPr lang="en-US" dirty="0"/>
              <a:t>n Spain, the legal framework requires that each ministerial department sends the Secretary of State for Budget and Expenditure a report analysing the gender impact of its spending </a:t>
            </a:r>
            <a:r>
              <a:rPr lang="en-US" dirty="0" err="1"/>
              <a:t>programmes</a:t>
            </a:r>
            <a:r>
              <a:rPr lang="en-US" dirty="0"/>
              <a:t>. These reports constitute the basis for the Secretary of State for Budget and Expenditure to formulate an overall Gender Impact Report accompanying the General State Budget White Paper.</a:t>
            </a:r>
          </a:p>
          <a:p>
            <a:endParaRPr lang="en-US" dirty="0"/>
          </a:p>
          <a:p>
            <a:r>
              <a:rPr lang="en-US" dirty="0"/>
              <a:t>By contrast, in Austria, as gender budgeting was introduced as part of the performance based budgeting framework codified in the budget law, the provisions require each chapter</a:t>
            </a:r>
            <a:r>
              <a:rPr lang="en-US" baseline="0" dirty="0"/>
              <a:t> </a:t>
            </a:r>
            <a:r>
              <a:rPr lang="en-US" dirty="0"/>
              <a:t>within the Annual Budget Statement to have outcome objectives, with at least one objective directly addressing gender equality. Sample objectives include; higher female participation in the </a:t>
            </a:r>
            <a:r>
              <a:rPr lang="en-US" dirty="0" err="1"/>
              <a:t>labour</a:t>
            </a:r>
            <a:r>
              <a:rPr lang="en-US" dirty="0"/>
              <a:t> market, improvement of the state of health of males aged above 50, reduction of the gender pay gap, and improvement of road security for males under 25.</a:t>
            </a:r>
          </a:p>
          <a:p>
            <a:endParaRPr lang="en-US" dirty="0"/>
          </a:p>
          <a:p>
            <a:r>
              <a:rPr lang="en-US" dirty="0"/>
              <a:t>Just three of the OECD countries that have introduced gender budgeting (Finland, Japan and Sweden) reported that the practice is not underpinned by any legal provisions. Japan and Sweden stated that gender budgeting is underpinned by high level political commitment/convention. This political commitment is particularly evident in Sweden, where the current government has identified itself as “the world’s first feminist government” (the previous administration titled itself as a “gender equality government”), building on a long tradition of concern for gender equality.</a:t>
            </a:r>
          </a:p>
          <a:p>
            <a:endParaRPr lang="en-US" dirty="0"/>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57B8B3BA-1C17-461B-9D84-F0076A94E868}" type="slidenum">
              <a:rPr lang="en-GB" smtClean="0"/>
              <a:t>3</a:t>
            </a:fld>
            <a:endParaRPr lang="en-GB"/>
          </a:p>
        </p:txBody>
      </p:sp>
    </p:spTree>
    <p:extLst>
      <p:ext uri="{BB962C8B-B14F-4D97-AF65-F5344CB8AC3E}">
        <p14:creationId xmlns:p14="http://schemas.microsoft.com/office/powerpoint/2010/main" val="66715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Definitional challenges surrounding gender budgeting mean that it is sometimes difficult to identify specifically when a country moves from undertaking gender-responsive policy-making to gender budgeting.</a:t>
            </a:r>
          </a:p>
          <a:p>
            <a:endParaRPr lang="en-US" dirty="0"/>
          </a:p>
          <a:p>
            <a:r>
              <a:rPr lang="en-US" dirty="0"/>
              <a:t>However,</a:t>
            </a:r>
            <a:r>
              <a:rPr lang="en-US" baseline="0" dirty="0"/>
              <a:t> we do know that t</a:t>
            </a:r>
            <a:r>
              <a:rPr lang="en-US" dirty="0"/>
              <a:t>he vast majority of those countries which have not formally introduced gender budgeting still implement some form of gender-responsiveness into the policy-making process which may in turn impact spending.</a:t>
            </a:r>
          </a:p>
          <a:p>
            <a:endParaRPr lang="en-US" dirty="0"/>
          </a:p>
          <a:p>
            <a:r>
              <a:rPr lang="en-US" dirty="0"/>
              <a:t>When countries are beginning to implement gender-responsiveness into the policymaking process, they often start by focusing on a few policy areas. This figure</a:t>
            </a:r>
            <a:r>
              <a:rPr lang="en-US" baseline="0" dirty="0"/>
              <a:t> </a:t>
            </a:r>
            <a:r>
              <a:rPr lang="en-US" dirty="0"/>
              <a:t>highlights the broad policy areas where we tend to see gender-responsiveness</a:t>
            </a:r>
            <a:r>
              <a:rPr lang="en-US" baseline="0" dirty="0"/>
              <a:t> being adopted. </a:t>
            </a:r>
            <a:r>
              <a:rPr lang="en-US" dirty="0"/>
              <a:t>the broad policy areas where gender-responsive policies are most likely to be seen are economic independence, the equality agenda, education, gender-based violence, and work-life balance. For example, in Portugal, the government has specific sectorial plans, aiming at the promotion of gender equality in the structure and action of public entities. In Denmark, the government’s strategy on gender equality includes a strengthened assessment of citizen-oriented services, including how local authorities can use gender equality assessment to strengthen specific areas such as unemployment services, healthcare and care for the elderly.</a:t>
            </a:r>
          </a:p>
          <a:p>
            <a:endParaRPr lang="en-US" dirty="0"/>
          </a:p>
          <a:p>
            <a:r>
              <a:rPr lang="en-US" dirty="0"/>
              <a:t>At a more advanced stage of gender-responsive policy-making, countries are more likely to be observed mainstreaming gender impact assessment into the policy-making. process. For example, when UK government officials are completing an impact assessment for government policy, they are advised to document any relevant equalities impact and attach any specific equalities impact analysis. The Government of Canada has committed to analysing gender-specific policy impacts on women and men before making decisions on policies, legislation, and </a:t>
            </a:r>
            <a:r>
              <a:rPr lang="en-US" dirty="0" err="1"/>
              <a:t>programmes</a:t>
            </a:r>
            <a:r>
              <a:rPr lang="en-US" dirty="0"/>
              <a:t> throughout its departments and agencies. Requirements for this form of analysis have become considerably more widespread over recent years.</a:t>
            </a:r>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4</a:t>
            </a:fld>
            <a:endParaRPr lang="en-GB"/>
          </a:p>
        </p:txBody>
      </p:sp>
    </p:spTree>
    <p:extLst>
      <p:ext uri="{BB962C8B-B14F-4D97-AF65-F5344CB8AC3E}">
        <p14:creationId xmlns:p14="http://schemas.microsoft.com/office/powerpoint/2010/main" val="174084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budgeting practices have for the most part been introduced over the course</a:t>
            </a:r>
            <a:r>
              <a:rPr lang="en-US" baseline="0" dirty="0"/>
              <a:t> </a:t>
            </a:r>
            <a:r>
              <a:rPr lang="en-US" dirty="0"/>
              <a:t>of the last decade.</a:t>
            </a:r>
          </a:p>
          <a:p>
            <a:endParaRPr lang="en-US" dirty="0"/>
          </a:p>
          <a:p>
            <a:r>
              <a:rPr lang="en-US" dirty="0"/>
              <a:t>The factor cited most frequently as the primary reason</a:t>
            </a:r>
            <a:r>
              <a:rPr lang="en-US" baseline="0" dirty="0"/>
              <a:t> </a:t>
            </a:r>
            <a:r>
              <a:rPr lang="en-US" dirty="0"/>
              <a:t>for the introduction of gender budgeting is perceived inequalities (eight OECD countries</a:t>
            </a:r>
            <a:r>
              <a:rPr lang="en-US" baseline="0" dirty="0"/>
              <a:t> </a:t>
            </a:r>
            <a:r>
              <a:rPr lang="en-US" dirty="0"/>
              <a:t>out of the 12 that have introduced gender budgeting). Half of these countries also stated</a:t>
            </a:r>
            <a:r>
              <a:rPr lang="en-US" baseline="0" dirty="0"/>
              <a:t> </a:t>
            </a:r>
            <a:r>
              <a:rPr lang="en-US" dirty="0"/>
              <a:t>that a primary factor was that gender budgeting is one aspect of gender mainstreaming</a:t>
            </a:r>
            <a:r>
              <a:rPr lang="en-US" baseline="0" dirty="0"/>
              <a:t> </a:t>
            </a:r>
            <a:r>
              <a:rPr lang="en-US" dirty="0"/>
              <a:t>(six out of 12 OECD countries).</a:t>
            </a:r>
          </a:p>
          <a:p>
            <a:endParaRPr lang="en-US" dirty="0"/>
          </a:p>
          <a:p>
            <a:r>
              <a:rPr lang="en-US" dirty="0"/>
              <a:t>Interesting and contrasting cases are provided by both Austria and Korea. In Austria, the introduction of gender budgeting was a by-product of the introduction of performance budgeting. A special performance objective relating to gender, and the information given in the budget documents, is used as a lever to foster gender equality as a general principle in the administration in line with the broader equality agenda. In Korea, the gender budgeting initiative is largely a result of a domestic civil society movement combined with the international efforts towards gender mainstreaming.</a:t>
            </a:r>
          </a:p>
          <a:p>
            <a:endParaRPr lang="fr-FR" dirty="0"/>
          </a:p>
        </p:txBody>
      </p:sp>
      <p:sp>
        <p:nvSpPr>
          <p:cNvPr id="4" name="Slide Number Placeholder 3"/>
          <p:cNvSpPr>
            <a:spLocks noGrp="1"/>
          </p:cNvSpPr>
          <p:nvPr>
            <p:ph type="sldNum" sz="quarter" idx="10"/>
          </p:nvPr>
        </p:nvSpPr>
        <p:spPr/>
        <p:txBody>
          <a:bodyPr/>
          <a:lstStyle/>
          <a:p>
            <a:fld id="{57B8B3BA-1C17-461B-9D84-F0076A94E868}" type="slidenum">
              <a:rPr lang="en-GB" smtClean="0"/>
              <a:t>5</a:t>
            </a:fld>
            <a:endParaRPr lang="en-GB"/>
          </a:p>
        </p:txBody>
      </p:sp>
    </p:spTree>
    <p:extLst>
      <p:ext uri="{BB962C8B-B14F-4D97-AF65-F5344CB8AC3E}">
        <p14:creationId xmlns:p14="http://schemas.microsoft.com/office/powerpoint/2010/main" val="423880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B8B3BA-1C17-461B-9D84-F0076A94E868}" type="slidenum">
              <a:rPr lang="en-GB" smtClean="0"/>
              <a:t>6</a:t>
            </a:fld>
            <a:endParaRPr lang="en-GB"/>
          </a:p>
        </p:txBody>
      </p:sp>
    </p:spTree>
    <p:extLst>
      <p:ext uri="{BB962C8B-B14F-4D97-AF65-F5344CB8AC3E}">
        <p14:creationId xmlns:p14="http://schemas.microsoft.com/office/powerpoint/2010/main" val="425171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B8B3BA-1C17-461B-9D84-F0076A94E868}" type="slidenum">
              <a:rPr lang="en-GB" smtClean="0"/>
              <a:t>7</a:t>
            </a:fld>
            <a:endParaRPr lang="en-GB"/>
          </a:p>
        </p:txBody>
      </p:sp>
    </p:spTree>
    <p:extLst>
      <p:ext uri="{BB962C8B-B14F-4D97-AF65-F5344CB8AC3E}">
        <p14:creationId xmlns:p14="http://schemas.microsoft.com/office/powerpoint/2010/main" val="275340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B8B3BA-1C17-461B-9D84-F0076A94E868}" type="slidenum">
              <a:rPr lang="en-GB" smtClean="0"/>
              <a:t>8</a:t>
            </a:fld>
            <a:endParaRPr lang="en-GB"/>
          </a:p>
        </p:txBody>
      </p:sp>
    </p:spTree>
    <p:extLst>
      <p:ext uri="{BB962C8B-B14F-4D97-AF65-F5344CB8AC3E}">
        <p14:creationId xmlns:p14="http://schemas.microsoft.com/office/powerpoint/2010/main" val="396862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B8B3BA-1C17-461B-9D84-F0076A94E868}" type="slidenum">
              <a:rPr lang="en-GB" smtClean="0"/>
              <a:t>9</a:t>
            </a:fld>
            <a:endParaRPr lang="en-GB"/>
          </a:p>
        </p:txBody>
      </p:sp>
    </p:spTree>
    <p:extLst>
      <p:ext uri="{BB962C8B-B14F-4D97-AF65-F5344CB8AC3E}">
        <p14:creationId xmlns:p14="http://schemas.microsoft.com/office/powerpoint/2010/main" val="369824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2" name="Picture 2" descr="C:\Users\Nicol_S\AppData\Local\Microsoft\Windows\Temporary Internet Files\Content.Outlook\OHP879YW\Gender budgeting cover phot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1810" y="-1755576"/>
            <a:ext cx="10287620" cy="86135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278C0CDA-B7DB-4500-A9D1-DFDCE17BDBCA}" type="datetime1">
              <a:rPr lang="en-GB" smtClean="0"/>
              <a:t>24/07/2017</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pic>
        <p:nvPicPr>
          <p:cNvPr id="36"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pic>
        <p:nvPicPr>
          <p:cNvPr id="38"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16" name="Image 7"/>
          <p:cNvPicPr>
            <a:picLocks noChangeAspect="1"/>
          </p:cNvPicPr>
          <p:nvPr userDrawn="1"/>
        </p:nvPicPr>
        <p:blipFill>
          <a:blip r:embed="rId3" cstate="print"/>
          <a:stretch>
            <a:fillRect/>
          </a:stretch>
        </p:blipFill>
        <p:spPr>
          <a:xfrm>
            <a:off x="500400" y="498500"/>
            <a:ext cx="458653" cy="954000"/>
          </a:xfrm>
          <a:prstGeom prst="rect">
            <a:avLst/>
          </a:prstGeom>
        </p:spPr>
      </p:pic>
      <p:pic>
        <p:nvPicPr>
          <p:cNvPr id="18"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6400" y="62076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E90F7EA2-F388-4747-9A8F-2190745329C3}" type="datetime1">
              <a:rPr lang="en-GB" smtClean="0"/>
              <a:t>24/07/2017</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9CACF2F-2881-4A50-9084-A76395A3F7AF}"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5633903-0F1E-4CD2-892B-ED462C6E4BA5}" type="datetime1">
              <a:rPr lang="en-GB" smtClean="0"/>
              <a:t>24/07/2017</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B9CACF2F-2881-4A50-9084-A76395A3F7A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DD499D3-1D98-4049-A235-3C96727F6EC5}" type="datetime1">
              <a:rPr lang="en-GB" smtClean="0"/>
              <a:t>24/07/2017</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9CACF2F-2881-4A50-9084-A76395A3F7A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404664"/>
            <a:ext cx="9170033" cy="2376264"/>
          </a:xfrm>
          <a:noFill/>
        </p:spPr>
        <p:txBody>
          <a:bodyPr anchor="t" anchorCtr="0">
            <a:normAutofit/>
          </a:bodyPr>
          <a:lstStyle/>
          <a:p>
            <a:pPr algn="ctr">
              <a:spcAft>
                <a:spcPts val="2400"/>
              </a:spcAft>
            </a:pPr>
            <a:r>
              <a:rPr lang="ru-RU" sz="2600" b="1" cap="none" dirty="0">
                <a:solidFill>
                  <a:schemeClr val="tx1"/>
                </a:solidFill>
              </a:rPr>
              <a:t>Гендерно-ориентированное бюджетное планирование (ГОБП) в странах ОЭСР</a:t>
            </a:r>
            <a:endParaRPr lang="en-US" sz="2600" i="1" cap="none" dirty="0">
              <a:solidFill>
                <a:schemeClr val="tx1"/>
              </a:solidFill>
            </a:endParaRPr>
          </a:p>
        </p:txBody>
      </p:sp>
      <p:sp>
        <p:nvSpPr>
          <p:cNvPr id="8" name="Subtitle 2"/>
          <p:cNvSpPr>
            <a:spLocks noGrp="1"/>
          </p:cNvSpPr>
          <p:nvPr>
            <p:ph type="subTitle" idx="1"/>
          </p:nvPr>
        </p:nvSpPr>
        <p:spPr>
          <a:xfrm>
            <a:off x="251520" y="5229200"/>
            <a:ext cx="8568952" cy="1800200"/>
          </a:xfrm>
          <a:noFill/>
        </p:spPr>
        <p:txBody>
          <a:bodyPr>
            <a:no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sz="2200" i="1" dirty="0">
              <a:solidFill>
                <a:schemeClr val="bg1"/>
              </a:solidFill>
            </a:endParaRPr>
          </a:p>
          <a:p>
            <a:r>
              <a:rPr lang="ru-RU" sz="2200" b="1" i="1" dirty="0" err="1">
                <a:solidFill>
                  <a:schemeClr val="tx1"/>
                </a:solidFill>
              </a:rPr>
              <a:t>Шери</a:t>
            </a:r>
            <a:r>
              <a:rPr lang="ru-RU" sz="2200" b="1" i="1" dirty="0">
                <a:solidFill>
                  <a:schemeClr val="tx1"/>
                </a:solidFill>
              </a:rPr>
              <a:t> Николь, </a:t>
            </a:r>
            <a:endParaRPr lang="en-US" sz="2200" b="1" i="1" dirty="0">
              <a:solidFill>
                <a:schemeClr val="tx1"/>
              </a:solidFill>
            </a:endParaRPr>
          </a:p>
          <a:p>
            <a:r>
              <a:rPr lang="ru-RU" sz="2200" b="1" i="1" dirty="0">
                <a:solidFill>
                  <a:schemeClr val="tx1"/>
                </a:solidFill>
              </a:rPr>
              <a:t>Бюджетное планирование и государственные расходы</a:t>
            </a:r>
            <a:endParaRPr lang="en-US" sz="2200" b="1" i="1" dirty="0">
              <a:solidFill>
                <a:schemeClr val="tx1"/>
              </a:solidFill>
            </a:endParaRPr>
          </a:p>
          <a:p>
            <a:endParaRPr lang="en-US" sz="2200" b="1" i="1" dirty="0">
              <a:solidFill>
                <a:schemeClr val="bg2">
                  <a:lumMod val="10000"/>
                </a:schemeClr>
              </a:solidFill>
            </a:endParaRPr>
          </a:p>
          <a:p>
            <a:r>
              <a:rPr lang="en-US" sz="2200" i="1" dirty="0">
                <a:solidFill>
                  <a:schemeClr val="tx1"/>
                </a:solidFill>
              </a:rPr>
              <a:t>6</a:t>
            </a:r>
            <a:r>
              <a:rPr lang="ru-RU" sz="2200" i="1" dirty="0">
                <a:solidFill>
                  <a:schemeClr val="tx1"/>
                </a:solidFill>
              </a:rPr>
              <a:t> июля</a:t>
            </a:r>
            <a:r>
              <a:rPr lang="en-US" sz="2200" i="1" dirty="0">
                <a:solidFill>
                  <a:schemeClr val="tx1"/>
                </a:solidFill>
              </a:rPr>
              <a:t> 2017</a:t>
            </a:r>
            <a:r>
              <a:rPr lang="ru-RU" sz="2200" i="1" dirty="0">
                <a:solidFill>
                  <a:schemeClr val="tx1"/>
                </a:solidFill>
              </a:rPr>
              <a:t> г.</a:t>
            </a:r>
            <a:r>
              <a:rPr lang="en-US" sz="2200" i="1" dirty="0">
                <a:solidFill>
                  <a:schemeClr val="tx1"/>
                </a:solidFill>
              </a:rPr>
              <a:t>, CEESBO, </a:t>
            </a:r>
            <a:r>
              <a:rPr lang="ru-RU" sz="2200" i="1" dirty="0">
                <a:solidFill>
                  <a:schemeClr val="tx1"/>
                </a:solidFill>
              </a:rPr>
              <a:t>Париж</a:t>
            </a:r>
            <a:endParaRPr lang="en-US" sz="2200" i="1" dirty="0">
              <a:solidFill>
                <a:schemeClr val="tx1"/>
              </a:solidFill>
            </a:endParaRPr>
          </a:p>
        </p:txBody>
      </p:sp>
    </p:spTree>
    <p:extLst>
      <p:ext uri="{BB962C8B-B14F-4D97-AF65-F5344CB8AC3E}">
        <p14:creationId xmlns:p14="http://schemas.microsoft.com/office/powerpoint/2010/main" val="245733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CACF2F-2881-4A50-9084-A76395A3F7AF}" type="slidenum">
              <a:rPr lang="en-GB" smtClean="0"/>
              <a:t>10</a:t>
            </a:fld>
            <a:endParaRPr lang="en-GB"/>
          </a:p>
        </p:txBody>
      </p:sp>
      <p:sp>
        <p:nvSpPr>
          <p:cNvPr id="4" name="Title 3"/>
          <p:cNvSpPr>
            <a:spLocks noGrp="1"/>
          </p:cNvSpPr>
          <p:nvPr>
            <p:ph type="title"/>
          </p:nvPr>
        </p:nvSpPr>
        <p:spPr/>
        <p:txBody>
          <a:bodyPr/>
          <a:lstStyle/>
          <a:p>
            <a:r>
              <a:rPr lang="ru-RU" b="1" dirty="0"/>
              <a:t>ГОБП применяется на многих уровнях управления</a:t>
            </a:r>
            <a:endParaRPr lang="fr-FR"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92896"/>
            <a:ext cx="76581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560" y="1841365"/>
            <a:ext cx="6619120" cy="646331"/>
          </a:xfrm>
          <a:prstGeom prst="rect">
            <a:avLst/>
          </a:prstGeom>
          <a:noFill/>
        </p:spPr>
        <p:txBody>
          <a:bodyPr wrap="none" rtlCol="0">
            <a:spAutoFit/>
          </a:bodyPr>
          <a:lstStyle/>
          <a:p>
            <a:r>
              <a:rPr lang="ru-RU" b="1" dirty="0">
                <a:solidFill>
                  <a:schemeClr val="bg2">
                    <a:lumMod val="25000"/>
                  </a:schemeClr>
                </a:solidFill>
              </a:rPr>
              <a:t>Относительная важность факторов, обусловивших </a:t>
            </a:r>
          </a:p>
          <a:p>
            <a:r>
              <a:rPr lang="ru-RU" b="1" dirty="0">
                <a:solidFill>
                  <a:schemeClr val="bg2">
                    <a:lumMod val="25000"/>
                  </a:schemeClr>
                </a:solidFill>
              </a:rPr>
              <a:t>внедрение практики ГОБП</a:t>
            </a:r>
            <a:endParaRPr lang="fr-FR" b="1" dirty="0">
              <a:solidFill>
                <a:schemeClr val="bg2">
                  <a:lumMod val="25000"/>
                </a:schemeClr>
              </a:solidFill>
            </a:endParaRPr>
          </a:p>
        </p:txBody>
      </p:sp>
      <p:sp>
        <p:nvSpPr>
          <p:cNvPr id="7" name="Прямоугольник 6"/>
          <p:cNvSpPr/>
          <p:nvPr/>
        </p:nvSpPr>
        <p:spPr>
          <a:xfrm>
            <a:off x="1179576" y="3169920"/>
            <a:ext cx="1014984" cy="167640"/>
          </a:xfrm>
          <a:prstGeom prst="rect">
            <a:avLst/>
          </a:prstGeom>
          <a:solidFill>
            <a:schemeClr val="bg1"/>
          </a:solidFill>
        </p:spPr>
        <p:txBody>
          <a:bodyPr lIns="0" tIns="0" rIns="0" bIns="0">
            <a:noAutofit/>
          </a:bodyPr>
          <a:lstStyle/>
          <a:p>
            <a:pPr marL="50800" indent="0" algn="r"/>
            <a:r>
              <a:rPr lang="ru-RU" sz="800" b="1" dirty="0">
                <a:solidFill>
                  <a:schemeClr val="bg2">
                    <a:lumMod val="10000"/>
                  </a:schemeClr>
                </a:solidFill>
                <a:latin typeface="Arial Narrow"/>
              </a:rPr>
              <a:t>Центральное правительство</a:t>
            </a:r>
            <a:endParaRPr lang="en-US" sz="800" b="1" dirty="0">
              <a:solidFill>
                <a:schemeClr val="bg2">
                  <a:lumMod val="10000"/>
                </a:schemeClr>
              </a:solidFill>
              <a:latin typeface="Arial Narrow"/>
            </a:endParaRPr>
          </a:p>
        </p:txBody>
      </p:sp>
      <p:sp>
        <p:nvSpPr>
          <p:cNvPr id="8" name="Прямоугольник 7"/>
          <p:cNvSpPr/>
          <p:nvPr/>
        </p:nvSpPr>
        <p:spPr>
          <a:xfrm>
            <a:off x="1115616" y="4151376"/>
            <a:ext cx="1085040" cy="161544"/>
          </a:xfrm>
          <a:prstGeom prst="rect">
            <a:avLst/>
          </a:prstGeom>
          <a:solidFill>
            <a:schemeClr val="bg1"/>
          </a:solidFill>
        </p:spPr>
        <p:txBody>
          <a:bodyPr lIns="0" tIns="0" rIns="0" bIns="0">
            <a:noAutofit/>
          </a:bodyPr>
          <a:lstStyle/>
          <a:p>
            <a:pPr marL="20320" indent="0" algn="r">
              <a:spcAft>
                <a:spcPts val="4830"/>
              </a:spcAft>
            </a:pPr>
            <a:r>
              <a:rPr lang="ru-RU" sz="800" b="1" dirty="0">
                <a:solidFill>
                  <a:schemeClr val="bg2">
                    <a:lumMod val="10000"/>
                  </a:schemeClr>
                </a:solidFill>
                <a:latin typeface="Arial Narrow"/>
              </a:rPr>
              <a:t>Муниципальный уровень</a:t>
            </a:r>
            <a:endParaRPr lang="en-US" sz="800" b="1" dirty="0">
              <a:solidFill>
                <a:schemeClr val="bg2">
                  <a:lumMod val="10000"/>
                </a:schemeClr>
              </a:solidFill>
              <a:latin typeface="Arial Narrow"/>
            </a:endParaRPr>
          </a:p>
        </p:txBody>
      </p:sp>
      <p:sp>
        <p:nvSpPr>
          <p:cNvPr id="9" name="Прямоугольник 8"/>
          <p:cNvSpPr/>
          <p:nvPr/>
        </p:nvSpPr>
        <p:spPr>
          <a:xfrm>
            <a:off x="1246632" y="5129784"/>
            <a:ext cx="950976" cy="167640"/>
          </a:xfrm>
          <a:prstGeom prst="rect">
            <a:avLst/>
          </a:prstGeom>
          <a:solidFill>
            <a:schemeClr val="bg1"/>
          </a:solidFill>
        </p:spPr>
        <p:txBody>
          <a:bodyPr lIns="0" tIns="0" rIns="0" bIns="0">
            <a:noAutofit/>
          </a:bodyPr>
          <a:lstStyle/>
          <a:p>
            <a:pPr marL="30480" indent="0" algn="r">
              <a:spcBef>
                <a:spcPts val="4830"/>
              </a:spcBef>
              <a:spcAft>
                <a:spcPts val="2940"/>
              </a:spcAft>
            </a:pPr>
            <a:r>
              <a:rPr lang="ru-RU" sz="850" b="1" dirty="0">
                <a:solidFill>
                  <a:schemeClr val="bg2">
                    <a:lumMod val="10000"/>
                  </a:schemeClr>
                </a:solidFill>
                <a:latin typeface="Arial Narrow"/>
              </a:rPr>
              <a:t>Провинции/регионы</a:t>
            </a:r>
            <a:endParaRPr lang="en-US" sz="850" b="1" dirty="0">
              <a:solidFill>
                <a:schemeClr val="bg2">
                  <a:lumMod val="10000"/>
                </a:schemeClr>
              </a:solidFill>
              <a:latin typeface="Arial Narrow"/>
            </a:endParaRPr>
          </a:p>
        </p:txBody>
      </p:sp>
      <p:sp>
        <p:nvSpPr>
          <p:cNvPr id="10" name="Прямоугольник 9"/>
          <p:cNvSpPr/>
          <p:nvPr/>
        </p:nvSpPr>
        <p:spPr>
          <a:xfrm>
            <a:off x="972312" y="5800344"/>
            <a:ext cx="3130296" cy="192024"/>
          </a:xfrm>
          <a:prstGeom prst="rect">
            <a:avLst/>
          </a:prstGeom>
          <a:solidFill>
            <a:schemeClr val="bg1"/>
          </a:solidFill>
        </p:spPr>
        <p:txBody>
          <a:bodyPr lIns="0" tIns="0" rIns="0" bIns="0">
            <a:noAutofit/>
          </a:bodyPr>
          <a:lstStyle/>
          <a:p>
            <a:pPr>
              <a:spcBef>
                <a:spcPts val="2940"/>
              </a:spcBef>
            </a:pPr>
            <a:r>
              <a:rPr lang="ru-RU" sz="1000" dirty="0"/>
              <a:t>Источник: обследование ОЭСР практики применения ГОБП 2016 г.</a:t>
            </a:r>
            <a:endParaRPr lang="fr-FR" sz="1000" dirty="0"/>
          </a:p>
          <a:p>
            <a:pPr indent="0">
              <a:spcBef>
                <a:spcPts val="2940"/>
              </a:spcBef>
            </a:pPr>
            <a:r>
              <a:rPr lang="en-US" sz="950" b="1" dirty="0">
                <a:solidFill>
                  <a:schemeClr val="bg2">
                    <a:lumMod val="10000"/>
                  </a:schemeClr>
                </a:solidFill>
                <a:latin typeface="Book Antiqua"/>
              </a:rPr>
              <a:t>.</a:t>
            </a:r>
          </a:p>
        </p:txBody>
      </p:sp>
    </p:spTree>
    <p:extLst>
      <p:ext uri="{BB962C8B-B14F-4D97-AF65-F5344CB8AC3E}">
        <p14:creationId xmlns:p14="http://schemas.microsoft.com/office/powerpoint/2010/main" val="204028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Практика ГОБП реализуется по-разному</a:t>
            </a:r>
            <a:endParaRPr lang="en-GB" b="1" dirty="0"/>
          </a:p>
        </p:txBody>
      </p:sp>
      <p:sp>
        <p:nvSpPr>
          <p:cNvPr id="4" name="TextBox 3"/>
          <p:cNvSpPr txBox="1"/>
          <p:nvPr/>
        </p:nvSpPr>
        <p:spPr>
          <a:xfrm>
            <a:off x="-1" y="2060848"/>
            <a:ext cx="4211959" cy="3870290"/>
          </a:xfrm>
          <a:prstGeom prst="rect">
            <a:avLst/>
          </a:prstGeom>
          <a:noFill/>
        </p:spPr>
        <p:txBody>
          <a:bodyPr wrap="square" rtlCol="0">
            <a:spAutoFit/>
          </a:bodyPr>
          <a:lstStyle/>
          <a:p>
            <a:pPr algn="r">
              <a:spcAft>
                <a:spcPts val="900"/>
              </a:spcAft>
            </a:pPr>
            <a:r>
              <a:rPr lang="ru-RU" sz="1200" dirty="0">
                <a:solidFill>
                  <a:srgbClr val="00B0F0"/>
                </a:solidFill>
              </a:rPr>
              <a:t>Предварительная оценка воздействия гендерного фактора</a:t>
            </a:r>
            <a:endParaRPr lang="en-GB" sz="1200" dirty="0">
              <a:solidFill>
                <a:srgbClr val="00B0F0"/>
              </a:solidFill>
            </a:endParaRPr>
          </a:p>
          <a:p>
            <a:pPr algn="r">
              <a:spcAft>
                <a:spcPts val="900"/>
              </a:spcAft>
            </a:pPr>
            <a:r>
              <a:rPr lang="ru-RU" sz="1400" dirty="0">
                <a:solidFill>
                  <a:schemeClr val="bg1">
                    <a:lumMod val="50000"/>
                  </a:schemeClr>
                </a:solidFill>
              </a:rPr>
              <a:t>Установление параметров результатов</a:t>
            </a:r>
            <a:r>
              <a:rPr lang="en-GB" sz="1400" dirty="0">
                <a:solidFill>
                  <a:schemeClr val="bg1">
                    <a:lumMod val="50000"/>
                  </a:schemeClr>
                </a:solidFill>
              </a:rPr>
              <a:t> </a:t>
            </a:r>
          </a:p>
          <a:p>
            <a:pPr algn="r">
              <a:spcAft>
                <a:spcPts val="900"/>
              </a:spcAft>
            </a:pPr>
            <a:r>
              <a:rPr lang="ru-RU" sz="1400" dirty="0">
                <a:solidFill>
                  <a:schemeClr val="bg1">
                    <a:lumMod val="50000"/>
                  </a:schemeClr>
                </a:solidFill>
              </a:rPr>
              <a:t>Размещение ресурсов</a:t>
            </a:r>
            <a:endParaRPr lang="en-GB" sz="1400" dirty="0">
              <a:solidFill>
                <a:schemeClr val="bg1">
                  <a:lumMod val="50000"/>
                </a:schemeClr>
              </a:solidFill>
            </a:endParaRPr>
          </a:p>
          <a:p>
            <a:pPr algn="r">
              <a:spcAft>
                <a:spcPts val="900"/>
              </a:spcAft>
            </a:pPr>
            <a:r>
              <a:rPr lang="ru-RU" sz="1400" dirty="0">
                <a:solidFill>
                  <a:schemeClr val="accent3"/>
                </a:solidFill>
              </a:rPr>
              <a:t>Ретроспективная оценка воздействия гендерного фактора</a:t>
            </a:r>
          </a:p>
          <a:p>
            <a:pPr algn="r">
              <a:spcAft>
                <a:spcPts val="900"/>
              </a:spcAft>
            </a:pPr>
            <a:r>
              <a:rPr lang="ru-RU" sz="1400" dirty="0">
                <a:solidFill>
                  <a:srgbClr val="00B0F0"/>
                </a:solidFill>
              </a:rPr>
              <a:t>Анализ исходного бюджета</a:t>
            </a:r>
            <a:endParaRPr lang="en-GB" sz="1400" dirty="0">
              <a:solidFill>
                <a:srgbClr val="00B0F0"/>
              </a:solidFill>
            </a:endParaRPr>
          </a:p>
          <a:p>
            <a:pPr algn="r">
              <a:spcAft>
                <a:spcPts val="900"/>
              </a:spcAft>
            </a:pPr>
            <a:r>
              <a:rPr lang="ru-RU" sz="1400" dirty="0">
                <a:solidFill>
                  <a:schemeClr val="bg1">
                    <a:lumMod val="50000"/>
                  </a:schemeClr>
                </a:solidFill>
              </a:rPr>
              <a:t>Анализ распределения бюджета</a:t>
            </a:r>
            <a:endParaRPr lang="en-GB" sz="1400" dirty="0">
              <a:solidFill>
                <a:schemeClr val="bg1">
                  <a:lumMod val="50000"/>
                </a:schemeClr>
              </a:solidFill>
            </a:endParaRPr>
          </a:p>
          <a:p>
            <a:pPr algn="r">
              <a:spcAft>
                <a:spcPts val="900"/>
              </a:spcAft>
            </a:pPr>
            <a:r>
              <a:rPr lang="ru-RU" sz="1400" dirty="0">
                <a:solidFill>
                  <a:schemeClr val="accent3"/>
                </a:solidFill>
              </a:rPr>
              <a:t>Гендерный аудит бюджета</a:t>
            </a:r>
            <a:endParaRPr lang="en-GB" sz="1400" dirty="0">
              <a:solidFill>
                <a:schemeClr val="accent3"/>
              </a:solidFill>
            </a:endParaRPr>
          </a:p>
          <a:p>
            <a:pPr algn="r">
              <a:spcAft>
                <a:spcPts val="900"/>
              </a:spcAft>
            </a:pPr>
            <a:r>
              <a:rPr lang="ru-RU" sz="1400" dirty="0">
                <a:solidFill>
                  <a:srgbClr val="00B0F0"/>
                </a:solidFill>
              </a:rPr>
              <a:t>Оценка потребностей с учётом гендерного фактора</a:t>
            </a:r>
            <a:endParaRPr lang="en-GB" sz="1400" dirty="0">
              <a:solidFill>
                <a:srgbClr val="00B0F0"/>
              </a:solidFill>
            </a:endParaRPr>
          </a:p>
          <a:p>
            <a:pPr algn="r">
              <a:spcAft>
                <a:spcPts val="900"/>
              </a:spcAft>
            </a:pPr>
            <a:r>
              <a:rPr lang="ru-RU" sz="1400" dirty="0">
                <a:solidFill>
                  <a:schemeClr val="accent3"/>
                </a:solidFill>
              </a:rPr>
              <a:t>Анализ расходов</a:t>
            </a:r>
            <a:endParaRPr lang="en-GB" sz="1400" dirty="0">
              <a:solidFill>
                <a:schemeClr val="accent3"/>
              </a:solidFill>
            </a:endParaRPr>
          </a:p>
          <a:p>
            <a:pPr algn="r">
              <a:spcAft>
                <a:spcPts val="900"/>
              </a:spcAft>
            </a:pPr>
            <a:r>
              <a:rPr lang="ru-RU" sz="1400" dirty="0"/>
              <a:t>Прочее</a:t>
            </a:r>
            <a:endParaRPr lang="en-GB" sz="1400"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27638" t="939" r="-18281" b="-939"/>
          <a:stretch/>
        </p:blipFill>
        <p:spPr bwMode="auto">
          <a:xfrm>
            <a:off x="4211959" y="2007949"/>
            <a:ext cx="5476125" cy="4006865"/>
          </a:xfrm>
          <a:prstGeom prst="rect">
            <a:avLst/>
          </a:prstGeom>
          <a:noFill/>
          <a:ln>
            <a:noFill/>
          </a:ln>
        </p:spPr>
      </p:pic>
      <p:sp>
        <p:nvSpPr>
          <p:cNvPr id="5" name="TextBox 4"/>
          <p:cNvSpPr txBox="1"/>
          <p:nvPr/>
        </p:nvSpPr>
        <p:spPr>
          <a:xfrm>
            <a:off x="1829455" y="1427324"/>
            <a:ext cx="5756704" cy="646331"/>
          </a:xfrm>
          <a:prstGeom prst="rect">
            <a:avLst/>
          </a:prstGeom>
          <a:noFill/>
        </p:spPr>
        <p:txBody>
          <a:bodyPr wrap="none" rtlCol="0">
            <a:spAutoFit/>
          </a:bodyPr>
          <a:lstStyle/>
          <a:p>
            <a:pPr algn="ctr"/>
            <a:r>
              <a:rPr lang="ru-RU" b="1" dirty="0">
                <a:solidFill>
                  <a:schemeClr val="bg2">
                    <a:lumMod val="25000"/>
                  </a:schemeClr>
                </a:solidFill>
              </a:rPr>
              <a:t>Применение инструментов ГОБП в странах, </a:t>
            </a:r>
          </a:p>
          <a:p>
            <a:pPr algn="ctr"/>
            <a:r>
              <a:rPr lang="ru-RU" b="1" dirty="0">
                <a:solidFill>
                  <a:schemeClr val="bg2">
                    <a:lumMod val="25000"/>
                  </a:schemeClr>
                </a:solidFill>
              </a:rPr>
              <a:t>использующих такую практику</a:t>
            </a:r>
            <a:endParaRPr lang="fr-FR" b="1" dirty="0">
              <a:solidFill>
                <a:schemeClr val="bg2">
                  <a:lumMod val="25000"/>
                </a:schemeClr>
              </a:solidFill>
            </a:endParaRPr>
          </a:p>
        </p:txBody>
      </p:sp>
      <p:sp>
        <p:nvSpPr>
          <p:cNvPr id="6" name="TextBox 5"/>
          <p:cNvSpPr txBox="1"/>
          <p:nvPr/>
        </p:nvSpPr>
        <p:spPr>
          <a:xfrm>
            <a:off x="0" y="6523931"/>
            <a:ext cx="7524328" cy="307777"/>
          </a:xfrm>
          <a:prstGeom prst="rect">
            <a:avLst/>
          </a:prstGeom>
          <a:noFill/>
        </p:spPr>
        <p:txBody>
          <a:bodyPr wrap="square" rtlCol="0">
            <a:spAutoFit/>
          </a:bodyPr>
          <a:lstStyle/>
          <a:p>
            <a:r>
              <a:rPr lang="ru-RU" sz="1400" dirty="0"/>
              <a:t>Источник: обследование ОЭСР практики применения ГОБП 2016 г.</a:t>
            </a:r>
            <a:endParaRPr lang="fr-FR" sz="1400" dirty="0"/>
          </a:p>
        </p:txBody>
      </p:sp>
    </p:spTree>
    <p:extLst>
      <p:ext uri="{BB962C8B-B14F-4D97-AF65-F5344CB8AC3E}">
        <p14:creationId xmlns:p14="http://schemas.microsoft.com/office/powerpoint/2010/main" val="277931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8064000" cy="1022400"/>
          </a:xfrm>
        </p:spPr>
        <p:txBody>
          <a:bodyPr>
            <a:normAutofit/>
          </a:bodyPr>
          <a:lstStyle/>
          <a:p>
            <a:r>
              <a:rPr lang="ru-RU" b="1" dirty="0"/>
              <a:t>Три широкие категории ГОБП</a:t>
            </a:r>
            <a:endParaRPr lang="en-GB" b="1" dirty="0"/>
          </a:p>
        </p:txBody>
      </p:sp>
      <p:sp>
        <p:nvSpPr>
          <p:cNvPr id="3" name="Content Placeholder 2"/>
          <p:cNvSpPr>
            <a:spLocks noGrp="1"/>
          </p:cNvSpPr>
          <p:nvPr>
            <p:ph idx="1"/>
          </p:nvPr>
        </p:nvSpPr>
        <p:spPr/>
        <p:txBody>
          <a:bodyPr/>
          <a:lstStyle/>
          <a:p>
            <a:pPr marL="0" indent="0">
              <a:buNone/>
            </a:pPr>
            <a:r>
              <a:rPr lang="en-GB" dirty="0"/>
              <a:t> </a:t>
            </a:r>
          </a:p>
        </p:txBody>
      </p:sp>
      <p:graphicFrame>
        <p:nvGraphicFramePr>
          <p:cNvPr id="5" name="Chart 4"/>
          <p:cNvGraphicFramePr>
            <a:graphicFrameLocks/>
          </p:cNvGraphicFramePr>
          <p:nvPr>
            <p:extLst>
              <p:ext uri="{D42A27DB-BD31-4B8C-83A1-F6EECF244321}">
                <p14:modId xmlns:p14="http://schemas.microsoft.com/office/powerpoint/2010/main" val="1350185778"/>
              </p:ext>
            </p:extLst>
          </p:nvPr>
        </p:nvGraphicFramePr>
        <p:xfrm>
          <a:off x="1043608" y="1628800"/>
          <a:ext cx="7416824"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24776050"/>
              </p:ext>
            </p:extLst>
          </p:nvPr>
        </p:nvGraphicFramePr>
        <p:xfrm>
          <a:off x="395536" y="1412776"/>
          <a:ext cx="8449056" cy="5120640"/>
        </p:xfrm>
        <a:graphic>
          <a:graphicData uri="http://schemas.openxmlformats.org/drawingml/2006/table">
            <a:tbl>
              <a:tblPr/>
              <a:tblGrid>
                <a:gridCol w="1664208">
                  <a:extLst>
                    <a:ext uri="{9D8B030D-6E8A-4147-A177-3AD203B41FA5}">
                      <a16:colId xmlns:a16="http://schemas.microsoft.com/office/drawing/2014/main" val="20000"/>
                    </a:ext>
                  </a:extLst>
                </a:gridCol>
                <a:gridCol w="987552">
                  <a:extLst>
                    <a:ext uri="{9D8B030D-6E8A-4147-A177-3AD203B41FA5}">
                      <a16:colId xmlns:a16="http://schemas.microsoft.com/office/drawing/2014/main" val="20001"/>
                    </a:ext>
                  </a:extLst>
                </a:gridCol>
                <a:gridCol w="691896">
                  <a:extLst>
                    <a:ext uri="{9D8B030D-6E8A-4147-A177-3AD203B41FA5}">
                      <a16:colId xmlns:a16="http://schemas.microsoft.com/office/drawing/2014/main" val="20002"/>
                    </a:ext>
                  </a:extLst>
                </a:gridCol>
                <a:gridCol w="725424">
                  <a:extLst>
                    <a:ext uri="{9D8B030D-6E8A-4147-A177-3AD203B41FA5}">
                      <a16:colId xmlns:a16="http://schemas.microsoft.com/office/drawing/2014/main" val="20003"/>
                    </a:ext>
                  </a:extLst>
                </a:gridCol>
                <a:gridCol w="679704">
                  <a:extLst>
                    <a:ext uri="{9D8B030D-6E8A-4147-A177-3AD203B41FA5}">
                      <a16:colId xmlns:a16="http://schemas.microsoft.com/office/drawing/2014/main" val="20004"/>
                    </a:ext>
                  </a:extLst>
                </a:gridCol>
                <a:gridCol w="752856">
                  <a:extLst>
                    <a:ext uri="{9D8B030D-6E8A-4147-A177-3AD203B41FA5}">
                      <a16:colId xmlns:a16="http://schemas.microsoft.com/office/drawing/2014/main" val="20005"/>
                    </a:ext>
                  </a:extLst>
                </a:gridCol>
                <a:gridCol w="664464">
                  <a:extLst>
                    <a:ext uri="{9D8B030D-6E8A-4147-A177-3AD203B41FA5}">
                      <a16:colId xmlns:a16="http://schemas.microsoft.com/office/drawing/2014/main" val="20006"/>
                    </a:ext>
                  </a:extLst>
                </a:gridCol>
                <a:gridCol w="740664">
                  <a:extLst>
                    <a:ext uri="{9D8B030D-6E8A-4147-A177-3AD203B41FA5}">
                      <a16:colId xmlns:a16="http://schemas.microsoft.com/office/drawing/2014/main" val="20007"/>
                    </a:ext>
                  </a:extLst>
                </a:gridCol>
                <a:gridCol w="600456">
                  <a:extLst>
                    <a:ext uri="{9D8B030D-6E8A-4147-A177-3AD203B41FA5}">
                      <a16:colId xmlns:a16="http://schemas.microsoft.com/office/drawing/2014/main" val="20008"/>
                    </a:ext>
                  </a:extLst>
                </a:gridCol>
                <a:gridCol w="432816">
                  <a:extLst>
                    <a:ext uri="{9D8B030D-6E8A-4147-A177-3AD203B41FA5}">
                      <a16:colId xmlns:a16="http://schemas.microsoft.com/office/drawing/2014/main" val="20009"/>
                    </a:ext>
                  </a:extLst>
                </a:gridCol>
                <a:gridCol w="509016">
                  <a:extLst>
                    <a:ext uri="{9D8B030D-6E8A-4147-A177-3AD203B41FA5}">
                      <a16:colId xmlns:a16="http://schemas.microsoft.com/office/drawing/2014/main" val="20010"/>
                    </a:ext>
                  </a:extLst>
                </a:gridCol>
              </a:tblGrid>
              <a:tr h="350520">
                <a:tc rowSpan="2" gridSpan="2">
                  <a:txBody>
                    <a:bodyPr/>
                    <a:lstStyle/>
                    <a:p>
                      <a:pPr marL="36000" indent="0" algn="ctr">
                        <a:lnSpc>
                          <a:spcPct val="100000"/>
                        </a:lnSpc>
                      </a:pPr>
                      <a:r>
                        <a:rPr lang="ru-RU" sz="1200" b="0" dirty="0">
                          <a:solidFill>
                            <a:schemeClr val="bg2">
                              <a:lumMod val="10000"/>
                            </a:schemeClr>
                          </a:solidFill>
                          <a:latin typeface="Arial Narrow"/>
                        </a:rPr>
                        <a:t>Категории ГОБП</a:t>
                      </a:r>
                      <a:endParaRPr lang="en-US" sz="1200" b="0" dirty="0">
                        <a:solidFill>
                          <a:schemeClr val="bg2">
                            <a:lumMod val="10000"/>
                          </a:schemeClr>
                        </a:solidFill>
                        <a:latin typeface="Arial Narrow"/>
                      </a:endParaRPr>
                    </a:p>
                  </a:txBody>
                  <a:tcPr marL="0" marR="0" marT="0" marB="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sz="1700"/>
                    </a:p>
                  </a:txBody>
                  <a:tcPr marL="0" marR="0" marT="0" marB="0"/>
                </a:tc>
                <a:tc gridSpan="9">
                  <a:txBody>
                    <a:bodyPr/>
                    <a:lstStyle/>
                    <a:p>
                      <a:pPr marL="36000" marR="38100" indent="0" algn="ctr">
                        <a:lnSpc>
                          <a:spcPct val="100000"/>
                        </a:lnSpc>
                      </a:pPr>
                      <a:r>
                        <a:rPr lang="ru-RU" sz="1200" b="0" dirty="0">
                          <a:solidFill>
                            <a:schemeClr val="bg2">
                              <a:lumMod val="10000"/>
                            </a:schemeClr>
                          </a:solidFill>
                          <a:latin typeface="Arial Narrow"/>
                        </a:rPr>
                        <a:t>Использование инструментов ГОБП</a:t>
                      </a:r>
                      <a:endParaRPr lang="en-US" sz="1200" b="0" dirty="0">
                        <a:solidFill>
                          <a:schemeClr val="bg2">
                            <a:lumMod val="10000"/>
                          </a:schemeClr>
                        </a:solidFill>
                        <a:latin typeface="Arial Narrow"/>
                      </a:endParaRPr>
                    </a:p>
                  </a:txBody>
                  <a:tcPr marL="0" marR="0" marT="0" marB="0" anchor="b">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extLst>
                  <a:ext uri="{0D108BD9-81ED-4DB2-BD59-A6C34878D82A}">
                    <a16:rowId xmlns:a16="http://schemas.microsoft.com/office/drawing/2014/main" val="10000"/>
                  </a:ext>
                </a:extLst>
              </a:tr>
              <a:tr h="2054352">
                <a:tc gridSpan="2" vMerge="1">
                  <a:txBody>
                    <a:bodyPr/>
                    <a:lstStyle/>
                    <a:p>
                      <a:endParaRPr sz="9800"/>
                    </a:p>
                  </a:txBody>
                  <a:tcPr marL="0" marR="0" marT="0" marB="0"/>
                </a:tc>
                <a:tc hMerge="1" vMerge="1">
                  <a:txBody>
                    <a:bodyPr/>
                    <a:lstStyle/>
                    <a:p>
                      <a:endParaRPr sz="9800"/>
                    </a:p>
                  </a:txBody>
                  <a:tcPr marL="0" marR="0" marT="0" marB="0"/>
                </a:tc>
                <a:tc>
                  <a:txBody>
                    <a:bodyPr/>
                    <a:lstStyle/>
                    <a:p>
                      <a:pPr marL="36000" indent="0" algn="ctr">
                        <a:lnSpc>
                          <a:spcPct val="100000"/>
                        </a:lnSpc>
                      </a:pPr>
                      <a:r>
                        <a:rPr lang="ru-RU" sz="1200" b="0" i="1" dirty="0">
                          <a:solidFill>
                            <a:schemeClr val="bg2">
                              <a:lumMod val="10000"/>
                            </a:schemeClr>
                          </a:solidFill>
                          <a:latin typeface="Arial Narrow"/>
                        </a:rPr>
                        <a:t>Предварительная оценка воздействия гендерного фактора</a:t>
                      </a:r>
                      <a:endParaRPr lang="en-US" sz="1200" b="0" dirty="0">
                        <a:solidFill>
                          <a:schemeClr val="bg2">
                            <a:lumMod val="10000"/>
                          </a:schemeClr>
                        </a:solidFill>
                        <a:latin typeface="Arial Narrow"/>
                      </a:endParaRPr>
                    </a:p>
                  </a:txBody>
                  <a:tcPr marL="0" marR="0" marT="0" marB="0" vert="vert270">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dirty="0">
                          <a:solidFill>
                            <a:schemeClr val="bg2">
                              <a:lumMod val="10000"/>
                            </a:schemeClr>
                          </a:solidFill>
                          <a:latin typeface="Arial Narrow"/>
                        </a:rPr>
                        <a:t>Учёт гендерного фактора в размещении ресурсов</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i="1" dirty="0">
                          <a:solidFill>
                            <a:schemeClr val="bg2">
                              <a:lumMod val="10000"/>
                            </a:schemeClr>
                          </a:solidFill>
                          <a:latin typeface="Arial Narrow"/>
                        </a:rPr>
                        <a:t>Ретроспективная</a:t>
                      </a:r>
                      <a:r>
                        <a:rPr lang="ru-RU" sz="1200" b="0" i="1" baseline="0" dirty="0">
                          <a:solidFill>
                            <a:schemeClr val="bg2">
                              <a:lumMod val="10000"/>
                            </a:schemeClr>
                          </a:solidFill>
                          <a:latin typeface="Arial Narrow"/>
                        </a:rPr>
                        <a:t> оценка воздействия гендерного фактора</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dirty="0">
                          <a:solidFill>
                            <a:schemeClr val="bg2">
                              <a:lumMod val="10000"/>
                            </a:schemeClr>
                          </a:solidFill>
                          <a:latin typeface="Arial Narrow"/>
                        </a:rPr>
                        <a:t>Учёт гендерного фактора в установлении параметров</a:t>
                      </a:r>
                      <a:r>
                        <a:rPr lang="ru-RU" sz="1200" b="0" baseline="0" dirty="0">
                          <a:solidFill>
                            <a:schemeClr val="bg2">
                              <a:lumMod val="10000"/>
                            </a:schemeClr>
                          </a:solidFill>
                          <a:latin typeface="Arial Narrow"/>
                        </a:rPr>
                        <a:t> результатов</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dirty="0">
                          <a:solidFill>
                            <a:schemeClr val="bg2">
                              <a:lumMod val="10000"/>
                            </a:schemeClr>
                          </a:solidFill>
                          <a:latin typeface="Arial Narrow"/>
                        </a:rPr>
                        <a:t>Учёт гендерного фактора при</a:t>
                      </a:r>
                      <a:r>
                        <a:rPr lang="ru-RU" sz="1200" b="0" baseline="0" dirty="0">
                          <a:solidFill>
                            <a:schemeClr val="bg2">
                              <a:lumMod val="10000"/>
                            </a:schemeClr>
                          </a:solidFill>
                          <a:latin typeface="Arial Narrow"/>
                        </a:rPr>
                        <a:t> анализе расходов</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dirty="0">
                          <a:solidFill>
                            <a:schemeClr val="bg2">
                              <a:lumMod val="10000"/>
                            </a:schemeClr>
                          </a:solidFill>
                          <a:latin typeface="Arial Narrow"/>
                        </a:rPr>
                        <a:t>Анализ распределения бюджета с учётом гендерного фактора</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dirty="0">
                          <a:solidFill>
                            <a:schemeClr val="bg2">
                              <a:lumMod val="10000"/>
                            </a:schemeClr>
                          </a:solidFill>
                          <a:latin typeface="Arial Narrow"/>
                        </a:rPr>
                        <a:t>Анализ исходного бюджета с учётом гендерного фактора</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dirty="0">
                          <a:solidFill>
                            <a:schemeClr val="bg2">
                              <a:lumMod val="10000"/>
                            </a:schemeClr>
                          </a:solidFill>
                          <a:latin typeface="Arial Narrow"/>
                        </a:rPr>
                        <a:t>Гендерный аудит бюджета</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ru-RU" sz="1200" b="0" dirty="0">
                          <a:solidFill>
                            <a:schemeClr val="bg2">
                              <a:lumMod val="10000"/>
                            </a:schemeClr>
                          </a:solidFill>
                          <a:latin typeface="Arial Narrow"/>
                        </a:rPr>
                        <a:t>Оценка потребностей с учётом гендерного фактора</a:t>
                      </a:r>
                      <a:endParaRPr lang="en-US" sz="1200" b="0" dirty="0">
                        <a:solidFill>
                          <a:schemeClr val="bg2">
                            <a:lumMod val="10000"/>
                          </a:schemeClr>
                        </a:solidFill>
                        <a:latin typeface="Arial Narrow"/>
                      </a:endParaRPr>
                    </a:p>
                  </a:txBody>
                  <a:tcPr marL="0" marR="0" marT="0" marB="0" vert="vert27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0896">
                <a:tc rowSpan="3">
                  <a:txBody>
                    <a:bodyPr/>
                    <a:lstStyle/>
                    <a:p>
                      <a:pPr marL="36000" marR="482600" indent="0">
                        <a:lnSpc>
                          <a:spcPct val="100000"/>
                        </a:lnSpc>
                      </a:pPr>
                      <a:r>
                        <a:rPr lang="en-US" sz="1200" b="0" dirty="0">
                          <a:solidFill>
                            <a:schemeClr val="bg2">
                              <a:lumMod val="10000"/>
                            </a:schemeClr>
                          </a:solidFill>
                          <a:latin typeface="Arial Narrow"/>
                        </a:rPr>
                        <a:t>1) </a:t>
                      </a:r>
                      <a:r>
                        <a:rPr lang="ru-RU" sz="1200" b="0" dirty="0">
                          <a:solidFill>
                            <a:schemeClr val="bg2">
                              <a:lumMod val="10000"/>
                            </a:schemeClr>
                          </a:solidFill>
                          <a:latin typeface="Arial Narrow"/>
                        </a:rPr>
                        <a:t>Размещение ресурсов с </a:t>
                      </a:r>
                      <a:r>
                        <a:rPr lang="ru-RU" sz="1200" b="0" baseline="0" dirty="0">
                          <a:solidFill>
                            <a:schemeClr val="bg2">
                              <a:lumMod val="10000"/>
                            </a:schemeClr>
                          </a:solidFill>
                          <a:latin typeface="Arial Narrow"/>
                        </a:rPr>
                        <a:t> учётом гендерного фактора</a:t>
                      </a:r>
                      <a:endParaRPr lang="en-US" sz="1200" b="0" dirty="0">
                        <a:solidFill>
                          <a:schemeClr val="bg2">
                            <a:lumMod val="10000"/>
                          </a:schemeClr>
                        </a:solidFill>
                        <a:latin typeface="Arial Narrow"/>
                      </a:endParaRPr>
                    </a:p>
                  </a:txBody>
                  <a:tcPr marL="0" marR="0" marT="0" marB="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nSpc>
                          <a:spcPct val="100000"/>
                        </a:lnSpc>
                      </a:pPr>
                      <a:r>
                        <a:rPr lang="ru-RU" sz="1200" b="0" dirty="0">
                          <a:solidFill>
                            <a:schemeClr val="bg2">
                              <a:lumMod val="10000"/>
                            </a:schemeClr>
                          </a:solidFill>
                          <a:latin typeface="Arial Narrow"/>
                        </a:rPr>
                        <a:t>Бельгия</a:t>
                      </a:r>
                      <a:endParaRPr lang="en-US" sz="1200" b="0" dirty="0">
                        <a:solidFill>
                          <a:schemeClr val="bg2">
                            <a:lumMod val="10000"/>
                          </a:schemeClr>
                        </a:solidFill>
                        <a:latin typeface="Arial Narrow"/>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2700" indent="0" algn="ctr">
                        <a:lnSpc>
                          <a:spcPct val="100000"/>
                        </a:lnSpc>
                      </a:pPr>
                      <a:r>
                        <a:rPr lang="en-US" sz="1200" b="0" dirty="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01168">
                <a:tc vMerge="1">
                  <a:txBody>
                    <a:bodyPr/>
                    <a:lstStyle/>
                    <a:p>
                      <a:endParaRPr sz="1000"/>
                    </a:p>
                  </a:txBody>
                  <a:tcPr marL="0" marR="0" marT="0" marB="0"/>
                </a:tc>
                <a:tc>
                  <a:txBody>
                    <a:bodyPr/>
                    <a:lstStyle/>
                    <a:p>
                      <a:pPr marL="36000" indent="0">
                        <a:lnSpc>
                          <a:spcPct val="100000"/>
                        </a:lnSpc>
                      </a:pPr>
                      <a:r>
                        <a:rPr lang="ru-RU" sz="1200" b="0" dirty="0">
                          <a:solidFill>
                            <a:schemeClr val="bg2">
                              <a:lumMod val="10000"/>
                            </a:schemeClr>
                          </a:solidFill>
                          <a:latin typeface="Arial Narrow"/>
                        </a:rPr>
                        <a:t>Япония</a:t>
                      </a:r>
                      <a:endParaRPr lang="en-US" sz="1200" b="0" dirty="0">
                        <a:solidFill>
                          <a:schemeClr val="bg2">
                            <a:lumMod val="10000"/>
                          </a:schemeClr>
                        </a:solidFill>
                        <a:latin typeface="Arial Narrow"/>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2700" indent="0" algn="ctr">
                        <a:lnSpc>
                          <a:spcPct val="100000"/>
                        </a:lnSpc>
                      </a:pPr>
                      <a:r>
                        <a:rPr lang="en-US" sz="1200" b="0">
                          <a:solidFill>
                            <a:schemeClr val="bg2">
                              <a:lumMod val="10000"/>
                            </a:schemeClr>
                          </a:solidFill>
                          <a:latin typeface="Gulim"/>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762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34696">
                <a:tc vMerge="1">
                  <a:txBody>
                    <a:bodyPr/>
                    <a:lstStyle/>
                    <a:p>
                      <a:endParaRPr sz="1200"/>
                    </a:p>
                  </a:txBody>
                  <a:tcPr marL="0" marR="0" marT="0" marB="0"/>
                </a:tc>
                <a:tc>
                  <a:txBody>
                    <a:bodyPr/>
                    <a:lstStyle/>
                    <a:p>
                      <a:pPr marL="36000" indent="0">
                        <a:lnSpc>
                          <a:spcPct val="100000"/>
                        </a:lnSpc>
                      </a:pPr>
                      <a:r>
                        <a:rPr lang="ru-RU" sz="1200" b="0" dirty="0">
                          <a:solidFill>
                            <a:schemeClr val="bg2">
                              <a:lumMod val="10000"/>
                            </a:schemeClr>
                          </a:solidFill>
                          <a:latin typeface="Arial Narrow"/>
                        </a:rPr>
                        <a:t>Финляндия</a:t>
                      </a:r>
                      <a:endParaRPr lang="en-US" sz="1200" b="0" dirty="0">
                        <a:solidFill>
                          <a:schemeClr val="bg2">
                            <a:lumMod val="10000"/>
                          </a:schemeClr>
                        </a:solidFill>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2700" indent="0" algn="ctr">
                        <a:lnSpc>
                          <a:spcPct val="100000"/>
                        </a:lnSpc>
                      </a:pPr>
                      <a:r>
                        <a:rPr lang="en-US" sz="1200" b="0">
                          <a:solidFill>
                            <a:schemeClr val="bg2">
                              <a:lumMod val="10000"/>
                            </a:schemeClr>
                          </a:solidFill>
                          <a:latin typeface="Gulim"/>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762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13360">
                <a:tc rowSpan="5">
                  <a:txBody>
                    <a:bodyPr/>
                    <a:lstStyle/>
                    <a:p>
                      <a:pPr marL="36000" marR="482600" indent="0">
                        <a:lnSpc>
                          <a:spcPct val="100000"/>
                        </a:lnSpc>
                      </a:pPr>
                      <a:r>
                        <a:rPr lang="en-US" sz="1200" b="0" dirty="0">
                          <a:solidFill>
                            <a:schemeClr val="bg2">
                              <a:lumMod val="10000"/>
                            </a:schemeClr>
                          </a:solidFill>
                          <a:latin typeface="Arial Narrow"/>
                        </a:rPr>
                        <a:t>2) </a:t>
                      </a:r>
                      <a:r>
                        <a:rPr lang="ru-RU" sz="1200" b="0" dirty="0">
                          <a:solidFill>
                            <a:schemeClr val="bg2">
                              <a:lumMod val="10000"/>
                            </a:schemeClr>
                          </a:solidFill>
                          <a:latin typeface="Arial Narrow"/>
                        </a:rPr>
                        <a:t>Оценка</a:t>
                      </a:r>
                      <a:r>
                        <a:rPr lang="ru-RU" sz="1200" b="0" baseline="0" dirty="0">
                          <a:solidFill>
                            <a:schemeClr val="bg2">
                              <a:lumMod val="10000"/>
                            </a:schemeClr>
                          </a:solidFill>
                          <a:latin typeface="Arial Narrow"/>
                        </a:rPr>
                        <a:t> бюджетов с учётом гендерного фактора</a:t>
                      </a:r>
                      <a:endParaRPr lang="en-US" sz="1200" b="0" dirty="0">
                        <a:solidFill>
                          <a:schemeClr val="bg2">
                            <a:lumMod val="10000"/>
                          </a:schemeClr>
                        </a:solidFill>
                        <a:latin typeface="Arial Narrow"/>
                      </a:endParaRPr>
                    </a:p>
                  </a:txBody>
                  <a:tcPr marL="0" marR="0" marT="0" marB="0">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nSpc>
                          <a:spcPct val="100000"/>
                        </a:lnSpc>
                      </a:pPr>
                      <a:r>
                        <a:rPr lang="ru-RU" sz="1200" b="0" dirty="0">
                          <a:solidFill>
                            <a:schemeClr val="bg2">
                              <a:lumMod val="10000"/>
                            </a:schemeClr>
                          </a:solidFill>
                          <a:latin typeface="Arial Narrow"/>
                        </a:rPr>
                        <a:t>Исландия</a:t>
                      </a:r>
                      <a:endParaRPr lang="en-US" sz="1200" b="0" dirty="0">
                        <a:solidFill>
                          <a:schemeClr val="bg2">
                            <a:lumMod val="10000"/>
                          </a:schemeClr>
                        </a:solidFill>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12700" indent="0" algn="ctr">
                        <a:lnSpc>
                          <a:spcPct val="100000"/>
                        </a:lnSpc>
                      </a:pPr>
                      <a:r>
                        <a:rPr lang="en-US" sz="1200" b="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762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82880">
                <a:tc vMerge="1">
                  <a:txBody>
                    <a:bodyPr/>
                    <a:lstStyle/>
                    <a:p>
                      <a:endParaRPr sz="900"/>
                    </a:p>
                  </a:txBody>
                  <a:tcPr marL="0" marR="0" marT="0" marB="0"/>
                </a:tc>
                <a:tc>
                  <a:txBody>
                    <a:bodyPr/>
                    <a:lstStyle/>
                    <a:p>
                      <a:pPr marL="36000" indent="0">
                        <a:lnSpc>
                          <a:spcPct val="100000"/>
                        </a:lnSpc>
                      </a:pPr>
                      <a:r>
                        <a:rPr lang="ru-RU" sz="1200" b="0" dirty="0">
                          <a:solidFill>
                            <a:schemeClr val="bg2">
                              <a:lumMod val="10000"/>
                            </a:schemeClr>
                          </a:solidFill>
                          <a:latin typeface="Arial Narrow"/>
                        </a:rPr>
                        <a:t>Израиль</a:t>
                      </a:r>
                      <a:endParaRPr lang="en-US" sz="1200" b="0" dirty="0">
                        <a:solidFill>
                          <a:schemeClr val="bg2">
                            <a:lumMod val="10000"/>
                          </a:schemeClr>
                        </a:solidFill>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12700" indent="0" algn="ctr">
                        <a:lnSpc>
                          <a:spcPct val="100000"/>
                        </a:lnSpc>
                      </a:pPr>
                      <a:r>
                        <a:rPr lang="en-US" sz="1200" b="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algn="ctr">
                        <a:lnSpc>
                          <a:spcPct val="100000"/>
                        </a:lnSpc>
                      </a:pPr>
                      <a:endParaRPr sz="1200" b="0" dirty="0">
                        <a:solidFill>
                          <a:schemeClr val="bg2">
                            <a:lumMod val="10000"/>
                          </a:schemeClr>
                        </a:solidFil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762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1016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16408">
                <a:tc vMerge="1">
                  <a:txBody>
                    <a:bodyPr/>
                    <a:lstStyle/>
                    <a:p>
                      <a:endParaRPr sz="1100"/>
                    </a:p>
                  </a:txBody>
                  <a:tcPr marL="0" marR="0" marT="0" marB="0"/>
                </a:tc>
                <a:tc>
                  <a:txBody>
                    <a:bodyPr/>
                    <a:lstStyle/>
                    <a:p>
                      <a:pPr marL="36000" indent="0">
                        <a:lnSpc>
                          <a:spcPct val="100000"/>
                        </a:lnSpc>
                      </a:pPr>
                      <a:r>
                        <a:rPr lang="en-US" sz="1200" b="0" dirty="0">
                          <a:solidFill>
                            <a:schemeClr val="bg2">
                              <a:lumMod val="10000"/>
                            </a:schemeClr>
                          </a:solidFill>
                          <a:latin typeface="Arial Narrow"/>
                        </a:rPr>
                        <a:t>K</a:t>
                      </a:r>
                      <a:r>
                        <a:rPr lang="ru-RU" sz="1200" b="0" dirty="0" err="1">
                          <a:solidFill>
                            <a:schemeClr val="bg2">
                              <a:lumMod val="10000"/>
                            </a:schemeClr>
                          </a:solidFill>
                          <a:latin typeface="Arial Narrow"/>
                        </a:rPr>
                        <a:t>орея</a:t>
                      </a:r>
                      <a:endParaRPr lang="en-US" sz="1200" b="0" dirty="0">
                        <a:solidFill>
                          <a:schemeClr val="bg2">
                            <a:lumMod val="10000"/>
                          </a:schemeClr>
                        </a:solidFill>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algn="ctr">
                        <a:lnSpc>
                          <a:spcPct val="100000"/>
                        </a:lnSpc>
                      </a:pPr>
                      <a:endParaRPr sz="1200" b="0">
                        <a:solidFill>
                          <a:schemeClr val="bg2">
                            <a:lumMod val="10000"/>
                          </a:schemeClr>
                        </a:solidFill>
                      </a:endParaRP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algn="ctr">
                        <a:lnSpc>
                          <a:spcPct val="100000"/>
                        </a:lnSpc>
                      </a:pPr>
                      <a:endParaRPr sz="1200" b="0">
                        <a:solidFill>
                          <a:schemeClr val="bg2">
                            <a:lumMod val="10000"/>
                          </a:schemeClr>
                        </a:solidFil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762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85928">
                <a:tc vMerge="1">
                  <a:txBody>
                    <a:bodyPr/>
                    <a:lstStyle/>
                    <a:p>
                      <a:endParaRPr sz="900"/>
                    </a:p>
                  </a:txBody>
                  <a:tcPr marL="0" marR="0" marT="0" marB="0"/>
                </a:tc>
                <a:tc>
                  <a:txBody>
                    <a:bodyPr/>
                    <a:lstStyle/>
                    <a:p>
                      <a:pPr marL="36000" indent="0">
                        <a:lnSpc>
                          <a:spcPct val="100000"/>
                        </a:lnSpc>
                      </a:pPr>
                      <a:r>
                        <a:rPr lang="ru-RU" sz="1200" b="0" dirty="0">
                          <a:solidFill>
                            <a:schemeClr val="bg2">
                              <a:lumMod val="10000"/>
                            </a:schemeClr>
                          </a:solidFill>
                          <a:latin typeface="Arial Narrow"/>
                        </a:rPr>
                        <a:t>Испания</a:t>
                      </a:r>
                      <a:endParaRPr lang="en-US" sz="1200" b="0" dirty="0">
                        <a:solidFill>
                          <a:schemeClr val="bg2">
                            <a:lumMod val="10000"/>
                          </a:schemeClr>
                        </a:solidFill>
                        <a:latin typeface="Arial Narrow"/>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12700" indent="0" algn="ctr">
                        <a:lnSpc>
                          <a:spcPct val="100000"/>
                        </a:lnSpc>
                      </a:pPr>
                      <a:r>
                        <a:rPr lang="en-US" sz="1200" b="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1016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52984">
                <a:tc vMerge="1">
                  <a:txBody>
                    <a:bodyPr/>
                    <a:lstStyle/>
                    <a:p>
                      <a:endParaRPr sz="1200"/>
                    </a:p>
                  </a:txBody>
                  <a:tcPr marL="0" marR="0" marT="0" marB="0"/>
                </a:tc>
                <a:tc>
                  <a:txBody>
                    <a:bodyPr/>
                    <a:lstStyle/>
                    <a:p>
                      <a:pPr marL="36000" indent="0">
                        <a:lnSpc>
                          <a:spcPct val="100000"/>
                        </a:lnSpc>
                      </a:pPr>
                      <a:r>
                        <a:rPr lang="ru-RU" sz="1200" b="0" dirty="0">
                          <a:solidFill>
                            <a:schemeClr val="bg2">
                              <a:lumMod val="10000"/>
                            </a:schemeClr>
                          </a:solidFill>
                          <a:latin typeface="Arial Narrow"/>
                        </a:rPr>
                        <a:t>Швеция</a:t>
                      </a:r>
                      <a:endParaRPr lang="en-US" sz="1200" b="0" dirty="0">
                        <a:solidFill>
                          <a:schemeClr val="bg2">
                            <a:lumMod val="10000"/>
                          </a:schemeClr>
                        </a:solidFill>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12700" indent="0" algn="ctr">
                        <a:lnSpc>
                          <a:spcPct val="100000"/>
                        </a:lnSpc>
                      </a:pPr>
                      <a:r>
                        <a:rPr lang="en-US" sz="1200" b="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762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2024">
                <a:tc rowSpan="4">
                  <a:txBody>
                    <a:bodyPr/>
                    <a:lstStyle/>
                    <a:p>
                      <a:pPr marL="36000" marR="254000" indent="0">
                        <a:lnSpc>
                          <a:spcPct val="100000"/>
                        </a:lnSpc>
                      </a:pPr>
                      <a:r>
                        <a:rPr lang="en-US" sz="1200" b="0" dirty="0">
                          <a:solidFill>
                            <a:schemeClr val="bg2">
                              <a:lumMod val="10000"/>
                            </a:schemeClr>
                          </a:solidFill>
                          <a:latin typeface="Arial Narrow"/>
                        </a:rPr>
                        <a:t>3) </a:t>
                      </a:r>
                      <a:r>
                        <a:rPr lang="ru-RU" sz="1200" b="0" dirty="0">
                          <a:solidFill>
                            <a:schemeClr val="bg2">
                              <a:lumMod val="10000"/>
                            </a:schemeClr>
                          </a:solidFill>
                          <a:latin typeface="Arial Narrow"/>
                        </a:rPr>
                        <a:t>Оценка потребностей с</a:t>
                      </a:r>
                      <a:r>
                        <a:rPr lang="ru-RU" sz="1200" b="0" baseline="0" dirty="0">
                          <a:solidFill>
                            <a:schemeClr val="bg2">
                              <a:lumMod val="10000"/>
                            </a:schemeClr>
                          </a:solidFill>
                          <a:latin typeface="Arial Narrow"/>
                        </a:rPr>
                        <a:t> учётом гендерного фактора</a:t>
                      </a:r>
                      <a:endParaRPr lang="en-US" sz="1200" b="0" dirty="0">
                        <a:solidFill>
                          <a:schemeClr val="bg2">
                            <a:lumMod val="10000"/>
                          </a:schemeClr>
                        </a:solidFill>
                        <a:latin typeface="Arial Narrow"/>
                      </a:endParaRPr>
                    </a:p>
                  </a:txBody>
                  <a:tcPr marL="0" marR="0" marT="0" marB="0">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indent="0">
                        <a:lnSpc>
                          <a:spcPct val="100000"/>
                        </a:lnSpc>
                      </a:pPr>
                      <a:r>
                        <a:rPr lang="ru-RU" sz="1200" b="0" dirty="0">
                          <a:solidFill>
                            <a:schemeClr val="bg2">
                              <a:lumMod val="10000"/>
                            </a:schemeClr>
                          </a:solidFill>
                          <a:latin typeface="Arial Narrow"/>
                        </a:rPr>
                        <a:t>Австрия</a:t>
                      </a:r>
                      <a:endParaRPr lang="en-US" sz="1200" b="0" dirty="0">
                        <a:solidFill>
                          <a:schemeClr val="bg2">
                            <a:lumMod val="10000"/>
                          </a:schemeClr>
                        </a:solidFill>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2700" indent="0" algn="ctr">
                        <a:lnSpc>
                          <a:spcPct val="100000"/>
                        </a:lnSpc>
                      </a:pPr>
                      <a:r>
                        <a:rPr lang="en-US" sz="1200" b="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016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algn="ctr">
                        <a:lnSpc>
                          <a:spcPct val="100000"/>
                        </a:lnSpc>
                      </a:pPr>
                      <a:endParaRPr sz="1200" b="0" dirty="0">
                        <a:solidFill>
                          <a:schemeClr val="bg2">
                            <a:lumMod val="10000"/>
                          </a:schemeClr>
                        </a:solidFil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85928">
                <a:tc vMerge="1">
                  <a:txBody>
                    <a:bodyPr/>
                    <a:lstStyle/>
                    <a:p>
                      <a:endParaRPr sz="900"/>
                    </a:p>
                  </a:txBody>
                  <a:tcPr marL="0" marR="0" marT="0" marB="0"/>
                </a:tc>
                <a:tc>
                  <a:txBody>
                    <a:bodyPr/>
                    <a:lstStyle/>
                    <a:p>
                      <a:pPr marL="36000" indent="0">
                        <a:lnSpc>
                          <a:spcPct val="100000"/>
                        </a:lnSpc>
                      </a:pPr>
                      <a:r>
                        <a:rPr lang="ru-RU" sz="1200" b="0" dirty="0">
                          <a:solidFill>
                            <a:schemeClr val="bg2">
                              <a:lumMod val="10000"/>
                            </a:schemeClr>
                          </a:solidFill>
                          <a:latin typeface="Arial Narrow"/>
                        </a:rPr>
                        <a:t>Мексика</a:t>
                      </a:r>
                      <a:endParaRPr lang="en-US" sz="1200" b="0" dirty="0">
                        <a:solidFill>
                          <a:schemeClr val="bg2">
                            <a:lumMod val="10000"/>
                          </a:schemeClr>
                        </a:solidFill>
                        <a:latin typeface="Arial Narrow"/>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2700" indent="0" algn="ctr">
                        <a:lnSpc>
                          <a:spcPct val="100000"/>
                        </a:lnSpc>
                      </a:pPr>
                      <a:r>
                        <a:rPr lang="en-US" sz="1200" b="0" dirty="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016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46888">
                <a:tc vMerge="1">
                  <a:txBody>
                    <a:bodyPr/>
                    <a:lstStyle/>
                    <a:p>
                      <a:endParaRPr sz="1200"/>
                    </a:p>
                  </a:txBody>
                  <a:tcPr marL="0" marR="0" marT="0" marB="0"/>
                </a:tc>
                <a:tc>
                  <a:txBody>
                    <a:bodyPr/>
                    <a:lstStyle/>
                    <a:p>
                      <a:pPr marL="36000" indent="0">
                        <a:lnSpc>
                          <a:spcPct val="100000"/>
                        </a:lnSpc>
                      </a:pPr>
                      <a:r>
                        <a:rPr lang="ru-RU" sz="1200" b="0" dirty="0">
                          <a:solidFill>
                            <a:schemeClr val="bg2">
                              <a:lumMod val="10000"/>
                            </a:schemeClr>
                          </a:solidFill>
                          <a:latin typeface="Arial Narrow"/>
                        </a:rPr>
                        <a:t>Нидерланды</a:t>
                      </a:r>
                      <a:endParaRPr lang="en-US" sz="1200" b="0" dirty="0">
                        <a:solidFill>
                          <a:schemeClr val="bg2">
                            <a:lumMod val="10000"/>
                          </a:schemeClr>
                        </a:solidFill>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2700" indent="0" algn="ctr">
                        <a:lnSpc>
                          <a:spcPct val="100000"/>
                        </a:lnSpc>
                      </a:pPr>
                      <a:r>
                        <a:rPr lang="en-US" sz="1200" b="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1016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92608">
                <a:tc vMerge="1">
                  <a:txBody>
                    <a:bodyPr/>
                    <a:lstStyle/>
                    <a:p>
                      <a:endParaRPr sz="1400"/>
                    </a:p>
                  </a:txBody>
                  <a:tcPr marL="0" marR="0" marT="0" marB="0"/>
                </a:tc>
                <a:tc>
                  <a:txBody>
                    <a:bodyPr/>
                    <a:lstStyle/>
                    <a:p>
                      <a:pPr marL="36000" indent="0">
                        <a:lnSpc>
                          <a:spcPct val="100000"/>
                        </a:lnSpc>
                      </a:pPr>
                      <a:r>
                        <a:rPr lang="ru-RU" sz="1200" b="0" dirty="0">
                          <a:solidFill>
                            <a:schemeClr val="bg2">
                              <a:lumMod val="10000"/>
                            </a:schemeClr>
                          </a:solidFill>
                          <a:latin typeface="Arial Narrow"/>
                        </a:rPr>
                        <a:t>Норвегия</a:t>
                      </a:r>
                      <a:endParaRPr lang="en-US" sz="1200" b="0" dirty="0">
                        <a:solidFill>
                          <a:schemeClr val="bg2">
                            <a:lumMod val="10000"/>
                          </a:schemeClr>
                        </a:solidFill>
                        <a:latin typeface="Arial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marR="12700" indent="0" algn="ctr">
                        <a:lnSpc>
                          <a:spcPct val="100000"/>
                        </a:lnSpc>
                      </a:pPr>
                      <a:r>
                        <a:rPr lang="en-US" sz="1200" b="0" dirty="0">
                          <a:solidFill>
                            <a:schemeClr val="bg2">
                              <a:lumMod val="10000"/>
                            </a:schemeClr>
                          </a:solidFill>
                          <a:latin typeface="Arial Narrow"/>
                        </a:rPr>
                        <a:t>■</a:t>
                      </a:r>
                    </a:p>
                  </a:txBody>
                  <a:tcPr marL="0" marR="0" marT="0" marB="0"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a:solidFill>
                            <a:schemeClr val="bg2">
                              <a:lumMod val="10000"/>
                            </a:schemeClr>
                          </a:solidFill>
                          <a:latin typeface="Gulim"/>
                        </a:rPr>
                        <a:t>-</a:t>
                      </a:r>
                      <a:endParaRPr lang="en-US" sz="1200" b="0" dirty="0">
                        <a:solidFill>
                          <a:schemeClr val="bg2">
                            <a:lumMod val="10000"/>
                          </a:schemeClr>
                        </a:solidFill>
                        <a:latin typeface="Gulim"/>
                      </a:endParaRP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marR="254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marR="101600" indent="0" algn="ctr">
                        <a:lnSpc>
                          <a:spcPct val="100000"/>
                        </a:lnSpc>
                      </a:pPr>
                      <a:r>
                        <a:rPr lang="en-US" sz="1200" b="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dirty="0">
                          <a:solidFill>
                            <a:schemeClr val="bg2">
                              <a:lumMod val="10000"/>
                            </a:schemeClr>
                          </a:solidFill>
                          <a:latin typeface="Gulim"/>
                        </a:rPr>
                        <a:t>-</a:t>
                      </a: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000" marR="63500" indent="0" algn="ctr">
                        <a:lnSpc>
                          <a:spcPct val="100000"/>
                        </a:lnSpc>
                      </a:pPr>
                      <a:r>
                        <a:rPr lang="en-US" sz="1200" b="0" dirty="0">
                          <a:solidFill>
                            <a:schemeClr val="bg2">
                              <a:lumMod val="10000"/>
                            </a:schemeClr>
                          </a:solidFill>
                          <a:latin typeface="Arial Narrow"/>
                        </a:rPr>
                        <a:t>■</a:t>
                      </a:r>
                    </a:p>
                  </a:txBody>
                  <a:tcPr marL="0" marR="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7375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CACF2F-2881-4A50-9084-A76395A3F7AF}" type="slidenum">
              <a:rPr lang="en-GB" smtClean="0"/>
              <a:t>13</a:t>
            </a:fld>
            <a:endParaRPr lang="en-GB"/>
          </a:p>
        </p:txBody>
      </p:sp>
      <p:sp>
        <p:nvSpPr>
          <p:cNvPr id="4" name="Title 3"/>
          <p:cNvSpPr>
            <a:spLocks noGrp="1"/>
          </p:cNvSpPr>
          <p:nvPr>
            <p:ph type="title"/>
          </p:nvPr>
        </p:nvSpPr>
        <p:spPr>
          <a:xfrm>
            <a:off x="1079999" y="237600"/>
            <a:ext cx="7819011" cy="1022400"/>
          </a:xfrm>
        </p:spPr>
        <p:txBody>
          <a:bodyPr/>
          <a:lstStyle/>
          <a:p>
            <a:r>
              <a:rPr lang="ru-RU" sz="2800" b="1" dirty="0"/>
              <a:t>Страны ОЭСР поддерживают внедрение практики ГОБП разными способами</a:t>
            </a:r>
            <a:endParaRPr lang="fr-FR"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792480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65358" y="1630541"/>
            <a:ext cx="6929172" cy="646331"/>
          </a:xfrm>
          <a:prstGeom prst="rect">
            <a:avLst/>
          </a:prstGeom>
          <a:noFill/>
        </p:spPr>
        <p:txBody>
          <a:bodyPr wrap="square" rtlCol="0">
            <a:spAutoFit/>
          </a:bodyPr>
          <a:lstStyle/>
          <a:p>
            <a:pPr algn="ctr"/>
            <a:r>
              <a:rPr lang="ru-RU" b="1" dirty="0">
                <a:solidFill>
                  <a:schemeClr val="bg2">
                    <a:lumMod val="25000"/>
                  </a:schemeClr>
                </a:solidFill>
              </a:rPr>
              <a:t>Административные инструменты, применяемые для поддержки внедрения практики ГОБП</a:t>
            </a:r>
            <a:endParaRPr lang="fr-FR" b="1" dirty="0">
              <a:solidFill>
                <a:schemeClr val="bg2">
                  <a:lumMod val="2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599564222"/>
              </p:ext>
            </p:extLst>
          </p:nvPr>
        </p:nvGraphicFramePr>
        <p:xfrm>
          <a:off x="1109472" y="2575560"/>
          <a:ext cx="3069336" cy="3282696"/>
        </p:xfrm>
        <a:graphic>
          <a:graphicData uri="http://schemas.openxmlformats.org/drawingml/2006/table">
            <a:tbl>
              <a:tblPr/>
              <a:tblGrid>
                <a:gridCol w="3069336">
                  <a:extLst>
                    <a:ext uri="{9D8B030D-6E8A-4147-A177-3AD203B41FA5}">
                      <a16:colId xmlns:a16="http://schemas.microsoft.com/office/drawing/2014/main" val="20000"/>
                    </a:ext>
                  </a:extLst>
                </a:gridCol>
              </a:tblGrid>
              <a:tr h="539496">
                <a:tc>
                  <a:txBody>
                    <a:bodyPr/>
                    <a:lstStyle/>
                    <a:p>
                      <a:pPr marL="36000" marR="114300" indent="0" algn="r">
                        <a:lnSpc>
                          <a:spcPts val="1272"/>
                        </a:lnSpc>
                      </a:pPr>
                      <a:r>
                        <a:rPr lang="ru-RU" sz="1000" b="1" spc="50" dirty="0">
                          <a:solidFill>
                            <a:schemeClr val="bg2">
                              <a:lumMod val="10000"/>
                            </a:schemeClr>
                          </a:solidFill>
                          <a:latin typeface="Arial Narrow"/>
                        </a:rPr>
                        <a:t>Стандартные</a:t>
                      </a:r>
                      <a:r>
                        <a:rPr lang="ru-RU" sz="1000" b="1" spc="50" baseline="0" dirty="0">
                          <a:solidFill>
                            <a:schemeClr val="bg2">
                              <a:lumMod val="10000"/>
                            </a:schemeClr>
                          </a:solidFill>
                          <a:latin typeface="Arial Narrow"/>
                        </a:rPr>
                        <a:t> указания со стороны центрального бюджетного органа, предписывающие порядок применения ГОБП</a:t>
                      </a:r>
                      <a:endParaRPr lang="en-US" sz="1000" b="1" spc="50" dirty="0">
                        <a:solidFill>
                          <a:schemeClr val="bg2">
                            <a:lumMod val="10000"/>
                          </a:schemeClr>
                        </a:solidFill>
                        <a:latin typeface="Arial Narrow"/>
                      </a:endParaRPr>
                    </a:p>
                  </a:txBody>
                  <a:tcPr marL="0" marR="0" marT="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9976">
                <a:tc>
                  <a:txBody>
                    <a:bodyPr/>
                    <a:lstStyle/>
                    <a:p>
                      <a:pPr marL="36000" marR="114300" indent="0" algn="r">
                        <a:lnSpc>
                          <a:spcPts val="1272"/>
                        </a:lnSpc>
                      </a:pPr>
                      <a:r>
                        <a:rPr lang="ru-RU" sz="1000" b="1" spc="50" dirty="0">
                          <a:solidFill>
                            <a:schemeClr val="bg2">
                              <a:lumMod val="10000"/>
                            </a:schemeClr>
                          </a:solidFill>
                          <a:latin typeface="Arial Narrow"/>
                        </a:rPr>
                        <a:t>Обучение методике применения ГОБП</a:t>
                      </a:r>
                      <a:endParaRPr lang="en-US" sz="1000" b="1" spc="50" dirty="0">
                        <a:solidFill>
                          <a:schemeClr val="bg2">
                            <a:lumMod val="10000"/>
                          </a:schemeClr>
                        </a:solidFill>
                        <a:latin typeface="Arial Narrow"/>
                      </a:endParaRPr>
                    </a:p>
                  </a:txBody>
                  <a:tcPr marL="0" marR="0" marT="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24256">
                <a:tc>
                  <a:txBody>
                    <a:bodyPr/>
                    <a:lstStyle/>
                    <a:p>
                      <a:pPr marL="36000" marR="114300" indent="0" algn="r">
                        <a:lnSpc>
                          <a:spcPts val="1272"/>
                        </a:lnSpc>
                      </a:pPr>
                      <a:r>
                        <a:rPr lang="ru-RU" sz="1000" b="1" spc="50" dirty="0">
                          <a:solidFill>
                            <a:schemeClr val="bg2">
                              <a:lumMod val="10000"/>
                            </a:schemeClr>
                          </a:solidFill>
                          <a:latin typeface="Arial Narrow"/>
                        </a:rPr>
                        <a:t>Рекомендации</a:t>
                      </a:r>
                      <a:r>
                        <a:rPr lang="ru-RU" sz="1000" b="1" spc="50" baseline="0" dirty="0">
                          <a:solidFill>
                            <a:schemeClr val="bg2">
                              <a:lumMod val="10000"/>
                            </a:schemeClr>
                          </a:solidFill>
                          <a:latin typeface="Arial Narrow"/>
                        </a:rPr>
                        <a:t> экспертов/консультантов по применению практики ГОБП</a:t>
                      </a:r>
                      <a:endParaRPr lang="en-US" sz="1000" b="1" spc="50" dirty="0">
                        <a:solidFill>
                          <a:schemeClr val="bg2">
                            <a:lumMod val="10000"/>
                          </a:schemeClr>
                        </a:solidFill>
                        <a:latin typeface="Arial Narrow"/>
                      </a:endParaRPr>
                    </a:p>
                  </a:txBody>
                  <a:tcPr marL="0" marR="0" marT="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54736">
                <a:tc>
                  <a:txBody>
                    <a:bodyPr/>
                    <a:lstStyle/>
                    <a:p>
                      <a:pPr marL="36000" marR="114300" indent="0" algn="r">
                        <a:lnSpc>
                          <a:spcPts val="1296"/>
                        </a:lnSpc>
                      </a:pPr>
                      <a:r>
                        <a:rPr lang="ru-RU" sz="1000" b="1" spc="50" dirty="0">
                          <a:solidFill>
                            <a:schemeClr val="bg2">
                              <a:lumMod val="10000"/>
                            </a:schemeClr>
                          </a:solidFill>
                          <a:latin typeface="Arial Narrow"/>
                        </a:rPr>
                        <a:t>Межведомственная(вы) рабочая(</a:t>
                      </a:r>
                      <a:r>
                        <a:rPr lang="ru-RU" sz="1000" b="1" spc="50" dirty="0" err="1">
                          <a:solidFill>
                            <a:schemeClr val="bg2">
                              <a:lumMod val="10000"/>
                            </a:schemeClr>
                          </a:solidFill>
                          <a:latin typeface="Arial Narrow"/>
                        </a:rPr>
                        <a:t>ие</a:t>
                      </a:r>
                      <a:r>
                        <a:rPr lang="ru-RU" sz="1000" b="1" spc="50" dirty="0">
                          <a:solidFill>
                            <a:schemeClr val="bg2">
                              <a:lumMod val="10000"/>
                            </a:schemeClr>
                          </a:solidFill>
                          <a:latin typeface="Arial Narrow"/>
                        </a:rPr>
                        <a:t>) группа(ы) для обмена</a:t>
                      </a:r>
                      <a:r>
                        <a:rPr lang="ru-RU" sz="1000" b="1" spc="50" baseline="0" dirty="0">
                          <a:solidFill>
                            <a:schemeClr val="bg2">
                              <a:lumMod val="10000"/>
                            </a:schemeClr>
                          </a:solidFill>
                          <a:latin typeface="Arial Narrow"/>
                        </a:rPr>
                        <a:t> передовым опытом по применению ГОБП</a:t>
                      </a:r>
                      <a:endParaRPr lang="en-US" sz="1000" b="1" spc="50" dirty="0">
                        <a:solidFill>
                          <a:schemeClr val="bg2">
                            <a:lumMod val="10000"/>
                          </a:schemeClr>
                        </a:solidFill>
                        <a:latin typeface="Arial Narrow"/>
                      </a:endParaRPr>
                    </a:p>
                  </a:txBody>
                  <a:tcPr marL="0" marR="0" marT="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39496">
                <a:tc>
                  <a:txBody>
                    <a:bodyPr/>
                    <a:lstStyle/>
                    <a:p>
                      <a:pPr marL="36000" marR="114300" indent="0" algn="r">
                        <a:lnSpc>
                          <a:spcPts val="1272"/>
                        </a:lnSpc>
                      </a:pPr>
                      <a:r>
                        <a:rPr lang="ru-RU" sz="1000" b="1" spc="50" dirty="0">
                          <a:solidFill>
                            <a:schemeClr val="bg2">
                              <a:lumMod val="10000"/>
                            </a:schemeClr>
                          </a:solidFill>
                          <a:latin typeface="Arial Narrow"/>
                        </a:rPr>
                        <a:t>Циркуляр</a:t>
                      </a:r>
                      <a:r>
                        <a:rPr lang="ru-RU" sz="1000" b="1" spc="50" baseline="0" dirty="0">
                          <a:solidFill>
                            <a:schemeClr val="bg2">
                              <a:lumMod val="10000"/>
                            </a:schemeClr>
                          </a:solidFill>
                          <a:latin typeface="Arial Narrow"/>
                        </a:rPr>
                        <a:t> о годовом бюджете с деталями и инструкциями по применению ГОБП</a:t>
                      </a:r>
                      <a:endParaRPr lang="en-US" sz="1000" b="1" spc="50" dirty="0">
                        <a:solidFill>
                          <a:schemeClr val="bg2">
                            <a:lumMod val="10000"/>
                          </a:schemeClr>
                        </a:solidFill>
                        <a:latin typeface="Arial Narrow"/>
                      </a:endParaRPr>
                    </a:p>
                  </a:txBody>
                  <a:tcPr marL="0" marR="0" marT="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54736">
                <a:tc>
                  <a:txBody>
                    <a:bodyPr/>
                    <a:lstStyle/>
                    <a:p>
                      <a:pPr marL="36000" marR="114300" indent="0" algn="r"/>
                      <a:r>
                        <a:rPr lang="ru-RU" sz="1000" b="1" spc="50" dirty="0">
                          <a:solidFill>
                            <a:schemeClr val="bg2">
                              <a:lumMod val="10000"/>
                            </a:schemeClr>
                          </a:solidFill>
                          <a:latin typeface="Arial Narrow"/>
                        </a:rPr>
                        <a:t>Прочее (укажите)</a:t>
                      </a:r>
                      <a:endParaRPr lang="en-US" sz="1000" b="1" spc="50" dirty="0">
                        <a:solidFill>
                          <a:schemeClr val="bg2">
                            <a:lumMod val="10000"/>
                          </a:schemeClr>
                        </a:solidFill>
                        <a:latin typeface="Arial Narrow"/>
                      </a:endParaRPr>
                    </a:p>
                  </a:txBody>
                  <a:tcPr marL="0" marR="0" marT="0" marB="0" anchor="ctr">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864206" y="5992368"/>
            <a:ext cx="3130296" cy="192024"/>
          </a:xfrm>
          <a:prstGeom prst="rect">
            <a:avLst/>
          </a:prstGeom>
          <a:solidFill>
            <a:schemeClr val="bg1"/>
          </a:solidFill>
        </p:spPr>
        <p:txBody>
          <a:bodyPr lIns="0" tIns="0" rIns="0" bIns="0">
            <a:noAutofit/>
          </a:bodyPr>
          <a:lstStyle/>
          <a:p>
            <a:r>
              <a:rPr lang="ru-RU" sz="1000" dirty="0"/>
              <a:t>Источник: обследование ОЭСР практики применения ГОБП 2016 г.</a:t>
            </a:r>
            <a:endParaRPr lang="fr-FR" sz="1000" dirty="0"/>
          </a:p>
        </p:txBody>
      </p:sp>
    </p:spTree>
    <p:extLst>
      <p:ext uri="{BB962C8B-B14F-4D97-AF65-F5344CB8AC3E}">
        <p14:creationId xmlns:p14="http://schemas.microsoft.com/office/powerpoint/2010/main" val="293948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CACF2F-2881-4A50-9084-A76395A3F7AF}" type="slidenum">
              <a:rPr lang="en-GB" smtClean="0"/>
              <a:t>14</a:t>
            </a:fld>
            <a:endParaRPr lang="en-GB"/>
          </a:p>
        </p:txBody>
      </p:sp>
      <p:sp>
        <p:nvSpPr>
          <p:cNvPr id="4" name="Title 3"/>
          <p:cNvSpPr>
            <a:spLocks noGrp="1"/>
          </p:cNvSpPr>
          <p:nvPr>
            <p:ph type="title"/>
          </p:nvPr>
        </p:nvSpPr>
        <p:spPr>
          <a:xfrm>
            <a:off x="965358" y="237600"/>
            <a:ext cx="8178642" cy="1022400"/>
          </a:xfrm>
        </p:spPr>
        <p:txBody>
          <a:bodyPr/>
          <a:lstStyle/>
          <a:p>
            <a:r>
              <a:rPr lang="ru-RU" sz="2800" b="1" dirty="0"/>
              <a:t>Для того, чтобы подтвердить действенность ГОБП, ещё предстоит поработать</a:t>
            </a:r>
            <a:endParaRPr lang="fr-FR" sz="2800" b="1" dirty="0"/>
          </a:p>
        </p:txBody>
      </p:sp>
      <p:sp>
        <p:nvSpPr>
          <p:cNvPr id="6" name="TextBox 5"/>
          <p:cNvSpPr txBox="1"/>
          <p:nvPr/>
        </p:nvSpPr>
        <p:spPr>
          <a:xfrm>
            <a:off x="965358" y="1630541"/>
            <a:ext cx="6929172" cy="646331"/>
          </a:xfrm>
          <a:prstGeom prst="rect">
            <a:avLst/>
          </a:prstGeom>
          <a:noFill/>
        </p:spPr>
        <p:txBody>
          <a:bodyPr wrap="square" rtlCol="0">
            <a:spAutoFit/>
          </a:bodyPr>
          <a:lstStyle/>
          <a:p>
            <a:pPr algn="ctr"/>
            <a:r>
              <a:rPr lang="ru-RU" b="1" dirty="0">
                <a:solidFill>
                  <a:schemeClr val="bg2">
                    <a:lumMod val="25000"/>
                  </a:schemeClr>
                </a:solidFill>
              </a:rPr>
              <a:t>Действенность ГОБП при формулировании политики и размещении ресурсов</a:t>
            </a:r>
            <a:endParaRPr lang="fr-FR" b="1" dirty="0">
              <a:solidFill>
                <a:schemeClr val="bg2">
                  <a:lumMod val="25000"/>
                </a:schemeClr>
              </a:solidFill>
            </a:endParaRPr>
          </a:p>
        </p:txBody>
      </p:sp>
      <p:sp>
        <p:nvSpPr>
          <p:cNvPr id="7" name="Прямоугольник 6"/>
          <p:cNvSpPr/>
          <p:nvPr/>
        </p:nvSpPr>
        <p:spPr>
          <a:xfrm>
            <a:off x="557998" y="6150844"/>
            <a:ext cx="3779802" cy="316952"/>
          </a:xfrm>
          <a:prstGeom prst="rect">
            <a:avLst/>
          </a:prstGeom>
          <a:solidFill>
            <a:schemeClr val="bg1"/>
          </a:solidFill>
        </p:spPr>
        <p:txBody>
          <a:bodyPr lIns="0" tIns="0" rIns="0" bIns="0">
            <a:noAutofit/>
          </a:bodyPr>
          <a:lstStyle/>
          <a:p>
            <a:pPr>
              <a:spcBef>
                <a:spcPts val="2940"/>
              </a:spcBef>
            </a:pPr>
            <a:r>
              <a:rPr lang="ru-RU" sz="1200" dirty="0"/>
              <a:t>Источник: обследование ОЭСР практики применения ГОБП 2016 г.</a:t>
            </a:r>
            <a:endParaRPr lang="fr-FR" sz="1200" dirty="0"/>
          </a:p>
          <a:p>
            <a:pPr indent="0">
              <a:spcBef>
                <a:spcPts val="2940"/>
              </a:spcBef>
            </a:pPr>
            <a:endParaRPr lang="en-US" sz="1200" b="1" dirty="0">
              <a:solidFill>
                <a:schemeClr val="bg2">
                  <a:lumMod val="10000"/>
                </a:schemeClr>
              </a:solidFill>
              <a:latin typeface="Book Antiqua"/>
            </a:endParaRPr>
          </a:p>
        </p:txBody>
      </p:sp>
      <p:pic>
        <p:nvPicPr>
          <p:cNvPr id="8" name="Рисунок 7"/>
          <p:cNvPicPr>
            <a:picLocks noChangeAspect="1"/>
          </p:cNvPicPr>
          <p:nvPr/>
        </p:nvPicPr>
        <p:blipFill>
          <a:blip r:embed="rId3"/>
          <a:stretch>
            <a:fillRect/>
          </a:stretch>
        </p:blipFill>
        <p:spPr>
          <a:xfrm>
            <a:off x="3654552" y="2929128"/>
            <a:ext cx="3300984" cy="3240024"/>
          </a:xfrm>
          <a:prstGeom prst="rect">
            <a:avLst/>
          </a:prstGeom>
        </p:spPr>
      </p:pic>
      <p:sp>
        <p:nvSpPr>
          <p:cNvPr id="9" name="Прямоугольник 8"/>
          <p:cNvSpPr/>
          <p:nvPr/>
        </p:nvSpPr>
        <p:spPr>
          <a:xfrm>
            <a:off x="4383024" y="2542032"/>
            <a:ext cx="758952" cy="350520"/>
          </a:xfrm>
          <a:prstGeom prst="rect">
            <a:avLst/>
          </a:prstGeom>
        </p:spPr>
        <p:txBody>
          <a:bodyPr lIns="0" tIns="0" rIns="0" bIns="0">
            <a:noAutofit/>
          </a:bodyPr>
          <a:lstStyle/>
          <a:p>
            <a:pPr indent="0">
              <a:spcAft>
                <a:spcPts val="210"/>
              </a:spcAft>
            </a:pPr>
            <a:r>
              <a:rPr lang="ru-RU" sz="1000" b="1" dirty="0">
                <a:solidFill>
                  <a:srgbClr val="51415A"/>
                </a:solidFill>
                <a:latin typeface="Arial Narrow"/>
              </a:rPr>
              <a:t>Недостаточно информации</a:t>
            </a:r>
            <a:endParaRPr lang="en-US" sz="1000" b="1" dirty="0">
              <a:solidFill>
                <a:srgbClr val="51415A"/>
              </a:solidFill>
              <a:latin typeface="Arial Narrow"/>
            </a:endParaRPr>
          </a:p>
        </p:txBody>
      </p:sp>
      <p:sp>
        <p:nvSpPr>
          <p:cNvPr id="10" name="Прямоугольник 9"/>
          <p:cNvSpPr/>
          <p:nvPr/>
        </p:nvSpPr>
        <p:spPr>
          <a:xfrm>
            <a:off x="5422392" y="2718816"/>
            <a:ext cx="768096" cy="201168"/>
          </a:xfrm>
          <a:prstGeom prst="rect">
            <a:avLst/>
          </a:prstGeom>
        </p:spPr>
        <p:txBody>
          <a:bodyPr lIns="0" tIns="0" rIns="0" bIns="0">
            <a:noAutofit/>
          </a:bodyPr>
          <a:lstStyle/>
          <a:p>
            <a:pPr indent="0">
              <a:spcAft>
                <a:spcPts val="1260"/>
              </a:spcAft>
            </a:pPr>
            <a:r>
              <a:rPr lang="ru-RU" sz="1000" b="1" dirty="0">
                <a:solidFill>
                  <a:srgbClr val="51415A"/>
                </a:solidFill>
                <a:latin typeface="Arial Narrow"/>
              </a:rPr>
              <a:t>Значительная</a:t>
            </a:r>
            <a:endParaRPr lang="en-US" sz="1000" b="1" dirty="0">
              <a:solidFill>
                <a:srgbClr val="51415A"/>
              </a:solidFill>
              <a:latin typeface="Arial Narrow"/>
            </a:endParaRPr>
          </a:p>
        </p:txBody>
      </p:sp>
      <p:sp>
        <p:nvSpPr>
          <p:cNvPr id="11" name="Прямоугольник 10"/>
          <p:cNvSpPr/>
          <p:nvPr/>
        </p:nvSpPr>
        <p:spPr>
          <a:xfrm>
            <a:off x="2724912" y="4797552"/>
            <a:ext cx="938784" cy="176784"/>
          </a:xfrm>
          <a:prstGeom prst="rect">
            <a:avLst/>
          </a:prstGeom>
        </p:spPr>
        <p:txBody>
          <a:bodyPr lIns="0" tIns="0" rIns="0" bIns="0">
            <a:noAutofit/>
          </a:bodyPr>
          <a:lstStyle/>
          <a:p>
            <a:pPr indent="0"/>
            <a:r>
              <a:rPr lang="ru-RU" sz="1000" b="1" dirty="0">
                <a:solidFill>
                  <a:srgbClr val="352838"/>
                </a:solidFill>
                <a:latin typeface="Arial Narrow"/>
              </a:rPr>
              <a:t>Незначительная</a:t>
            </a:r>
            <a:endParaRPr lang="en-US" sz="1000" b="1" dirty="0">
              <a:solidFill>
                <a:srgbClr val="51415A"/>
              </a:solidFill>
              <a:latin typeface="Arial Narrow"/>
            </a:endParaRPr>
          </a:p>
        </p:txBody>
      </p:sp>
      <p:sp>
        <p:nvSpPr>
          <p:cNvPr id="12" name="Прямоугольник 11"/>
          <p:cNvSpPr/>
          <p:nvPr/>
        </p:nvSpPr>
        <p:spPr>
          <a:xfrm>
            <a:off x="3837432" y="4779264"/>
            <a:ext cx="908304" cy="167640"/>
          </a:xfrm>
          <a:prstGeom prst="rect">
            <a:avLst/>
          </a:prstGeom>
        </p:spPr>
        <p:txBody>
          <a:bodyPr lIns="0" tIns="0" rIns="0" bIns="0">
            <a:noAutofit/>
          </a:bodyPr>
          <a:lstStyle/>
          <a:p>
            <a:pPr indent="0"/>
            <a:r>
              <a:rPr lang="ru-RU" sz="1000" b="1" dirty="0">
                <a:solidFill>
                  <a:srgbClr val="352838"/>
                </a:solidFill>
                <a:latin typeface="Arial Narrow"/>
              </a:rPr>
              <a:t>Финляндия</a:t>
            </a:r>
            <a:endParaRPr lang="en-US" sz="1000" b="1" dirty="0">
              <a:solidFill>
                <a:srgbClr val="352838"/>
              </a:solidFill>
              <a:latin typeface="Arial Narrow"/>
            </a:endParaRPr>
          </a:p>
        </p:txBody>
      </p:sp>
      <p:sp>
        <p:nvSpPr>
          <p:cNvPr id="13" name="Прямоугольник 12"/>
          <p:cNvSpPr/>
          <p:nvPr/>
        </p:nvSpPr>
        <p:spPr>
          <a:xfrm>
            <a:off x="4690872" y="3102864"/>
            <a:ext cx="536448" cy="164592"/>
          </a:xfrm>
          <a:prstGeom prst="rect">
            <a:avLst/>
          </a:prstGeom>
        </p:spPr>
        <p:txBody>
          <a:bodyPr lIns="0" tIns="0" rIns="0" bIns="0">
            <a:noAutofit/>
          </a:bodyPr>
          <a:lstStyle/>
          <a:p>
            <a:pPr marR="32004" indent="0" algn="r">
              <a:spcBef>
                <a:spcPts val="1260"/>
              </a:spcBef>
            </a:pPr>
            <a:r>
              <a:rPr lang="ru-RU" sz="1000" b="1" dirty="0">
                <a:solidFill>
                  <a:srgbClr val="47474A"/>
                </a:solidFill>
                <a:latin typeface="Arial Narrow"/>
              </a:rPr>
              <a:t>Швеция</a:t>
            </a:r>
            <a:endParaRPr lang="en-US" sz="1000" b="1" dirty="0">
              <a:solidFill>
                <a:srgbClr val="47474A"/>
              </a:solidFill>
              <a:latin typeface="Arial Narrow"/>
            </a:endParaRPr>
          </a:p>
        </p:txBody>
      </p:sp>
      <p:sp>
        <p:nvSpPr>
          <p:cNvPr id="14" name="Прямоугольник 13"/>
          <p:cNvSpPr/>
          <p:nvPr/>
        </p:nvSpPr>
        <p:spPr>
          <a:xfrm>
            <a:off x="5394960" y="3115056"/>
            <a:ext cx="487680" cy="167640"/>
          </a:xfrm>
          <a:prstGeom prst="rect">
            <a:avLst/>
          </a:prstGeom>
        </p:spPr>
        <p:txBody>
          <a:bodyPr lIns="0" tIns="0" rIns="0" bIns="0">
            <a:noAutofit/>
          </a:bodyPr>
          <a:lstStyle/>
          <a:p>
            <a:pPr indent="0">
              <a:spcBef>
                <a:spcPts val="1260"/>
              </a:spcBef>
            </a:pPr>
            <a:r>
              <a:rPr lang="en-US" sz="1000" b="1" dirty="0">
                <a:solidFill>
                  <a:srgbClr val="D0DBCB"/>
                </a:solidFill>
                <a:latin typeface="Arial Narrow"/>
              </a:rPr>
              <a:t>M</a:t>
            </a:r>
            <a:r>
              <a:rPr lang="ru-RU" sz="1000" b="1" dirty="0" err="1">
                <a:solidFill>
                  <a:srgbClr val="D0DBCB"/>
                </a:solidFill>
                <a:latin typeface="Arial Narrow"/>
              </a:rPr>
              <a:t>ексика</a:t>
            </a:r>
            <a:endParaRPr lang="en-US" sz="1000" b="1" dirty="0">
              <a:solidFill>
                <a:srgbClr val="D0DBCB"/>
              </a:solidFill>
              <a:latin typeface="Arial Narrow"/>
            </a:endParaRPr>
          </a:p>
        </p:txBody>
      </p:sp>
      <p:sp>
        <p:nvSpPr>
          <p:cNvPr id="15" name="Прямоугольник 14"/>
          <p:cNvSpPr/>
          <p:nvPr/>
        </p:nvSpPr>
        <p:spPr>
          <a:xfrm>
            <a:off x="5958840" y="3511296"/>
            <a:ext cx="530352" cy="185928"/>
          </a:xfrm>
          <a:prstGeom prst="rect">
            <a:avLst/>
          </a:prstGeom>
        </p:spPr>
        <p:txBody>
          <a:bodyPr lIns="0" tIns="0" rIns="0" bIns="0">
            <a:noAutofit/>
          </a:bodyPr>
          <a:lstStyle/>
          <a:p>
            <a:pPr indent="0"/>
            <a:r>
              <a:rPr lang="ru-RU" sz="1000" b="1" dirty="0">
                <a:solidFill>
                  <a:srgbClr val="352838"/>
                </a:solidFill>
                <a:latin typeface="Arial Narrow"/>
              </a:rPr>
              <a:t>Бельгия</a:t>
            </a:r>
            <a:endParaRPr lang="en-US" sz="1000" b="1" dirty="0">
              <a:solidFill>
                <a:srgbClr val="352838"/>
              </a:solidFill>
              <a:latin typeface="Arial Narrow"/>
            </a:endParaRPr>
          </a:p>
        </p:txBody>
      </p:sp>
      <p:sp>
        <p:nvSpPr>
          <p:cNvPr id="16" name="Прямоугольник 15"/>
          <p:cNvSpPr/>
          <p:nvPr/>
        </p:nvSpPr>
        <p:spPr>
          <a:xfrm>
            <a:off x="4053840" y="3639312"/>
            <a:ext cx="755904" cy="115824"/>
          </a:xfrm>
          <a:prstGeom prst="rect">
            <a:avLst/>
          </a:prstGeom>
        </p:spPr>
        <p:txBody>
          <a:bodyPr lIns="0" tIns="0" rIns="0" bIns="0">
            <a:noAutofit/>
          </a:bodyPr>
          <a:lstStyle/>
          <a:p>
            <a:pPr indent="0">
              <a:spcAft>
                <a:spcPts val="1890"/>
              </a:spcAft>
            </a:pPr>
            <a:r>
              <a:rPr lang="ru-RU" sz="1000" b="1" dirty="0">
                <a:solidFill>
                  <a:srgbClr val="352838"/>
                </a:solidFill>
                <a:latin typeface="Arial Narrow"/>
              </a:rPr>
              <a:t>Нидерланды</a:t>
            </a:r>
            <a:endParaRPr lang="en-US" sz="1000" b="1" dirty="0">
              <a:solidFill>
                <a:srgbClr val="352838"/>
              </a:solidFill>
              <a:latin typeface="Arial Narrow"/>
            </a:endParaRPr>
          </a:p>
        </p:txBody>
      </p:sp>
      <p:sp>
        <p:nvSpPr>
          <p:cNvPr id="17" name="Прямоугольник 16"/>
          <p:cNvSpPr/>
          <p:nvPr/>
        </p:nvSpPr>
        <p:spPr>
          <a:xfrm>
            <a:off x="3831336" y="4096512"/>
            <a:ext cx="551688" cy="173736"/>
          </a:xfrm>
          <a:prstGeom prst="rect">
            <a:avLst/>
          </a:prstGeom>
        </p:spPr>
        <p:txBody>
          <a:bodyPr lIns="0" tIns="0" rIns="0" bIns="0">
            <a:noAutofit/>
          </a:bodyPr>
          <a:lstStyle/>
          <a:p>
            <a:pPr indent="0">
              <a:spcBef>
                <a:spcPts val="1890"/>
              </a:spcBef>
            </a:pPr>
            <a:r>
              <a:rPr lang="ru-RU" sz="1000" b="1" dirty="0">
                <a:solidFill>
                  <a:srgbClr val="352838"/>
                </a:solidFill>
                <a:latin typeface="Arial Narrow"/>
              </a:rPr>
              <a:t>Исландия</a:t>
            </a:r>
            <a:endParaRPr lang="en-US" sz="1000" b="1" dirty="0">
              <a:solidFill>
                <a:srgbClr val="352838"/>
              </a:solidFill>
              <a:latin typeface="Arial Narrow"/>
            </a:endParaRPr>
          </a:p>
        </p:txBody>
      </p:sp>
      <p:sp>
        <p:nvSpPr>
          <p:cNvPr id="18" name="Прямоугольник 17"/>
          <p:cNvSpPr/>
          <p:nvPr/>
        </p:nvSpPr>
        <p:spPr>
          <a:xfrm>
            <a:off x="6278880" y="4047744"/>
            <a:ext cx="502920" cy="182880"/>
          </a:xfrm>
          <a:prstGeom prst="rect">
            <a:avLst/>
          </a:prstGeom>
        </p:spPr>
        <p:txBody>
          <a:bodyPr lIns="0" tIns="0" rIns="0" bIns="0">
            <a:noAutofit/>
          </a:bodyPr>
          <a:lstStyle/>
          <a:p>
            <a:pPr indent="0"/>
            <a:r>
              <a:rPr lang="ru-RU" sz="1000" b="1" dirty="0">
                <a:solidFill>
                  <a:srgbClr val="352838"/>
                </a:solidFill>
                <a:latin typeface="Arial Narrow"/>
              </a:rPr>
              <a:t>Израиль</a:t>
            </a:r>
            <a:endParaRPr lang="en-US" sz="1000" b="1" dirty="0">
              <a:solidFill>
                <a:srgbClr val="352838"/>
              </a:solidFill>
              <a:latin typeface="Arial Narrow"/>
            </a:endParaRPr>
          </a:p>
        </p:txBody>
      </p:sp>
      <p:sp>
        <p:nvSpPr>
          <p:cNvPr id="19" name="Прямоугольник 18"/>
          <p:cNvSpPr/>
          <p:nvPr/>
        </p:nvSpPr>
        <p:spPr>
          <a:xfrm>
            <a:off x="6412992" y="4779264"/>
            <a:ext cx="393192" cy="192024"/>
          </a:xfrm>
          <a:prstGeom prst="rect">
            <a:avLst/>
          </a:prstGeom>
        </p:spPr>
        <p:txBody>
          <a:bodyPr lIns="0" tIns="0" rIns="0" bIns="0">
            <a:noAutofit/>
          </a:bodyPr>
          <a:lstStyle/>
          <a:p>
            <a:pPr indent="0"/>
            <a:r>
              <a:rPr lang="ru-RU" sz="1000" b="1" dirty="0">
                <a:solidFill>
                  <a:srgbClr val="352838"/>
                </a:solidFill>
                <a:latin typeface="Arial Narrow"/>
              </a:rPr>
              <a:t>Япония</a:t>
            </a:r>
            <a:endParaRPr lang="en-US" sz="1000" b="1" dirty="0">
              <a:solidFill>
                <a:srgbClr val="352838"/>
              </a:solidFill>
              <a:latin typeface="Arial Narrow"/>
            </a:endParaRPr>
          </a:p>
        </p:txBody>
      </p:sp>
      <p:sp>
        <p:nvSpPr>
          <p:cNvPr id="20" name="Прямоугольник 19"/>
          <p:cNvSpPr/>
          <p:nvPr/>
        </p:nvSpPr>
        <p:spPr>
          <a:xfrm>
            <a:off x="4145280" y="5373624"/>
            <a:ext cx="502920" cy="173736"/>
          </a:xfrm>
          <a:prstGeom prst="rect">
            <a:avLst/>
          </a:prstGeom>
        </p:spPr>
        <p:txBody>
          <a:bodyPr lIns="0" tIns="0" rIns="0" bIns="0">
            <a:noAutofit/>
          </a:bodyPr>
          <a:lstStyle/>
          <a:p>
            <a:pPr indent="0"/>
            <a:r>
              <a:rPr lang="ru-RU" sz="1000" b="1" dirty="0">
                <a:solidFill>
                  <a:srgbClr val="352838"/>
                </a:solidFill>
                <a:latin typeface="Arial Narrow"/>
              </a:rPr>
              <a:t>Австрия</a:t>
            </a:r>
            <a:endParaRPr lang="en-US" sz="1000" b="1" dirty="0">
              <a:solidFill>
                <a:srgbClr val="352838"/>
              </a:solidFill>
              <a:latin typeface="Arial Narrow"/>
            </a:endParaRPr>
          </a:p>
        </p:txBody>
      </p:sp>
      <p:sp>
        <p:nvSpPr>
          <p:cNvPr id="21" name="Прямоугольник 20"/>
          <p:cNvSpPr/>
          <p:nvPr/>
        </p:nvSpPr>
        <p:spPr>
          <a:xfrm>
            <a:off x="6083808" y="5398008"/>
            <a:ext cx="390144" cy="176784"/>
          </a:xfrm>
          <a:prstGeom prst="rect">
            <a:avLst/>
          </a:prstGeom>
        </p:spPr>
        <p:txBody>
          <a:bodyPr lIns="0" tIns="0" rIns="0" bIns="0">
            <a:noAutofit/>
          </a:bodyPr>
          <a:lstStyle/>
          <a:p>
            <a:pPr indent="0"/>
            <a:r>
              <a:rPr lang="ru-RU" sz="1000" b="1" dirty="0">
                <a:solidFill>
                  <a:srgbClr val="47474A"/>
                </a:solidFill>
                <a:latin typeface="Arial Narrow"/>
              </a:rPr>
              <a:t>Корея</a:t>
            </a:r>
            <a:endParaRPr lang="en-US" sz="1000" b="1" dirty="0">
              <a:solidFill>
                <a:srgbClr val="47474A"/>
              </a:solidFill>
              <a:latin typeface="Arial Narrow"/>
            </a:endParaRPr>
          </a:p>
        </p:txBody>
      </p:sp>
      <p:sp>
        <p:nvSpPr>
          <p:cNvPr id="22" name="Прямоугольник 21"/>
          <p:cNvSpPr/>
          <p:nvPr/>
        </p:nvSpPr>
        <p:spPr>
          <a:xfrm>
            <a:off x="6516624" y="5684520"/>
            <a:ext cx="1024128" cy="192024"/>
          </a:xfrm>
          <a:prstGeom prst="rect">
            <a:avLst/>
          </a:prstGeom>
        </p:spPr>
        <p:txBody>
          <a:bodyPr lIns="0" tIns="0" rIns="0" bIns="0">
            <a:noAutofit/>
          </a:bodyPr>
          <a:lstStyle/>
          <a:p>
            <a:pPr indent="0"/>
            <a:r>
              <a:rPr lang="ru-RU" sz="1000" b="1" dirty="0">
                <a:solidFill>
                  <a:srgbClr val="47474A"/>
                </a:solidFill>
                <a:latin typeface="Arial Narrow"/>
              </a:rPr>
              <a:t>Зависит от отрасли</a:t>
            </a:r>
            <a:endParaRPr lang="en-US" sz="1000" b="1" dirty="0">
              <a:solidFill>
                <a:srgbClr val="47474A"/>
              </a:solidFill>
              <a:latin typeface="Arial Narrow"/>
            </a:endParaRPr>
          </a:p>
        </p:txBody>
      </p:sp>
      <p:sp>
        <p:nvSpPr>
          <p:cNvPr id="23" name="Прямоугольник 22"/>
          <p:cNvSpPr/>
          <p:nvPr/>
        </p:nvSpPr>
        <p:spPr>
          <a:xfrm>
            <a:off x="4745736" y="5809488"/>
            <a:ext cx="481584" cy="192024"/>
          </a:xfrm>
          <a:prstGeom prst="rect">
            <a:avLst/>
          </a:prstGeom>
        </p:spPr>
        <p:txBody>
          <a:bodyPr lIns="0" tIns="0" rIns="0" bIns="0">
            <a:noAutofit/>
          </a:bodyPr>
          <a:lstStyle/>
          <a:p>
            <a:pPr indent="0"/>
            <a:r>
              <a:rPr lang="ru-RU" sz="1000" b="1" dirty="0">
                <a:solidFill>
                  <a:srgbClr val="352838"/>
                </a:solidFill>
                <a:latin typeface="Arial Narrow"/>
              </a:rPr>
              <a:t>Испания</a:t>
            </a:r>
            <a:endParaRPr lang="en-US" sz="1000" b="1" dirty="0">
              <a:solidFill>
                <a:srgbClr val="352838"/>
              </a:solidFill>
              <a:latin typeface="Arial Narrow"/>
            </a:endParaRPr>
          </a:p>
        </p:txBody>
      </p:sp>
      <p:sp>
        <p:nvSpPr>
          <p:cNvPr id="24" name="Прямоугольник 23"/>
          <p:cNvSpPr/>
          <p:nvPr/>
        </p:nvSpPr>
        <p:spPr>
          <a:xfrm>
            <a:off x="5416296" y="5797296"/>
            <a:ext cx="505968" cy="173736"/>
          </a:xfrm>
          <a:prstGeom prst="rect">
            <a:avLst/>
          </a:prstGeom>
        </p:spPr>
        <p:txBody>
          <a:bodyPr lIns="0" tIns="0" rIns="0" bIns="0">
            <a:noAutofit/>
          </a:bodyPr>
          <a:lstStyle/>
          <a:p>
            <a:pPr indent="0"/>
            <a:r>
              <a:rPr lang="ru-RU" sz="1000" b="1" dirty="0">
                <a:solidFill>
                  <a:srgbClr val="352838"/>
                </a:solidFill>
                <a:latin typeface="Arial Narrow"/>
              </a:rPr>
              <a:t>Норвегия</a:t>
            </a:r>
            <a:endParaRPr lang="en-US" sz="1000" b="1" dirty="0">
              <a:solidFill>
                <a:srgbClr val="352838"/>
              </a:solidFill>
              <a:latin typeface="Arial Narrow"/>
            </a:endParaRPr>
          </a:p>
        </p:txBody>
      </p:sp>
    </p:spTree>
    <p:extLst>
      <p:ext uri="{BB962C8B-B14F-4D97-AF65-F5344CB8AC3E}">
        <p14:creationId xmlns:p14="http://schemas.microsoft.com/office/powerpoint/2010/main" val="59792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16832"/>
            <a:ext cx="8218800" cy="4525200"/>
          </a:xfrm>
        </p:spPr>
        <p:txBody>
          <a:bodyPr>
            <a:normAutofit/>
          </a:bodyPr>
          <a:lstStyle/>
          <a:p>
            <a:pPr marL="0" indent="0">
              <a:buNone/>
            </a:pPr>
            <a:endParaRPr lang="en-US" sz="2800" dirty="0"/>
          </a:p>
          <a:p>
            <a:r>
              <a:rPr lang="ru-RU" sz="2800" dirty="0"/>
              <a:t>Гендерно-ориентированное бюджетное планирование в странах ОЭСР</a:t>
            </a:r>
            <a:endParaRPr lang="en-US" sz="2800" dirty="0"/>
          </a:p>
          <a:p>
            <a:endParaRPr lang="en-US" sz="2800" dirty="0"/>
          </a:p>
          <a:p>
            <a:r>
              <a:rPr lang="ru-RU" sz="2800" dirty="0"/>
              <a:t>Инструментарий ОЭСР  в сфере гендерно-ориентированного бюджетного планирования</a:t>
            </a:r>
            <a:endParaRPr lang="en-US" sz="2800" dirty="0"/>
          </a:p>
        </p:txBody>
      </p:sp>
      <p:sp>
        <p:nvSpPr>
          <p:cNvPr id="3" name="Slide Number Placeholder 2"/>
          <p:cNvSpPr>
            <a:spLocks noGrp="1"/>
          </p:cNvSpPr>
          <p:nvPr>
            <p:ph type="sldNum" sz="quarter" idx="4"/>
          </p:nvPr>
        </p:nvSpPr>
        <p:spPr/>
        <p:txBody>
          <a:bodyPr/>
          <a:lstStyle/>
          <a:p>
            <a:fld id="{B9CACF2F-2881-4A50-9084-A76395A3F7AF}" type="slidenum">
              <a:rPr lang="en-GB" smtClean="0"/>
              <a:t>15</a:t>
            </a:fld>
            <a:endParaRPr lang="en-GB"/>
          </a:p>
        </p:txBody>
      </p:sp>
      <p:sp>
        <p:nvSpPr>
          <p:cNvPr id="4" name="Title 3"/>
          <p:cNvSpPr>
            <a:spLocks noGrp="1"/>
          </p:cNvSpPr>
          <p:nvPr>
            <p:ph type="title"/>
          </p:nvPr>
        </p:nvSpPr>
        <p:spPr/>
        <p:txBody>
          <a:bodyPr/>
          <a:lstStyle/>
          <a:p>
            <a:r>
              <a:rPr lang="ru-RU" b="1" dirty="0"/>
              <a:t>План выступления</a:t>
            </a:r>
            <a:endParaRPr lang="fr-FR" b="1" dirty="0"/>
          </a:p>
        </p:txBody>
      </p:sp>
      <p:sp>
        <p:nvSpPr>
          <p:cNvPr id="5" name="Rectangle 4"/>
          <p:cNvSpPr/>
          <p:nvPr/>
        </p:nvSpPr>
        <p:spPr>
          <a:xfrm>
            <a:off x="313681" y="3717032"/>
            <a:ext cx="8568952" cy="19442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303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CACF2F-2881-4A50-9084-A76395A3F7AF}" type="slidenum">
              <a:rPr lang="en-GB" smtClean="0"/>
              <a:t>16</a:t>
            </a:fld>
            <a:endParaRPr lang="en-GB"/>
          </a:p>
        </p:txBody>
      </p:sp>
      <p:sp>
        <p:nvSpPr>
          <p:cNvPr id="4" name="Title 3"/>
          <p:cNvSpPr>
            <a:spLocks noGrp="1"/>
          </p:cNvSpPr>
          <p:nvPr>
            <p:ph type="title"/>
          </p:nvPr>
        </p:nvSpPr>
        <p:spPr/>
        <p:txBody>
          <a:bodyPr/>
          <a:lstStyle/>
          <a:p>
            <a:r>
              <a:rPr lang="ru-RU" b="1" dirty="0"/>
              <a:t>Инструментарий ОЭСР в сфере ГОБП</a:t>
            </a:r>
            <a:endParaRPr lang="fr-FR" b="1" dirty="0"/>
          </a:p>
        </p:txBody>
      </p:sp>
      <p:pic>
        <p:nvPicPr>
          <p:cNvPr id="9218" name="Picture 2" descr="Image result for tool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7281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p:cNvSpPr>
            <a:spLocks noGrp="1"/>
          </p:cNvSpPr>
          <p:nvPr>
            <p:ph idx="1"/>
          </p:nvPr>
        </p:nvSpPr>
        <p:spPr>
          <a:xfrm>
            <a:off x="468000" y="1602000"/>
            <a:ext cx="5688176" cy="4995352"/>
          </a:xfrm>
        </p:spPr>
        <p:txBody>
          <a:bodyPr>
            <a:normAutofit fontScale="92500" lnSpcReduction="10000"/>
          </a:bodyPr>
          <a:lstStyle/>
          <a:p>
            <a:pPr>
              <a:spcBef>
                <a:spcPts val="0"/>
              </a:spcBef>
              <a:spcAft>
                <a:spcPts val="2400"/>
              </a:spcAft>
            </a:pPr>
            <a:r>
              <a:rPr lang="ru-RU" sz="2600" dirty="0"/>
              <a:t>Разрабатывается в качестве руководства для внедрения практики ГОБП</a:t>
            </a:r>
            <a:endParaRPr lang="en-GB" sz="2600" dirty="0"/>
          </a:p>
          <a:p>
            <a:pPr>
              <a:spcBef>
                <a:spcPts val="0"/>
              </a:spcBef>
              <a:spcAft>
                <a:spcPts val="2400"/>
              </a:spcAft>
            </a:pPr>
            <a:r>
              <a:rPr lang="ru-RU" sz="2600" dirty="0"/>
              <a:t>Выявляет</a:t>
            </a:r>
            <a:r>
              <a:rPr lang="en-GB" sz="2600" dirty="0"/>
              <a:t>:</a:t>
            </a:r>
          </a:p>
          <a:p>
            <a:pPr lvl="1">
              <a:spcBef>
                <a:spcPts val="0"/>
              </a:spcBef>
              <a:spcAft>
                <a:spcPts val="2400"/>
              </a:spcAft>
            </a:pPr>
            <a:r>
              <a:rPr lang="en-GB" sz="2200" dirty="0"/>
              <a:t>K</a:t>
            </a:r>
            <a:r>
              <a:rPr lang="ru-RU" sz="2200" dirty="0" err="1"/>
              <a:t>лючевые</a:t>
            </a:r>
            <a:r>
              <a:rPr lang="ru-RU" sz="2200" dirty="0"/>
              <a:t> действия, на которые следует обратить внимание</a:t>
            </a:r>
          </a:p>
          <a:p>
            <a:pPr lvl="1">
              <a:spcBef>
                <a:spcPts val="0"/>
              </a:spcBef>
              <a:spcAft>
                <a:spcPts val="2400"/>
              </a:spcAft>
            </a:pPr>
            <a:r>
              <a:rPr lang="ru-RU" sz="2200" dirty="0"/>
              <a:t>Риски, которые следует избегать</a:t>
            </a:r>
            <a:endParaRPr lang="en-GB" sz="2600" dirty="0"/>
          </a:p>
          <a:p>
            <a:pPr>
              <a:spcBef>
                <a:spcPts val="0"/>
              </a:spcBef>
              <a:spcAft>
                <a:spcPts val="2400"/>
              </a:spcAft>
            </a:pPr>
            <a:r>
              <a:rPr lang="ru-RU" sz="2600" dirty="0"/>
              <a:t>Представляет примеры надлежащей практики их опыта стран ОЭСР</a:t>
            </a:r>
            <a:endParaRPr lang="en-GB" sz="2400" b="1" dirty="0"/>
          </a:p>
          <a:p>
            <a:pPr>
              <a:spcBef>
                <a:spcPts val="0"/>
              </a:spcBef>
              <a:spcAft>
                <a:spcPts val="2400"/>
              </a:spcAft>
            </a:pPr>
            <a:endParaRPr lang="en-GB" sz="2400" b="1" dirty="0"/>
          </a:p>
        </p:txBody>
      </p:sp>
    </p:spTree>
    <p:extLst>
      <p:ext uri="{BB962C8B-B14F-4D97-AF65-F5344CB8AC3E}">
        <p14:creationId xmlns:p14="http://schemas.microsoft.com/office/powerpoint/2010/main" val="234897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9552" y="1412776"/>
            <a:ext cx="7920880"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971600" y="260648"/>
            <a:ext cx="8064000" cy="1022400"/>
          </a:xfrm>
        </p:spPr>
        <p:txBody>
          <a:bodyPr>
            <a:normAutofit fontScale="90000"/>
          </a:bodyPr>
          <a:lstStyle/>
          <a:p>
            <a:r>
              <a:rPr lang="ru-RU" b="1" dirty="0"/>
              <a:t>Элементы инструментария ОЭСР в сфере ГОБП</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0716328"/>
              </p:ext>
            </p:extLst>
          </p:nvPr>
        </p:nvGraphicFramePr>
        <p:xfrm>
          <a:off x="971600" y="1628800"/>
          <a:ext cx="7056784" cy="4172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31640" y="5879013"/>
            <a:ext cx="6552728" cy="646331"/>
          </a:xfrm>
          <a:prstGeom prst="rect">
            <a:avLst/>
          </a:prstGeom>
          <a:noFill/>
        </p:spPr>
        <p:txBody>
          <a:bodyPr wrap="square" rtlCol="0">
            <a:spAutoFit/>
          </a:bodyPr>
          <a:lstStyle/>
          <a:p>
            <a:pPr algn="ctr"/>
            <a:r>
              <a:rPr lang="ru-RU" sz="3600" i="1" dirty="0">
                <a:solidFill>
                  <a:schemeClr val="bg1"/>
                </a:solidFill>
              </a:rPr>
              <a:t>благоприятная среда</a:t>
            </a:r>
            <a:endParaRPr lang="fr-FR" sz="3600" i="1" dirty="0">
              <a:solidFill>
                <a:schemeClr val="bg1"/>
              </a:solidFill>
            </a:endParaRPr>
          </a:p>
        </p:txBody>
      </p:sp>
    </p:spTree>
    <p:extLst>
      <p:ext uri="{BB962C8B-B14F-4D97-AF65-F5344CB8AC3E}">
        <p14:creationId xmlns:p14="http://schemas.microsoft.com/office/powerpoint/2010/main" val="22239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7544" y="2060848"/>
            <a:ext cx="8352472" cy="4995352"/>
          </a:xfrm>
        </p:spPr>
        <p:txBody>
          <a:bodyPr>
            <a:normAutofit/>
          </a:bodyPr>
          <a:lstStyle/>
          <a:p>
            <a:pPr>
              <a:spcBef>
                <a:spcPts val="0"/>
              </a:spcBef>
              <a:spcAft>
                <a:spcPts val="2400"/>
              </a:spcAft>
            </a:pPr>
            <a:r>
              <a:rPr lang="ru-RU" sz="2600" dirty="0"/>
              <a:t>Все ли элементы включены в инструментарий в сфере ГОБП?</a:t>
            </a:r>
            <a:endParaRPr lang="en-GB" sz="2600" dirty="0"/>
          </a:p>
          <a:p>
            <a:pPr>
              <a:spcBef>
                <a:spcPts val="0"/>
              </a:spcBef>
              <a:spcAft>
                <a:spcPts val="2400"/>
              </a:spcAft>
            </a:pPr>
            <a:r>
              <a:rPr lang="ru-RU" sz="2600" dirty="0"/>
              <a:t>Хотели бы вы более/менее подробно ознакомиться с отдельными инструментами ГОБП? </a:t>
            </a:r>
            <a:endParaRPr lang="en-GB" sz="2600" dirty="0"/>
          </a:p>
          <a:p>
            <a:pPr>
              <a:spcBef>
                <a:spcPts val="0"/>
              </a:spcBef>
              <a:spcAft>
                <a:spcPts val="2400"/>
              </a:spcAft>
            </a:pPr>
            <a:r>
              <a:rPr lang="ru-RU" sz="2600" dirty="0"/>
              <a:t>Есть ли у вас примеры из опыта стран, которые вы хотели бы включить в качестве надлежащей практики? </a:t>
            </a:r>
            <a:endParaRPr lang="en-GB" sz="2400" b="1" dirty="0"/>
          </a:p>
        </p:txBody>
      </p:sp>
      <p:sp>
        <p:nvSpPr>
          <p:cNvPr id="2" name="Slide Number Placeholder 1"/>
          <p:cNvSpPr>
            <a:spLocks noGrp="1"/>
          </p:cNvSpPr>
          <p:nvPr>
            <p:ph type="sldNum" sz="quarter" idx="4"/>
          </p:nvPr>
        </p:nvSpPr>
        <p:spPr/>
        <p:txBody>
          <a:bodyPr/>
          <a:lstStyle/>
          <a:p>
            <a:fld id="{B9CACF2F-2881-4A50-9084-A76395A3F7AF}" type="slidenum">
              <a:rPr lang="en-GB" smtClean="0"/>
              <a:t>18</a:t>
            </a:fld>
            <a:endParaRPr lang="en-GB"/>
          </a:p>
        </p:txBody>
      </p:sp>
      <p:sp>
        <p:nvSpPr>
          <p:cNvPr id="3" name="Title 2"/>
          <p:cNvSpPr>
            <a:spLocks noGrp="1"/>
          </p:cNvSpPr>
          <p:nvPr>
            <p:ph type="title"/>
          </p:nvPr>
        </p:nvSpPr>
        <p:spPr>
          <a:xfrm>
            <a:off x="1080000" y="237600"/>
            <a:ext cx="7740472" cy="1022400"/>
          </a:xfrm>
        </p:spPr>
        <p:txBody>
          <a:bodyPr/>
          <a:lstStyle/>
          <a:p>
            <a:r>
              <a:rPr lang="ru-RU" b="1" dirty="0"/>
              <a:t>Вопросы для обсуждения</a:t>
            </a:r>
            <a:endParaRPr lang="en-GB" b="1" dirty="0"/>
          </a:p>
        </p:txBody>
      </p:sp>
    </p:spTree>
    <p:extLst>
      <p:ext uri="{BB962C8B-B14F-4D97-AF65-F5344CB8AC3E}">
        <p14:creationId xmlns:p14="http://schemas.microsoft.com/office/powerpoint/2010/main" val="239414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0922" y="936684"/>
            <a:ext cx="4634859" cy="669414"/>
          </a:xfrm>
          <a:prstGeom prst="rect">
            <a:avLst/>
          </a:prstGeom>
        </p:spPr>
        <p:txBody>
          <a:bodyPr wrap="none">
            <a:spAutoFit/>
          </a:bodyPr>
          <a:lstStyle/>
          <a:p>
            <a:pPr lvl="0" algn="ctr">
              <a:lnSpc>
                <a:spcPts val="4500"/>
              </a:lnSpc>
              <a:spcBef>
                <a:spcPct val="0"/>
              </a:spcBef>
              <a:spcAft>
                <a:spcPts val="2400"/>
              </a:spcAft>
            </a:pPr>
            <a:r>
              <a:rPr lang="ru-RU" sz="2800" b="1" dirty="0">
                <a:solidFill>
                  <a:schemeClr val="bg1"/>
                </a:solidFill>
                <a:latin typeface="Arial"/>
                <a:ea typeface="+mj-ea"/>
                <a:cs typeface="+mj-cs"/>
              </a:rPr>
              <a:t>Благодарю за внимание!</a:t>
            </a:r>
            <a:endParaRPr lang="en-US" sz="2800" b="1" dirty="0">
              <a:solidFill>
                <a:schemeClr val="bg1"/>
              </a:solidFill>
              <a:latin typeface="Arial"/>
              <a:ea typeface="+mj-ea"/>
              <a:cs typeface="+mj-cs"/>
            </a:endParaRPr>
          </a:p>
        </p:txBody>
      </p:sp>
    </p:spTree>
    <p:extLst>
      <p:ext uri="{BB962C8B-B14F-4D97-AF65-F5344CB8AC3E}">
        <p14:creationId xmlns:p14="http://schemas.microsoft.com/office/powerpoint/2010/main" val="223917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16832"/>
            <a:ext cx="8218800" cy="4525200"/>
          </a:xfrm>
        </p:spPr>
        <p:txBody>
          <a:bodyPr>
            <a:normAutofit/>
          </a:bodyPr>
          <a:lstStyle/>
          <a:p>
            <a:pPr marL="0" indent="0">
              <a:buNone/>
            </a:pPr>
            <a:endParaRPr lang="en-US" sz="2800" dirty="0"/>
          </a:p>
          <a:p>
            <a:r>
              <a:rPr lang="ru-RU" sz="2800" dirty="0"/>
              <a:t>Гендерно-ориентированное бюджетное планирование (ГОБП) в странах ОЭСР</a:t>
            </a:r>
          </a:p>
          <a:p>
            <a:endParaRPr lang="ru-RU" sz="2800" dirty="0"/>
          </a:p>
          <a:p>
            <a:r>
              <a:rPr lang="ru-RU" sz="2800" dirty="0"/>
              <a:t>Инструментарий ОЭСР в сфере гендерно-ориентированного бюджетного планирования</a:t>
            </a:r>
            <a:endParaRPr lang="en-US" sz="2800" dirty="0"/>
          </a:p>
        </p:txBody>
      </p:sp>
      <p:sp>
        <p:nvSpPr>
          <p:cNvPr id="3" name="Slide Number Placeholder 2"/>
          <p:cNvSpPr>
            <a:spLocks noGrp="1"/>
          </p:cNvSpPr>
          <p:nvPr>
            <p:ph type="sldNum" sz="quarter" idx="4"/>
          </p:nvPr>
        </p:nvSpPr>
        <p:spPr/>
        <p:txBody>
          <a:bodyPr/>
          <a:lstStyle/>
          <a:p>
            <a:fld id="{B9CACF2F-2881-4A50-9084-A76395A3F7AF}" type="slidenum">
              <a:rPr lang="en-GB" smtClean="0"/>
              <a:t>2</a:t>
            </a:fld>
            <a:endParaRPr lang="en-GB"/>
          </a:p>
        </p:txBody>
      </p:sp>
      <p:sp>
        <p:nvSpPr>
          <p:cNvPr id="4" name="Title 3"/>
          <p:cNvSpPr>
            <a:spLocks noGrp="1"/>
          </p:cNvSpPr>
          <p:nvPr>
            <p:ph type="title"/>
          </p:nvPr>
        </p:nvSpPr>
        <p:spPr/>
        <p:txBody>
          <a:bodyPr/>
          <a:lstStyle/>
          <a:p>
            <a:r>
              <a:rPr lang="ru-RU" b="1" dirty="0"/>
              <a:t>План выступления</a:t>
            </a:r>
            <a:endParaRPr lang="fr-FR" b="1" dirty="0"/>
          </a:p>
        </p:txBody>
      </p:sp>
      <p:sp>
        <p:nvSpPr>
          <p:cNvPr id="5" name="Rectangle 4"/>
          <p:cNvSpPr/>
          <p:nvPr/>
        </p:nvSpPr>
        <p:spPr>
          <a:xfrm>
            <a:off x="313681" y="2060848"/>
            <a:ext cx="8568952" cy="151216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4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8568952" cy="922114"/>
          </a:xfrm>
        </p:spPr>
        <p:txBody>
          <a:bodyPr>
            <a:noAutofit/>
          </a:bodyPr>
          <a:lstStyle/>
          <a:p>
            <a:r>
              <a:rPr lang="en-GB" sz="2800" b="1" dirty="0"/>
              <a:t>15 </a:t>
            </a:r>
            <a:r>
              <a:rPr lang="ru-RU" sz="2800" b="1" dirty="0"/>
              <a:t>из</a:t>
            </a:r>
            <a:r>
              <a:rPr lang="en-GB" sz="2800" b="1" dirty="0"/>
              <a:t> 34</a:t>
            </a:r>
            <a:r>
              <a:rPr lang="ru-RU" sz="2800" b="1" dirty="0"/>
              <a:t> стран ОЭСР применяют ГОБП</a:t>
            </a:r>
            <a:br>
              <a:rPr lang="en-GB" sz="2800" b="1" dirty="0"/>
            </a:br>
            <a:r>
              <a:rPr lang="en-GB" sz="2800" b="1" dirty="0"/>
              <a:t>(</a:t>
            </a:r>
            <a:r>
              <a:rPr lang="ru-RU" sz="2800" b="1" dirty="0"/>
              <a:t>либо планируют/</a:t>
            </a:r>
            <a:br>
              <a:rPr lang="ru-RU" sz="2800" b="1" dirty="0"/>
            </a:br>
            <a:r>
              <a:rPr lang="ru-RU" sz="2800" b="1" dirty="0"/>
              <a:t>рассматривают возможность внедрения)</a:t>
            </a:r>
            <a:endParaRPr lang="en-GB" sz="2800" b="1" dirty="0"/>
          </a:p>
        </p:txBody>
      </p:sp>
      <p:sp>
        <p:nvSpPr>
          <p:cNvPr id="3" name="Content Placeholder 2"/>
          <p:cNvSpPr>
            <a:spLocks noGrp="1"/>
          </p:cNvSpPr>
          <p:nvPr>
            <p:ph idx="1"/>
          </p:nvPr>
        </p:nvSpPr>
        <p:spPr/>
        <p:txBody>
          <a:bodyPr/>
          <a:lstStyle/>
          <a:p>
            <a:pPr marL="0" indent="0">
              <a:buNone/>
            </a:pPr>
            <a:r>
              <a:rPr lang="en-GB" dirty="0"/>
              <a:t> </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599" t="1332" r="1342" b="1452"/>
          <a:stretch/>
        </p:blipFill>
        <p:spPr bwMode="auto">
          <a:xfrm>
            <a:off x="1763688" y="1628800"/>
            <a:ext cx="5040880" cy="4419176"/>
          </a:xfrm>
          <a:prstGeom prst="rect">
            <a:avLst/>
          </a:prstGeom>
          <a:noFill/>
          <a:ln>
            <a:noFill/>
          </a:ln>
        </p:spPr>
      </p:pic>
      <p:sp>
        <p:nvSpPr>
          <p:cNvPr id="4" name="TextBox 3"/>
          <p:cNvSpPr txBox="1"/>
          <p:nvPr/>
        </p:nvSpPr>
        <p:spPr>
          <a:xfrm>
            <a:off x="0" y="6523931"/>
            <a:ext cx="7524328" cy="307777"/>
          </a:xfrm>
          <a:prstGeom prst="rect">
            <a:avLst/>
          </a:prstGeom>
          <a:noFill/>
        </p:spPr>
        <p:txBody>
          <a:bodyPr wrap="square" rtlCol="0">
            <a:spAutoFit/>
          </a:bodyPr>
          <a:lstStyle/>
          <a:p>
            <a:r>
              <a:rPr lang="ru-RU" sz="1400" dirty="0"/>
              <a:t>Источник: обследование ОЭСР практики применения ГОБП 2016 г.</a:t>
            </a:r>
            <a:endParaRPr lang="fr-FR" sz="1400" dirty="0"/>
          </a:p>
        </p:txBody>
      </p:sp>
      <p:sp>
        <p:nvSpPr>
          <p:cNvPr id="8" name="TextBox 7"/>
          <p:cNvSpPr txBox="1"/>
          <p:nvPr/>
        </p:nvSpPr>
        <p:spPr>
          <a:xfrm>
            <a:off x="2624840" y="1469371"/>
            <a:ext cx="3087705" cy="369332"/>
          </a:xfrm>
          <a:prstGeom prst="rect">
            <a:avLst/>
          </a:prstGeom>
          <a:noFill/>
        </p:spPr>
        <p:txBody>
          <a:bodyPr wrap="none" rtlCol="0">
            <a:spAutoFit/>
          </a:bodyPr>
          <a:lstStyle/>
          <a:p>
            <a:r>
              <a:rPr lang="ru-RU" b="1" dirty="0">
                <a:solidFill>
                  <a:schemeClr val="bg2">
                    <a:lumMod val="25000"/>
                  </a:schemeClr>
                </a:solidFill>
              </a:rPr>
              <a:t>Положение дел с ГОБП</a:t>
            </a:r>
            <a:endParaRPr lang="fr-FR" b="1" dirty="0">
              <a:solidFill>
                <a:schemeClr val="bg2">
                  <a:lumMod val="25000"/>
                </a:schemeClr>
              </a:solidFill>
            </a:endParaRPr>
          </a:p>
        </p:txBody>
      </p:sp>
      <p:sp>
        <p:nvSpPr>
          <p:cNvPr id="9" name="Прямоугольник 8"/>
          <p:cNvSpPr/>
          <p:nvPr/>
        </p:nvSpPr>
        <p:spPr>
          <a:xfrm>
            <a:off x="1763688" y="2322576"/>
            <a:ext cx="1101432" cy="182880"/>
          </a:xfrm>
          <a:prstGeom prst="rect">
            <a:avLst/>
          </a:prstGeom>
          <a:solidFill>
            <a:schemeClr val="bg1"/>
          </a:solidFill>
        </p:spPr>
        <p:txBody>
          <a:bodyPr lIns="0" tIns="0" rIns="0" bIns="0">
            <a:noAutofit/>
          </a:bodyPr>
          <a:lstStyle/>
          <a:p>
            <a:pPr indent="0">
              <a:spcAft>
                <a:spcPts val="13860"/>
              </a:spcAft>
            </a:pPr>
            <a:r>
              <a:rPr lang="ru-RU" sz="1500" b="1" dirty="0">
                <a:solidFill>
                  <a:schemeClr val="bg2">
                    <a:lumMod val="10000"/>
                  </a:schemeClr>
                </a:solidFill>
                <a:latin typeface="Calibri"/>
              </a:rPr>
              <a:t>Внедрено</a:t>
            </a:r>
            <a:endParaRPr lang="en-US" sz="1500" b="1" dirty="0">
              <a:solidFill>
                <a:schemeClr val="bg2">
                  <a:lumMod val="10000"/>
                </a:schemeClr>
              </a:solidFill>
              <a:latin typeface="Calibri"/>
            </a:endParaRPr>
          </a:p>
        </p:txBody>
      </p:sp>
      <p:sp>
        <p:nvSpPr>
          <p:cNvPr id="10" name="Прямоугольник 9"/>
          <p:cNvSpPr/>
          <p:nvPr/>
        </p:nvSpPr>
        <p:spPr>
          <a:xfrm>
            <a:off x="1403648" y="5017008"/>
            <a:ext cx="1351744" cy="329184"/>
          </a:xfrm>
          <a:prstGeom prst="rect">
            <a:avLst/>
          </a:prstGeom>
          <a:solidFill>
            <a:schemeClr val="bg1"/>
          </a:solidFill>
        </p:spPr>
        <p:txBody>
          <a:bodyPr lIns="0" tIns="0" rIns="0" bIns="0">
            <a:noAutofit/>
          </a:bodyPr>
          <a:lstStyle/>
          <a:p>
            <a:pPr marL="51816" indent="0">
              <a:spcBef>
                <a:spcPts val="13860"/>
              </a:spcBef>
              <a:spcAft>
                <a:spcPts val="1680"/>
              </a:spcAft>
            </a:pPr>
            <a:r>
              <a:rPr lang="ru-RU" sz="1500" b="1" dirty="0">
                <a:solidFill>
                  <a:schemeClr val="bg2">
                    <a:lumMod val="10000"/>
                  </a:schemeClr>
                </a:solidFill>
                <a:latin typeface="Calibri"/>
              </a:rPr>
              <a:t>Планируется</a:t>
            </a:r>
            <a:endParaRPr lang="en-US" sz="1500" b="1" dirty="0">
              <a:solidFill>
                <a:schemeClr val="bg2">
                  <a:lumMod val="10000"/>
                </a:schemeClr>
              </a:solidFill>
              <a:latin typeface="Calibri"/>
            </a:endParaRPr>
          </a:p>
        </p:txBody>
      </p:sp>
      <p:sp>
        <p:nvSpPr>
          <p:cNvPr id="11" name="Прямоугольник 10"/>
          <p:cNvSpPr/>
          <p:nvPr/>
        </p:nvSpPr>
        <p:spPr>
          <a:xfrm>
            <a:off x="2079520" y="5501640"/>
            <a:ext cx="1626848" cy="546336"/>
          </a:xfrm>
          <a:prstGeom prst="rect">
            <a:avLst/>
          </a:prstGeom>
          <a:solidFill>
            <a:schemeClr val="bg1"/>
          </a:solidFill>
        </p:spPr>
        <p:txBody>
          <a:bodyPr lIns="0" tIns="0" rIns="0" bIns="0">
            <a:noAutofit/>
          </a:bodyPr>
          <a:lstStyle/>
          <a:p>
            <a:pPr indent="0">
              <a:lnSpc>
                <a:spcPts val="1968"/>
              </a:lnSpc>
            </a:pPr>
            <a:r>
              <a:rPr lang="ru-RU" sz="1500" b="1" dirty="0">
                <a:solidFill>
                  <a:schemeClr val="bg2">
                    <a:lumMod val="10000"/>
                  </a:schemeClr>
                </a:solidFill>
                <a:latin typeface="Calibri"/>
              </a:rPr>
              <a:t>Активно рассматривается</a:t>
            </a:r>
            <a:endParaRPr lang="en-US" sz="1500" b="1" dirty="0">
              <a:solidFill>
                <a:schemeClr val="bg2">
                  <a:lumMod val="10000"/>
                </a:schemeClr>
              </a:solidFill>
              <a:latin typeface="Calibri"/>
            </a:endParaRPr>
          </a:p>
        </p:txBody>
      </p:sp>
      <p:sp>
        <p:nvSpPr>
          <p:cNvPr id="12" name="Прямоугольник 11"/>
          <p:cNvSpPr/>
          <p:nvPr/>
        </p:nvSpPr>
        <p:spPr>
          <a:xfrm>
            <a:off x="5712545" y="5017008"/>
            <a:ext cx="1228331" cy="603504"/>
          </a:xfrm>
          <a:prstGeom prst="rect">
            <a:avLst/>
          </a:prstGeom>
          <a:solidFill>
            <a:schemeClr val="bg1"/>
          </a:solidFill>
        </p:spPr>
        <p:txBody>
          <a:bodyPr lIns="0" tIns="0" rIns="0" bIns="0">
            <a:noAutofit/>
          </a:bodyPr>
          <a:lstStyle/>
          <a:p>
            <a:pPr marL="63500" indent="0">
              <a:spcAft>
                <a:spcPts val="420"/>
              </a:spcAft>
            </a:pPr>
            <a:r>
              <a:rPr lang="ru-RU" sz="1500" b="1" dirty="0">
                <a:solidFill>
                  <a:schemeClr val="bg2">
                    <a:lumMod val="10000"/>
                  </a:schemeClr>
                </a:solidFill>
                <a:latin typeface="Calibri"/>
              </a:rPr>
              <a:t>Не планируется</a:t>
            </a:r>
            <a:endParaRPr lang="en-US" sz="1500" b="1" dirty="0">
              <a:solidFill>
                <a:schemeClr val="bg2">
                  <a:lumMod val="10000"/>
                </a:schemeClr>
              </a:solidFill>
              <a:latin typeface="Calibri"/>
            </a:endParaRPr>
          </a:p>
        </p:txBody>
      </p:sp>
    </p:spTree>
    <p:extLst>
      <p:ext uri="{BB962C8B-B14F-4D97-AF65-F5344CB8AC3E}">
        <p14:creationId xmlns:p14="http://schemas.microsoft.com/office/powerpoint/2010/main" val="400070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CACF2F-2881-4A50-9084-A76395A3F7AF}" type="slidenum">
              <a:rPr lang="en-GB" smtClean="0"/>
              <a:t>4</a:t>
            </a:fld>
            <a:endParaRPr lang="en-GB"/>
          </a:p>
        </p:txBody>
      </p:sp>
      <p:sp>
        <p:nvSpPr>
          <p:cNvPr id="4" name="Title 3"/>
          <p:cNvSpPr>
            <a:spLocks noGrp="1"/>
          </p:cNvSpPr>
          <p:nvPr>
            <p:ph type="title"/>
          </p:nvPr>
        </p:nvSpPr>
        <p:spPr>
          <a:xfrm>
            <a:off x="1080000" y="237600"/>
            <a:ext cx="8172520" cy="1022400"/>
          </a:xfrm>
        </p:spPr>
        <p:txBody>
          <a:bodyPr/>
          <a:lstStyle/>
          <a:p>
            <a:r>
              <a:rPr lang="ru-RU" sz="2400" b="1" dirty="0"/>
              <a:t>В большинстве стран, где ГОБП не применяют, гендерный фактор, тем не менее, в той или иной форме учитывается при формулировании политики</a:t>
            </a:r>
            <a:endParaRPr lang="fr-FR"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6912"/>
            <a:ext cx="8064896" cy="359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27584" y="1709292"/>
            <a:ext cx="7441630" cy="923330"/>
          </a:xfrm>
          <a:prstGeom prst="rect">
            <a:avLst/>
          </a:prstGeom>
          <a:noFill/>
        </p:spPr>
        <p:txBody>
          <a:bodyPr wrap="square" rtlCol="0">
            <a:spAutoFit/>
          </a:bodyPr>
          <a:lstStyle/>
          <a:p>
            <a:pPr algn="ctr"/>
            <a:r>
              <a:rPr lang="ru-RU" b="1" dirty="0">
                <a:solidFill>
                  <a:schemeClr val="bg2">
                    <a:lumMod val="25000"/>
                  </a:schemeClr>
                </a:solidFill>
              </a:rPr>
              <a:t>Число широких стратегических направлений с учётом гендерного фактора в странах ОЭСР, где не используют ГОБП</a:t>
            </a:r>
            <a:endParaRPr lang="fr-FR" b="1" dirty="0">
              <a:solidFill>
                <a:schemeClr val="bg2">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28573750"/>
              </p:ext>
            </p:extLst>
          </p:nvPr>
        </p:nvGraphicFramePr>
        <p:xfrm>
          <a:off x="396240" y="2959608"/>
          <a:ext cx="2804160" cy="3244566"/>
        </p:xfrm>
        <a:graphic>
          <a:graphicData uri="http://schemas.openxmlformats.org/drawingml/2006/table">
            <a:tbl>
              <a:tblPr/>
              <a:tblGrid>
                <a:gridCol w="2804160">
                  <a:extLst>
                    <a:ext uri="{9D8B030D-6E8A-4147-A177-3AD203B41FA5}">
                      <a16:colId xmlns:a16="http://schemas.microsoft.com/office/drawing/2014/main" val="20000"/>
                    </a:ext>
                  </a:extLst>
                </a:gridCol>
              </a:tblGrid>
              <a:tr h="336578">
                <a:tc>
                  <a:txBody>
                    <a:bodyPr/>
                    <a:lstStyle/>
                    <a:p>
                      <a:pPr marR="101600" indent="0" algn="r">
                        <a:spcAft>
                          <a:spcPts val="210"/>
                        </a:spcAft>
                      </a:pPr>
                      <a:r>
                        <a:rPr lang="ru-RU" sz="1000" b="1" baseline="0" dirty="0">
                          <a:solidFill>
                            <a:schemeClr val="bg2">
                              <a:lumMod val="10000"/>
                            </a:schemeClr>
                          </a:solidFill>
                          <a:latin typeface="Arial Narrow"/>
                        </a:rPr>
                        <a:t>Экономическая независимость и развитие мужчин и женщин</a:t>
                      </a:r>
                      <a:endParaRPr lang="en-US" sz="1000" b="1" baseline="0" dirty="0">
                        <a:solidFill>
                          <a:schemeClr val="bg2">
                            <a:lumMod val="10000"/>
                          </a:schemeClr>
                        </a:solidFill>
                        <a:latin typeface="Arial Narrow"/>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9055">
                <a:tc>
                  <a:txBody>
                    <a:bodyPr/>
                    <a:lstStyle/>
                    <a:p>
                      <a:pPr marL="177800" marR="101600" indent="0" algn="r">
                        <a:lnSpc>
                          <a:spcPts val="1488"/>
                        </a:lnSpc>
                      </a:pPr>
                      <a:r>
                        <a:rPr lang="ru-RU" sz="1000" b="1" baseline="0" dirty="0">
                          <a:solidFill>
                            <a:schemeClr val="bg2">
                              <a:lumMod val="10000"/>
                            </a:schemeClr>
                          </a:solidFill>
                          <a:latin typeface="Arial Narrow"/>
                        </a:rPr>
                        <a:t>Включение повестки равенства и межотраслевые стратегии</a:t>
                      </a:r>
                      <a:endParaRPr lang="en-US" sz="1000" b="1" baseline="0" dirty="0">
                        <a:solidFill>
                          <a:schemeClr val="bg2">
                            <a:lumMod val="10000"/>
                          </a:schemeClr>
                        </a:solidFill>
                        <a:latin typeface="Arial Narrow"/>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0673">
                <a:tc>
                  <a:txBody>
                    <a:bodyPr/>
                    <a:lstStyle/>
                    <a:p>
                      <a:pPr marR="101600" indent="0" algn="r"/>
                      <a:r>
                        <a:rPr lang="ru-RU" sz="1000" b="1" baseline="0" dirty="0">
                          <a:solidFill>
                            <a:schemeClr val="bg2">
                              <a:lumMod val="10000"/>
                            </a:schemeClr>
                          </a:solidFill>
                          <a:latin typeface="Arial Narrow"/>
                        </a:rPr>
                        <a:t>Прекращение гендерно-мотивированного насилия</a:t>
                      </a:r>
                      <a:endParaRPr lang="en-US" sz="1000" b="1" baseline="0" dirty="0">
                        <a:solidFill>
                          <a:schemeClr val="bg2">
                            <a:lumMod val="10000"/>
                          </a:schemeClr>
                        </a:solidFill>
                        <a:latin typeface="Arial Narrow"/>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7721">
                <a:tc>
                  <a:txBody>
                    <a:bodyPr/>
                    <a:lstStyle/>
                    <a:p>
                      <a:pPr marR="101600" indent="0" algn="r"/>
                      <a:r>
                        <a:rPr lang="ru-RU" sz="1000" b="1" baseline="0" dirty="0">
                          <a:solidFill>
                            <a:schemeClr val="bg2">
                              <a:lumMod val="10000"/>
                            </a:schemeClr>
                          </a:solidFill>
                          <a:latin typeface="Arial Narrow"/>
                        </a:rPr>
                        <a:t>Баланс между работой и личной жизнью</a:t>
                      </a:r>
                      <a:endParaRPr lang="en-US" sz="1000" b="1" baseline="0" dirty="0">
                        <a:solidFill>
                          <a:schemeClr val="bg2">
                            <a:lumMod val="10000"/>
                          </a:schemeClr>
                        </a:solidFill>
                        <a:latin typeface="Arial Narrow"/>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4768">
                <a:tc>
                  <a:txBody>
                    <a:bodyPr/>
                    <a:lstStyle/>
                    <a:p>
                      <a:pPr marR="101600" indent="0" algn="r"/>
                      <a:r>
                        <a:rPr lang="ru-RU" sz="1000" b="1" baseline="0" dirty="0">
                          <a:solidFill>
                            <a:schemeClr val="bg2">
                              <a:lumMod val="10000"/>
                            </a:schemeClr>
                          </a:solidFill>
                          <a:latin typeface="Arial Narrow"/>
                        </a:rPr>
                        <a:t>Образование</a:t>
                      </a:r>
                      <a:endParaRPr lang="en-US" sz="1000" b="1" baseline="0" dirty="0">
                        <a:solidFill>
                          <a:schemeClr val="bg2">
                            <a:lumMod val="10000"/>
                          </a:schemeClr>
                        </a:solidFill>
                        <a:latin typeface="Arial Narrow"/>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9055">
                <a:tc>
                  <a:txBody>
                    <a:bodyPr/>
                    <a:lstStyle/>
                    <a:p>
                      <a:pPr marL="939800" marR="101600" indent="0" algn="r">
                        <a:lnSpc>
                          <a:spcPts val="1464"/>
                        </a:lnSpc>
                      </a:pPr>
                      <a:r>
                        <a:rPr lang="ru-RU" sz="1000" b="1" baseline="0" dirty="0">
                          <a:solidFill>
                            <a:schemeClr val="bg2">
                              <a:lumMod val="10000"/>
                            </a:schemeClr>
                          </a:solidFill>
                          <a:latin typeface="Arial Narrow"/>
                        </a:rPr>
                        <a:t>Равное представительство при принятии политических и экономических решений</a:t>
                      </a:r>
                      <a:endParaRPr lang="en-US" sz="1000" b="1" baseline="0" dirty="0">
                        <a:solidFill>
                          <a:schemeClr val="bg2">
                            <a:lumMod val="10000"/>
                          </a:schemeClr>
                        </a:solidFill>
                        <a:latin typeface="Arial Narrow"/>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9055">
                <a:tc>
                  <a:txBody>
                    <a:bodyPr/>
                    <a:lstStyle/>
                    <a:p>
                      <a:pPr marL="177800" marR="101600" indent="0" algn="r">
                        <a:lnSpc>
                          <a:spcPts val="1488"/>
                        </a:lnSpc>
                      </a:pPr>
                      <a:r>
                        <a:rPr lang="ru-RU" sz="1000" b="1" baseline="0" dirty="0">
                          <a:solidFill>
                            <a:schemeClr val="bg2">
                              <a:lumMod val="10000"/>
                            </a:schemeClr>
                          </a:solidFill>
                          <a:latin typeface="Arial Narrow"/>
                        </a:rPr>
                        <a:t>Диалог о гендерных ролях, устранение гендерных стереотипов</a:t>
                      </a:r>
                      <a:endParaRPr lang="en-US" sz="1000" b="1" baseline="0" dirty="0">
                        <a:solidFill>
                          <a:schemeClr val="bg2">
                            <a:lumMod val="10000"/>
                          </a:schemeClr>
                        </a:solidFill>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8863">
                <a:tc>
                  <a:txBody>
                    <a:bodyPr/>
                    <a:lstStyle/>
                    <a:p>
                      <a:pPr marR="101600" indent="0" algn="r"/>
                      <a:r>
                        <a:rPr lang="ru-RU" sz="1000" b="1" baseline="0" dirty="0">
                          <a:solidFill>
                            <a:schemeClr val="bg2">
                              <a:lumMod val="10000"/>
                            </a:schemeClr>
                          </a:solidFill>
                          <a:latin typeface="Arial Narrow"/>
                        </a:rPr>
                        <a:t>Здравоохранение</a:t>
                      </a:r>
                      <a:endParaRPr lang="en-US" sz="1000" b="1" baseline="0" dirty="0">
                        <a:solidFill>
                          <a:schemeClr val="bg2">
                            <a:lumMod val="10000"/>
                          </a:schemeClr>
                        </a:solidFill>
                        <a:latin typeface="Arial Narrow"/>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5911">
                <a:tc>
                  <a:txBody>
                    <a:bodyPr/>
                    <a:lstStyle/>
                    <a:p>
                      <a:pPr marR="101600" indent="0" algn="r"/>
                      <a:r>
                        <a:rPr lang="ru-RU" sz="1000" b="1" baseline="0" dirty="0">
                          <a:solidFill>
                            <a:schemeClr val="bg2">
                              <a:lumMod val="10000"/>
                            </a:schemeClr>
                          </a:solidFill>
                          <a:latin typeface="Arial Narrow"/>
                        </a:rPr>
                        <a:t>Содействие достижению гендерного равенства в других странах</a:t>
                      </a:r>
                      <a:endParaRPr lang="en-US" sz="1000" b="1" baseline="0" dirty="0">
                        <a:solidFill>
                          <a:schemeClr val="bg2">
                            <a:lumMod val="10000"/>
                          </a:schemeClr>
                        </a:solidFill>
                        <a:latin typeface="Arial Narrow"/>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8" name="Прямоугольник 7"/>
          <p:cNvSpPr/>
          <p:nvPr/>
        </p:nvSpPr>
        <p:spPr>
          <a:xfrm>
            <a:off x="7446264" y="2703576"/>
            <a:ext cx="871728" cy="176784"/>
          </a:xfrm>
          <a:prstGeom prst="rect">
            <a:avLst/>
          </a:prstGeom>
          <a:solidFill>
            <a:schemeClr val="bg1"/>
          </a:solidFill>
        </p:spPr>
        <p:txBody>
          <a:bodyPr lIns="0" tIns="0" rIns="0" bIns="0">
            <a:noAutofit/>
          </a:bodyPr>
          <a:lstStyle/>
          <a:p>
            <a:pPr marL="63500" indent="0"/>
            <a:r>
              <a:rPr lang="ru" sz="1000" b="1" dirty="0">
                <a:solidFill>
                  <a:schemeClr val="bg2">
                    <a:lumMod val="10000"/>
                  </a:schemeClr>
                </a:solidFill>
                <a:latin typeface="Arial Narrow"/>
              </a:rPr>
              <a:t>% стран</a:t>
            </a:r>
            <a:endParaRPr lang="en-US" sz="1000" b="1" dirty="0">
              <a:solidFill>
                <a:schemeClr val="bg2">
                  <a:lumMod val="10000"/>
                </a:schemeClr>
              </a:solidFill>
              <a:latin typeface="Arial Narrow"/>
            </a:endParaRPr>
          </a:p>
        </p:txBody>
      </p:sp>
    </p:spTree>
    <p:extLst>
      <p:ext uri="{BB962C8B-B14F-4D97-AF65-F5344CB8AC3E}">
        <p14:creationId xmlns:p14="http://schemas.microsoft.com/office/powerpoint/2010/main" val="427174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69" y="260648"/>
            <a:ext cx="8465324" cy="922114"/>
          </a:xfrm>
        </p:spPr>
        <p:txBody>
          <a:bodyPr>
            <a:noAutofit/>
          </a:bodyPr>
          <a:lstStyle/>
          <a:p>
            <a:r>
              <a:rPr lang="ru-RU" sz="2800" b="1" dirty="0"/>
              <a:t>«Воспринимаемое гендерное неравенство» – главное обоснование внедрения практики ГОБП</a:t>
            </a:r>
            <a:endParaRPr lang="en-GB" sz="2800" b="1" dirty="0"/>
          </a:p>
        </p:txBody>
      </p:sp>
      <p:sp>
        <p:nvSpPr>
          <p:cNvPr id="7" name="TextBox 6"/>
          <p:cNvSpPr txBox="1"/>
          <p:nvPr/>
        </p:nvSpPr>
        <p:spPr>
          <a:xfrm>
            <a:off x="0" y="6523931"/>
            <a:ext cx="7524328" cy="307777"/>
          </a:xfrm>
          <a:prstGeom prst="rect">
            <a:avLst/>
          </a:prstGeom>
          <a:noFill/>
        </p:spPr>
        <p:txBody>
          <a:bodyPr wrap="square" rtlCol="0">
            <a:spAutoFit/>
          </a:bodyPr>
          <a:lstStyle/>
          <a:p>
            <a:r>
              <a:rPr lang="ru-RU" sz="1400" dirty="0"/>
              <a:t>Источник: обследование ОЭСР практики применения ГОБП 2016 г.</a:t>
            </a:r>
            <a:endParaRPr lang="fr-FR"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82453"/>
            <a:ext cx="7827912" cy="469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7544" y="1438876"/>
            <a:ext cx="9127470" cy="369332"/>
          </a:xfrm>
          <a:prstGeom prst="rect">
            <a:avLst/>
          </a:prstGeom>
          <a:noFill/>
        </p:spPr>
        <p:txBody>
          <a:bodyPr wrap="square" rtlCol="0">
            <a:spAutoFit/>
          </a:bodyPr>
          <a:lstStyle/>
          <a:p>
            <a:r>
              <a:rPr lang="ru-RU" b="1" dirty="0">
                <a:solidFill>
                  <a:schemeClr val="bg2">
                    <a:lumMod val="25000"/>
                  </a:schemeClr>
                </a:solidFill>
              </a:rPr>
              <a:t>Относительная важность факторов, обусловивших внедрение ГОБП</a:t>
            </a:r>
            <a:endParaRPr lang="fr-FR" b="1" dirty="0">
              <a:solidFill>
                <a:schemeClr val="bg2">
                  <a:lumMod val="25000"/>
                </a:schemeClr>
              </a:solidFill>
            </a:endParaRPr>
          </a:p>
        </p:txBody>
      </p:sp>
      <p:pic>
        <p:nvPicPr>
          <p:cNvPr id="10"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2465544983"/>
              </p:ext>
            </p:extLst>
          </p:nvPr>
        </p:nvGraphicFramePr>
        <p:xfrm>
          <a:off x="1078992" y="5288280"/>
          <a:ext cx="7232904" cy="1280160"/>
        </p:xfrm>
        <a:graphic>
          <a:graphicData uri="http://schemas.openxmlformats.org/drawingml/2006/table">
            <a:tbl>
              <a:tblPr/>
              <a:tblGrid>
                <a:gridCol w="1466088">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66088">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66088">
                  <a:extLst>
                    <a:ext uri="{9D8B030D-6E8A-4147-A177-3AD203B41FA5}">
                      <a16:colId xmlns:a16="http://schemas.microsoft.com/office/drawing/2014/main" val="20004"/>
                    </a:ext>
                  </a:extLst>
                </a:gridCol>
              </a:tblGrid>
              <a:tr h="1158240">
                <a:tc>
                  <a:txBody>
                    <a:bodyPr/>
                    <a:lstStyle/>
                    <a:p>
                      <a:pPr indent="0" algn="ctr">
                        <a:lnSpc>
                          <a:spcPct val="100000"/>
                        </a:lnSpc>
                      </a:pPr>
                      <a:r>
                        <a:rPr lang="ru-RU" sz="1100" b="1" spc="0" baseline="0" dirty="0">
                          <a:solidFill>
                            <a:schemeClr val="bg2">
                              <a:lumMod val="10000"/>
                            </a:schemeClr>
                          </a:solidFill>
                          <a:latin typeface="Calibri" panose="020F0502020204030204" pitchFamily="34" charset="0"/>
                          <a:cs typeface="Calibri" panose="020F0502020204030204" pitchFamily="34" charset="0"/>
                        </a:rPr>
                        <a:t>Устранение воспринимаемого гендерного неравенства при формулировании политики/ размещении ресурсов</a:t>
                      </a:r>
                      <a:endParaRPr lang="en-US" sz="1100" b="1" spc="0" baseline="0" dirty="0">
                        <a:solidFill>
                          <a:schemeClr val="bg2">
                            <a:lumMod val="10000"/>
                          </a:schemeClr>
                        </a:solidFill>
                        <a:latin typeface="Calibri" panose="020F0502020204030204" pitchFamily="34" charset="0"/>
                        <a:cs typeface="Calibri" panose="020F0502020204030204" pitchFamily="34" charset="0"/>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R="12700" indent="0" algn="ctr">
                        <a:lnSpc>
                          <a:spcPct val="100000"/>
                        </a:lnSpc>
                      </a:pPr>
                      <a:r>
                        <a:rPr lang="ru-RU" sz="1200" b="1" spc="0" baseline="0" dirty="0">
                          <a:solidFill>
                            <a:schemeClr val="bg2">
                              <a:lumMod val="10000"/>
                            </a:schemeClr>
                          </a:solidFill>
                          <a:latin typeface="Calibri" panose="020F0502020204030204" pitchFamily="34" charset="0"/>
                          <a:cs typeface="Calibri" panose="020F0502020204030204" pitchFamily="34" charset="0"/>
                        </a:rPr>
                        <a:t>Как аспект комплексного учёта гендерного фактора</a:t>
                      </a:r>
                      <a:endParaRPr lang="en-US" sz="1200" b="1" spc="0" baseline="0" dirty="0">
                        <a:solidFill>
                          <a:schemeClr val="bg2">
                            <a:lumMod val="10000"/>
                          </a:schemeClr>
                        </a:solidFill>
                        <a:latin typeface="Calibri" panose="020F0502020204030204" pitchFamily="34" charset="0"/>
                        <a:cs typeface="Calibri" panose="020F0502020204030204" pitchFamily="34" charset="0"/>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indent="0" algn="ctr">
                        <a:lnSpc>
                          <a:spcPct val="100000"/>
                        </a:lnSpc>
                      </a:pPr>
                      <a:r>
                        <a:rPr lang="ru-RU" sz="1200" b="1" spc="0" baseline="0" dirty="0">
                          <a:solidFill>
                            <a:schemeClr val="bg2">
                              <a:lumMod val="10000"/>
                            </a:schemeClr>
                          </a:solidFill>
                          <a:latin typeface="Calibri" panose="020F0502020204030204" pitchFamily="34" charset="0"/>
                          <a:cs typeface="Calibri" panose="020F0502020204030204" pitchFamily="34" charset="0"/>
                        </a:rPr>
                        <a:t>Как аспект более широкой повестки обеспечения равенства (т.е. с учётом не только гендерного фактора)</a:t>
                      </a:r>
                      <a:endParaRPr lang="en-US" sz="1200" b="1" spc="0" baseline="0" dirty="0">
                        <a:solidFill>
                          <a:schemeClr val="bg2">
                            <a:lumMod val="10000"/>
                          </a:schemeClr>
                        </a:solidFill>
                        <a:latin typeface="Calibri" panose="020F0502020204030204" pitchFamily="34" charset="0"/>
                        <a:cs typeface="Calibri" panose="020F0502020204030204" pitchFamily="34" charset="0"/>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R="12700" indent="0" algn="ctr">
                        <a:lnSpc>
                          <a:spcPct val="100000"/>
                        </a:lnSpc>
                      </a:pPr>
                      <a:r>
                        <a:rPr lang="ru-RU" sz="1200" b="1" spc="0" baseline="0" dirty="0">
                          <a:solidFill>
                            <a:schemeClr val="bg2">
                              <a:lumMod val="10000"/>
                            </a:schemeClr>
                          </a:solidFill>
                          <a:latin typeface="Calibri" panose="020F0502020204030204" pitchFamily="34" charset="0"/>
                          <a:cs typeface="Calibri" panose="020F0502020204030204" pitchFamily="34" charset="0"/>
                        </a:rPr>
                        <a:t>Следование общему принципу прозрачности при формулировании политики / размещении ресурсов</a:t>
                      </a:r>
                      <a:endParaRPr lang="en-US" sz="1200" b="1" spc="0" baseline="0" dirty="0">
                        <a:solidFill>
                          <a:schemeClr val="bg2">
                            <a:lumMod val="10000"/>
                          </a:schemeClr>
                        </a:solidFill>
                        <a:latin typeface="Calibri" panose="020F0502020204030204" pitchFamily="34" charset="0"/>
                        <a:cs typeface="Calibri" panose="020F0502020204030204" pitchFamily="34" charset="0"/>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R="12700" indent="0" algn="ctr">
                        <a:lnSpc>
                          <a:spcPct val="100000"/>
                        </a:lnSpc>
                      </a:pPr>
                      <a:r>
                        <a:rPr lang="ru-RU" sz="1200" b="1" spc="0" baseline="0" dirty="0">
                          <a:solidFill>
                            <a:schemeClr val="bg2">
                              <a:lumMod val="10000"/>
                            </a:schemeClr>
                          </a:solidFill>
                          <a:latin typeface="Calibri" panose="020F0502020204030204" pitchFamily="34" charset="0"/>
                          <a:cs typeface="Calibri" panose="020F0502020204030204" pitchFamily="34" charset="0"/>
                        </a:rPr>
                        <a:t>Прочее (укажите)</a:t>
                      </a:r>
                      <a:r>
                        <a:rPr lang="en-US" sz="1200" b="1" spc="0" baseline="0" dirty="0">
                          <a:solidFill>
                            <a:schemeClr val="bg2">
                              <a:lumMod val="10000"/>
                            </a:schemeClr>
                          </a:solidFill>
                          <a:latin typeface="Calibri" panose="020F0502020204030204" pitchFamily="34" charset="0"/>
                          <a:cs typeface="Calibri" panose="020F0502020204030204" pitchFamily="34" charset="0"/>
                        </a:rPr>
                        <a:t>:</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1" name="Прямоугольник 10"/>
          <p:cNvSpPr/>
          <p:nvPr/>
        </p:nvSpPr>
        <p:spPr>
          <a:xfrm>
            <a:off x="3200400" y="1914144"/>
            <a:ext cx="975360" cy="192024"/>
          </a:xfrm>
          <a:prstGeom prst="rect">
            <a:avLst/>
          </a:prstGeom>
          <a:solidFill>
            <a:srgbClr val="E6E7E9"/>
          </a:solidFill>
        </p:spPr>
        <p:txBody>
          <a:bodyPr lIns="0" tIns="0" rIns="0" bIns="0">
            <a:noAutofit/>
          </a:bodyPr>
          <a:lstStyle/>
          <a:p>
            <a:pPr indent="0"/>
            <a:r>
              <a:rPr lang="ru-RU" sz="1000" b="1" dirty="0">
                <a:solidFill>
                  <a:srgbClr val="47474A"/>
                </a:solidFill>
                <a:latin typeface="Calibri" panose="020F0502020204030204" pitchFamily="34" charset="0"/>
                <a:cs typeface="Calibri" panose="020F0502020204030204" pitchFamily="34" charset="0"/>
              </a:rPr>
              <a:t>Главная причина</a:t>
            </a:r>
            <a:endParaRPr lang="en-US" sz="1000" b="1" dirty="0">
              <a:solidFill>
                <a:srgbClr val="47474A"/>
              </a:solidFill>
              <a:latin typeface="Calibri" panose="020F0502020204030204" pitchFamily="34" charset="0"/>
              <a:cs typeface="Calibri" panose="020F0502020204030204" pitchFamily="34" charset="0"/>
            </a:endParaRPr>
          </a:p>
        </p:txBody>
      </p:sp>
      <p:sp>
        <p:nvSpPr>
          <p:cNvPr id="12" name="Прямоугольник 11"/>
          <p:cNvSpPr/>
          <p:nvPr/>
        </p:nvSpPr>
        <p:spPr>
          <a:xfrm>
            <a:off x="5437632" y="1911096"/>
            <a:ext cx="1127760" cy="192024"/>
          </a:xfrm>
          <a:prstGeom prst="rect">
            <a:avLst/>
          </a:prstGeom>
          <a:solidFill>
            <a:srgbClr val="E6E7E9"/>
          </a:solidFill>
        </p:spPr>
        <p:txBody>
          <a:bodyPr lIns="0" tIns="0" rIns="0" bIns="0">
            <a:noAutofit/>
          </a:bodyPr>
          <a:lstStyle/>
          <a:p>
            <a:pPr indent="0">
              <a:spcAft>
                <a:spcPts val="17640"/>
              </a:spcAft>
            </a:pPr>
            <a:r>
              <a:rPr lang="ru-RU" sz="1000" b="1" dirty="0">
                <a:solidFill>
                  <a:srgbClr val="47474A"/>
                </a:solidFill>
                <a:latin typeface="Calibri" panose="020F0502020204030204" pitchFamily="34" charset="0"/>
                <a:cs typeface="Calibri" panose="020F0502020204030204" pitchFamily="34" charset="0"/>
              </a:rPr>
              <a:t>Значимая причина</a:t>
            </a:r>
            <a:endParaRPr lang="en-US" sz="1000" b="1" dirty="0">
              <a:solidFill>
                <a:srgbClr val="47474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125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CACF2F-2881-4A50-9084-A76395A3F7AF}" type="slidenum">
              <a:rPr lang="en-GB" smtClean="0"/>
              <a:t>6</a:t>
            </a:fld>
            <a:endParaRPr lang="en-GB"/>
          </a:p>
        </p:txBody>
      </p:sp>
      <p:sp>
        <p:nvSpPr>
          <p:cNvPr id="4" name="Title 3"/>
          <p:cNvSpPr>
            <a:spLocks noGrp="1"/>
          </p:cNvSpPr>
          <p:nvPr>
            <p:ph type="title"/>
          </p:nvPr>
        </p:nvSpPr>
        <p:spPr>
          <a:xfrm>
            <a:off x="1080000" y="237600"/>
            <a:ext cx="8532560" cy="1022400"/>
          </a:xfrm>
        </p:spPr>
        <p:txBody>
          <a:bodyPr/>
          <a:lstStyle/>
          <a:p>
            <a:r>
              <a:rPr lang="ru-RU" b="1" dirty="0"/>
              <a:t>ГОБП требует координации действий в правительстве и за его пределами</a:t>
            </a:r>
            <a:endParaRPr lang="fr-FR" b="1" dirty="0"/>
          </a:p>
        </p:txBody>
      </p:sp>
      <p:sp>
        <p:nvSpPr>
          <p:cNvPr id="6" name="TextBox 5"/>
          <p:cNvSpPr txBox="1"/>
          <p:nvPr/>
        </p:nvSpPr>
        <p:spPr>
          <a:xfrm>
            <a:off x="4568584" y="1636180"/>
            <a:ext cx="5841828" cy="677108"/>
          </a:xfrm>
          <a:prstGeom prst="rect">
            <a:avLst/>
          </a:prstGeom>
          <a:noFill/>
        </p:spPr>
        <p:txBody>
          <a:bodyPr wrap="square" rtlCol="0">
            <a:spAutoFit/>
          </a:bodyPr>
          <a:lstStyle/>
          <a:p>
            <a:r>
              <a:rPr lang="ru-RU" sz="2000" b="1" dirty="0">
                <a:solidFill>
                  <a:schemeClr val="bg2">
                    <a:lumMod val="25000"/>
                  </a:schemeClr>
                </a:solidFill>
              </a:rPr>
              <a:t>Ключевые «действующие лица»</a:t>
            </a:r>
            <a:endParaRPr lang="en-GB" sz="2000" b="1" dirty="0">
              <a:solidFill>
                <a:schemeClr val="bg2">
                  <a:lumMod val="25000"/>
                </a:schemeClr>
              </a:solidFill>
            </a:endParaRPr>
          </a:p>
          <a:p>
            <a:endParaRPr lang="en-GB" b="1" dirty="0">
              <a:solidFill>
                <a:schemeClr val="bg2">
                  <a:lumMod val="25000"/>
                </a:schemeClr>
              </a:solidFill>
            </a:endParaRPr>
          </a:p>
        </p:txBody>
      </p:sp>
      <p:sp>
        <p:nvSpPr>
          <p:cNvPr id="5" name="Rectangle 4"/>
          <p:cNvSpPr/>
          <p:nvPr/>
        </p:nvSpPr>
        <p:spPr>
          <a:xfrm>
            <a:off x="4716016" y="2132856"/>
            <a:ext cx="4150253" cy="4801314"/>
          </a:xfrm>
          <a:prstGeom prst="rect">
            <a:avLst/>
          </a:prstGeom>
        </p:spPr>
        <p:txBody>
          <a:bodyPr wrap="square">
            <a:spAutoFit/>
          </a:bodyPr>
          <a:lstStyle/>
          <a:p>
            <a:r>
              <a:rPr lang="ru-RU" u="sng" dirty="0">
                <a:solidFill>
                  <a:schemeClr val="bg2">
                    <a:lumMod val="25000"/>
                  </a:schemeClr>
                </a:solidFill>
              </a:rPr>
              <a:t>«Ядро» правительства</a:t>
            </a:r>
            <a:endParaRPr lang="en-GB" u="sng" dirty="0">
              <a:solidFill>
                <a:schemeClr val="bg2">
                  <a:lumMod val="25000"/>
                </a:schemeClr>
              </a:solidFill>
            </a:endParaRPr>
          </a:p>
          <a:p>
            <a:pPr marL="285750" indent="-285750">
              <a:buFont typeface="Arial" panose="020B0604020202020204" pitchFamily="34" charset="0"/>
              <a:buChar char="•"/>
            </a:pPr>
            <a:r>
              <a:rPr lang="ru-RU" dirty="0">
                <a:solidFill>
                  <a:schemeClr val="bg2">
                    <a:lumMod val="25000"/>
                  </a:schemeClr>
                </a:solidFill>
              </a:rPr>
              <a:t>Минфин</a:t>
            </a:r>
            <a:endParaRPr lang="en-GB" dirty="0">
              <a:solidFill>
                <a:schemeClr val="bg2">
                  <a:lumMod val="25000"/>
                </a:schemeClr>
              </a:solidFill>
            </a:endParaRPr>
          </a:p>
          <a:p>
            <a:pPr marL="285750" indent="-285750">
              <a:buFont typeface="Arial" panose="020B0604020202020204" pitchFamily="34" charset="0"/>
              <a:buChar char="•"/>
            </a:pPr>
            <a:r>
              <a:rPr lang="ru-RU" dirty="0">
                <a:solidFill>
                  <a:schemeClr val="bg2">
                    <a:lumMod val="25000"/>
                  </a:schemeClr>
                </a:solidFill>
              </a:rPr>
              <a:t>Аппарат премьер-министра/президента</a:t>
            </a:r>
          </a:p>
          <a:p>
            <a:pPr marL="285750" indent="-285750">
              <a:buFont typeface="Arial" panose="020B0604020202020204" pitchFamily="34" charset="0"/>
              <a:buChar char="•"/>
            </a:pPr>
            <a:endParaRPr lang="ru-RU" u="sng" dirty="0">
              <a:solidFill>
                <a:schemeClr val="bg2">
                  <a:lumMod val="25000"/>
                </a:schemeClr>
              </a:solidFill>
            </a:endParaRPr>
          </a:p>
          <a:p>
            <a:r>
              <a:rPr lang="ru-RU" u="sng" dirty="0">
                <a:solidFill>
                  <a:schemeClr val="bg2">
                    <a:lumMod val="25000"/>
                  </a:schemeClr>
                </a:solidFill>
              </a:rPr>
              <a:t>Более широкое правительство</a:t>
            </a:r>
            <a:endParaRPr lang="en-GB" u="sng" dirty="0">
              <a:solidFill>
                <a:schemeClr val="bg2">
                  <a:lumMod val="25000"/>
                </a:schemeClr>
              </a:solidFill>
            </a:endParaRPr>
          </a:p>
          <a:p>
            <a:pPr marL="285750" indent="-285750">
              <a:buFont typeface="Arial" panose="020B0604020202020204" pitchFamily="34" charset="0"/>
              <a:buChar char="•"/>
            </a:pPr>
            <a:r>
              <a:rPr lang="ru-RU" dirty="0">
                <a:solidFill>
                  <a:schemeClr val="bg2">
                    <a:lumMod val="25000"/>
                  </a:schemeClr>
                </a:solidFill>
              </a:rPr>
              <a:t>Министерство по делам равенства</a:t>
            </a:r>
            <a:endParaRPr lang="en-GB" dirty="0">
              <a:solidFill>
                <a:schemeClr val="bg2">
                  <a:lumMod val="25000"/>
                </a:schemeClr>
              </a:solidFill>
            </a:endParaRPr>
          </a:p>
          <a:p>
            <a:pPr marL="285750" indent="-285750">
              <a:buFont typeface="Arial" panose="020B0604020202020204" pitchFamily="34" charset="0"/>
              <a:buChar char="•"/>
            </a:pPr>
            <a:r>
              <a:rPr lang="ru-RU" dirty="0">
                <a:solidFill>
                  <a:schemeClr val="bg2">
                    <a:lumMod val="25000"/>
                  </a:schemeClr>
                </a:solidFill>
              </a:rPr>
              <a:t>Отраслевые министерства</a:t>
            </a:r>
            <a:endParaRPr lang="en-GB" dirty="0">
              <a:solidFill>
                <a:schemeClr val="bg2">
                  <a:lumMod val="25000"/>
                </a:schemeClr>
              </a:solidFill>
            </a:endParaRPr>
          </a:p>
          <a:p>
            <a:pPr marL="285750" indent="-285750">
              <a:buFont typeface="Arial" panose="020B0604020202020204" pitchFamily="34" charset="0"/>
              <a:buChar char="•"/>
            </a:pPr>
            <a:r>
              <a:rPr lang="ru-RU" dirty="0">
                <a:solidFill>
                  <a:schemeClr val="bg2">
                    <a:lumMod val="25000"/>
                  </a:schemeClr>
                </a:solidFill>
              </a:rPr>
              <a:t>Региональные органы власти</a:t>
            </a:r>
            <a:endParaRPr lang="en-GB" dirty="0">
              <a:solidFill>
                <a:schemeClr val="bg2">
                  <a:lumMod val="25000"/>
                </a:schemeClr>
              </a:solidFill>
            </a:endParaRPr>
          </a:p>
          <a:p>
            <a:endParaRPr lang="en-GB" dirty="0">
              <a:solidFill>
                <a:schemeClr val="bg2">
                  <a:lumMod val="25000"/>
                </a:schemeClr>
              </a:solidFill>
            </a:endParaRPr>
          </a:p>
          <a:p>
            <a:r>
              <a:rPr lang="ru-RU" u="sng" dirty="0">
                <a:solidFill>
                  <a:schemeClr val="bg2">
                    <a:lumMod val="25000"/>
                  </a:schemeClr>
                </a:solidFill>
              </a:rPr>
              <a:t>Надзорные структуры</a:t>
            </a:r>
            <a:endParaRPr lang="en-GB" u="sng" dirty="0">
              <a:solidFill>
                <a:schemeClr val="bg2">
                  <a:lumMod val="25000"/>
                </a:schemeClr>
              </a:solidFill>
            </a:endParaRPr>
          </a:p>
          <a:p>
            <a:pPr marL="285750" indent="-285750">
              <a:buFont typeface="Arial" panose="020B0604020202020204" pitchFamily="34" charset="0"/>
              <a:buChar char="•"/>
            </a:pPr>
            <a:r>
              <a:rPr lang="ru-RU" dirty="0">
                <a:solidFill>
                  <a:schemeClr val="bg2">
                    <a:lumMod val="25000"/>
                  </a:schemeClr>
                </a:solidFill>
              </a:rPr>
              <a:t>Парламент</a:t>
            </a:r>
          </a:p>
          <a:p>
            <a:pPr marL="285750" indent="-285750">
              <a:buFont typeface="Arial" panose="020B0604020202020204" pitchFamily="34" charset="0"/>
              <a:buChar char="•"/>
            </a:pPr>
            <a:r>
              <a:rPr lang="ru-RU" dirty="0">
                <a:solidFill>
                  <a:schemeClr val="bg2">
                    <a:lumMod val="25000"/>
                  </a:schemeClr>
                </a:solidFill>
              </a:rPr>
              <a:t>Орган аудита</a:t>
            </a:r>
          </a:p>
          <a:p>
            <a:pPr marL="285750" indent="-285750">
              <a:buFont typeface="Arial" panose="020B0604020202020204" pitchFamily="34" charset="0"/>
              <a:buChar char="•"/>
            </a:pPr>
            <a:endParaRPr lang="en-GB" dirty="0">
              <a:solidFill>
                <a:schemeClr val="bg2">
                  <a:lumMod val="25000"/>
                </a:schemeClr>
              </a:solidFill>
            </a:endParaRPr>
          </a:p>
          <a:p>
            <a:r>
              <a:rPr lang="ru-RU" u="sng" dirty="0">
                <a:solidFill>
                  <a:schemeClr val="bg2">
                    <a:lumMod val="25000"/>
                  </a:schemeClr>
                </a:solidFill>
              </a:rPr>
              <a:t>Гражданское общество</a:t>
            </a:r>
          </a:p>
          <a:p>
            <a:pPr marL="285750" indent="-285750">
              <a:buFont typeface="Arial" panose="020B0604020202020204" pitchFamily="34" charset="0"/>
              <a:buChar char="•"/>
            </a:pPr>
            <a:r>
              <a:rPr lang="ru-RU" dirty="0">
                <a:solidFill>
                  <a:schemeClr val="bg2">
                    <a:lumMod val="25000"/>
                  </a:schemeClr>
                </a:solidFill>
              </a:rPr>
              <a:t>Граждане</a:t>
            </a:r>
            <a:endParaRPr lang="en-GB" dirty="0">
              <a:solidFill>
                <a:schemeClr val="bg2">
                  <a:lumMod val="25000"/>
                </a:schemeClr>
              </a:solidFill>
            </a:endParaRPr>
          </a:p>
          <a:p>
            <a:pPr marL="285750" indent="-285750">
              <a:buFont typeface="Arial" panose="020B0604020202020204" pitchFamily="34" charset="0"/>
              <a:buChar char="•"/>
            </a:pPr>
            <a:r>
              <a:rPr lang="ru-RU" dirty="0">
                <a:solidFill>
                  <a:schemeClr val="bg2">
                    <a:lumMod val="25000"/>
                  </a:schemeClr>
                </a:solidFill>
              </a:rPr>
              <a:t>НПО</a:t>
            </a:r>
            <a:endParaRPr lang="en-GB" dirty="0">
              <a:solidFill>
                <a:schemeClr val="bg2">
                  <a:lumMod val="25000"/>
                </a:schemeClr>
              </a:solidFill>
            </a:endParaRPr>
          </a:p>
        </p:txBody>
      </p:sp>
      <p:pic>
        <p:nvPicPr>
          <p:cNvPr id="1026" name="Picture 2" descr="Image result for cartoon working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83" y="1637897"/>
            <a:ext cx="3810000" cy="469582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92480" y="5782056"/>
            <a:ext cx="3851528" cy="551688"/>
          </a:xfrm>
          <a:prstGeom prst="rect">
            <a:avLst/>
          </a:prstGeom>
          <a:solidFill>
            <a:schemeClr val="bg1"/>
          </a:solidFill>
        </p:spPr>
        <p:txBody>
          <a:bodyPr lIns="0" tIns="0" rIns="0" bIns="0">
            <a:noAutofit/>
          </a:bodyPr>
          <a:lstStyle/>
          <a:p>
            <a:pPr marL="12700" marR="41656" indent="127000">
              <a:lnSpc>
                <a:spcPts val="1344"/>
              </a:lnSpc>
            </a:pPr>
            <a:r>
              <a:rPr lang="en-US" sz="1100" b="1" i="1" dirty="0">
                <a:solidFill>
                  <a:srgbClr val="151515"/>
                </a:solidFill>
                <a:latin typeface="Georgia"/>
              </a:rPr>
              <a:t>“We like to bring together people front radically different fields and wait /or the friction to produce heat, light and magic. Sometimes it takes a while."</a:t>
            </a:r>
          </a:p>
        </p:txBody>
      </p:sp>
    </p:spTree>
    <p:extLst>
      <p:ext uri="{BB962C8B-B14F-4D97-AF65-F5344CB8AC3E}">
        <p14:creationId xmlns:p14="http://schemas.microsoft.com/office/powerpoint/2010/main" val="344212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497173017"/>
              </p:ext>
            </p:extLst>
          </p:nvPr>
        </p:nvGraphicFramePr>
        <p:xfrm>
          <a:off x="418052" y="2343633"/>
          <a:ext cx="8208912" cy="3241063"/>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1229383">
                <a:tc>
                  <a:txBody>
                    <a:bodyPr/>
                    <a:lstStyle/>
                    <a:p>
                      <a:endParaRPr lang="en-GB" dirty="0"/>
                    </a:p>
                    <a:p>
                      <a:endParaRPr lang="en-GB" dirty="0"/>
                    </a:p>
                    <a:p>
                      <a:r>
                        <a:rPr lang="en-GB" dirty="0"/>
                        <a:t>                               </a:t>
                      </a:r>
                      <a:r>
                        <a:rPr lang="ru-RU" dirty="0"/>
                        <a:t>КОРЕЯ</a:t>
                      </a:r>
                      <a:endParaRPr lang="fr-FR" dirty="0"/>
                    </a:p>
                  </a:txBody>
                  <a:tcPr>
                    <a:solidFill>
                      <a:schemeClr val="tx1"/>
                    </a:solidFill>
                  </a:tcPr>
                </a:tc>
                <a:tc>
                  <a:txBody>
                    <a:bodyPr/>
                    <a:lstStyle/>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                              </a:t>
                      </a:r>
                      <a:r>
                        <a:rPr lang="ru-RU" dirty="0">
                          <a:solidFill>
                            <a:schemeClr val="bg1"/>
                          </a:solidFill>
                        </a:rPr>
                        <a:t>ГЕРМАНИЯ</a:t>
                      </a:r>
                      <a:endParaRPr lang="fr-FR" dirty="0"/>
                    </a:p>
                  </a:txBody>
                  <a:tcPr>
                    <a:solidFill>
                      <a:schemeClr val="tx1"/>
                    </a:solidFill>
                  </a:tcPr>
                </a:tc>
                <a:extLst>
                  <a:ext uri="{0D108BD9-81ED-4DB2-BD59-A6C34878D82A}">
                    <a16:rowId xmlns:a16="http://schemas.microsoft.com/office/drawing/2014/main" val="10000"/>
                  </a:ext>
                </a:extLst>
              </a:tr>
              <a:tr h="1878977">
                <a:tc>
                  <a:txBody>
                    <a:bodyPr/>
                    <a:lstStyle/>
                    <a:p>
                      <a:endParaRPr lang="en-GB" dirty="0">
                        <a:solidFill>
                          <a:schemeClr val="bg2">
                            <a:lumMod val="25000"/>
                          </a:schemeClr>
                        </a:solidFill>
                      </a:endParaRPr>
                    </a:p>
                    <a:p>
                      <a:r>
                        <a:rPr lang="ru-RU" baseline="0" dirty="0">
                          <a:solidFill>
                            <a:schemeClr val="bg2">
                              <a:lumMod val="25000"/>
                            </a:schemeClr>
                          </a:solidFill>
                        </a:rPr>
                        <a:t>Основная ответственность за ГОБП лежит на </a:t>
                      </a:r>
                      <a:r>
                        <a:rPr lang="ru-RU" dirty="0">
                          <a:solidFill>
                            <a:schemeClr val="bg2">
                              <a:lumMod val="25000"/>
                            </a:schemeClr>
                          </a:solidFill>
                        </a:rPr>
                        <a:t>Министерстве стратегии и финансов</a:t>
                      </a:r>
                      <a:r>
                        <a:rPr lang="en-GB" dirty="0">
                          <a:solidFill>
                            <a:schemeClr val="bg2">
                              <a:lumMod val="25000"/>
                            </a:schemeClr>
                          </a:solidFill>
                        </a:rPr>
                        <a:t>.</a:t>
                      </a:r>
                    </a:p>
                    <a:p>
                      <a:endParaRPr lang="fr-FR" sz="900" dirty="0">
                        <a:solidFill>
                          <a:schemeClr val="bg2">
                            <a:lumMod val="25000"/>
                          </a:schemeClr>
                        </a:solidFill>
                      </a:endParaRPr>
                    </a:p>
                  </a:txBody>
                  <a:tcPr/>
                </a:tc>
                <a:tc>
                  <a:txBody>
                    <a:bodyPr/>
                    <a:lstStyle/>
                    <a:p>
                      <a:pPr algn="l"/>
                      <a:endParaRPr lang="en-GB" dirty="0">
                        <a:solidFill>
                          <a:schemeClr val="bg2">
                            <a:lumMod val="25000"/>
                          </a:schemeClr>
                        </a:solidFill>
                      </a:endParaRPr>
                    </a:p>
                    <a:p>
                      <a:pPr algn="l"/>
                      <a:r>
                        <a:rPr lang="ru-RU" dirty="0">
                          <a:solidFill>
                            <a:schemeClr val="bg2">
                              <a:lumMod val="25000"/>
                            </a:schemeClr>
                          </a:solidFill>
                        </a:rPr>
                        <a:t>Полная ответственность за политику гендерного</a:t>
                      </a:r>
                      <a:r>
                        <a:rPr lang="ru-RU" baseline="0" dirty="0">
                          <a:solidFill>
                            <a:schemeClr val="bg2">
                              <a:lumMod val="25000"/>
                            </a:schemeClr>
                          </a:solidFill>
                        </a:rPr>
                        <a:t> равенства в сфере своей компетенции лежит на отдельных отраслевых министерствах. </a:t>
                      </a:r>
                      <a:endParaRPr lang="en-GB" baseline="0" dirty="0">
                        <a:solidFill>
                          <a:schemeClr val="bg2">
                            <a:lumMod val="25000"/>
                          </a:schemeClr>
                        </a:solidFill>
                      </a:endParaRPr>
                    </a:p>
                    <a:p>
                      <a:pPr algn="ctr"/>
                      <a:endParaRPr lang="fr-FR" dirty="0">
                        <a:solidFill>
                          <a:schemeClr val="bg2">
                            <a:lumMod val="25000"/>
                          </a:schemeClr>
                        </a:solidFill>
                      </a:endParaRP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9CACF2F-2881-4A50-9084-A76395A3F7AF}" type="slidenum">
              <a:rPr lang="en-GB" smtClean="0"/>
              <a:t>7</a:t>
            </a:fld>
            <a:endParaRPr lang="en-GB"/>
          </a:p>
        </p:txBody>
      </p:sp>
      <p:sp>
        <p:nvSpPr>
          <p:cNvPr id="4" name="Title 3"/>
          <p:cNvSpPr>
            <a:spLocks noGrp="1"/>
          </p:cNvSpPr>
          <p:nvPr>
            <p:ph type="title"/>
          </p:nvPr>
        </p:nvSpPr>
        <p:spPr>
          <a:xfrm>
            <a:off x="1080000" y="237600"/>
            <a:ext cx="7812480" cy="1022400"/>
          </a:xfrm>
        </p:spPr>
        <p:txBody>
          <a:bodyPr/>
          <a:lstStyle/>
          <a:p>
            <a:r>
              <a:rPr lang="ru-RU" sz="2800" b="1" dirty="0"/>
              <a:t>В странах ОЭСР используются разные подходы в части управления и координации</a:t>
            </a:r>
            <a:endParaRPr lang="fr-FR" sz="2800" b="1" dirty="0"/>
          </a:p>
        </p:txBody>
      </p:sp>
      <p:sp>
        <p:nvSpPr>
          <p:cNvPr id="10" name="TextBox 9"/>
          <p:cNvSpPr txBox="1"/>
          <p:nvPr/>
        </p:nvSpPr>
        <p:spPr>
          <a:xfrm>
            <a:off x="575259" y="1813466"/>
            <a:ext cx="7875848" cy="646331"/>
          </a:xfrm>
          <a:prstGeom prst="rect">
            <a:avLst/>
          </a:prstGeom>
          <a:noFill/>
        </p:spPr>
        <p:txBody>
          <a:bodyPr wrap="square" rtlCol="0">
            <a:spAutoFit/>
          </a:bodyPr>
          <a:lstStyle/>
          <a:p>
            <a:pPr algn="ctr"/>
            <a:r>
              <a:rPr lang="ru-RU" b="1" dirty="0">
                <a:solidFill>
                  <a:schemeClr val="bg2">
                    <a:lumMod val="25000"/>
                  </a:schemeClr>
                </a:solidFill>
              </a:rPr>
              <a:t>Примеры централизованной и децентрализованной модели управления</a:t>
            </a:r>
            <a:endParaRPr lang="fr-FR" b="1" dirty="0">
              <a:solidFill>
                <a:schemeClr val="bg2">
                  <a:lumMod val="25000"/>
                </a:schemeClr>
              </a:solidFill>
            </a:endParaRPr>
          </a:p>
        </p:txBody>
      </p:sp>
      <p:pic>
        <p:nvPicPr>
          <p:cNvPr id="17"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18" name="TextBox 17"/>
          <p:cNvSpPr txBox="1"/>
          <p:nvPr/>
        </p:nvSpPr>
        <p:spPr>
          <a:xfrm>
            <a:off x="0" y="6523931"/>
            <a:ext cx="7524328" cy="307777"/>
          </a:xfrm>
          <a:prstGeom prst="rect">
            <a:avLst/>
          </a:prstGeom>
          <a:noFill/>
        </p:spPr>
        <p:txBody>
          <a:bodyPr wrap="square" rtlCol="0">
            <a:spAutoFit/>
          </a:bodyPr>
          <a:lstStyle/>
          <a:p>
            <a:r>
              <a:rPr lang="ru-RU" sz="1400" dirty="0"/>
              <a:t>Источник: обследование ОЭСР практики применения ГОБП 2016 г.</a:t>
            </a:r>
            <a:endParaRPr lang="fr-FR" sz="1400" dirty="0"/>
          </a:p>
        </p:txBody>
      </p:sp>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259" y="2551739"/>
            <a:ext cx="1262526" cy="84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german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2092" y="2623200"/>
            <a:ext cx="1244270" cy="74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698151906"/>
              </p:ext>
            </p:extLst>
          </p:nvPr>
        </p:nvGraphicFramePr>
        <p:xfrm>
          <a:off x="418052" y="2343632"/>
          <a:ext cx="8208912" cy="3778149"/>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1098043">
                <a:tc>
                  <a:txBody>
                    <a:bodyPr/>
                    <a:lstStyle/>
                    <a:p>
                      <a:endParaRPr lang="en-GB" dirty="0"/>
                    </a:p>
                    <a:p>
                      <a:endParaRPr lang="en-GB" dirty="0"/>
                    </a:p>
                    <a:p>
                      <a:r>
                        <a:rPr lang="en-GB" dirty="0"/>
                        <a:t>                               </a:t>
                      </a:r>
                      <a:r>
                        <a:rPr lang="ru-RU" dirty="0"/>
                        <a:t>ИСПАНИЯ</a:t>
                      </a:r>
                      <a:endParaRPr lang="fr-FR" dirty="0"/>
                    </a:p>
                  </a:txBody>
                  <a:tcPr>
                    <a:solidFill>
                      <a:schemeClr val="tx1"/>
                    </a:solidFill>
                  </a:tcPr>
                </a:tc>
                <a:tc>
                  <a:txBody>
                    <a:bodyPr/>
                    <a:lstStyle/>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                               </a:t>
                      </a:r>
                      <a:r>
                        <a:rPr lang="ru-RU" dirty="0">
                          <a:solidFill>
                            <a:schemeClr val="bg1"/>
                          </a:solidFill>
                        </a:rPr>
                        <a:t>ИСЛАНДИЯ</a:t>
                      </a:r>
                      <a:endParaRPr lang="fr-FR" b="1" dirty="0">
                        <a:solidFill>
                          <a:schemeClr val="bg1"/>
                        </a:solidFill>
                      </a:endParaRPr>
                    </a:p>
                    <a:p>
                      <a:endParaRPr lang="fr-FR" dirty="0"/>
                    </a:p>
                  </a:txBody>
                  <a:tcPr>
                    <a:solidFill>
                      <a:schemeClr val="tx1"/>
                    </a:solidFill>
                  </a:tcPr>
                </a:tc>
                <a:extLst>
                  <a:ext uri="{0D108BD9-81ED-4DB2-BD59-A6C34878D82A}">
                    <a16:rowId xmlns:a16="http://schemas.microsoft.com/office/drawing/2014/main" val="10000"/>
                  </a:ext>
                </a:extLst>
              </a:tr>
              <a:tr h="2589429">
                <a:tc>
                  <a:txBody>
                    <a:bodyPr/>
                    <a:lstStyle/>
                    <a:p>
                      <a:endParaRPr lang="en-GB" dirty="0">
                        <a:solidFill>
                          <a:schemeClr val="bg2">
                            <a:lumMod val="25000"/>
                          </a:schemeClr>
                        </a:solidFill>
                      </a:endParaRPr>
                    </a:p>
                    <a:p>
                      <a:r>
                        <a:rPr lang="ru-RU" dirty="0">
                          <a:solidFill>
                            <a:schemeClr val="bg2">
                              <a:lumMod val="25000"/>
                            </a:schemeClr>
                          </a:solidFill>
                        </a:rPr>
                        <a:t>Рабочая группа</a:t>
                      </a:r>
                      <a:r>
                        <a:rPr lang="ru-RU" baseline="0" dirty="0">
                          <a:solidFill>
                            <a:schemeClr val="bg2">
                              <a:lumMod val="25000"/>
                            </a:schemeClr>
                          </a:solidFill>
                        </a:rPr>
                        <a:t> по ГОБП включает в себя представителей Министерства здравоохранения, социальных услуг и равенства, Аппарата статс-секретаря по бюджету и расходам и Главного бюджетного управления</a:t>
                      </a:r>
                      <a:r>
                        <a:rPr lang="en-GB" baseline="0" dirty="0">
                          <a:solidFill>
                            <a:schemeClr val="bg2">
                              <a:lumMod val="25000"/>
                            </a:schemeClr>
                          </a:solidFill>
                        </a:rPr>
                        <a:t>.</a:t>
                      </a:r>
                      <a:endParaRPr lang="en-GB" dirty="0">
                        <a:solidFill>
                          <a:schemeClr val="bg2">
                            <a:lumMod val="25000"/>
                          </a:schemeClr>
                        </a:solidFill>
                      </a:endParaRPr>
                    </a:p>
                    <a:p>
                      <a:endParaRPr lang="fr-FR" sz="900" dirty="0">
                        <a:solidFill>
                          <a:schemeClr val="bg2">
                            <a:lumMod val="25000"/>
                          </a:schemeClr>
                        </a:solidFill>
                      </a:endParaRPr>
                    </a:p>
                  </a:txBody>
                  <a:tcPr/>
                </a:tc>
                <a:tc>
                  <a:txBody>
                    <a:bodyPr/>
                    <a:lstStyle/>
                    <a:p>
                      <a:pPr algn="l"/>
                      <a:endParaRPr lang="en-GB" dirty="0">
                        <a:solidFill>
                          <a:schemeClr val="bg2">
                            <a:lumMod val="25000"/>
                          </a:schemeClr>
                        </a:solidFill>
                      </a:endParaRPr>
                    </a:p>
                    <a:p>
                      <a:pPr algn="l"/>
                      <a:r>
                        <a:rPr lang="ru-RU" dirty="0">
                          <a:solidFill>
                            <a:schemeClr val="bg2">
                              <a:lumMod val="25000"/>
                            </a:schemeClr>
                          </a:solidFill>
                        </a:rPr>
                        <a:t>Министерство финансов и Министерство по делам равенства</a:t>
                      </a:r>
                      <a:r>
                        <a:rPr lang="ru-RU" baseline="0" dirty="0">
                          <a:solidFill>
                            <a:schemeClr val="bg2">
                              <a:lumMod val="25000"/>
                            </a:schemeClr>
                          </a:solidFill>
                        </a:rPr>
                        <a:t> совместно готовят программу ГОБП. </a:t>
                      </a:r>
                      <a:endParaRPr lang="fr-FR" dirty="0">
                        <a:solidFill>
                          <a:schemeClr val="bg2">
                            <a:lumMod val="25000"/>
                          </a:schemeClr>
                        </a:solidFill>
                      </a:endParaRP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9CACF2F-2881-4A50-9084-A76395A3F7AF}" type="slidenum">
              <a:rPr lang="en-GB" smtClean="0"/>
              <a:t>8</a:t>
            </a:fld>
            <a:endParaRPr lang="en-GB"/>
          </a:p>
        </p:txBody>
      </p:sp>
      <p:sp>
        <p:nvSpPr>
          <p:cNvPr id="4" name="Title 3"/>
          <p:cNvSpPr>
            <a:spLocks noGrp="1"/>
          </p:cNvSpPr>
          <p:nvPr>
            <p:ph type="title"/>
          </p:nvPr>
        </p:nvSpPr>
        <p:spPr>
          <a:xfrm>
            <a:off x="1080000" y="237600"/>
            <a:ext cx="7812480" cy="1022400"/>
          </a:xfrm>
        </p:spPr>
        <p:txBody>
          <a:bodyPr/>
          <a:lstStyle/>
          <a:p>
            <a:r>
              <a:rPr lang="ru-RU" sz="2800" b="1" dirty="0"/>
              <a:t>В странах ОЭСР используются разные подходы в части управления и координации</a:t>
            </a:r>
            <a:endParaRPr lang="fr-FR" sz="2800" b="1" dirty="0"/>
          </a:p>
        </p:txBody>
      </p:sp>
      <p:sp>
        <p:nvSpPr>
          <p:cNvPr id="10" name="TextBox 9"/>
          <p:cNvSpPr txBox="1"/>
          <p:nvPr/>
        </p:nvSpPr>
        <p:spPr>
          <a:xfrm>
            <a:off x="575259" y="1813466"/>
            <a:ext cx="7875848" cy="369332"/>
          </a:xfrm>
          <a:prstGeom prst="rect">
            <a:avLst/>
          </a:prstGeom>
          <a:noFill/>
        </p:spPr>
        <p:txBody>
          <a:bodyPr wrap="square" rtlCol="0">
            <a:spAutoFit/>
          </a:bodyPr>
          <a:lstStyle/>
          <a:p>
            <a:pPr algn="ctr"/>
            <a:r>
              <a:rPr lang="ru-RU" b="1" dirty="0">
                <a:solidFill>
                  <a:schemeClr val="bg2">
                    <a:lumMod val="25000"/>
                  </a:schemeClr>
                </a:solidFill>
              </a:rPr>
              <a:t>Примеры координации в управлении ГОБП</a:t>
            </a:r>
            <a:endParaRPr lang="fr-FR" b="1" dirty="0">
              <a:solidFill>
                <a:schemeClr val="bg2">
                  <a:lumMod val="25000"/>
                </a:schemeClr>
              </a:solidFill>
            </a:endParaRPr>
          </a:p>
        </p:txBody>
      </p:sp>
      <p:pic>
        <p:nvPicPr>
          <p:cNvPr id="10244" name="Picture 4" descr="Image result for icelandic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293" y="2492897"/>
            <a:ext cx="1200132" cy="8640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spanish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492897"/>
            <a:ext cx="1289494" cy="864094"/>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18" name="TextBox 17"/>
          <p:cNvSpPr txBox="1"/>
          <p:nvPr/>
        </p:nvSpPr>
        <p:spPr>
          <a:xfrm>
            <a:off x="0" y="6523931"/>
            <a:ext cx="7524328" cy="307777"/>
          </a:xfrm>
          <a:prstGeom prst="rect">
            <a:avLst/>
          </a:prstGeom>
          <a:noFill/>
        </p:spPr>
        <p:txBody>
          <a:bodyPr wrap="square" rtlCol="0">
            <a:spAutoFit/>
          </a:bodyPr>
          <a:lstStyle/>
          <a:p>
            <a:r>
              <a:rPr lang="ru-RU" sz="1400" dirty="0"/>
              <a:t>Источник: обследование ОЭСР практики применения ГОБП 2016 г.</a:t>
            </a:r>
            <a:endParaRPr lang="fr-FR" sz="1400" dirty="0"/>
          </a:p>
        </p:txBody>
      </p:sp>
    </p:spTree>
    <p:extLst>
      <p:ext uri="{BB962C8B-B14F-4D97-AF65-F5344CB8AC3E}">
        <p14:creationId xmlns:p14="http://schemas.microsoft.com/office/powerpoint/2010/main" val="302785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96890693"/>
              </p:ext>
            </p:extLst>
          </p:nvPr>
        </p:nvGraphicFramePr>
        <p:xfrm>
          <a:off x="418052" y="2343632"/>
          <a:ext cx="8208912" cy="443484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1157376">
                <a:tc>
                  <a:txBody>
                    <a:bodyPr/>
                    <a:lstStyle/>
                    <a:p>
                      <a:endParaRPr lang="en-GB" dirty="0"/>
                    </a:p>
                    <a:p>
                      <a:endParaRPr lang="en-GB" dirty="0"/>
                    </a:p>
                    <a:p>
                      <a:r>
                        <a:rPr lang="en-GB" dirty="0"/>
                        <a:t>                               </a:t>
                      </a:r>
                      <a:r>
                        <a:rPr lang="ru-RU" dirty="0"/>
                        <a:t>МАРОККО</a:t>
                      </a:r>
                      <a:endParaRPr lang="fr-FR" dirty="0"/>
                    </a:p>
                  </a:txBody>
                  <a:tcPr>
                    <a:solidFill>
                      <a:schemeClr val="tx1"/>
                    </a:solidFill>
                  </a:tcPr>
                </a:tc>
                <a:tc>
                  <a:txBody>
                    <a:bodyPr/>
                    <a:lstStyle/>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                               </a:t>
                      </a:r>
                      <a:r>
                        <a:rPr lang="ru-RU" dirty="0">
                          <a:solidFill>
                            <a:schemeClr val="bg1"/>
                          </a:solidFill>
                        </a:rPr>
                        <a:t>ШВЕЦИЯ</a:t>
                      </a:r>
                      <a:endParaRPr lang="fr-FR" b="1" dirty="0">
                        <a:solidFill>
                          <a:schemeClr val="bg1"/>
                        </a:solidFill>
                      </a:endParaRPr>
                    </a:p>
                    <a:p>
                      <a:endParaRPr lang="fr-FR" dirty="0"/>
                    </a:p>
                  </a:txBody>
                  <a:tcPr>
                    <a:solidFill>
                      <a:schemeClr val="tx1"/>
                    </a:solidFill>
                  </a:tcPr>
                </a:tc>
                <a:extLst>
                  <a:ext uri="{0D108BD9-81ED-4DB2-BD59-A6C34878D82A}">
                    <a16:rowId xmlns:a16="http://schemas.microsoft.com/office/drawing/2014/main" val="10000"/>
                  </a:ext>
                </a:extLst>
              </a:tr>
              <a:tr h="2589429">
                <a:tc>
                  <a:txBody>
                    <a:bodyPr/>
                    <a:lstStyle/>
                    <a:p>
                      <a:endParaRPr lang="en-GB" dirty="0">
                        <a:solidFill>
                          <a:schemeClr val="bg2">
                            <a:lumMod val="25000"/>
                          </a:schemeClr>
                        </a:solidFill>
                      </a:endParaRPr>
                    </a:p>
                    <a:p>
                      <a:r>
                        <a:rPr kumimoji="0" lang="ru-RU" sz="1800" kern="1200" dirty="0">
                          <a:solidFill>
                            <a:schemeClr val="bg2">
                              <a:lumMod val="25000"/>
                            </a:schemeClr>
                          </a:solidFill>
                          <a:effectLst/>
                          <a:latin typeface="+mn-lt"/>
                          <a:ea typeface="+mn-ea"/>
                          <a:cs typeface="+mn-cs"/>
                        </a:rPr>
                        <a:t>Правительство Марокко регулярно контактирует с общественностью</a:t>
                      </a:r>
                      <a:r>
                        <a:rPr kumimoji="0" lang="ru-RU" sz="1800" kern="1200" baseline="0" dirty="0">
                          <a:solidFill>
                            <a:schemeClr val="bg2">
                              <a:lumMod val="25000"/>
                            </a:schemeClr>
                          </a:solidFill>
                          <a:effectLst/>
                          <a:latin typeface="+mn-lt"/>
                          <a:ea typeface="+mn-ea"/>
                          <a:cs typeface="+mn-cs"/>
                        </a:rPr>
                        <a:t> и заинтересованными сторонами по вопросам ГОБП. Межведомственные группы делятся передовой практикой, к экспертам обращаются за консультациями, налажен упорядоченный диалог с общественностью и другими заинтересованными сторонами.</a:t>
                      </a:r>
                      <a:endParaRPr kumimoji="0" lang="fr-FR" sz="1800" kern="1200" dirty="0">
                        <a:solidFill>
                          <a:schemeClr val="bg2">
                            <a:lumMod val="25000"/>
                          </a:schemeClr>
                        </a:solidFill>
                        <a:effectLst/>
                        <a:latin typeface="+mn-lt"/>
                        <a:ea typeface="+mn-ea"/>
                        <a:cs typeface="+mn-cs"/>
                      </a:endParaRPr>
                    </a:p>
                    <a:p>
                      <a:endParaRPr lang="fr-FR" sz="900" dirty="0">
                        <a:solidFill>
                          <a:schemeClr val="bg2">
                            <a:lumMod val="25000"/>
                          </a:schemeClr>
                        </a:solidFill>
                      </a:endParaRPr>
                    </a:p>
                  </a:txBody>
                  <a:tcPr/>
                </a:tc>
                <a:tc>
                  <a:txBody>
                    <a:bodyPr/>
                    <a:lstStyle/>
                    <a:p>
                      <a:pPr algn="l"/>
                      <a:endParaRPr lang="en-GB" dirty="0">
                        <a:solidFill>
                          <a:schemeClr val="bg2">
                            <a:lumMod val="25000"/>
                          </a:schemeClr>
                        </a:solidFill>
                      </a:endParaRPr>
                    </a:p>
                    <a:p>
                      <a:r>
                        <a:rPr kumimoji="0" lang="ru-RU" sz="1800" kern="1200" dirty="0">
                          <a:solidFill>
                            <a:schemeClr val="bg2">
                              <a:lumMod val="25000"/>
                            </a:schemeClr>
                          </a:solidFill>
                          <a:effectLst/>
                          <a:latin typeface="+mn-lt"/>
                          <a:ea typeface="+mn-ea"/>
                          <a:cs typeface="+mn-cs"/>
                        </a:rPr>
                        <a:t>Ежегодно Лобби шведских женщин</a:t>
                      </a:r>
                      <a:r>
                        <a:rPr kumimoji="0" lang="ru-RU" sz="1800" kern="1200" baseline="0" dirty="0">
                          <a:solidFill>
                            <a:schemeClr val="bg2">
                              <a:lumMod val="25000"/>
                            </a:schemeClr>
                          </a:solidFill>
                          <a:effectLst/>
                          <a:latin typeface="+mn-lt"/>
                          <a:ea typeface="+mn-ea"/>
                          <a:cs typeface="+mn-cs"/>
                        </a:rPr>
                        <a:t> (независимая структура, объединяющая женские организации страны) анализирует проект государственного бюджета с точки зрения гендерного равенства. </a:t>
                      </a:r>
                      <a:r>
                        <a:rPr kumimoji="0" lang="en-GB" sz="1800" kern="1200" dirty="0">
                          <a:solidFill>
                            <a:schemeClr val="bg2">
                              <a:lumMod val="25000"/>
                            </a:schemeClr>
                          </a:solidFill>
                          <a:effectLst/>
                          <a:latin typeface="+mn-lt"/>
                          <a:ea typeface="+mn-ea"/>
                          <a:cs typeface="+mn-cs"/>
                        </a:rPr>
                        <a:t> </a:t>
                      </a:r>
                      <a:endParaRPr lang="fr-FR" dirty="0">
                        <a:solidFill>
                          <a:schemeClr val="bg2">
                            <a:lumMod val="25000"/>
                          </a:schemeClr>
                        </a:solidFill>
                      </a:endParaRP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9CACF2F-2881-4A50-9084-A76395A3F7AF}" type="slidenum">
              <a:rPr lang="en-GB" smtClean="0"/>
              <a:t>9</a:t>
            </a:fld>
            <a:endParaRPr lang="en-GB"/>
          </a:p>
        </p:txBody>
      </p:sp>
      <p:sp>
        <p:nvSpPr>
          <p:cNvPr id="4" name="Title 3"/>
          <p:cNvSpPr>
            <a:spLocks noGrp="1"/>
          </p:cNvSpPr>
          <p:nvPr>
            <p:ph type="title"/>
          </p:nvPr>
        </p:nvSpPr>
        <p:spPr>
          <a:xfrm>
            <a:off x="1080000" y="237600"/>
            <a:ext cx="7812480" cy="1022400"/>
          </a:xfrm>
        </p:spPr>
        <p:txBody>
          <a:bodyPr/>
          <a:lstStyle/>
          <a:p>
            <a:r>
              <a:rPr lang="ru-RU" sz="2800" b="1" dirty="0"/>
              <a:t>В странах ОЭСР используются разные подходы в части управления и координации</a:t>
            </a:r>
            <a:endParaRPr lang="fr-FR" sz="2800" b="1" dirty="0"/>
          </a:p>
        </p:txBody>
      </p:sp>
      <p:sp>
        <p:nvSpPr>
          <p:cNvPr id="10" name="TextBox 9"/>
          <p:cNvSpPr txBox="1"/>
          <p:nvPr/>
        </p:nvSpPr>
        <p:spPr>
          <a:xfrm>
            <a:off x="575259" y="1813466"/>
            <a:ext cx="7875848" cy="369332"/>
          </a:xfrm>
          <a:prstGeom prst="rect">
            <a:avLst/>
          </a:prstGeom>
          <a:noFill/>
        </p:spPr>
        <p:txBody>
          <a:bodyPr wrap="square" rtlCol="0">
            <a:spAutoFit/>
          </a:bodyPr>
          <a:lstStyle/>
          <a:p>
            <a:pPr algn="ctr"/>
            <a:r>
              <a:rPr lang="ru-RU" b="1" dirty="0">
                <a:solidFill>
                  <a:schemeClr val="bg2">
                    <a:lumMod val="25000"/>
                  </a:schemeClr>
                </a:solidFill>
              </a:rPr>
              <a:t>Примеры вовлечения внешних заинтересованных сторон</a:t>
            </a:r>
            <a:endParaRPr lang="fr-FR" b="1" dirty="0">
              <a:solidFill>
                <a:schemeClr val="bg2">
                  <a:lumMod val="25000"/>
                </a:schemeClr>
              </a:solidFill>
            </a:endParaRPr>
          </a:p>
        </p:txBody>
      </p:sp>
      <p:pic>
        <p:nvPicPr>
          <p:cNvPr id="17"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18" name="TextBox 17"/>
          <p:cNvSpPr txBox="1"/>
          <p:nvPr/>
        </p:nvSpPr>
        <p:spPr>
          <a:xfrm>
            <a:off x="0" y="6523931"/>
            <a:ext cx="7524328" cy="307777"/>
          </a:xfrm>
          <a:prstGeom prst="rect">
            <a:avLst/>
          </a:prstGeom>
          <a:noFill/>
        </p:spPr>
        <p:txBody>
          <a:bodyPr wrap="square" rtlCol="0">
            <a:spAutoFit/>
          </a:bodyPr>
          <a:lstStyle/>
          <a:p>
            <a:r>
              <a:rPr lang="ru-RU" sz="1400" dirty="0"/>
              <a:t>Источник: обследование ОЭСР практики применения ГОБП 2016 г.</a:t>
            </a:r>
            <a:endParaRPr lang="fr-FR" sz="1400" dirty="0"/>
          </a:p>
        </p:txBody>
      </p:sp>
      <p:sp>
        <p:nvSpPr>
          <p:cNvPr id="2" name="AutoShape 2" descr="Image result for morocco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Image result for morocco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8" name="Picture 6" descr="Image result for morocco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259" y="2489651"/>
            <a:ext cx="1445568" cy="86734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sweden flag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Image result for sweden flag f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2" descr="Image result for sweden flag fla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4" descr="Image result for sweden flag fla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489651"/>
            <a:ext cx="1387744" cy="86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659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OECD_English_white</Template>
  <TotalTime>6215</TotalTime>
  <Words>3052</Words>
  <Application>Microsoft Office PowerPoint</Application>
  <PresentationFormat>On-screen Show (4:3)</PresentationFormat>
  <Paragraphs>409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Malgun Gothic</vt:lpstr>
      <vt:lpstr>Arial</vt:lpstr>
      <vt:lpstr>Arial Narrow</vt:lpstr>
      <vt:lpstr>Book Antiqua</vt:lpstr>
      <vt:lpstr>Calibri</vt:lpstr>
      <vt:lpstr>Georgia</vt:lpstr>
      <vt:lpstr>Gulim</vt:lpstr>
      <vt:lpstr>Helvetica 65 Medium</vt:lpstr>
      <vt:lpstr>Times New Roman</vt:lpstr>
      <vt:lpstr>OECD_English_white</vt:lpstr>
      <vt:lpstr>Гендерно-ориентированное бюджетное планирование (ГОБП) в странах ОЭСР</vt:lpstr>
      <vt:lpstr>План выступления</vt:lpstr>
      <vt:lpstr>15 из 34 стран ОЭСР применяют ГОБП (либо планируют/ рассматривают возможность внедрения)</vt:lpstr>
      <vt:lpstr>В большинстве стран, где ГОБП не применяют, гендерный фактор, тем не менее, в той или иной форме учитывается при формулировании политики</vt:lpstr>
      <vt:lpstr>«Воспринимаемое гендерное неравенство» – главное обоснование внедрения практики ГОБП</vt:lpstr>
      <vt:lpstr>ГОБП требует координации действий в правительстве и за его пределами</vt:lpstr>
      <vt:lpstr>В странах ОЭСР используются разные подходы в части управления и координации</vt:lpstr>
      <vt:lpstr>В странах ОЭСР используются разные подходы в части управления и координации</vt:lpstr>
      <vt:lpstr>В странах ОЭСР используются разные подходы в части управления и координации</vt:lpstr>
      <vt:lpstr>ГОБП применяется на многих уровнях управления</vt:lpstr>
      <vt:lpstr>Практика ГОБП реализуется по-разному</vt:lpstr>
      <vt:lpstr>Три широкие категории ГОБП</vt:lpstr>
      <vt:lpstr>Страны ОЭСР поддерживают внедрение практики ГОБП разными способами</vt:lpstr>
      <vt:lpstr>Для того, чтобы подтвердить действенность ГОБП, ещё предстоит поработать</vt:lpstr>
      <vt:lpstr>План выступления</vt:lpstr>
      <vt:lpstr>Инструментарий ОЭСР в сфере ГОБП</vt:lpstr>
      <vt:lpstr>Элементы инструментария ОЭСР в сфере ГОБП</vt:lpstr>
      <vt:lpstr>Вопросы для обсуждения</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Trevor</dc:creator>
  <cp:lastModifiedBy>Maya I. Belysheva</cp:lastModifiedBy>
  <cp:revision>228</cp:revision>
  <cp:lastPrinted>2017-07-04T15:05:40Z</cp:lastPrinted>
  <dcterms:created xsi:type="dcterms:W3CDTF">2016-04-04T15:18:51Z</dcterms:created>
  <dcterms:modified xsi:type="dcterms:W3CDTF">2017-07-24T08:50:32Z</dcterms:modified>
</cp:coreProperties>
</file>