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28"/>
  </p:notesMasterIdLst>
  <p:handoutMasterIdLst>
    <p:handoutMasterId r:id="rId29"/>
  </p:handoutMasterIdLst>
  <p:sldIdLst>
    <p:sldId id="257" r:id="rId4"/>
    <p:sldId id="586" r:id="rId5"/>
    <p:sldId id="522" r:id="rId6"/>
    <p:sldId id="558" r:id="rId7"/>
    <p:sldId id="581" r:id="rId8"/>
    <p:sldId id="560" r:id="rId9"/>
    <p:sldId id="561" r:id="rId10"/>
    <p:sldId id="562" r:id="rId11"/>
    <p:sldId id="564" r:id="rId12"/>
    <p:sldId id="585" r:id="rId13"/>
    <p:sldId id="582" r:id="rId14"/>
    <p:sldId id="583" r:id="rId15"/>
    <p:sldId id="587" r:id="rId16"/>
    <p:sldId id="591" r:id="rId17"/>
    <p:sldId id="592" r:id="rId18"/>
    <p:sldId id="559" r:id="rId19"/>
    <p:sldId id="593" r:id="rId20"/>
    <p:sldId id="588" r:id="rId21"/>
    <p:sldId id="589" r:id="rId22"/>
    <p:sldId id="594" r:id="rId23"/>
    <p:sldId id="565" r:id="rId24"/>
    <p:sldId id="566" r:id="rId25"/>
    <p:sldId id="595" r:id="rId26"/>
    <p:sldId id="47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CC00"/>
    <a:srgbClr val="FFFFCC"/>
    <a:srgbClr val="FF66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79927" autoAdjust="0"/>
  </p:normalViewPr>
  <p:slideViewPr>
    <p:cSldViewPr>
      <p:cViewPr varScale="1">
        <p:scale>
          <a:sx n="68" d="100"/>
          <a:sy n="68" d="100"/>
        </p:scale>
        <p:origin x="19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00"/>
    </p:cViewPr>
  </p:sorter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/>
              <a:t>Types</a:t>
            </a:r>
            <a:r>
              <a:rPr lang="en-GB" sz="2400" baseline="0" dirty="0"/>
              <a:t> of indicators in budget submissions</a:t>
            </a:r>
            <a:endParaRPr lang="en-GB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9D-455E-B95E-CBD329B58B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9D-455E-B95E-CBD329B58B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9D-455E-B95E-CBD329B58B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9D-455E-B95E-CBD329B58B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9D-455E-B95E-CBD329B58BCD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'Master data reworked'!$AJ$73:$AJ$77</c:f>
              <c:strCache>
                <c:ptCount val="5"/>
                <c:pt idx="0">
                  <c:v>Outcomes</c:v>
                </c:pt>
                <c:pt idx="1">
                  <c:v>Intermediate Outcomes</c:v>
                </c:pt>
                <c:pt idx="2">
                  <c:v>Outputs</c:v>
                </c:pt>
                <c:pt idx="3">
                  <c:v>Milestones</c:v>
                </c:pt>
                <c:pt idx="4">
                  <c:v>Activities</c:v>
                </c:pt>
              </c:strCache>
            </c:strRef>
          </c:cat>
          <c:val>
            <c:numRef>
              <c:f>'Master data reworked'!$AK$73:$AK$77</c:f>
              <c:numCache>
                <c:formatCode>0</c:formatCode>
                <c:ptCount val="5"/>
                <c:pt idx="0">
                  <c:v>335.07</c:v>
                </c:pt>
                <c:pt idx="1">
                  <c:v>215.5</c:v>
                </c:pt>
                <c:pt idx="2">
                  <c:v>641.41999999999996</c:v>
                </c:pt>
                <c:pt idx="3">
                  <c:v>115</c:v>
                </c:pt>
                <c:pt idx="4">
                  <c:v>793.01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9D-455E-B95E-CBD329B58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/>
              <a:t>Are</a:t>
            </a:r>
            <a:r>
              <a:rPr lang="pl-PL" sz="2000" baseline="0" dirty="0"/>
              <a:t> </a:t>
            </a:r>
            <a:r>
              <a:rPr lang="pl-PL" sz="2000" baseline="0" dirty="0" err="1"/>
              <a:t>there</a:t>
            </a:r>
            <a:r>
              <a:rPr lang="pl-PL" sz="2000" baseline="0" dirty="0"/>
              <a:t> </a:t>
            </a:r>
            <a:r>
              <a:rPr lang="pl-PL" sz="2000" baseline="0" dirty="0" err="1"/>
              <a:t>centrally</a:t>
            </a:r>
            <a:r>
              <a:rPr lang="pl-PL" sz="2000" baseline="0" dirty="0"/>
              <a:t> </a:t>
            </a:r>
            <a:r>
              <a:rPr lang="pl-PL" sz="2000" baseline="0" dirty="0" err="1"/>
              <a:t>defined</a:t>
            </a:r>
            <a:r>
              <a:rPr lang="pl-PL" sz="2000" baseline="0" dirty="0"/>
              <a:t> </a:t>
            </a:r>
            <a:r>
              <a:rPr lang="pl-PL" sz="2000" baseline="0" dirty="0" err="1"/>
              <a:t>quality</a:t>
            </a:r>
            <a:r>
              <a:rPr lang="pl-PL" sz="2000" baseline="0" dirty="0"/>
              <a:t> </a:t>
            </a:r>
            <a:r>
              <a:rPr lang="pl-PL" sz="2000" baseline="0" dirty="0" err="1"/>
              <a:t>standards</a:t>
            </a:r>
            <a:r>
              <a:rPr lang="pl-PL" sz="2000" baseline="0" dirty="0"/>
              <a:t> </a:t>
            </a:r>
            <a:r>
              <a:rPr lang="pl-PL" sz="2000" baseline="0" dirty="0" err="1"/>
              <a:t>or</a:t>
            </a:r>
            <a:r>
              <a:rPr lang="pl-PL" sz="2000" baseline="0" dirty="0"/>
              <a:t> </a:t>
            </a:r>
            <a:r>
              <a:rPr lang="pl-PL" sz="2000" baseline="0" dirty="0" err="1"/>
              <a:t>critieria</a:t>
            </a:r>
            <a:r>
              <a:rPr lang="pl-PL" sz="2000" baseline="0" dirty="0"/>
              <a:t> re: </a:t>
            </a:r>
            <a:r>
              <a:rPr lang="pl-PL" sz="2000" baseline="0" dirty="0" err="1"/>
              <a:t>selection</a:t>
            </a:r>
            <a:r>
              <a:rPr lang="pl-PL" sz="2000" baseline="0" dirty="0"/>
              <a:t> and </a:t>
            </a:r>
            <a:r>
              <a:rPr lang="pl-PL" sz="2000" baseline="0" dirty="0" err="1"/>
              <a:t>approval</a:t>
            </a:r>
            <a:r>
              <a:rPr lang="pl-PL" sz="2000" baseline="0" dirty="0"/>
              <a:t> of performance </a:t>
            </a:r>
            <a:r>
              <a:rPr lang="pl-PL" sz="2000" baseline="0" dirty="0" err="1"/>
              <a:t>indicators</a:t>
            </a:r>
            <a:r>
              <a:rPr lang="pl-PL" sz="2000" baseline="0" dirty="0"/>
              <a:t>? </a:t>
            </a:r>
            <a:endParaRPr lang="en-GB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2-4A93-BDFB-7E728D3E55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92-4A93-BDFB-7E728D3E55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'Master data reworked'!$AK$53:$AL$53</c:f>
              <c:strCache>
                <c:ptCount val="2"/>
                <c:pt idx="0">
                  <c:v>Yes, for all indicators</c:v>
                </c:pt>
                <c:pt idx="1">
                  <c:v>No</c:v>
                </c:pt>
              </c:strCache>
            </c:strRef>
          </c:cat>
          <c:val>
            <c:numRef>
              <c:f>'Master data reworked'!$AK$54:$AL$54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2-4A93-BDFB-7E728D3E5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Types</a:t>
            </a:r>
            <a:r>
              <a:rPr lang="en-GB" sz="2000" baseline="0" dirty="0"/>
              <a:t> of quality criteria for selection/approval of performance indicators</a:t>
            </a:r>
            <a:endParaRPr lang="en-GB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'Master data reworked'!$AK$55</c:f>
              <c:strCache>
                <c:ptCount val="1"/>
                <c:pt idx="0">
                  <c:v>Required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reworked'!$AK$56:$AK$64</c:f>
              <c:numCache>
                <c:formatCode>General</c:formatCode>
                <c:ptCount val="9"/>
                <c:pt idx="0">
                  <c:v>7</c:v>
                </c:pt>
                <c:pt idx="1">
                  <c:v>10</c:v>
                </c:pt>
                <c:pt idx="2">
                  <c:v>2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8-4B7A-8FE3-07E0548F4D9E}"/>
            </c:ext>
          </c:extLst>
        </c:ser>
        <c:ser>
          <c:idx val="1"/>
          <c:order val="1"/>
          <c:tx>
            <c:strRef>
              <c:f>'Master data reworked'!$AL$55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reworked'!$AL$56:$AL$64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28-4B7A-8FE3-07E0548F4D9E}"/>
            </c:ext>
          </c:extLst>
        </c:ser>
        <c:ser>
          <c:idx val="2"/>
          <c:order val="2"/>
          <c:tx>
            <c:strRef>
              <c:f>'Master data reworked'!$AM$55</c:f>
              <c:strCache>
                <c:ptCount val="1"/>
                <c:pt idx="0">
                  <c:v>Not required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reworked'!$AM$56:$AM$64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9</c:v>
                </c:pt>
                <c:pt idx="3">
                  <c:v>1</c:v>
                </c:pt>
                <c:pt idx="4">
                  <c:v>7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28-4B7A-8FE3-07E0548F4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703656"/>
        <c:axId val="338704640"/>
      </c:barChart>
      <c:catAx>
        <c:axId val="33870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04640"/>
        <c:crosses val="autoZero"/>
        <c:auto val="1"/>
        <c:lblAlgn val="ctr"/>
        <c:lblOffset val="100"/>
        <c:noMultiLvlLbl val="0"/>
      </c:catAx>
      <c:valAx>
        <c:axId val="338704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0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8" tIns="46610" rIns="93218" bIns="466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218" tIns="46610" rIns="93218" bIns="466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307">
              <a:defRPr/>
            </a:pPr>
            <a:endParaRPr lang="fr-FR" sz="8000" i="1" dirty="0"/>
          </a:p>
          <a:p>
            <a:pPr marL="0" lvl="1" defTabSz="914307">
              <a:defRPr/>
            </a:pPr>
            <a:endParaRPr lang="fr-FR" sz="8000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77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54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1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2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5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71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05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1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9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50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93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8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4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 defTabSz="914307">
              <a:buFont typeface="Arial" panose="020B0604020202020204" pitchFamily="34" charset="0"/>
              <a:buChar char="•"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2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4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7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1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77" indent="-228577" defTabSz="914307">
              <a:buFontTx/>
              <a:buAutoNum type="arabicPeriod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42C-4AAE-4752-9C77-95AE5E45AE70}" type="datetime1">
              <a:rPr lang="en-GB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B1F-38B0-4BBC-B20A-E7BE8F075525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879-3F7E-4227-808B-B008E9562151}" type="datetime1">
              <a:rPr lang="en-GB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F6D906-E5DA-4D4B-B92D-3AD3608DD88B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66648-810E-473C-83B0-4854D05C0519}" type="datetime1">
              <a:rPr lang="en-GB" smtClean="0"/>
              <a:t>01/07/2019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FD8B295-3715-415F-BD49-F1A40818C9EF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592B9D-5DA3-449B-8A6C-FBDB27BAC347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8C2B75-C20A-44A4-BF02-115C4CCBA387}" type="datetime1">
              <a:rPr lang="en-GB" smtClean="0"/>
              <a:t>01/07/2019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0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4A66A4D-3AB1-48B0-A20D-E2390C3D5A12}" type="datetime1">
              <a:rPr lang="en-GB" smtClean="0">
                <a:solidFill>
                  <a:prstClr val="white"/>
                </a:solidFill>
              </a:rPr>
              <a:t>01/07/2019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FCE3-4BC1-40E2-91F8-F8BE1B4F219C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smtClean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C8C46B8-CEAB-4A55-9A6F-472E7A8C205E}" type="datetime1">
              <a:rPr lang="en-GB" smtClean="0"/>
              <a:t>01/07/2019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smtClean="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3577A59-D9AD-4F3E-AB28-E3CBB5466C5A}" type="datetime1">
              <a:rPr lang="en-GB" smtClean="0"/>
              <a:t>01/07/2019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992888" cy="1800200"/>
          </a:xfrm>
        </p:spPr>
        <p:txBody>
          <a:bodyPr>
            <a:normAutofit/>
          </a:bodyPr>
          <a:lstStyle/>
          <a:p>
            <a:r>
              <a:rPr lang="en-GB" sz="3600" b="1" i="1" dirty="0" smtClean="0">
                <a:solidFill>
                  <a:schemeClr val="tx2"/>
                </a:solidFill>
              </a:rPr>
              <a:t>2018 OECD Performance Budgeting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064896" cy="1872208"/>
          </a:xfrm>
        </p:spPr>
        <p:txBody>
          <a:bodyPr>
            <a:normAutofit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pl-PL" sz="2100" dirty="0" smtClean="0">
                <a:solidFill>
                  <a:schemeClr val="tx1"/>
                </a:solidFill>
              </a:rPr>
              <a:t>Wojciech Zieliński</a:t>
            </a:r>
          </a:p>
          <a:p>
            <a:pPr algn="r"/>
            <a:r>
              <a:rPr lang="pl-PL" sz="2100" dirty="0" smtClean="0">
                <a:solidFill>
                  <a:schemeClr val="tx1"/>
                </a:solidFill>
              </a:rPr>
              <a:t>Senior Policy </a:t>
            </a:r>
            <a:r>
              <a:rPr lang="pl-PL" sz="2100" dirty="0" err="1" smtClean="0">
                <a:solidFill>
                  <a:schemeClr val="tx1"/>
                </a:solidFill>
              </a:rPr>
              <a:t>Advis</a:t>
            </a:r>
            <a:r>
              <a:rPr lang="en-GB" sz="2100" dirty="0" smtClean="0">
                <a:solidFill>
                  <a:schemeClr val="tx1"/>
                </a:solidFill>
              </a:rPr>
              <a:t>e</a:t>
            </a:r>
            <a:r>
              <a:rPr lang="pl-PL" sz="2100" dirty="0" smtClean="0">
                <a:solidFill>
                  <a:schemeClr val="tx1"/>
                </a:solidFill>
              </a:rPr>
              <a:t>r</a:t>
            </a:r>
          </a:p>
          <a:p>
            <a:pPr algn="r"/>
            <a:r>
              <a:rPr lang="pl-PL" sz="2100" dirty="0" smtClean="0">
                <a:solidFill>
                  <a:schemeClr val="tx1"/>
                </a:solidFill>
              </a:rPr>
              <a:t>OECD/GOV</a:t>
            </a:r>
          </a:p>
          <a:p>
            <a:pPr algn="r"/>
            <a:endParaRPr lang="pl-PL" sz="2100" dirty="0">
              <a:solidFill>
                <a:schemeClr val="tx1"/>
              </a:solidFill>
            </a:endParaRPr>
          </a:p>
          <a:p>
            <a:r>
              <a:rPr lang="en-GB" sz="2100" dirty="0" smtClean="0">
                <a:solidFill>
                  <a:schemeClr val="tx1"/>
                </a:solidFill>
              </a:rPr>
              <a:t>Minsk,</a:t>
            </a:r>
            <a:r>
              <a:rPr lang="pl-PL" sz="2100" dirty="0" smtClean="0">
                <a:solidFill>
                  <a:schemeClr val="tx1"/>
                </a:solidFill>
              </a:rPr>
              <a:t> </a:t>
            </a:r>
            <a:r>
              <a:rPr lang="en-GB" sz="2100" dirty="0" smtClean="0">
                <a:solidFill>
                  <a:schemeClr val="tx1"/>
                </a:solidFill>
              </a:rPr>
              <a:t>4 July</a:t>
            </a:r>
            <a:r>
              <a:rPr lang="pl-PL" sz="2100" dirty="0" smtClean="0">
                <a:solidFill>
                  <a:schemeClr val="tx1"/>
                </a:solidFill>
              </a:rPr>
              <a:t> 2019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343717" y="1113693"/>
            <a:ext cx="1720255" cy="1977305"/>
            <a:chOff x="1798844" y="9"/>
            <a:chExt cx="1720255" cy="1977305"/>
          </a:xfrm>
          <a:solidFill>
            <a:srgbClr val="7030A0"/>
          </a:solidFill>
        </p:grpSpPr>
        <p:sp>
          <p:nvSpPr>
            <p:cNvPr id="42" name="Hexagon 41"/>
            <p:cNvSpPr/>
            <p:nvPr/>
          </p:nvSpPr>
          <p:spPr>
            <a:xfrm rot="5400000">
              <a:off x="1670319" y="128534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Hexagon 4"/>
            <p:cNvSpPr/>
            <p:nvPr/>
          </p:nvSpPr>
          <p:spPr>
            <a:xfrm>
              <a:off x="1993025" y="363073"/>
              <a:ext cx="1354409" cy="12511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Budgeting within fiscal objectives</a:t>
              </a:r>
              <a:endParaRPr lang="en-GB" sz="20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/>
              <a:t>Good </a:t>
            </a:r>
            <a:r>
              <a:rPr lang="en-GB" sz="3100" b="1" dirty="0"/>
              <a:t>practices </a:t>
            </a:r>
            <a:r>
              <a:rPr lang="en-GB" sz="3100" b="1" dirty="0" smtClean="0"/>
              <a:t>for </a:t>
            </a:r>
            <a:r>
              <a:rPr lang="en-GB" sz="3100" b="1" dirty="0"/>
              <a:t>performance </a:t>
            </a:r>
            <a:r>
              <a:rPr lang="en-GB" sz="3100" b="1" dirty="0" smtClean="0"/>
              <a:t>budgeting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200" i="1" dirty="0" smtClean="0"/>
              <a:t>Context II: OECD Framework </a:t>
            </a:r>
            <a:r>
              <a:rPr lang="en-GB" sz="2200" i="1" dirty="0"/>
              <a:t>of Modern Budgeting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9201" y="2790691"/>
            <a:ext cx="1730623" cy="1977305"/>
            <a:chOff x="2713854" y="1591345"/>
            <a:chExt cx="1730623" cy="1977305"/>
          </a:xfrm>
        </p:grpSpPr>
        <p:sp>
          <p:nvSpPr>
            <p:cNvPr id="18" name="Hexagon 17"/>
            <p:cNvSpPr/>
            <p:nvPr/>
          </p:nvSpPr>
          <p:spPr>
            <a:xfrm rot="5400000">
              <a:off x="2595697" y="171987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C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4"/>
            <p:cNvSpPr/>
            <p:nvPr/>
          </p:nvSpPr>
          <p:spPr>
            <a:xfrm>
              <a:off x="2713854" y="1906840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Quality, integrity </a:t>
              </a:r>
              <a:r>
                <a:rPr lang="en-GB" kern="1200" dirty="0" smtClean="0"/>
                <a:t>&amp;</a:t>
              </a:r>
              <a:r>
                <a:rPr lang="en-GB" sz="2000" kern="1200" dirty="0" smtClean="0"/>
                <a:t> independent audit</a:t>
              </a:r>
              <a:endParaRPr lang="en-GB" sz="2000" kern="1200" dirty="0"/>
            </a:p>
          </p:txBody>
        </p:sp>
      </p:grp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/>
              <a:t>Performance, Evaluation &amp; VFM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329733" y="4535075"/>
            <a:ext cx="1720255" cy="1977305"/>
            <a:chOff x="2724223" y="1678347"/>
            <a:chExt cx="1720255" cy="1977305"/>
          </a:xfrm>
        </p:grpSpPr>
        <p:sp>
          <p:nvSpPr>
            <p:cNvPr id="39" name="Hexagon 3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2724223" y="1986477"/>
              <a:ext cx="1720253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Comprehensive </a:t>
              </a:r>
              <a:r>
                <a:rPr lang="en-GB" sz="2000" dirty="0" smtClean="0"/>
                <a:t>budget accounting</a:t>
              </a:r>
              <a:endParaRPr lang="en-GB" sz="20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79645" y="4498902"/>
            <a:ext cx="1720255" cy="1977305"/>
            <a:chOff x="2724223" y="1678347"/>
            <a:chExt cx="1720255" cy="1977305"/>
          </a:xfrm>
        </p:grpSpPr>
        <p:sp>
          <p:nvSpPr>
            <p:cNvPr id="45" name="Hexagon 44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Hexagon 4"/>
            <p:cNvSpPr/>
            <p:nvPr/>
          </p:nvSpPr>
          <p:spPr>
            <a:xfrm>
              <a:off x="2724223" y="1949909"/>
              <a:ext cx="1702239" cy="139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Effective budget execution</a:t>
              </a:r>
              <a:endParaRPr lang="en-GB" sz="200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329734" y="1120547"/>
            <a:ext cx="1720255" cy="1977305"/>
            <a:chOff x="2724223" y="1678347"/>
            <a:chExt cx="1720255" cy="1977305"/>
          </a:xfrm>
        </p:grpSpPr>
        <p:sp>
          <p:nvSpPr>
            <p:cNvPr id="48" name="Hexagon 47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ln w="6032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  <a:ln w="603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/>
                <a:t>Alignment with medium-term strategic plans and priorities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65705" y="1135521"/>
            <a:ext cx="1720255" cy="1977305"/>
            <a:chOff x="2724223" y="1700915"/>
            <a:chExt cx="1720255" cy="1977305"/>
          </a:xfrm>
        </p:grpSpPr>
        <p:sp>
          <p:nvSpPr>
            <p:cNvPr id="51" name="Hexagon 50"/>
            <p:cNvSpPr/>
            <p:nvPr/>
          </p:nvSpPr>
          <p:spPr>
            <a:xfrm rot="5400000">
              <a:off x="2595698" y="182944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Performance, evaluation </a:t>
              </a:r>
              <a:r>
                <a:rPr lang="en-GB" kern="1200" dirty="0" smtClean="0"/>
                <a:t>&amp;</a:t>
              </a:r>
              <a:r>
                <a:rPr lang="en-GB" sz="2000" kern="1200" dirty="0" smtClean="0"/>
                <a:t> VFM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33746" y="2818402"/>
            <a:ext cx="1725471" cy="1977305"/>
            <a:chOff x="2724223" y="1692053"/>
            <a:chExt cx="1725471" cy="1977305"/>
          </a:xfrm>
        </p:grpSpPr>
        <p:sp>
          <p:nvSpPr>
            <p:cNvPr id="54" name="Hexagon 53"/>
            <p:cNvSpPr/>
            <p:nvPr/>
          </p:nvSpPr>
          <p:spPr>
            <a:xfrm rot="5400000">
              <a:off x="2600914" y="1820578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/>
                <a:t>Transparency, openness </a:t>
              </a:r>
              <a:r>
                <a:rPr lang="en-GB" dirty="0"/>
                <a:t>&amp;</a:t>
              </a:r>
              <a:r>
                <a:rPr lang="en-GB" sz="2000" dirty="0"/>
                <a:t> accessibility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39576" y="2798056"/>
            <a:ext cx="1720255" cy="1977305"/>
            <a:chOff x="2724223" y="1678347"/>
            <a:chExt cx="1720255" cy="1977305"/>
          </a:xfrm>
        </p:grpSpPr>
        <p:sp>
          <p:nvSpPr>
            <p:cNvPr id="57" name="Hexagon 56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Hexagon 4"/>
            <p:cNvSpPr/>
            <p:nvPr/>
          </p:nvSpPr>
          <p:spPr>
            <a:xfrm>
              <a:off x="2757506" y="2054321"/>
              <a:ext cx="1653688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/>
                <a:t>Participative, Inclusive</a:t>
              </a:r>
              <a:r>
                <a:rPr lang="en-GB" sz="2000" dirty="0"/>
                <a:t/>
              </a:r>
              <a:br>
                <a:rPr lang="en-GB" sz="2000" dirty="0"/>
              </a:br>
              <a:r>
                <a:rPr lang="en-GB" dirty="0"/>
                <a:t>&amp;</a:t>
              </a:r>
              <a:r>
                <a:rPr lang="en-GB" sz="2000" dirty="0"/>
                <a:t> </a:t>
              </a:r>
              <a:r>
                <a:rPr lang="en-GB" sz="2000" dirty="0" smtClean="0"/>
                <a:t>Realistic Debate</a:t>
              </a:r>
              <a:endParaRPr lang="en-GB" sz="2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94258" y="4529058"/>
            <a:ext cx="1720255" cy="1977305"/>
            <a:chOff x="2724223" y="1678347"/>
            <a:chExt cx="1720255" cy="1977305"/>
          </a:xfrm>
        </p:grpSpPr>
        <p:sp>
          <p:nvSpPr>
            <p:cNvPr id="60" name="Hexagon 59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Fiscal Risks </a:t>
              </a:r>
              <a:r>
                <a:rPr lang="en-GB" kern="1200" dirty="0" smtClean="0"/>
                <a:t>&amp;</a:t>
              </a:r>
              <a:r>
                <a:rPr lang="en-GB" sz="2000" kern="1200" dirty="0" smtClean="0"/>
                <a:t> Sustainability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43968" y="4535075"/>
            <a:ext cx="1720255" cy="1977305"/>
            <a:chOff x="2724223" y="1678347"/>
            <a:chExt cx="1720255" cy="1977305"/>
          </a:xfrm>
        </p:grpSpPr>
        <p:sp>
          <p:nvSpPr>
            <p:cNvPr id="63" name="Hexagon 62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66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Hexagon 4"/>
            <p:cNvSpPr/>
            <p:nvPr/>
          </p:nvSpPr>
          <p:spPr>
            <a:xfrm>
              <a:off x="2724223" y="1949907"/>
              <a:ext cx="1720253" cy="1397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/>
                <a:t>Capital budgeting framework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rationale and objectives of performance budgeting are </a:t>
            </a:r>
            <a:r>
              <a:rPr lang="en-GB" b="1" dirty="0"/>
              <a:t>clearly documented and reflect the interests of key stakeholders</a:t>
            </a:r>
            <a:r>
              <a:rPr lang="en-GB" b="1" dirty="0" smtClean="0"/>
              <a:t>.</a:t>
            </a:r>
          </a:p>
          <a:p>
            <a:r>
              <a:rPr lang="en-GB" dirty="0"/>
              <a:t>Performance budgeting </a:t>
            </a:r>
            <a:r>
              <a:rPr lang="en-GB" b="1" dirty="0"/>
              <a:t>aligns expenditure with the strategic goals and priorities</a:t>
            </a:r>
            <a:r>
              <a:rPr lang="en-GB" dirty="0"/>
              <a:t> of the government. </a:t>
            </a:r>
            <a:endParaRPr lang="en-GB" dirty="0" smtClean="0"/>
          </a:p>
          <a:p>
            <a:r>
              <a:rPr lang="en-GB" dirty="0"/>
              <a:t>The performance budgeting system incorporates </a:t>
            </a:r>
            <a:r>
              <a:rPr lang="en-GB" b="1" dirty="0"/>
              <a:t>flexibility</a:t>
            </a:r>
            <a:r>
              <a:rPr lang="en-GB" dirty="0"/>
              <a:t> to handle the varied nature of government activities and the complex relationships between spending and outcomes. </a:t>
            </a:r>
            <a:endParaRPr lang="en-GB" dirty="0" smtClean="0"/>
          </a:p>
          <a:p>
            <a:r>
              <a:rPr lang="en-GB" dirty="0"/>
              <a:t>Government </a:t>
            </a:r>
            <a:r>
              <a:rPr lang="en-GB" b="1" dirty="0"/>
              <a:t>invests in human resources, data and other infrastructure </a:t>
            </a:r>
            <a:r>
              <a:rPr lang="en-GB" dirty="0"/>
              <a:t>needed to support performance budgeting.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Good practices for performance budgeting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16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Performance budgeting facilitates systematic </a:t>
            </a:r>
            <a:r>
              <a:rPr lang="en-GB" b="1" dirty="0"/>
              <a:t>oversight by the legislature and civil society</a:t>
            </a:r>
            <a:r>
              <a:rPr lang="en-GB" dirty="0"/>
              <a:t>, reinforcing the government’s performance orientation and accountability</a:t>
            </a:r>
            <a:r>
              <a:rPr lang="en-GB" dirty="0" smtClean="0"/>
              <a:t>.</a:t>
            </a:r>
          </a:p>
          <a:p>
            <a:r>
              <a:rPr lang="en-GB" dirty="0"/>
              <a:t>Performance budgeting </a:t>
            </a:r>
            <a:r>
              <a:rPr lang="en-GB" b="1" dirty="0"/>
              <a:t>complements</a:t>
            </a:r>
            <a:r>
              <a:rPr lang="en-GB" dirty="0"/>
              <a:t> other tools designed to improve performance orientation, including </a:t>
            </a:r>
            <a:r>
              <a:rPr lang="en-GB" b="1" dirty="0"/>
              <a:t>programme evaluation and spending reviews</a:t>
            </a:r>
            <a:r>
              <a:rPr lang="en-GB" dirty="0"/>
              <a:t>.</a:t>
            </a:r>
          </a:p>
          <a:p>
            <a:r>
              <a:rPr lang="en-GB" b="1" dirty="0" smtClean="0"/>
              <a:t>Incentives</a:t>
            </a:r>
            <a:r>
              <a:rPr lang="en-GB" dirty="0" smtClean="0"/>
              <a:t> </a:t>
            </a:r>
            <a:r>
              <a:rPr lang="en-GB" dirty="0"/>
              <a:t>around the performance budgeting system encourage performance-oriented behaviour and learning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Good practices for performance budgeting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53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Number and type of KPIs – what level of detail is needed?</a:t>
            </a:r>
          </a:p>
          <a:p>
            <a:r>
              <a:rPr lang="en-GB" dirty="0"/>
              <a:t>The institutional set up and procedures for developing KPIs and setting targets</a:t>
            </a:r>
          </a:p>
          <a:p>
            <a:r>
              <a:rPr lang="en-GB" dirty="0" smtClean="0"/>
              <a:t>Quality standards in developing indicators</a:t>
            </a:r>
          </a:p>
          <a:p>
            <a:r>
              <a:rPr lang="en-GB" dirty="0"/>
              <a:t>Measuring of horizontal/cross-cutting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Monitoring the performance</a:t>
            </a:r>
          </a:p>
          <a:p>
            <a:r>
              <a:rPr lang="en-GB" dirty="0" smtClean="0"/>
              <a:t>Accountability for achievements of set targets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Developing </a:t>
            </a:r>
            <a:r>
              <a:rPr lang="pl-PL" b="1" dirty="0" err="1" smtClean="0"/>
              <a:t>KPIs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i="1" dirty="0" err="1" smtClean="0"/>
              <a:t>Dilemmas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352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367513"/>
            <a:ext cx="7416000" cy="1022400"/>
          </a:xfrm>
        </p:spPr>
        <p:txBody>
          <a:bodyPr/>
          <a:lstStyle/>
          <a:p>
            <a:r>
              <a:rPr lang="en-GB" b="1" dirty="0"/>
              <a:t>Number and type of KPIs – what level of detail is needed</a:t>
            </a:r>
            <a:r>
              <a:rPr lang="en-GB" b="1" dirty="0" smtClean="0"/>
              <a:t>?</a:t>
            </a:r>
            <a:br>
              <a:rPr lang="en-GB" b="1" dirty="0" smtClean="0"/>
            </a:br>
            <a:r>
              <a:rPr lang="en-GB" sz="2000" i="1" dirty="0" smtClean="0"/>
              <a:t>Output or activities` related KPIs are the most commonly used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646499"/>
              </p:ext>
            </p:extLst>
          </p:nvPr>
        </p:nvGraphicFramePr>
        <p:xfrm>
          <a:off x="316468" y="1355176"/>
          <a:ext cx="8576012" cy="53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5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and type of KPIs – what level of detail is needed?</a:t>
            </a:r>
          </a:p>
          <a:p>
            <a:r>
              <a:rPr lang="en-GB" b="1" dirty="0"/>
              <a:t>The institutional set up and procedures for developing KPIs and setting targets</a:t>
            </a:r>
          </a:p>
          <a:p>
            <a:r>
              <a:rPr lang="en-GB" dirty="0" smtClean="0"/>
              <a:t>Quality standards in developing indicators</a:t>
            </a:r>
          </a:p>
          <a:p>
            <a:r>
              <a:rPr lang="en-GB" dirty="0"/>
              <a:t>Measuring of horizontal/cross-cutting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Monitoring the performance</a:t>
            </a:r>
          </a:p>
          <a:p>
            <a:r>
              <a:rPr lang="en-GB" dirty="0" smtClean="0"/>
              <a:t>Accountability for achievements of set targets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Developing </a:t>
            </a:r>
            <a:r>
              <a:rPr lang="pl-PL" b="1" dirty="0" err="1" smtClean="0"/>
              <a:t>KPIs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i="1" dirty="0" err="1" smtClean="0"/>
              <a:t>Dilemmas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425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4" y="2708920"/>
            <a:ext cx="4796968" cy="32763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668464" cy="1022400"/>
          </a:xfrm>
        </p:spPr>
        <p:txBody>
          <a:bodyPr/>
          <a:lstStyle/>
          <a:p>
            <a:r>
              <a:rPr lang="fr-FR" b="1" dirty="0" smtClean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i="1" dirty="0"/>
              <a:t>Target setting tends to </a:t>
            </a:r>
            <a:r>
              <a:rPr lang="fr-FR" sz="2200" i="1" dirty="0" err="1"/>
              <a:t>be</a:t>
            </a:r>
            <a:r>
              <a:rPr lang="fr-FR" sz="2200" i="1" dirty="0"/>
              <a:t> </a:t>
            </a:r>
            <a:r>
              <a:rPr lang="fr-FR" sz="2200" i="1" dirty="0" err="1"/>
              <a:t>done</a:t>
            </a:r>
            <a:r>
              <a:rPr lang="fr-FR" sz="2200" i="1" dirty="0"/>
              <a:t> by line </a:t>
            </a:r>
            <a:r>
              <a:rPr lang="fr-FR" sz="2200" i="1" dirty="0" err="1"/>
              <a:t>ministries</a:t>
            </a:r>
            <a:r>
              <a:rPr lang="fr-FR" sz="2200" i="1" dirty="0"/>
              <a:t>, </a:t>
            </a:r>
            <a:br>
              <a:rPr lang="fr-FR" sz="2200" i="1" dirty="0"/>
            </a:br>
            <a:r>
              <a:rPr lang="fr-FR" sz="2200" i="1" dirty="0"/>
              <a:t>and </a:t>
            </a:r>
            <a:r>
              <a:rPr lang="fr-FR" sz="2200" i="1" dirty="0" err="1" smtClean="0"/>
              <a:t>its</a:t>
            </a:r>
            <a:r>
              <a:rPr lang="fr-FR" sz="2200" i="1" dirty="0" smtClean="0"/>
              <a:t> </a:t>
            </a:r>
            <a:r>
              <a:rPr lang="fr-FR" sz="2200" i="1" dirty="0" err="1"/>
              <a:t>coverage</a:t>
            </a:r>
            <a:r>
              <a:rPr lang="fr-FR" sz="2200" i="1" dirty="0"/>
              <a:t> varies</a:t>
            </a:r>
            <a:endParaRPr lang="en-GB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161519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Coverage of performance targets (2018</a:t>
            </a:r>
            <a:r>
              <a:rPr lang="en-GB" sz="2400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576" y="161519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Responsibility </a:t>
            </a:r>
            <a:r>
              <a:rPr lang="en-GB" sz="2400" dirty="0" smtClean="0"/>
              <a:t>for</a:t>
            </a:r>
          </a:p>
          <a:p>
            <a:pPr algn="ctr"/>
            <a:r>
              <a:rPr lang="en-GB" sz="2400" dirty="0" smtClean="0"/>
              <a:t>target setting (2018)</a:t>
            </a:r>
            <a:endParaRPr lang="en-GB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76056" y="2780928"/>
            <a:ext cx="3507356" cy="339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and type of KPIs – what level of detail is needed?</a:t>
            </a:r>
          </a:p>
          <a:p>
            <a:r>
              <a:rPr lang="en-GB" dirty="0"/>
              <a:t>The institutional set up and procedures for developing KPIs and setting targets</a:t>
            </a:r>
          </a:p>
          <a:p>
            <a:r>
              <a:rPr lang="en-GB" b="1" dirty="0" smtClean="0"/>
              <a:t>Quality standards in developing indicators</a:t>
            </a:r>
          </a:p>
          <a:p>
            <a:r>
              <a:rPr lang="en-GB" dirty="0"/>
              <a:t>Measuring of horizontal/cross-cutting </a:t>
            </a:r>
            <a:r>
              <a:rPr lang="en-GB" dirty="0" smtClean="0"/>
              <a:t>issues</a:t>
            </a:r>
          </a:p>
          <a:p>
            <a:r>
              <a:rPr lang="en-GB" dirty="0" smtClean="0"/>
              <a:t>Monitoring the performance</a:t>
            </a:r>
          </a:p>
          <a:p>
            <a:r>
              <a:rPr lang="en-GB" dirty="0" smtClean="0"/>
              <a:t>Accountability for achievements of set targets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Developing </a:t>
            </a:r>
            <a:r>
              <a:rPr lang="pl-PL" b="1" dirty="0" err="1" smtClean="0"/>
              <a:t>KPIs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i="1" dirty="0" err="1" smtClean="0"/>
              <a:t>Dilemmas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29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18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Quality standards in developing </a:t>
            </a:r>
            <a:r>
              <a:rPr lang="en-GB" b="1" dirty="0" smtClean="0"/>
              <a:t>indicators</a:t>
            </a:r>
            <a:br>
              <a:rPr lang="en-GB" b="1" dirty="0" smtClean="0"/>
            </a:br>
            <a:r>
              <a:rPr lang="en-GB" sz="2000" i="1" dirty="0" smtClean="0"/>
              <a:t>Many OECD countries do not implement centrally defined quality standards</a:t>
            </a:r>
            <a:endParaRPr lang="en-GB" sz="2000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499844"/>
              </p:ext>
            </p:extLst>
          </p:nvPr>
        </p:nvGraphicFramePr>
        <p:xfrm>
          <a:off x="755576" y="1394632"/>
          <a:ext cx="7380368" cy="513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0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criteria important for the development of indicators</a:t>
            </a:r>
            <a:br>
              <a:rPr lang="en-GB" dirty="0" smtClean="0"/>
            </a:br>
            <a:r>
              <a:rPr lang="en-GB" sz="2000" i="1" dirty="0" smtClean="0"/>
              <a:t>Consistency with strategies is more important than benchmarking</a:t>
            </a:r>
            <a:endParaRPr lang="en-GB" sz="2000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626386"/>
              </p:ext>
            </p:extLst>
          </p:nvPr>
        </p:nvGraphicFramePr>
        <p:xfrm>
          <a:off x="827584" y="1440864"/>
          <a:ext cx="7308376" cy="517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28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Quick presentation of the survey on performance budgeting</a:t>
            </a:r>
          </a:p>
          <a:p>
            <a:r>
              <a:rPr lang="en-GB" dirty="0"/>
              <a:t>OECD good practices on performance budgeting</a:t>
            </a:r>
          </a:p>
          <a:p>
            <a:r>
              <a:rPr lang="en-GB" dirty="0"/>
              <a:t>Developing KPIs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4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and type of KPIs – what level of detail is needed?</a:t>
            </a:r>
          </a:p>
          <a:p>
            <a:r>
              <a:rPr lang="en-GB" dirty="0"/>
              <a:t>The institutional set up and procedures for developing KPIs and setting targets</a:t>
            </a:r>
          </a:p>
          <a:p>
            <a:r>
              <a:rPr lang="en-GB" dirty="0" smtClean="0"/>
              <a:t>Quality standards in developing indicators</a:t>
            </a:r>
          </a:p>
          <a:p>
            <a:r>
              <a:rPr lang="en-GB" b="1" dirty="0"/>
              <a:t>Measuring of horizontal/cross-cutting </a:t>
            </a:r>
            <a:r>
              <a:rPr lang="en-GB" b="1" dirty="0" smtClean="0"/>
              <a:t>issues</a:t>
            </a:r>
          </a:p>
          <a:p>
            <a:r>
              <a:rPr lang="en-GB" dirty="0" smtClean="0"/>
              <a:t>Monitoring the performance</a:t>
            </a:r>
          </a:p>
          <a:p>
            <a:r>
              <a:rPr lang="en-GB" dirty="0" smtClean="0"/>
              <a:t>Accountability for achievements of set targets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Developing </a:t>
            </a:r>
            <a:r>
              <a:rPr lang="pl-PL" b="1" dirty="0" err="1" smtClean="0"/>
              <a:t>KPIs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i="1" dirty="0" err="1" smtClean="0"/>
              <a:t>Dilemmas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6189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/>
              <a:t>Budgeting</a:t>
            </a:r>
            <a:r>
              <a:rPr lang="fr-FR" b="1" dirty="0"/>
              <a:t/>
            </a:r>
            <a:br>
              <a:rPr lang="fr-FR" b="1" dirty="0"/>
            </a:br>
            <a:r>
              <a:rPr lang="en-US" sz="2000" i="1" dirty="0"/>
              <a:t>Gender is one of the thematic objectives most likely to be systematically integrated into performance frameworks</a:t>
            </a:r>
            <a:endParaRPr lang="en-GB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863728"/>
            <a:ext cx="7067016" cy="4994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Indicators of cross cutting or thematic objectives in the budget (2018)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2000" i="1" dirty="0" err="1"/>
              <a:t>Sustainable</a:t>
            </a:r>
            <a:r>
              <a:rPr lang="fr-FR" sz="2000" i="1" dirty="0"/>
              <a:t> </a:t>
            </a:r>
            <a:r>
              <a:rPr lang="fr-FR" sz="2000" i="1" dirty="0" err="1"/>
              <a:t>Development</a:t>
            </a:r>
            <a:r>
              <a:rPr lang="fr-FR" sz="2000" i="1" dirty="0"/>
              <a:t> Goals (</a:t>
            </a:r>
            <a:r>
              <a:rPr lang="fr-FR" sz="2000" i="1" dirty="0" err="1"/>
              <a:t>SDGs</a:t>
            </a:r>
            <a:r>
              <a:rPr lang="fr-FR" sz="2000" i="1" dirty="0"/>
              <a:t>) are not </a:t>
            </a:r>
            <a:r>
              <a:rPr lang="fr-FR" sz="2000" i="1" dirty="0" err="1"/>
              <a:t>yet</a:t>
            </a:r>
            <a:r>
              <a:rPr lang="fr-FR" sz="2000" i="1" dirty="0"/>
              <a:t> </a:t>
            </a:r>
            <a:r>
              <a:rPr lang="fr-FR" sz="2000" i="1" dirty="0" err="1"/>
              <a:t>systematically</a:t>
            </a:r>
            <a:r>
              <a:rPr lang="fr-FR" sz="2000" i="1" dirty="0"/>
              <a:t> </a:t>
            </a:r>
            <a:r>
              <a:rPr lang="fr-FR" sz="2000" i="1" dirty="0" err="1"/>
              <a:t>reflected</a:t>
            </a:r>
            <a:r>
              <a:rPr lang="fr-FR" sz="2000" i="1" dirty="0"/>
              <a:t> in performance </a:t>
            </a:r>
            <a:r>
              <a:rPr lang="fr-FR" sz="2000" i="1" dirty="0" err="1"/>
              <a:t>frameworks</a:t>
            </a:r>
            <a:endParaRPr lang="en-GB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621987"/>
            <a:ext cx="6011370" cy="4980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144" y="1421932"/>
            <a:ext cx="8190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Reflection of SDG targets and indicators in national frameworks (2018)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003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and type of KPIs – what level of detail is needed?</a:t>
            </a:r>
          </a:p>
          <a:p>
            <a:r>
              <a:rPr lang="en-GB" dirty="0"/>
              <a:t>The institutional set up and procedures for developing KPIs and setting targets</a:t>
            </a:r>
          </a:p>
          <a:p>
            <a:r>
              <a:rPr lang="en-GB" dirty="0" smtClean="0"/>
              <a:t>Quality standards in developing indicators</a:t>
            </a:r>
          </a:p>
          <a:p>
            <a:r>
              <a:rPr lang="en-GB" dirty="0"/>
              <a:t>Measuring of horizontal/cross-cutting </a:t>
            </a:r>
            <a:r>
              <a:rPr lang="en-GB" dirty="0" smtClean="0"/>
              <a:t>issues</a:t>
            </a:r>
          </a:p>
          <a:p>
            <a:r>
              <a:rPr lang="en-GB" b="1" dirty="0" smtClean="0"/>
              <a:t>Monitoring the performance</a:t>
            </a:r>
          </a:p>
          <a:p>
            <a:r>
              <a:rPr lang="en-GB" b="1" dirty="0" smtClean="0"/>
              <a:t>Accountability for achievement of set targets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Developing </a:t>
            </a:r>
            <a:r>
              <a:rPr lang="pl-PL" b="1" dirty="0" err="1" smtClean="0"/>
              <a:t>KPIs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i="1" dirty="0" err="1" smtClean="0"/>
              <a:t>Dilemmas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6898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771800" y="3068960"/>
            <a:ext cx="34201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prstClr val="white"/>
                </a:solidFill>
              </a:rPr>
              <a:t>THANK YOU !</a:t>
            </a:r>
            <a:endParaRPr lang="es-ES" sz="3200" b="1" dirty="0">
              <a:solidFill>
                <a:prstClr val="white"/>
              </a:solidFill>
            </a:endParaRPr>
          </a:p>
          <a:p>
            <a:endParaRPr lang="es-E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4923344"/>
          </a:xfrm>
        </p:spPr>
        <p:txBody>
          <a:bodyPr>
            <a:normAutofit fontScale="92500" lnSpcReduction="10000"/>
          </a:bodyPr>
          <a:lstStyle/>
          <a:p>
            <a:r>
              <a:rPr lang="fr-FR" sz="3100" dirty="0" err="1" smtClean="0"/>
              <a:t>Fifth</a:t>
            </a:r>
            <a:r>
              <a:rPr lang="fr-FR" sz="3100" dirty="0" smtClean="0"/>
              <a:t> OECD PB Survey</a:t>
            </a:r>
          </a:p>
          <a:p>
            <a:r>
              <a:rPr lang="fr-FR" sz="3100" dirty="0" err="1" smtClean="0"/>
              <a:t>Coverage</a:t>
            </a:r>
            <a:r>
              <a:rPr lang="fr-FR" sz="3100" dirty="0" smtClean="0"/>
              <a:t>:</a:t>
            </a:r>
          </a:p>
          <a:p>
            <a:pPr marL="0" indent="0">
              <a:buNone/>
            </a:pPr>
            <a:r>
              <a:rPr lang="fr-FR" sz="3100" dirty="0"/>
              <a:t> </a:t>
            </a:r>
            <a:r>
              <a:rPr lang="fr-FR" sz="3100" dirty="0" smtClean="0"/>
              <a:t>   </a:t>
            </a:r>
            <a:r>
              <a:rPr lang="fr-FR" dirty="0" smtClean="0"/>
              <a:t>45 questions 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b="1" dirty="0" smtClean="0"/>
              <a:t>Performance </a:t>
            </a:r>
            <a:r>
              <a:rPr lang="fr-FR" sz="2400" b="1" dirty="0" err="1" smtClean="0"/>
              <a:t>Budgeting</a:t>
            </a:r>
            <a:endParaRPr lang="fr-FR" sz="2400" b="1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 err="1" smtClean="0"/>
              <a:t>Spending</a:t>
            </a:r>
            <a:r>
              <a:rPr lang="fr-FR" sz="2400" dirty="0" smtClean="0"/>
              <a:t> </a:t>
            </a:r>
            <a:r>
              <a:rPr lang="fr-FR" sz="2400" dirty="0" err="1" smtClean="0"/>
              <a:t>Review</a:t>
            </a:r>
            <a:endParaRPr lang="fr-FR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 err="1" smtClean="0"/>
              <a:t>Evaluation</a:t>
            </a:r>
            <a:endParaRPr lang="fr-FR" sz="2400" dirty="0" smtClean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3100" dirty="0" err="1"/>
              <a:t>Respondents</a:t>
            </a:r>
            <a:r>
              <a:rPr lang="fr-FR" sz="3100" dirty="0"/>
              <a:t> </a:t>
            </a:r>
            <a:r>
              <a:rPr lang="fr-FR" sz="3100" dirty="0" err="1"/>
              <a:t>mainly</a:t>
            </a:r>
            <a:r>
              <a:rPr lang="fr-FR" sz="3100" dirty="0"/>
              <a:t> </a:t>
            </a:r>
            <a:r>
              <a:rPr lang="fr-FR" sz="3100" dirty="0" err="1"/>
              <a:t>from</a:t>
            </a:r>
            <a:r>
              <a:rPr lang="fr-FR" sz="3100" dirty="0"/>
              <a:t> </a:t>
            </a:r>
            <a:r>
              <a:rPr lang="fr-FR" sz="3100" dirty="0" err="1"/>
              <a:t>CBAs</a:t>
            </a:r>
            <a:endParaRPr lang="fr-FR" sz="3100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fr-FR" sz="3100" dirty="0" err="1"/>
              <a:t>Response</a:t>
            </a:r>
            <a:r>
              <a:rPr lang="fr-FR" sz="3100" dirty="0"/>
              <a:t> rate: </a:t>
            </a:r>
            <a:r>
              <a:rPr lang="fr-FR" sz="3100" dirty="0" smtClean="0"/>
              <a:t>33 </a:t>
            </a:r>
            <a:r>
              <a:rPr lang="fr-FR" sz="3100" dirty="0"/>
              <a:t>countries (out of 35)</a:t>
            </a:r>
          </a:p>
          <a:p>
            <a:pPr marL="0" lvl="1" indent="0">
              <a:spcBef>
                <a:spcPts val="768"/>
              </a:spcBef>
              <a:buNone/>
            </a:pPr>
            <a:endParaRPr lang="fr-FR" dirty="0"/>
          </a:p>
          <a:p>
            <a:pPr marL="342900" lvl="1" indent="-342900">
              <a:spcBef>
                <a:spcPts val="768"/>
              </a:spcBef>
              <a:buFont typeface="Wingdings" panose="05000000000000000000" pitchFamily="2" charset="2"/>
              <a:buChar char="à"/>
            </a:pPr>
            <a:r>
              <a:rPr lang="fr-FR" sz="2400" dirty="0" smtClean="0">
                <a:sym typeface="Wingdings" panose="05000000000000000000" pitchFamily="2" charset="2"/>
              </a:rPr>
              <a:t>a</a:t>
            </a:r>
            <a:r>
              <a:rPr lang="fr-FR" sz="2400" dirty="0" smtClean="0"/>
              <a:t>ll </a:t>
            </a:r>
            <a:r>
              <a:rPr lang="fr-FR" sz="2400" dirty="0"/>
              <a:t>2018 data in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presentation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coming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smtClean="0"/>
              <a:t>the</a:t>
            </a:r>
          </a:p>
          <a:p>
            <a:pPr marL="0" lvl="1" indent="0">
              <a:spcBef>
                <a:spcPts val="768"/>
              </a:spcBef>
              <a:buNone/>
            </a:pPr>
            <a:r>
              <a:rPr lang="fr-FR" sz="2400" dirty="0"/>
              <a:t> </a:t>
            </a:r>
            <a:r>
              <a:rPr lang="fr-FR" sz="2400" dirty="0" smtClean="0"/>
              <a:t>    2018 </a:t>
            </a:r>
            <a:r>
              <a:rPr lang="fr-FR" sz="2400" dirty="0"/>
              <a:t>OECD Performance </a:t>
            </a:r>
            <a:r>
              <a:rPr lang="fr-FR" sz="2400" dirty="0" err="1"/>
              <a:t>Budgeting</a:t>
            </a:r>
            <a:r>
              <a:rPr lang="fr-FR" sz="2400" dirty="0"/>
              <a:t> Survey</a:t>
            </a:r>
          </a:p>
          <a:p>
            <a:pPr marL="0" lvl="1" indent="0">
              <a:spcBef>
                <a:spcPts val="768"/>
              </a:spcBef>
              <a:buNone/>
            </a:pPr>
            <a:endParaRPr lang="fr-FR" sz="31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3100" dirty="0" smtClean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>
                <a:solidFill>
                  <a:schemeClr val="tx2"/>
                </a:solidFill>
              </a:rPr>
              <a:t>2018 OECD Performance Budgeting Survey</a:t>
            </a:r>
          </a:p>
        </p:txBody>
      </p:sp>
    </p:spTree>
    <p:extLst>
      <p:ext uri="{BB962C8B-B14F-4D97-AF65-F5344CB8AC3E}">
        <p14:creationId xmlns:p14="http://schemas.microsoft.com/office/powerpoint/2010/main" val="25627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Performance </a:t>
            </a:r>
            <a:r>
              <a:rPr lang="fr-FR" b="1" dirty="0" err="1" smtClean="0"/>
              <a:t>Budgeting</a:t>
            </a:r>
            <a:r>
              <a:rPr lang="fr-FR" b="1" dirty="0" smtClean="0"/>
              <a:t> </a:t>
            </a:r>
            <a:r>
              <a:rPr lang="fr-FR" b="1" dirty="0" err="1" smtClean="0"/>
              <a:t>survey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i="1" dirty="0"/>
              <a:t>Use of performance </a:t>
            </a:r>
            <a:r>
              <a:rPr lang="fr-FR" sz="2200" i="1" dirty="0" err="1"/>
              <a:t>frameworks</a:t>
            </a:r>
            <a:r>
              <a:rPr lang="fr-FR" sz="2200" i="1" dirty="0"/>
              <a:t> continues to </a:t>
            </a:r>
            <a:r>
              <a:rPr lang="fr-FR" sz="2200" i="1" dirty="0" err="1"/>
              <a:t>increase</a:t>
            </a:r>
            <a:r>
              <a:rPr lang="fr-FR" sz="2200" i="1" dirty="0"/>
              <a:t> over time and are the </a:t>
            </a:r>
            <a:r>
              <a:rPr lang="fr-FR" sz="2200" i="1" dirty="0" err="1"/>
              <a:t>norm</a:t>
            </a:r>
            <a:r>
              <a:rPr lang="fr-FR" sz="2200" i="1" dirty="0"/>
              <a:t> </a:t>
            </a:r>
            <a:r>
              <a:rPr lang="fr-FR" sz="2200" i="1" dirty="0" err="1"/>
              <a:t>across</a:t>
            </a:r>
            <a:r>
              <a:rPr lang="fr-FR" sz="2200" i="1" dirty="0"/>
              <a:t> the OECD</a:t>
            </a:r>
            <a:endParaRPr lang="en-GB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398760"/>
            <a:ext cx="8028456" cy="481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514000" cy="4809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Performance budgeting </a:t>
            </a:r>
            <a:r>
              <a:rPr lang="fr-FR" b="1" dirty="0" err="1"/>
              <a:t>survey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What kind of performance budgeting?</a:t>
            </a:r>
            <a:endParaRPr lang="en-GB" sz="2200" i="1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02740"/>
            <a:ext cx="7848416" cy="5153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3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dirty="0"/>
              <a:t/>
            </a:r>
            <a:br>
              <a:rPr lang="fr-FR" dirty="0"/>
            </a:br>
            <a:r>
              <a:rPr lang="fr-FR" sz="2000" i="1" dirty="0" err="1"/>
              <a:t>Increased</a:t>
            </a:r>
            <a:r>
              <a:rPr lang="fr-FR" sz="2000" i="1" dirty="0"/>
              <a:t> use of performance information </a:t>
            </a:r>
            <a:r>
              <a:rPr lang="fr-FR" sz="2000" i="1" dirty="0" smtClean="0"/>
              <a:t>- </a:t>
            </a:r>
            <a:r>
              <a:rPr lang="fr-FR" sz="2000" i="1" dirty="0" err="1" smtClean="0"/>
              <a:t>across</a:t>
            </a:r>
            <a:r>
              <a:rPr lang="fr-FR" sz="2000" i="1" dirty="0" smtClean="0"/>
              <a:t> </a:t>
            </a:r>
            <a:r>
              <a:rPr lang="fr-FR" sz="2000" i="1" dirty="0"/>
              <a:t>a </a:t>
            </a:r>
            <a:r>
              <a:rPr lang="fr-FR" sz="2000" i="1" dirty="0" err="1"/>
              <a:t>broad</a:t>
            </a:r>
            <a:r>
              <a:rPr lang="fr-FR" sz="2000" i="1" dirty="0"/>
              <a:t> range of </a:t>
            </a:r>
            <a:r>
              <a:rPr lang="fr-FR" sz="2000" i="1" dirty="0" err="1" smtClean="0"/>
              <a:t>stakeholders</a:t>
            </a:r>
            <a:r>
              <a:rPr lang="fr-FR" sz="2000" i="1" dirty="0" smtClean="0"/>
              <a:t> – </a:t>
            </a:r>
            <a:r>
              <a:rPr lang="fr-FR" sz="2000" i="1" dirty="0" err="1" smtClean="0"/>
              <a:t>is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observed</a:t>
            </a:r>
            <a:r>
              <a:rPr lang="fr-FR" sz="2000" i="1" dirty="0" smtClean="0"/>
              <a:t> over the last 5 </a:t>
            </a:r>
            <a:r>
              <a:rPr lang="fr-FR" sz="2000" i="1" dirty="0" err="1" smtClean="0"/>
              <a:t>years</a:t>
            </a:r>
            <a:endParaRPr lang="en-GB" sz="200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12" y="1844824"/>
            <a:ext cx="8382860" cy="40172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08104" y="580526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Number</a:t>
            </a:r>
            <a:r>
              <a:rPr lang="fr-FR" sz="1600" dirty="0" smtClean="0"/>
              <a:t> of countries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3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dirty="0"/>
              <a:t/>
            </a:r>
            <a:br>
              <a:rPr lang="fr-FR" dirty="0"/>
            </a:br>
            <a:r>
              <a:rPr lang="fr-FR" sz="2200" i="1" dirty="0" err="1"/>
              <a:t>Spending</a:t>
            </a:r>
            <a:r>
              <a:rPr lang="fr-FR" sz="2200" i="1" dirty="0"/>
              <a:t> </a:t>
            </a:r>
            <a:r>
              <a:rPr lang="fr-FR" sz="2200" i="1" dirty="0" err="1"/>
              <a:t>Review</a:t>
            </a:r>
            <a:r>
              <a:rPr lang="fr-FR" sz="2200" i="1" dirty="0"/>
              <a:t> information </a:t>
            </a:r>
            <a:r>
              <a:rPr lang="fr-FR" sz="2200" i="1" dirty="0" err="1"/>
              <a:t>is</a:t>
            </a:r>
            <a:r>
              <a:rPr lang="fr-FR" sz="2200" i="1" dirty="0"/>
              <a:t> </a:t>
            </a:r>
            <a:r>
              <a:rPr lang="fr-FR" sz="2200" i="1" dirty="0" err="1"/>
              <a:t>becoming</a:t>
            </a:r>
            <a:r>
              <a:rPr lang="fr-FR" sz="2200" i="1" dirty="0"/>
              <a:t> more important and </a:t>
            </a:r>
            <a:r>
              <a:rPr lang="fr-FR" sz="2200" i="1" dirty="0" err="1"/>
              <a:t>is</a:t>
            </a:r>
            <a:r>
              <a:rPr lang="fr-FR" sz="2200" i="1" dirty="0"/>
              <a:t> more </a:t>
            </a:r>
            <a:r>
              <a:rPr lang="fr-FR" sz="2200" i="1" dirty="0" err="1"/>
              <a:t>likely</a:t>
            </a:r>
            <a:r>
              <a:rPr lang="fr-FR" sz="2200" i="1" dirty="0"/>
              <a:t> to </a:t>
            </a:r>
            <a:r>
              <a:rPr lang="fr-FR" sz="2200" i="1" dirty="0" err="1"/>
              <a:t>be</a:t>
            </a:r>
            <a:r>
              <a:rPr lang="fr-FR" sz="2200" i="1" dirty="0"/>
              <a:t> </a:t>
            </a:r>
            <a:r>
              <a:rPr lang="fr-FR" sz="2200" i="1" dirty="0" err="1"/>
              <a:t>used</a:t>
            </a:r>
            <a:r>
              <a:rPr lang="fr-FR" sz="2200" i="1" dirty="0"/>
              <a:t> </a:t>
            </a:r>
            <a:r>
              <a:rPr lang="fr-FR" sz="2200" i="1" dirty="0" err="1"/>
              <a:t>during</a:t>
            </a:r>
            <a:r>
              <a:rPr lang="fr-FR" sz="2200" i="1" dirty="0"/>
              <a:t> budget </a:t>
            </a:r>
            <a:r>
              <a:rPr lang="fr-FR" sz="2200" i="1" dirty="0" err="1" smtClean="0"/>
              <a:t>negotiations</a:t>
            </a:r>
            <a:endParaRPr lang="en-GB" sz="22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487709"/>
            <a:ext cx="8208912" cy="4923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3140968"/>
            <a:ext cx="741682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68345" y="3356992"/>
            <a:ext cx="28803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en-US" sz="2000" i="1" dirty="0">
                <a:sym typeface="Wingdings" panose="05000000000000000000" pitchFamily="2" charset="2"/>
              </a:rPr>
              <a:t>The greatest benefits are increased transparency </a:t>
            </a:r>
            <a:r>
              <a:rPr lang="en-US" sz="2000" i="1" dirty="0" smtClean="0">
                <a:sym typeface="Wingdings" panose="05000000000000000000" pitchFamily="2" charset="2"/>
              </a:rPr>
              <a:t>about objectives, and </a:t>
            </a:r>
            <a:r>
              <a:rPr lang="en-US" sz="2000" i="1" dirty="0">
                <a:sym typeface="Wingdings" panose="05000000000000000000" pitchFamily="2" charset="2"/>
              </a:rPr>
              <a:t>the quality and usefulness of performance information</a:t>
            </a:r>
            <a:endParaRPr lang="en-GB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331551"/>
            <a:ext cx="7827881" cy="535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fr-FR" b="1" dirty="0"/>
              <a:t>Performance </a:t>
            </a:r>
            <a:r>
              <a:rPr lang="fr-FR" b="1" dirty="0" err="1" smtClean="0"/>
              <a:t>budgeting</a:t>
            </a:r>
            <a:r>
              <a:rPr lang="fr-FR" b="1" dirty="0"/>
              <a:t> </a:t>
            </a:r>
            <a:r>
              <a:rPr lang="fr-FR" b="1" dirty="0" err="1"/>
              <a:t>survey</a:t>
            </a:r>
            <a:r>
              <a:rPr lang="fr-FR" b="1" dirty="0"/>
              <a:t/>
            </a:r>
            <a:br>
              <a:rPr lang="fr-FR" b="1" dirty="0"/>
            </a:br>
            <a:r>
              <a:rPr lang="en-US" sz="2200" i="1" dirty="0"/>
              <a:t>Coordination problems are </a:t>
            </a:r>
            <a:r>
              <a:rPr lang="en-US" sz="2200" i="1" dirty="0" smtClean="0"/>
              <a:t>the biggest challenge</a:t>
            </a:r>
            <a:endParaRPr lang="en-GB" sz="2200" i="1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3990" y="1889935"/>
            <a:ext cx="7776864" cy="476646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580112" y="4437112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979712" y="5445224"/>
            <a:ext cx="1512167" cy="2160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239074" y="3894782"/>
            <a:ext cx="1252805" cy="2144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18995" y="3568532"/>
            <a:ext cx="1972884" cy="2596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763688" y="3220925"/>
            <a:ext cx="1728191" cy="2810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9512" y="148478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 challenges for the implementation of performance budgeting (2018)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52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47202</TotalTime>
  <Words>682</Words>
  <Application>Microsoft Office PowerPoint</Application>
  <PresentationFormat>On-screen Show (4:3)</PresentationFormat>
  <Paragraphs>148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Georgia</vt:lpstr>
      <vt:lpstr>Helvetica 65 Medium</vt:lpstr>
      <vt:lpstr>Wingdings</vt:lpstr>
      <vt:lpstr>Office Theme</vt:lpstr>
      <vt:lpstr>1_OECD_English_white</vt:lpstr>
      <vt:lpstr>3_OECD_English_white</vt:lpstr>
      <vt:lpstr>2018 OECD Performance Budgeting</vt:lpstr>
      <vt:lpstr>Outline of the presentation</vt:lpstr>
      <vt:lpstr>2018 OECD Performance Budgeting Survey</vt:lpstr>
      <vt:lpstr>Performance Budgeting survey Use of performance frameworks continues to increase over time and are the norm across the OECD</vt:lpstr>
      <vt:lpstr>Performance budgeting survey What kind of performance budgeting?</vt:lpstr>
      <vt:lpstr>Performance budgeting survey Increased use of performance information - across a broad range of stakeholders – is observed over the last 5 years</vt:lpstr>
      <vt:lpstr>Performance budgeting survey Spending Review information is becoming more important and is more likely to be used during budget negotiations</vt:lpstr>
      <vt:lpstr>Performance budgeting survey The greatest benefits are increased transparency about objectives, and the quality and usefulness of performance information</vt:lpstr>
      <vt:lpstr>Performance budgeting survey Coordination problems are the biggest challenge</vt:lpstr>
      <vt:lpstr>Good practices for performance budgeting Context II: OECD Framework of Modern Budgeting</vt:lpstr>
      <vt:lpstr>Good practices for performance budgeting</vt:lpstr>
      <vt:lpstr>Good practices for performance budgeting</vt:lpstr>
      <vt:lpstr>Developing KPIs Dilemmas</vt:lpstr>
      <vt:lpstr>Number and type of KPIs – what level of detail is needed? Output or activities` related KPIs are the most commonly used </vt:lpstr>
      <vt:lpstr>Developing KPIs Dilemmas</vt:lpstr>
      <vt:lpstr>Performance budgeting survey Target setting tends to be done by line ministries,  and its coverage varies</vt:lpstr>
      <vt:lpstr>Developing KPIs Dilemmas</vt:lpstr>
      <vt:lpstr>Quality standards in developing indicators Many OECD countries do not implement centrally defined quality standards</vt:lpstr>
      <vt:lpstr>Quality criteria important for the development of indicators Consistency with strategies is more important than benchmarking</vt:lpstr>
      <vt:lpstr>Developing KPIs Dilemmas</vt:lpstr>
      <vt:lpstr>Performance Budgeting Gender is one of the thematic objectives most likely to be systematically integrated into performance frameworks</vt:lpstr>
      <vt:lpstr>Performance budgeting survey Sustainable Development Goals (SDGs) are not yet systematically reflected in performance frameworks</vt:lpstr>
      <vt:lpstr>Developing KPIs Dilemmas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Anne.KELLER@oecd.org</dc:creator>
  <cp:lastModifiedBy>LECONTE-LUCAS Hélène, GOV/BUD</cp:lastModifiedBy>
  <cp:revision>848</cp:revision>
  <cp:lastPrinted>2019-07-01T11:31:36Z</cp:lastPrinted>
  <dcterms:created xsi:type="dcterms:W3CDTF">2012-09-05T08:42:12Z</dcterms:created>
  <dcterms:modified xsi:type="dcterms:W3CDTF">2019-07-01T11:45:18Z</dcterms:modified>
</cp:coreProperties>
</file>