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9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58" r:id="rId2"/>
    <p:sldMasterId id="2147483668" r:id="rId3"/>
  </p:sldMasterIdLst>
  <p:notesMasterIdLst>
    <p:notesMasterId r:id="rId28"/>
  </p:notesMasterIdLst>
  <p:handoutMasterIdLst>
    <p:handoutMasterId r:id="rId29"/>
  </p:handoutMasterIdLst>
  <p:sldIdLst>
    <p:sldId id="257" r:id="rId4"/>
    <p:sldId id="586" r:id="rId5"/>
    <p:sldId id="522" r:id="rId6"/>
    <p:sldId id="558" r:id="rId7"/>
    <p:sldId id="581" r:id="rId8"/>
    <p:sldId id="560" r:id="rId9"/>
    <p:sldId id="561" r:id="rId10"/>
    <p:sldId id="562" r:id="rId11"/>
    <p:sldId id="564" r:id="rId12"/>
    <p:sldId id="585" r:id="rId13"/>
    <p:sldId id="582" r:id="rId14"/>
    <p:sldId id="583" r:id="rId15"/>
    <p:sldId id="587" r:id="rId16"/>
    <p:sldId id="591" r:id="rId17"/>
    <p:sldId id="592" r:id="rId18"/>
    <p:sldId id="559" r:id="rId19"/>
    <p:sldId id="593" r:id="rId20"/>
    <p:sldId id="588" r:id="rId21"/>
    <p:sldId id="589" r:id="rId22"/>
    <p:sldId id="594" r:id="rId23"/>
    <p:sldId id="565" r:id="rId24"/>
    <p:sldId id="566" r:id="rId25"/>
    <p:sldId id="595" r:id="rId26"/>
    <p:sldId id="479" r:id="rId2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00CC00"/>
    <a:srgbClr val="FFFFCC"/>
    <a:srgbClr val="FF66FF"/>
    <a:srgbClr val="FF9900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03" autoAdjust="0"/>
    <p:restoredTop sz="79927" autoAdjust="0"/>
  </p:normalViewPr>
  <p:slideViewPr>
    <p:cSldViewPr>
      <p:cViewPr varScale="1">
        <p:scale>
          <a:sx n="68" d="100"/>
          <a:sy n="68" d="100"/>
        </p:scale>
        <p:origin x="195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4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100"/>
    </p:cViewPr>
  </p:sorterViewPr>
  <p:notesViewPr>
    <p:cSldViewPr>
      <p:cViewPr>
        <p:scale>
          <a:sx n="110" d="100"/>
          <a:sy n="110" d="100"/>
        </p:scale>
        <p:origin x="-1032" y="498"/>
      </p:cViewPr>
      <p:guideLst>
        <p:guide orient="horz" pos="2929"/>
        <p:guide pos="220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FS-CH-1.main.oecd.org\Users4\zielinski_w\Wojtek\GOV\performance%20management\GOV%20databases\Perf%20Budgeting%20Survey\Copy%20of%20Performance%20Budgeting%20survey_Master%20data_02052018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FS-CH-1.main.oecd.org\Users4\zielinski_w\Wojtek\GOV\performance%20management\GOV%20databases\Perf%20Budgeting%20Survey\Copy%20of%20Performance%20Budgeting%20survey_Master%20data_02052018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FS-CH-1.main.oecd.org\Users4\zielinski_w\Wojtek\GOV\performance%20management\GOV%20databases\Perf%20Budgeting%20Survey\Copy%20of%20Performance%20Budgeting%20survey_Master%20data_02052018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2400" dirty="0"/>
              <a:t>Types</a:t>
            </a:r>
            <a:r>
              <a:rPr lang="en-GB" sz="2400" baseline="0" dirty="0"/>
              <a:t> of indicators in budget submissions</a:t>
            </a:r>
            <a:endParaRPr lang="en-GB" sz="24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09D-455E-B95E-CBD329B58BC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09D-455E-B95E-CBD329B58BC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09D-455E-B95E-CBD329B58BC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09D-455E-B95E-CBD329B58BC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709D-455E-B95E-CBD329B58BCD}"/>
              </c:ext>
            </c:extLst>
          </c:dPt>
          <c:dLbls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'Master data reworked'!$AJ$73:$AJ$77</c:f>
              <c:strCache>
                <c:ptCount val="5"/>
                <c:pt idx="0">
                  <c:v>Outcomes</c:v>
                </c:pt>
                <c:pt idx="1">
                  <c:v>Intermediate Outcomes</c:v>
                </c:pt>
                <c:pt idx="2">
                  <c:v>Outputs</c:v>
                </c:pt>
                <c:pt idx="3">
                  <c:v>Milestones</c:v>
                </c:pt>
                <c:pt idx="4">
                  <c:v>Activities</c:v>
                </c:pt>
              </c:strCache>
            </c:strRef>
          </c:cat>
          <c:val>
            <c:numRef>
              <c:f>'Master data reworked'!$AK$73:$AK$77</c:f>
              <c:numCache>
                <c:formatCode>0</c:formatCode>
                <c:ptCount val="5"/>
                <c:pt idx="0">
                  <c:v>335.07</c:v>
                </c:pt>
                <c:pt idx="1">
                  <c:v>215.5</c:v>
                </c:pt>
                <c:pt idx="2">
                  <c:v>641.41999999999996</c:v>
                </c:pt>
                <c:pt idx="3">
                  <c:v>115</c:v>
                </c:pt>
                <c:pt idx="4">
                  <c:v>793.01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09D-455E-B95E-CBD329B58B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sz="2000" dirty="0" err="1"/>
              <a:t>Are</a:t>
            </a:r>
            <a:r>
              <a:rPr lang="pl-PL" sz="2000" baseline="0" dirty="0"/>
              <a:t> </a:t>
            </a:r>
            <a:r>
              <a:rPr lang="pl-PL" sz="2000" baseline="0" dirty="0" err="1"/>
              <a:t>there</a:t>
            </a:r>
            <a:r>
              <a:rPr lang="pl-PL" sz="2000" baseline="0" dirty="0"/>
              <a:t> </a:t>
            </a:r>
            <a:r>
              <a:rPr lang="pl-PL" sz="2000" baseline="0" dirty="0" err="1"/>
              <a:t>centrally</a:t>
            </a:r>
            <a:r>
              <a:rPr lang="pl-PL" sz="2000" baseline="0" dirty="0"/>
              <a:t> </a:t>
            </a:r>
            <a:r>
              <a:rPr lang="pl-PL" sz="2000" baseline="0" dirty="0" err="1"/>
              <a:t>defined</a:t>
            </a:r>
            <a:r>
              <a:rPr lang="pl-PL" sz="2000" baseline="0" dirty="0"/>
              <a:t> </a:t>
            </a:r>
            <a:r>
              <a:rPr lang="pl-PL" sz="2000" baseline="0" dirty="0" err="1"/>
              <a:t>quality</a:t>
            </a:r>
            <a:r>
              <a:rPr lang="pl-PL" sz="2000" baseline="0" dirty="0"/>
              <a:t> </a:t>
            </a:r>
            <a:r>
              <a:rPr lang="pl-PL" sz="2000" baseline="0" dirty="0" err="1"/>
              <a:t>standards</a:t>
            </a:r>
            <a:r>
              <a:rPr lang="pl-PL" sz="2000" baseline="0" dirty="0"/>
              <a:t> </a:t>
            </a:r>
            <a:r>
              <a:rPr lang="pl-PL" sz="2000" baseline="0" dirty="0" err="1"/>
              <a:t>or</a:t>
            </a:r>
            <a:r>
              <a:rPr lang="pl-PL" sz="2000" baseline="0" dirty="0"/>
              <a:t> </a:t>
            </a:r>
            <a:r>
              <a:rPr lang="pl-PL" sz="2000" baseline="0" dirty="0" err="1"/>
              <a:t>critieria</a:t>
            </a:r>
            <a:r>
              <a:rPr lang="pl-PL" sz="2000" baseline="0" dirty="0"/>
              <a:t> re: </a:t>
            </a:r>
            <a:r>
              <a:rPr lang="pl-PL" sz="2000" baseline="0" dirty="0" err="1"/>
              <a:t>selection</a:t>
            </a:r>
            <a:r>
              <a:rPr lang="pl-PL" sz="2000" baseline="0" dirty="0"/>
              <a:t> and </a:t>
            </a:r>
            <a:r>
              <a:rPr lang="pl-PL" sz="2000" baseline="0" dirty="0" err="1"/>
              <a:t>approval</a:t>
            </a:r>
            <a:r>
              <a:rPr lang="pl-PL" sz="2000" baseline="0" dirty="0"/>
              <a:t> of performance </a:t>
            </a:r>
            <a:r>
              <a:rPr lang="pl-PL" sz="2000" baseline="0" dirty="0" err="1"/>
              <a:t>indicators</a:t>
            </a:r>
            <a:r>
              <a:rPr lang="pl-PL" sz="2000" baseline="0" dirty="0"/>
              <a:t>? </a:t>
            </a:r>
            <a:endParaRPr lang="en-GB" sz="20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992-4A93-BDFB-7E728D3E553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992-4A93-BDFB-7E728D3E553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'Master data reworked'!$AK$53:$AL$53</c:f>
              <c:strCache>
                <c:ptCount val="2"/>
                <c:pt idx="0">
                  <c:v>Yes, for all indicators</c:v>
                </c:pt>
                <c:pt idx="1">
                  <c:v>No</c:v>
                </c:pt>
              </c:strCache>
            </c:strRef>
          </c:cat>
          <c:val>
            <c:numRef>
              <c:f>'Master data reworked'!$AK$54:$AL$54</c:f>
              <c:numCache>
                <c:formatCode>General</c:formatCode>
                <c:ptCount val="2"/>
                <c:pt idx="0">
                  <c:v>17</c:v>
                </c:pt>
                <c:pt idx="1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992-4A93-BDFB-7E728D3E55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2000" dirty="0"/>
              <a:t>Types</a:t>
            </a:r>
            <a:r>
              <a:rPr lang="en-GB" sz="2000" baseline="0" dirty="0"/>
              <a:t> of quality criteria for selection/approval of performance indicators</a:t>
            </a:r>
            <a:endParaRPr lang="en-GB" sz="20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'Master data reworked'!$AK$55</c:f>
              <c:strCache>
                <c:ptCount val="1"/>
                <c:pt idx="0">
                  <c:v>Required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'Master data reworked'!$AQ$60:$AQ$68</c:f>
              <c:strCache>
                <c:ptCount val="9"/>
                <c:pt idx="0">
                  <c:v>Consistency with national plan or strategy</c:v>
                </c:pt>
                <c:pt idx="1">
                  <c:v>Consistency with ministry/agency plans or strategies</c:v>
                </c:pt>
                <c:pt idx="2">
                  <c:v>Indicators facilitate comparison between agencies or implementing units</c:v>
                </c:pt>
                <c:pt idx="3">
                  <c:v>Indicators are developed/owned by line ministries or agencies</c:v>
                </c:pt>
                <c:pt idx="4">
                  <c:v>Consistency with national statistics</c:v>
                </c:pt>
                <c:pt idx="5">
                  <c:v>Consistency with internationally recognized performance benchmarks</c:v>
                </c:pt>
                <c:pt idx="6">
                  <c:v>Compliance with generic quality standards (SMART, etc.)</c:v>
                </c:pt>
                <c:pt idx="7">
                  <c:v>Ready availability of performance data</c:v>
                </c:pt>
                <c:pt idx="8">
                  <c:v>Operational usefulness/relevance for programme management</c:v>
                </c:pt>
              </c:strCache>
            </c:strRef>
          </c:cat>
          <c:val>
            <c:numRef>
              <c:f>'Master data reworked'!$AK$56:$AK$64</c:f>
              <c:numCache>
                <c:formatCode>General</c:formatCode>
                <c:ptCount val="9"/>
                <c:pt idx="0">
                  <c:v>7</c:v>
                </c:pt>
                <c:pt idx="1">
                  <c:v>10</c:v>
                </c:pt>
                <c:pt idx="2">
                  <c:v>2</c:v>
                </c:pt>
                <c:pt idx="3">
                  <c:v>12</c:v>
                </c:pt>
                <c:pt idx="4">
                  <c:v>2</c:v>
                </c:pt>
                <c:pt idx="5">
                  <c:v>0</c:v>
                </c:pt>
                <c:pt idx="6">
                  <c:v>8</c:v>
                </c:pt>
                <c:pt idx="7">
                  <c:v>6</c:v>
                </c:pt>
                <c:pt idx="8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28-4B7A-8FE3-07E0548F4D9E}"/>
            </c:ext>
          </c:extLst>
        </c:ser>
        <c:ser>
          <c:idx val="1"/>
          <c:order val="1"/>
          <c:tx>
            <c:strRef>
              <c:f>'Master data reworked'!$AL$55</c:f>
              <c:strCache>
                <c:ptCount val="1"/>
                <c:pt idx="0">
                  <c:v>Recommended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'Master data reworked'!$AQ$60:$AQ$68</c:f>
              <c:strCache>
                <c:ptCount val="9"/>
                <c:pt idx="0">
                  <c:v>Consistency with national plan or strategy</c:v>
                </c:pt>
                <c:pt idx="1">
                  <c:v>Consistency with ministry/agency plans or strategies</c:v>
                </c:pt>
                <c:pt idx="2">
                  <c:v>Indicators facilitate comparison between agencies or implementing units</c:v>
                </c:pt>
                <c:pt idx="3">
                  <c:v>Indicators are developed/owned by line ministries or agencies</c:v>
                </c:pt>
                <c:pt idx="4">
                  <c:v>Consistency with national statistics</c:v>
                </c:pt>
                <c:pt idx="5">
                  <c:v>Consistency with internationally recognized performance benchmarks</c:v>
                </c:pt>
                <c:pt idx="6">
                  <c:v>Compliance with generic quality standards (SMART, etc.)</c:v>
                </c:pt>
                <c:pt idx="7">
                  <c:v>Ready availability of performance data</c:v>
                </c:pt>
                <c:pt idx="8">
                  <c:v>Operational usefulness/relevance for programme management</c:v>
                </c:pt>
              </c:strCache>
            </c:strRef>
          </c:cat>
          <c:val>
            <c:numRef>
              <c:f>'Master data reworked'!$AL$56:$AL$64</c:f>
              <c:numCache>
                <c:formatCode>General</c:formatCode>
                <c:ptCount val="9"/>
                <c:pt idx="0">
                  <c:v>8</c:v>
                </c:pt>
                <c:pt idx="1">
                  <c:v>7</c:v>
                </c:pt>
                <c:pt idx="2">
                  <c:v>5</c:v>
                </c:pt>
                <c:pt idx="3">
                  <c:v>4</c:v>
                </c:pt>
                <c:pt idx="4">
                  <c:v>8</c:v>
                </c:pt>
                <c:pt idx="5">
                  <c:v>8</c:v>
                </c:pt>
                <c:pt idx="6">
                  <c:v>4</c:v>
                </c:pt>
                <c:pt idx="7">
                  <c:v>8</c:v>
                </c:pt>
                <c:pt idx="8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28-4B7A-8FE3-07E0548F4D9E}"/>
            </c:ext>
          </c:extLst>
        </c:ser>
        <c:ser>
          <c:idx val="2"/>
          <c:order val="2"/>
          <c:tx>
            <c:strRef>
              <c:f>'Master data reworked'!$AM$55</c:f>
              <c:strCache>
                <c:ptCount val="1"/>
                <c:pt idx="0">
                  <c:v>Not required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'Master data reworked'!$AQ$60:$AQ$68</c:f>
              <c:strCache>
                <c:ptCount val="9"/>
                <c:pt idx="0">
                  <c:v>Consistency with national plan or strategy</c:v>
                </c:pt>
                <c:pt idx="1">
                  <c:v>Consistency with ministry/agency plans or strategies</c:v>
                </c:pt>
                <c:pt idx="2">
                  <c:v>Indicators facilitate comparison between agencies or implementing units</c:v>
                </c:pt>
                <c:pt idx="3">
                  <c:v>Indicators are developed/owned by line ministries or agencies</c:v>
                </c:pt>
                <c:pt idx="4">
                  <c:v>Consistency with national statistics</c:v>
                </c:pt>
                <c:pt idx="5">
                  <c:v>Consistency with internationally recognized performance benchmarks</c:v>
                </c:pt>
                <c:pt idx="6">
                  <c:v>Compliance with generic quality standards (SMART, etc.)</c:v>
                </c:pt>
                <c:pt idx="7">
                  <c:v>Ready availability of performance data</c:v>
                </c:pt>
                <c:pt idx="8">
                  <c:v>Operational usefulness/relevance for programme management</c:v>
                </c:pt>
              </c:strCache>
            </c:strRef>
          </c:cat>
          <c:val>
            <c:numRef>
              <c:f>'Master data reworked'!$AM$56:$AM$64</c:f>
              <c:numCache>
                <c:formatCode>General</c:formatCode>
                <c:ptCount val="9"/>
                <c:pt idx="0">
                  <c:v>2</c:v>
                </c:pt>
                <c:pt idx="1">
                  <c:v>0</c:v>
                </c:pt>
                <c:pt idx="2">
                  <c:v>9</c:v>
                </c:pt>
                <c:pt idx="3">
                  <c:v>1</c:v>
                </c:pt>
                <c:pt idx="4">
                  <c:v>7</c:v>
                </c:pt>
                <c:pt idx="5">
                  <c:v>8</c:v>
                </c:pt>
                <c:pt idx="6">
                  <c:v>4</c:v>
                </c:pt>
                <c:pt idx="7">
                  <c:v>3</c:v>
                </c:pt>
                <c:pt idx="8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428-4B7A-8FE3-07E0548F4D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38703656"/>
        <c:axId val="338704640"/>
      </c:barChart>
      <c:catAx>
        <c:axId val="3387036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8704640"/>
        <c:crosses val="autoZero"/>
        <c:auto val="1"/>
        <c:lblAlgn val="ctr"/>
        <c:lblOffset val="100"/>
        <c:noMultiLvlLbl val="0"/>
      </c:catAx>
      <c:valAx>
        <c:axId val="3387046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87036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037840" cy="464820"/>
          </a:xfrm>
          <a:prstGeom prst="rect">
            <a:avLst/>
          </a:prstGeom>
        </p:spPr>
        <p:txBody>
          <a:bodyPr vert="horz" lIns="93218" tIns="46610" rIns="93218" bIns="4661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40" y="2"/>
            <a:ext cx="3037840" cy="464820"/>
          </a:xfrm>
          <a:prstGeom prst="rect">
            <a:avLst/>
          </a:prstGeom>
        </p:spPr>
        <p:txBody>
          <a:bodyPr vert="horz" lIns="93218" tIns="46610" rIns="93218" bIns="46610" rtlCol="0"/>
          <a:lstStyle>
            <a:lvl1pPr algn="r">
              <a:defRPr sz="1200"/>
            </a:lvl1pPr>
          </a:lstStyle>
          <a:p>
            <a:fld id="{E57C94FC-F3F6-487F-A229-8A37624A26FA}" type="datetimeFigureOut">
              <a:rPr lang="en-US" smtClean="0"/>
              <a:pPr/>
              <a:t>7/1/2019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29969"/>
            <a:ext cx="3037840" cy="464820"/>
          </a:xfrm>
          <a:prstGeom prst="rect">
            <a:avLst/>
          </a:prstGeom>
        </p:spPr>
        <p:txBody>
          <a:bodyPr vert="horz" lIns="93218" tIns="46610" rIns="93218" bIns="4661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40" y="8829969"/>
            <a:ext cx="3037840" cy="464820"/>
          </a:xfrm>
          <a:prstGeom prst="rect">
            <a:avLst/>
          </a:prstGeom>
        </p:spPr>
        <p:txBody>
          <a:bodyPr vert="horz" lIns="93218" tIns="46610" rIns="93218" bIns="46610" rtlCol="0" anchor="b"/>
          <a:lstStyle>
            <a:lvl1pPr algn="r">
              <a:defRPr sz="1200"/>
            </a:lvl1pPr>
          </a:lstStyle>
          <a:p>
            <a:fld id="{02B36408-6A94-44CB-84F4-97A8F02852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721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037840" cy="464820"/>
          </a:xfrm>
          <a:prstGeom prst="rect">
            <a:avLst/>
          </a:prstGeom>
        </p:spPr>
        <p:txBody>
          <a:bodyPr vert="horz" lIns="93218" tIns="46610" rIns="93218" bIns="4661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40" y="2"/>
            <a:ext cx="3037840" cy="464820"/>
          </a:xfrm>
          <a:prstGeom prst="rect">
            <a:avLst/>
          </a:prstGeom>
        </p:spPr>
        <p:txBody>
          <a:bodyPr vert="horz" lIns="93218" tIns="46610" rIns="93218" bIns="46610" rtlCol="0"/>
          <a:lstStyle>
            <a:lvl1pPr algn="r">
              <a:defRPr sz="1200"/>
            </a:lvl1pPr>
          </a:lstStyle>
          <a:p>
            <a:fld id="{19A66499-EE95-4D0D-8DB0-5F67C13B736B}" type="datetimeFigureOut">
              <a:rPr lang="en-US" smtClean="0"/>
              <a:pPr/>
              <a:t>7/1/2019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18" tIns="46610" rIns="93218" bIns="4661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2"/>
            <a:ext cx="5608320" cy="4183380"/>
          </a:xfrm>
          <a:prstGeom prst="rect">
            <a:avLst/>
          </a:prstGeom>
        </p:spPr>
        <p:txBody>
          <a:bodyPr vert="horz" lIns="93218" tIns="46610" rIns="93218" bIns="4661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29969"/>
            <a:ext cx="3037840" cy="464820"/>
          </a:xfrm>
          <a:prstGeom prst="rect">
            <a:avLst/>
          </a:prstGeom>
        </p:spPr>
        <p:txBody>
          <a:bodyPr vert="horz" lIns="93218" tIns="46610" rIns="93218" bIns="4661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40" y="8829969"/>
            <a:ext cx="3037840" cy="464820"/>
          </a:xfrm>
          <a:prstGeom prst="rect">
            <a:avLst/>
          </a:prstGeom>
        </p:spPr>
        <p:txBody>
          <a:bodyPr vert="horz" lIns="93218" tIns="46610" rIns="93218" bIns="46610" rtlCol="0" anchor="b"/>
          <a:lstStyle>
            <a:lvl1pPr algn="r">
              <a:defRPr sz="1200"/>
            </a:lvl1pPr>
          </a:lstStyle>
          <a:p>
            <a:fld id="{B9F075BF-B68F-49A6-BBD9-1F92037784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325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lvl="1" defTabSz="914307">
              <a:defRPr/>
            </a:pPr>
            <a:endParaRPr lang="fr-FR" sz="8000" i="1" dirty="0"/>
          </a:p>
          <a:p>
            <a:pPr marL="0" lvl="1" defTabSz="914307">
              <a:defRPr/>
            </a:pPr>
            <a:endParaRPr lang="fr-FR" sz="8000" i="1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68775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9545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6161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6320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8775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85535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07185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70505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97123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9259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73903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15006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99340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aseline="0" dirty="0" smtClean="0"/>
          </a:p>
          <a:p>
            <a:endParaRPr lang="fr-FR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18830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3936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8133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5454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33" indent="-171433" defTabSz="914307">
              <a:buFont typeface="Arial" panose="020B0604020202020204" pitchFamily="34" charset="0"/>
              <a:buChar char="•"/>
              <a:defRPr/>
            </a:pPr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2151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3235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3439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2786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144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577" indent="-228577" defTabSz="914307">
              <a:buFontTx/>
              <a:buAutoNum type="arabicPeriod"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4401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6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A942C-4AAE-4752-9C77-95AE5E45AE70}" type="datetime1">
              <a:rPr lang="en-GB" smtClean="0"/>
              <a:t>01/07/2019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5AC6-F020-43E0-947B-14C68D3DC9EE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395536" y="1124744"/>
            <a:ext cx="7992888" cy="0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C:\Documents and Settings\Kavanagh_j\Local Settings\Temp\OECD logotype text\OECD_TEXT_10cm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88640"/>
            <a:ext cx="2500640" cy="774847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eaLnBrk="1" latinLnBrk="0" hangingPunct="1">
              <a:defRPr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1080000" y="237600"/>
            <a:ext cx="7416000" cy="1022400"/>
          </a:xfrm>
          <a:prstGeom prst="rect">
            <a:avLst/>
          </a:prstGeom>
        </p:spPr>
        <p:txBody>
          <a:bodyPr rtlCol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741B1F-38B0-4BBC-B20A-E7BE8F075525}" type="datetime1">
              <a:rPr lang="en-GB" smtClean="0"/>
              <a:t>01/07/2019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D73063-F20A-4257-8412-51AC211343D4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7214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>
            <a:lvl1pPr>
              <a:defRPr lang="en-US" sz="3200" kern="1200" baseline="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A8879-3F7E-4227-808B-B008E9562151}" type="datetime1">
              <a:rPr lang="en-GB" smtClean="0"/>
              <a:t>01/07/2019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E5E95AC6-F020-43E0-947B-14C68D3DC9EE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67544" y="1268760"/>
            <a:ext cx="8136904" cy="0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 descr="C:\Documents and Settings\Kavanagh_j\Local Settings\Temp\OECD logotype text\OECD_TEXT_10cm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6305263"/>
            <a:ext cx="1407429" cy="436105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GB" sz="3200" kern="1200" baseline="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539552" y="1700808"/>
            <a:ext cx="3959225" cy="4392612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10" name="Picture 2" descr="C:\Documents and Settings\Kavanagh_j\Local Settings\Temp\OECD logotype text\OECD_TEXT_10cm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6305263"/>
            <a:ext cx="1407429" cy="436105"/>
          </a:xfrm>
          <a:prstGeom prst="rect">
            <a:avLst/>
          </a:prstGeom>
          <a:noFill/>
        </p:spPr>
      </p:pic>
      <p:sp>
        <p:nvSpPr>
          <p:cNvPr id="12" name="Picture Placeholder 11"/>
          <p:cNvSpPr>
            <a:spLocks noGrp="1"/>
          </p:cNvSpPr>
          <p:nvPr>
            <p:ph type="pic" sz="quarter" idx="15"/>
          </p:nvPr>
        </p:nvSpPr>
        <p:spPr>
          <a:xfrm>
            <a:off x="4716463" y="1700213"/>
            <a:ext cx="3998912" cy="4392612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89294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Imag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000" y="2628508"/>
            <a:ext cx="2628000" cy="4229631"/>
          </a:xfrm>
          <a:prstGeom prst="rect">
            <a:avLst/>
          </a:prstGeom>
        </p:spPr>
      </p:pic>
      <p:pic>
        <p:nvPicPr>
          <p:cNvPr id="36" name="Imag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508"/>
            <a:ext cx="2628000" cy="4229631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ctrTitle" hasCustomPrompt="1"/>
          </p:nvPr>
        </p:nvSpPr>
        <p:spPr>
          <a:xfrm>
            <a:off x="1368000" y="2480400"/>
            <a:ext cx="6300000" cy="1267200"/>
          </a:xfrm>
          <a:prstGeom prst="rect">
            <a:avLst/>
          </a:prstGeom>
        </p:spPr>
        <p:txBody>
          <a:bodyPr lIns="90000" rIns="90000" anchor="b">
            <a:spAutoFit/>
          </a:bodyPr>
          <a:lstStyle>
            <a:lvl1pPr>
              <a:lnSpc>
                <a:spcPts val="4500"/>
              </a:lnSpc>
              <a:defRPr sz="4500" cap="all" baseline="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Presentation title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 hasCustomPrompt="1"/>
          </p:nvPr>
        </p:nvSpPr>
        <p:spPr>
          <a:xfrm>
            <a:off x="1368000" y="3805200"/>
            <a:ext cx="6300000" cy="352800"/>
          </a:xfrm>
        </p:spPr>
        <p:txBody>
          <a:bodyPr lIns="90000" rIns="90000">
            <a:spAutoFit/>
          </a:bodyPr>
          <a:lstStyle>
            <a:lvl1pPr marL="0" indent="0" algn="l">
              <a:lnSpc>
                <a:spcPts val="2000"/>
              </a:lnSpc>
              <a:spcBef>
                <a:spcPts val="0"/>
              </a:spcBef>
              <a:buNone/>
              <a:defRPr sz="1800" baseline="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dirty="0" smtClean="0"/>
              <a:t>Click to </a:t>
            </a:r>
            <a:r>
              <a:rPr kumimoji="0" lang="fr-FR" dirty="0" err="1" smtClean="0"/>
              <a:t>edit</a:t>
            </a:r>
            <a:r>
              <a:rPr kumimoji="0" lang="fr-FR" dirty="0" smtClean="0"/>
              <a:t> </a:t>
            </a:r>
            <a:r>
              <a:rPr kumimoji="0" lang="fr-FR" dirty="0" err="1" smtClean="0"/>
              <a:t>Subtitle</a:t>
            </a:r>
            <a:endParaRPr kumimoji="0" lang="en-US" dirty="0"/>
          </a:p>
        </p:txBody>
      </p:sp>
      <p:pic>
        <p:nvPicPr>
          <p:cNvPr id="37" name="Image 1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1200" y="432000"/>
            <a:ext cx="692307" cy="1440000"/>
          </a:xfrm>
          <a:prstGeom prst="rect">
            <a:avLst/>
          </a:prstGeom>
        </p:spPr>
      </p:pic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A3F6D906-E5DA-4D4B-B92D-3AD3608DD88B}" type="datetime1">
              <a:rPr lang="en-GB" smtClean="0">
                <a:solidFill>
                  <a:prstClr val="white"/>
                </a:solidFill>
              </a:rPr>
              <a:t>01/07/2019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chemeClr val="bg1"/>
                </a:solidFill>
                <a:latin typeface="Arial"/>
              </a:defRPr>
            </a:lvl1pPr>
          </a:lstStyle>
          <a:p>
            <a:endParaRPr lang="en-GB">
              <a:solidFill>
                <a:prstClr val="white"/>
              </a:solidFill>
            </a:endParaRPr>
          </a:p>
        </p:txBody>
      </p:sp>
      <p:pic>
        <p:nvPicPr>
          <p:cNvPr id="10" name="Imag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000" y="6055200"/>
            <a:ext cx="1742400" cy="578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8628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eaLnBrk="1" latinLnBrk="0" hangingPunct="1">
              <a:defRPr sz="2600"/>
            </a:lvl1pPr>
            <a:lvl2pPr eaLnBrk="1" latinLnBrk="0" hangingPunct="1">
              <a:defRPr sz="2200"/>
            </a:lvl2pPr>
            <a:lvl3pPr eaLnBrk="1" latinLnBrk="0" hangingPunct="1">
              <a:defRPr sz="2000"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rgbClr val="727272"/>
                </a:solidFill>
                <a:latin typeface="Arial"/>
              </a:defRPr>
            </a:lvl1pPr>
          </a:lstStyle>
          <a:p>
            <a:fld id="{1D866648-810E-473C-83B0-4854D05C0519}" type="datetime1">
              <a:rPr lang="en-GB" smtClean="0"/>
              <a:t>01/07/2019</a:t>
            </a:fld>
            <a:endParaRPr lang="en-GB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rgbClr val="727272"/>
                </a:solidFill>
                <a:latin typeface="Arial"/>
              </a:defRPr>
            </a:lvl1pPr>
          </a:lstStyle>
          <a:p>
            <a:endParaRPr lang="en-GB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0000" y="6411600"/>
            <a:ext cx="342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C0DE68E3-53E7-459D-804F-F5354EBAED4E}" type="slidenum">
              <a:rPr lang="en-GB" smtClean="0">
                <a:solidFill>
                  <a:prstClr val="white"/>
                </a:solidFill>
              </a:rPr>
              <a:pPr/>
              <a:t>‹#›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080000" y="237600"/>
            <a:ext cx="741600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2800"/>
            </a:lvl1pPr>
          </a:lstStyle>
          <a:p>
            <a:r>
              <a:rPr lang="en-US" dirty="0" smtClean="0"/>
              <a:t>Click to edit Slide title</a:t>
            </a:r>
            <a:br>
              <a:rPr lang="en-US" dirty="0" smtClean="0"/>
            </a:br>
            <a:r>
              <a:rPr lang="en-US" dirty="0" smtClean="0"/>
              <a:t>Slide title can be extended to two lines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9870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93600" y="5328000"/>
            <a:ext cx="950407" cy="153000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9600" y="468000"/>
            <a:ext cx="692308" cy="1440000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260000" y="2928144"/>
            <a:ext cx="6624000" cy="1041311"/>
          </a:xfrm>
        </p:spPr>
        <p:txBody>
          <a:bodyPr anchor="ctr" anchorCtr="0">
            <a:spAutoFit/>
          </a:bodyPr>
          <a:lstStyle>
            <a:lvl1pPr algn="ctr">
              <a:lnSpc>
                <a:spcPts val="3700"/>
              </a:lnSpc>
              <a:defRPr sz="3700" b="0" i="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Section Header title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6FD8B295-3715-415F-BD49-F1A40818C9EF}" type="datetime1">
              <a:rPr lang="en-GB" smtClean="0">
                <a:solidFill>
                  <a:prstClr val="white"/>
                </a:solidFill>
              </a:rPr>
              <a:t>01/07/2019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chemeClr val="bg1"/>
                </a:solidFill>
                <a:latin typeface="Arial"/>
              </a:defRPr>
            </a:lvl1pPr>
          </a:lstStyle>
          <a:p>
            <a:endParaRPr lang="en-GB">
              <a:solidFill>
                <a:prstClr val="white"/>
              </a:solidFill>
            </a:endParaRP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0000" y="6411600"/>
            <a:ext cx="342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tx2"/>
                </a:solidFill>
                <a:latin typeface="Arial"/>
              </a:defRPr>
            </a:lvl1pPr>
          </a:lstStyle>
          <a:p>
            <a:fld id="{C0DE68E3-53E7-459D-804F-F5354EBAED4E}" type="slidenum">
              <a:rPr lang="en-GB" smtClean="0">
                <a:solidFill>
                  <a:srgbClr val="006299"/>
                </a:solidFill>
              </a:rPr>
              <a:pPr/>
              <a:t>‹#›</a:t>
            </a:fld>
            <a:endParaRPr lang="en-GB">
              <a:solidFill>
                <a:srgbClr val="0062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906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Imag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000" y="2628508"/>
            <a:ext cx="2628000" cy="4229631"/>
          </a:xfrm>
          <a:prstGeom prst="rect">
            <a:avLst/>
          </a:prstGeom>
        </p:spPr>
      </p:pic>
      <p:pic>
        <p:nvPicPr>
          <p:cNvPr id="36" name="Imag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508"/>
            <a:ext cx="2628000" cy="4229631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ctrTitle" hasCustomPrompt="1"/>
          </p:nvPr>
        </p:nvSpPr>
        <p:spPr>
          <a:xfrm>
            <a:off x="1368000" y="2480400"/>
            <a:ext cx="6300000" cy="1267200"/>
          </a:xfrm>
          <a:prstGeom prst="rect">
            <a:avLst/>
          </a:prstGeom>
        </p:spPr>
        <p:txBody>
          <a:bodyPr lIns="90000" rIns="90000" anchor="b">
            <a:spAutoFit/>
          </a:bodyPr>
          <a:lstStyle>
            <a:lvl1pPr>
              <a:lnSpc>
                <a:spcPts val="4500"/>
              </a:lnSpc>
              <a:defRPr sz="4500" cap="all" baseline="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Presentation title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 hasCustomPrompt="1"/>
          </p:nvPr>
        </p:nvSpPr>
        <p:spPr>
          <a:xfrm>
            <a:off x="1368000" y="3805200"/>
            <a:ext cx="6300000" cy="352800"/>
          </a:xfrm>
        </p:spPr>
        <p:txBody>
          <a:bodyPr lIns="90000" rIns="90000">
            <a:spAutoFit/>
          </a:bodyPr>
          <a:lstStyle>
            <a:lvl1pPr marL="0" indent="0" algn="l">
              <a:lnSpc>
                <a:spcPts val="2000"/>
              </a:lnSpc>
              <a:spcBef>
                <a:spcPts val="0"/>
              </a:spcBef>
              <a:buNone/>
              <a:defRPr sz="1800" baseline="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dirty="0" smtClean="0"/>
              <a:t>Click to </a:t>
            </a:r>
            <a:r>
              <a:rPr kumimoji="0" lang="fr-FR" dirty="0" err="1" smtClean="0"/>
              <a:t>edit</a:t>
            </a:r>
            <a:r>
              <a:rPr kumimoji="0" lang="fr-FR" dirty="0" smtClean="0"/>
              <a:t> </a:t>
            </a:r>
            <a:r>
              <a:rPr kumimoji="0" lang="fr-FR" dirty="0" err="1" smtClean="0"/>
              <a:t>Subtitle</a:t>
            </a:r>
            <a:endParaRPr kumimoji="0" lang="en-US" dirty="0"/>
          </a:p>
        </p:txBody>
      </p:sp>
      <p:pic>
        <p:nvPicPr>
          <p:cNvPr id="37" name="Image 1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1200" y="432000"/>
            <a:ext cx="692307" cy="1440000"/>
          </a:xfrm>
          <a:prstGeom prst="rect">
            <a:avLst/>
          </a:prstGeom>
        </p:spPr>
      </p:pic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C4592B9D-5DA3-449B-8A6C-FBDB27BAC347}" type="datetime1">
              <a:rPr lang="en-GB" smtClean="0">
                <a:solidFill>
                  <a:prstClr val="white"/>
                </a:solidFill>
              </a:rPr>
              <a:t>01/07/2019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chemeClr val="bg1"/>
                </a:solidFill>
                <a:latin typeface="Arial"/>
              </a:defRPr>
            </a:lvl1pPr>
          </a:lstStyle>
          <a:p>
            <a:endParaRPr lang="en-GB">
              <a:solidFill>
                <a:prstClr val="white"/>
              </a:solidFill>
            </a:endParaRPr>
          </a:p>
        </p:txBody>
      </p:sp>
      <p:pic>
        <p:nvPicPr>
          <p:cNvPr id="10" name="Imag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000" y="6055200"/>
            <a:ext cx="1742400" cy="578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0597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eaLnBrk="1" latinLnBrk="0" hangingPunct="1">
              <a:defRPr sz="2600"/>
            </a:lvl1pPr>
            <a:lvl2pPr eaLnBrk="1" latinLnBrk="0" hangingPunct="1">
              <a:defRPr sz="2200"/>
            </a:lvl2pPr>
            <a:lvl3pPr eaLnBrk="1" latinLnBrk="0" hangingPunct="1">
              <a:defRPr sz="2000"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rgbClr val="727272"/>
                </a:solidFill>
                <a:latin typeface="Arial"/>
              </a:defRPr>
            </a:lvl1pPr>
          </a:lstStyle>
          <a:p>
            <a:fld id="{2E8C2B75-C20A-44A4-BF02-115C4CCBA387}" type="datetime1">
              <a:rPr lang="en-GB" smtClean="0"/>
              <a:t>01/07/2019</a:t>
            </a:fld>
            <a:endParaRPr lang="en-GB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rgbClr val="727272"/>
                </a:solidFill>
                <a:latin typeface="Arial"/>
              </a:defRPr>
            </a:lvl1pPr>
          </a:lstStyle>
          <a:p>
            <a:endParaRPr lang="en-GB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0000" y="6411600"/>
            <a:ext cx="342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C0DE68E3-53E7-459D-804F-F5354EBAED4E}" type="slidenum">
              <a:rPr lang="en-GB" smtClean="0">
                <a:solidFill>
                  <a:prstClr val="white"/>
                </a:solidFill>
              </a:rPr>
              <a:pPr/>
              <a:t>‹#›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080000" y="237600"/>
            <a:ext cx="741600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2800"/>
            </a:lvl1pPr>
          </a:lstStyle>
          <a:p>
            <a:r>
              <a:rPr lang="en-US" dirty="0" smtClean="0"/>
              <a:t>Click to edit Slide title</a:t>
            </a:r>
            <a:br>
              <a:rPr lang="en-US" dirty="0" smtClean="0"/>
            </a:br>
            <a:r>
              <a:rPr lang="en-US" dirty="0" smtClean="0"/>
              <a:t>Slide title can be extended to two lines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63065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93600" y="5328000"/>
            <a:ext cx="950407" cy="153000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9600" y="468000"/>
            <a:ext cx="692308" cy="1440000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260000" y="2928144"/>
            <a:ext cx="6624000" cy="1041311"/>
          </a:xfrm>
        </p:spPr>
        <p:txBody>
          <a:bodyPr anchor="ctr" anchorCtr="0">
            <a:spAutoFit/>
          </a:bodyPr>
          <a:lstStyle>
            <a:lvl1pPr algn="ctr">
              <a:lnSpc>
                <a:spcPts val="3700"/>
              </a:lnSpc>
              <a:defRPr sz="3700" b="0" i="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Section Header title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34A66A4D-3AB1-48B0-A20D-E2390C3D5A12}" type="datetime1">
              <a:rPr lang="en-GB" smtClean="0">
                <a:solidFill>
                  <a:prstClr val="white"/>
                </a:solidFill>
              </a:rPr>
              <a:t>01/07/2019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chemeClr val="bg1"/>
                </a:solidFill>
                <a:latin typeface="Arial"/>
              </a:defRPr>
            </a:lvl1pPr>
          </a:lstStyle>
          <a:p>
            <a:endParaRPr lang="en-GB">
              <a:solidFill>
                <a:prstClr val="white"/>
              </a:solidFill>
            </a:endParaRP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0000" y="6411600"/>
            <a:ext cx="342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tx2"/>
                </a:solidFill>
                <a:latin typeface="Arial"/>
              </a:defRPr>
            </a:lvl1pPr>
          </a:lstStyle>
          <a:p>
            <a:fld id="{C0DE68E3-53E7-459D-804F-F5354EBAED4E}" type="slidenum">
              <a:rPr lang="en-GB" smtClean="0">
                <a:solidFill>
                  <a:srgbClr val="006299"/>
                </a:solidFill>
              </a:rPr>
              <a:pPr/>
              <a:t>‹#›</a:t>
            </a:fld>
            <a:endParaRPr lang="en-GB">
              <a:solidFill>
                <a:srgbClr val="0062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7515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emf"/><Relationship Id="rId5" Type="http://schemas.openxmlformats.org/officeDocument/2006/relationships/image" Target="../media/image3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7" Type="http://schemas.openxmlformats.org/officeDocument/2006/relationships/image" Target="../media/image4.emf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DFCE3-4BC1-40E2-91F8-F8BE1B4F219C}" type="datetime1">
              <a:rPr lang="en-GB" smtClean="0"/>
              <a:t>01/07/2019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95AC6-F020-43E0-947B-14C68D3DC9E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ransition>
    <p:fade thruBlk="1"/>
  </p:transition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Imag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3600" y="5328184"/>
            <a:ext cx="950407" cy="1529631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 bwMode="auto">
          <a:xfrm>
            <a:off x="504000" y="1306800"/>
            <a:ext cx="8154000" cy="0"/>
          </a:xfrm>
          <a:prstGeom prst="rect">
            <a:avLst/>
          </a:prstGeom>
          <a:noFill/>
          <a:ln w="6350" cap="flat" cmpd="sng" algn="ctr">
            <a:solidFill>
              <a:srgbClr val="727272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2000" smtClean="0">
              <a:solidFill>
                <a:srgbClr val="727272"/>
              </a:solidFill>
              <a:latin typeface="Helvetica 65 Medium" pitchFamily="34" charset="0"/>
            </a:endParaRPr>
          </a:p>
        </p:txBody>
      </p:sp>
      <p:pic>
        <p:nvPicPr>
          <p:cNvPr id="24" name="Image 7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00400" y="288000"/>
            <a:ext cx="458653" cy="954000"/>
          </a:xfrm>
          <a:prstGeom prst="rect">
            <a:avLst/>
          </a:prstGeom>
        </p:spPr>
      </p:pic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68000" y="1602000"/>
            <a:ext cx="8218800" cy="4525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1080000" y="237600"/>
            <a:ext cx="741600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Slide title</a:t>
            </a:r>
            <a:br>
              <a:rPr lang="en-US" dirty="0" smtClean="0"/>
            </a:br>
            <a:r>
              <a:rPr lang="en-US" dirty="0" smtClean="0"/>
              <a:t>Slide title can be extended to two lines</a:t>
            </a:r>
            <a:endParaRPr lang="en-US" dirty="0"/>
          </a:p>
        </p:txBody>
      </p:sp>
      <p:sp>
        <p:nvSpPr>
          <p:cNvPr id="26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rgbClr val="727272"/>
                </a:solidFill>
                <a:latin typeface="Arial"/>
              </a:defRPr>
            </a:lvl1pPr>
          </a:lstStyle>
          <a:p>
            <a:fld id="{2C8C46B8-CEAB-4A55-9A6F-472E7A8C205E}" type="datetime1">
              <a:rPr lang="en-GB" smtClean="0"/>
              <a:t>01/07/2019</a:t>
            </a:fld>
            <a:endParaRPr lang="en-GB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rgbClr val="727272"/>
                </a:solidFill>
                <a:latin typeface="Arial"/>
              </a:defRPr>
            </a:lvl1pPr>
          </a:lstStyle>
          <a:p>
            <a:endParaRPr lang="en-GB"/>
          </a:p>
        </p:txBody>
      </p:sp>
      <p:sp>
        <p:nvSpPr>
          <p:cNvPr id="4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0000" y="6411600"/>
            <a:ext cx="342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C0DE68E3-53E7-459D-804F-F5354EBAED4E}" type="slidenum">
              <a:rPr lang="en-GB" smtClean="0">
                <a:solidFill>
                  <a:prstClr val="white"/>
                </a:solidFill>
              </a:rPr>
              <a:pPr/>
              <a:t>‹#›</a:t>
            </a:fld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2850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000" indent="-342000" algn="l" rtl="0" eaLnBrk="1" latinLnBrk="0" hangingPunct="1">
        <a:spcBef>
          <a:spcPts val="768"/>
        </a:spcBef>
        <a:buClr>
          <a:schemeClr val="tx1"/>
        </a:buClr>
        <a:buFont typeface="Arial" pitchFamily="34" charset="0"/>
        <a:buChar char="•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600" indent="-284400" algn="l" rtl="0" eaLnBrk="1" latinLnBrk="0" hangingPunct="1">
        <a:spcBef>
          <a:spcPts val="672"/>
        </a:spcBef>
        <a:buClr>
          <a:schemeClr val="tx1"/>
        </a:buClr>
        <a:buFont typeface="Arial" pitchFamily="34" charset="0"/>
        <a:buChar char="–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4800" indent="-230400" algn="l" rtl="0" eaLnBrk="1" latinLnBrk="0" hangingPunct="1">
        <a:spcBef>
          <a:spcPts val="576"/>
        </a:spcBef>
        <a:buClr>
          <a:schemeClr val="tx1"/>
        </a:buClr>
        <a:buFont typeface="Arial" pitchFamily="34" charset="0"/>
        <a:buChar char="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2000" indent="-230400" algn="l" rtl="0" eaLnBrk="1" latinLnBrk="0" hangingPunct="1">
        <a:spcBef>
          <a:spcPts val="480"/>
        </a:spcBef>
        <a:buClr>
          <a:schemeClr val="tx1"/>
        </a:buClr>
        <a:buFont typeface="Arial" pitchFamily="34" charset="0"/>
        <a:buChar char="–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9200" indent="-230400" algn="l" rtl="0" eaLnBrk="1" latinLnBrk="0" hangingPunct="1">
        <a:spcBef>
          <a:spcPts val="480"/>
        </a:spcBef>
        <a:buClr>
          <a:schemeClr val="tx1"/>
        </a:buClr>
        <a:buFont typeface="Arial" pitchFamily="34" charset="0"/>
        <a:buChar char="»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Imag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3600" y="5328184"/>
            <a:ext cx="950407" cy="1529631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 bwMode="auto">
          <a:xfrm>
            <a:off x="504000" y="1306800"/>
            <a:ext cx="8154000" cy="0"/>
          </a:xfrm>
          <a:prstGeom prst="rect">
            <a:avLst/>
          </a:prstGeom>
          <a:noFill/>
          <a:ln w="6350" cap="flat" cmpd="sng" algn="ctr">
            <a:solidFill>
              <a:srgbClr val="727272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2000" smtClean="0">
              <a:solidFill>
                <a:srgbClr val="727272"/>
              </a:solidFill>
              <a:latin typeface="Helvetica 65 Medium" pitchFamily="34" charset="0"/>
            </a:endParaRPr>
          </a:p>
        </p:txBody>
      </p:sp>
      <p:pic>
        <p:nvPicPr>
          <p:cNvPr id="24" name="Image 7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00400" y="288000"/>
            <a:ext cx="458653" cy="954000"/>
          </a:xfrm>
          <a:prstGeom prst="rect">
            <a:avLst/>
          </a:prstGeom>
        </p:spPr>
      </p:pic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68000" y="1602000"/>
            <a:ext cx="8218800" cy="4525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1080000" y="237600"/>
            <a:ext cx="741600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Slide title</a:t>
            </a:r>
            <a:br>
              <a:rPr lang="en-US" dirty="0" smtClean="0"/>
            </a:br>
            <a:r>
              <a:rPr lang="en-US" dirty="0" smtClean="0"/>
              <a:t>Slide title can be extended to two lines</a:t>
            </a:r>
            <a:endParaRPr lang="en-US" dirty="0"/>
          </a:p>
        </p:txBody>
      </p:sp>
      <p:sp>
        <p:nvSpPr>
          <p:cNvPr id="26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rgbClr val="727272"/>
                </a:solidFill>
                <a:latin typeface="Arial"/>
              </a:defRPr>
            </a:lvl1pPr>
          </a:lstStyle>
          <a:p>
            <a:fld id="{63577A59-D9AD-4F3E-AB28-E3CBB5466C5A}" type="datetime1">
              <a:rPr lang="en-GB" smtClean="0"/>
              <a:t>01/07/2019</a:t>
            </a:fld>
            <a:endParaRPr lang="en-GB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rgbClr val="727272"/>
                </a:solidFill>
                <a:latin typeface="Arial"/>
              </a:defRPr>
            </a:lvl1pPr>
          </a:lstStyle>
          <a:p>
            <a:endParaRPr lang="en-GB"/>
          </a:p>
        </p:txBody>
      </p:sp>
      <p:sp>
        <p:nvSpPr>
          <p:cNvPr id="4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0000" y="6411600"/>
            <a:ext cx="342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C0DE68E3-53E7-459D-804F-F5354EBAED4E}" type="slidenum">
              <a:rPr lang="en-GB" smtClean="0">
                <a:solidFill>
                  <a:prstClr val="white"/>
                </a:solidFill>
              </a:rPr>
              <a:pPr/>
              <a:t>‹#›</a:t>
            </a:fld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6051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000" indent="-342000" algn="l" rtl="0" eaLnBrk="1" latinLnBrk="0" hangingPunct="1">
        <a:spcBef>
          <a:spcPts val="768"/>
        </a:spcBef>
        <a:buClr>
          <a:schemeClr val="tx1"/>
        </a:buClr>
        <a:buFont typeface="Arial" pitchFamily="34" charset="0"/>
        <a:buChar char="•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600" indent="-284400" algn="l" rtl="0" eaLnBrk="1" latinLnBrk="0" hangingPunct="1">
        <a:spcBef>
          <a:spcPts val="672"/>
        </a:spcBef>
        <a:buClr>
          <a:schemeClr val="tx1"/>
        </a:buClr>
        <a:buFont typeface="Arial" pitchFamily="34" charset="0"/>
        <a:buChar char="–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4800" indent="-230400" algn="l" rtl="0" eaLnBrk="1" latinLnBrk="0" hangingPunct="1">
        <a:spcBef>
          <a:spcPts val="576"/>
        </a:spcBef>
        <a:buClr>
          <a:schemeClr val="tx1"/>
        </a:buClr>
        <a:buFont typeface="Arial" pitchFamily="34" charset="0"/>
        <a:buChar char="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2000" indent="-230400" algn="l" rtl="0" eaLnBrk="1" latinLnBrk="0" hangingPunct="1">
        <a:spcBef>
          <a:spcPts val="480"/>
        </a:spcBef>
        <a:buClr>
          <a:schemeClr val="tx1"/>
        </a:buClr>
        <a:buFont typeface="Arial" pitchFamily="34" charset="0"/>
        <a:buChar char="–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9200" indent="-230400" algn="l" rtl="0" eaLnBrk="1" latinLnBrk="0" hangingPunct="1">
        <a:spcBef>
          <a:spcPts val="480"/>
        </a:spcBef>
        <a:buClr>
          <a:schemeClr val="tx1"/>
        </a:buClr>
        <a:buFont typeface="Arial" pitchFamily="34" charset="0"/>
        <a:buChar char="»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6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395536" y="1124744"/>
            <a:ext cx="7992888" cy="0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C:\Documents and Settings\Kavanagh_j\Local Settings\Temp\OECD logotype text\OECD_TEXT_10c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88640"/>
            <a:ext cx="2500640" cy="774847"/>
          </a:xfrm>
          <a:prstGeom prst="rect">
            <a:avLst/>
          </a:prstGeom>
          <a:noFill/>
        </p:spPr>
      </p:pic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11560" y="2132856"/>
            <a:ext cx="7992888" cy="1800200"/>
          </a:xfrm>
        </p:spPr>
        <p:txBody>
          <a:bodyPr>
            <a:normAutofit/>
          </a:bodyPr>
          <a:lstStyle/>
          <a:p>
            <a:r>
              <a:rPr lang="en-GB" sz="3600" b="1" i="1" dirty="0" smtClean="0">
                <a:solidFill>
                  <a:schemeClr val="tx2"/>
                </a:solidFill>
              </a:rPr>
              <a:t>2018 OECD Performance Budgeting</a:t>
            </a:r>
            <a:endParaRPr lang="en-US" sz="3600" i="1" dirty="0">
              <a:solidFill>
                <a:schemeClr val="tx2"/>
              </a:solidFill>
            </a:endParaRP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395536" y="4581128"/>
            <a:ext cx="8064896" cy="1872208"/>
          </a:xfrm>
        </p:spPr>
        <p:txBody>
          <a:bodyPr>
            <a:normAutofit lnSpcReduction="10000"/>
          </a:bodyPr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r"/>
            <a:r>
              <a:rPr lang="pl-PL" sz="2100" dirty="0" smtClean="0">
                <a:solidFill>
                  <a:schemeClr val="tx1"/>
                </a:solidFill>
              </a:rPr>
              <a:t>Wojciech Zieliński</a:t>
            </a:r>
          </a:p>
          <a:p>
            <a:pPr algn="r"/>
            <a:r>
              <a:rPr lang="pl-PL" sz="2100" dirty="0" smtClean="0">
                <a:solidFill>
                  <a:schemeClr val="tx1"/>
                </a:solidFill>
              </a:rPr>
              <a:t>Senior Policy </a:t>
            </a:r>
            <a:r>
              <a:rPr lang="pl-PL" sz="2100" dirty="0" err="1" smtClean="0">
                <a:solidFill>
                  <a:schemeClr val="tx1"/>
                </a:solidFill>
              </a:rPr>
              <a:t>Advis</a:t>
            </a:r>
            <a:r>
              <a:rPr lang="en-GB" sz="2100" dirty="0" smtClean="0">
                <a:solidFill>
                  <a:schemeClr val="tx1"/>
                </a:solidFill>
              </a:rPr>
              <a:t>e</a:t>
            </a:r>
            <a:r>
              <a:rPr lang="pl-PL" sz="2100" dirty="0" smtClean="0">
                <a:solidFill>
                  <a:schemeClr val="tx1"/>
                </a:solidFill>
              </a:rPr>
              <a:t>r</a:t>
            </a:r>
          </a:p>
          <a:p>
            <a:pPr algn="r"/>
            <a:r>
              <a:rPr lang="pl-PL" sz="2100" dirty="0" smtClean="0">
                <a:solidFill>
                  <a:schemeClr val="tx1"/>
                </a:solidFill>
              </a:rPr>
              <a:t>OECD/GOV</a:t>
            </a:r>
          </a:p>
          <a:p>
            <a:pPr algn="r"/>
            <a:endParaRPr lang="pl-PL" sz="2100" dirty="0">
              <a:solidFill>
                <a:schemeClr val="tx1"/>
              </a:solidFill>
            </a:endParaRPr>
          </a:p>
          <a:p>
            <a:r>
              <a:rPr lang="en-GB" sz="2100" dirty="0" smtClean="0">
                <a:solidFill>
                  <a:schemeClr val="tx1"/>
                </a:solidFill>
              </a:rPr>
              <a:t>Minsk,</a:t>
            </a:r>
            <a:r>
              <a:rPr lang="pl-PL" sz="2100" dirty="0" smtClean="0">
                <a:solidFill>
                  <a:schemeClr val="tx1"/>
                </a:solidFill>
              </a:rPr>
              <a:t> </a:t>
            </a:r>
            <a:r>
              <a:rPr lang="en-GB" sz="2100" dirty="0" smtClean="0">
                <a:solidFill>
                  <a:schemeClr val="tx1"/>
                </a:solidFill>
              </a:rPr>
              <a:t>4 July</a:t>
            </a:r>
            <a:r>
              <a:rPr lang="pl-PL" sz="2100" dirty="0" smtClean="0">
                <a:solidFill>
                  <a:schemeClr val="tx1"/>
                </a:solidFill>
              </a:rPr>
              <a:t> 2019</a:t>
            </a:r>
            <a:endParaRPr lang="en-US" sz="21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40"/>
          <p:cNvGrpSpPr/>
          <p:nvPr/>
        </p:nvGrpSpPr>
        <p:grpSpPr>
          <a:xfrm>
            <a:off x="2343717" y="1113693"/>
            <a:ext cx="1720255" cy="1977305"/>
            <a:chOff x="1798844" y="9"/>
            <a:chExt cx="1720255" cy="1977305"/>
          </a:xfrm>
          <a:solidFill>
            <a:srgbClr val="7030A0"/>
          </a:solidFill>
        </p:grpSpPr>
        <p:sp>
          <p:nvSpPr>
            <p:cNvPr id="42" name="Hexagon 41"/>
            <p:cNvSpPr/>
            <p:nvPr/>
          </p:nvSpPr>
          <p:spPr>
            <a:xfrm rot="5400000">
              <a:off x="1670319" y="128534"/>
              <a:ext cx="1977305" cy="1720255"/>
            </a:xfrm>
            <a:prstGeom prst="hexagon">
              <a:avLst>
                <a:gd name="adj" fmla="val 25000"/>
                <a:gd name="vf" fmla="val 11547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3" name="Hexagon 4"/>
            <p:cNvSpPr/>
            <p:nvPr/>
          </p:nvSpPr>
          <p:spPr>
            <a:xfrm>
              <a:off x="1993025" y="363073"/>
              <a:ext cx="1354409" cy="1251175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555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2000" kern="1200" dirty="0" smtClean="0"/>
                <a:t>Budgeting within fiscal objectives</a:t>
              </a:r>
              <a:endParaRPr lang="en-GB" sz="2000" kern="1200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237600"/>
            <a:ext cx="7740472" cy="1022400"/>
          </a:xfrm>
        </p:spPr>
        <p:txBody>
          <a:bodyPr>
            <a:normAutofit fontScale="90000"/>
          </a:bodyPr>
          <a:lstStyle/>
          <a:p>
            <a:r>
              <a:rPr lang="en-GB" sz="3100" b="1" dirty="0" smtClean="0"/>
              <a:t>Good </a:t>
            </a:r>
            <a:r>
              <a:rPr lang="en-GB" sz="3100" b="1" dirty="0"/>
              <a:t>practices </a:t>
            </a:r>
            <a:r>
              <a:rPr lang="en-GB" sz="3100" b="1" dirty="0" smtClean="0"/>
              <a:t>for </a:t>
            </a:r>
            <a:r>
              <a:rPr lang="en-GB" sz="3100" b="1" dirty="0"/>
              <a:t>performance </a:t>
            </a:r>
            <a:r>
              <a:rPr lang="en-GB" sz="3100" b="1" dirty="0" smtClean="0"/>
              <a:t>budgeting</a:t>
            </a: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200" i="1" dirty="0" smtClean="0"/>
              <a:t>Context II: OECD Framework </a:t>
            </a:r>
            <a:r>
              <a:rPr lang="en-GB" sz="2200" i="1" dirty="0"/>
              <a:t>of Modern Budgeting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1449201" y="2790691"/>
            <a:ext cx="1730623" cy="1977305"/>
            <a:chOff x="2713854" y="1591345"/>
            <a:chExt cx="1730623" cy="1977305"/>
          </a:xfrm>
        </p:grpSpPr>
        <p:sp>
          <p:nvSpPr>
            <p:cNvPr id="18" name="Hexagon 17"/>
            <p:cNvSpPr/>
            <p:nvPr/>
          </p:nvSpPr>
          <p:spPr>
            <a:xfrm rot="5400000">
              <a:off x="2595697" y="1719870"/>
              <a:ext cx="1977305" cy="1720255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rgbClr val="CC00FF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Hexagon 4"/>
            <p:cNvSpPr/>
            <p:nvPr/>
          </p:nvSpPr>
          <p:spPr>
            <a:xfrm>
              <a:off x="2713854" y="1906840"/>
              <a:ext cx="1720254" cy="136104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2000" kern="1200" dirty="0" smtClean="0"/>
                <a:t>Quality, integrity </a:t>
              </a:r>
              <a:r>
                <a:rPr lang="en-GB" kern="1200" dirty="0" smtClean="0"/>
                <a:t>&amp;</a:t>
              </a:r>
              <a:r>
                <a:rPr lang="en-GB" sz="2000" kern="1200" dirty="0" smtClean="0"/>
                <a:t> independent audit</a:t>
              </a:r>
              <a:endParaRPr lang="en-GB" sz="2000" kern="1200" dirty="0"/>
            </a:p>
          </p:txBody>
        </p:sp>
      </p:grpSp>
      <p:sp>
        <p:nvSpPr>
          <p:cNvPr id="25" name="Hexagon 4"/>
          <p:cNvSpPr/>
          <p:nvPr/>
        </p:nvSpPr>
        <p:spPr>
          <a:xfrm>
            <a:off x="2931649" y="5106763"/>
            <a:ext cx="1447800" cy="1361045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9530" tIns="49530" rIns="49530" bIns="49530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600" kern="1200" dirty="0" smtClean="0"/>
              <a:t>Performance, Evaluation &amp; VFM</a:t>
            </a:r>
          </a:p>
        </p:txBody>
      </p:sp>
      <p:grpSp>
        <p:nvGrpSpPr>
          <p:cNvPr id="38" name="Group 37"/>
          <p:cNvGrpSpPr/>
          <p:nvPr/>
        </p:nvGrpSpPr>
        <p:grpSpPr>
          <a:xfrm>
            <a:off x="4329733" y="4535075"/>
            <a:ext cx="1720255" cy="1977305"/>
            <a:chOff x="2724223" y="1678347"/>
            <a:chExt cx="1720255" cy="1977305"/>
          </a:xfrm>
        </p:grpSpPr>
        <p:sp>
          <p:nvSpPr>
            <p:cNvPr id="39" name="Hexagon 38"/>
            <p:cNvSpPr/>
            <p:nvPr/>
          </p:nvSpPr>
          <p:spPr>
            <a:xfrm rot="5400000">
              <a:off x="2595698" y="1806872"/>
              <a:ext cx="1977305" cy="1720255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rgbClr val="9933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0" name="Hexagon 4"/>
            <p:cNvSpPr/>
            <p:nvPr/>
          </p:nvSpPr>
          <p:spPr>
            <a:xfrm>
              <a:off x="2724223" y="1986477"/>
              <a:ext cx="1720253" cy="136104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2000" kern="1200" dirty="0" smtClean="0"/>
                <a:t>Comprehensive </a:t>
              </a:r>
              <a:r>
                <a:rPr lang="en-GB" sz="2000" dirty="0" smtClean="0"/>
                <a:t>budget accounting</a:t>
              </a:r>
              <a:endParaRPr lang="en-GB" sz="2000" kern="1200" dirty="0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6179645" y="4498902"/>
            <a:ext cx="1720255" cy="1977305"/>
            <a:chOff x="2724223" y="1678347"/>
            <a:chExt cx="1720255" cy="1977305"/>
          </a:xfrm>
        </p:grpSpPr>
        <p:sp>
          <p:nvSpPr>
            <p:cNvPr id="45" name="Hexagon 44"/>
            <p:cNvSpPr/>
            <p:nvPr/>
          </p:nvSpPr>
          <p:spPr>
            <a:xfrm rot="5400000">
              <a:off x="2595698" y="1806872"/>
              <a:ext cx="1977305" cy="1720255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rgbClr val="600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6" name="Hexagon 4"/>
            <p:cNvSpPr/>
            <p:nvPr/>
          </p:nvSpPr>
          <p:spPr>
            <a:xfrm>
              <a:off x="2724223" y="1949909"/>
              <a:ext cx="1702239" cy="139761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2000" kern="1200" dirty="0" smtClean="0"/>
                <a:t>Effective budget execution</a:t>
              </a:r>
              <a:endParaRPr lang="en-GB" sz="2000" kern="1200" dirty="0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4329734" y="1120547"/>
            <a:ext cx="1720255" cy="1977305"/>
            <a:chOff x="2724223" y="1678347"/>
            <a:chExt cx="1720255" cy="1977305"/>
          </a:xfrm>
        </p:grpSpPr>
        <p:sp>
          <p:nvSpPr>
            <p:cNvPr id="48" name="Hexagon 47"/>
            <p:cNvSpPr/>
            <p:nvPr/>
          </p:nvSpPr>
          <p:spPr>
            <a:xfrm rot="5400000">
              <a:off x="2595698" y="1806872"/>
              <a:ext cx="1977305" cy="1720255"/>
            </a:xfrm>
            <a:prstGeom prst="hexagon">
              <a:avLst>
                <a:gd name="adj" fmla="val 25000"/>
                <a:gd name="vf" fmla="val 115470"/>
              </a:avLst>
            </a:prstGeom>
            <a:ln w="60325"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9" name="Hexagon 4"/>
            <p:cNvSpPr/>
            <p:nvPr/>
          </p:nvSpPr>
          <p:spPr>
            <a:xfrm>
              <a:off x="2724224" y="1986477"/>
              <a:ext cx="1720254" cy="1361045"/>
            </a:xfrm>
            <a:prstGeom prst="rect">
              <a:avLst/>
            </a:prstGeom>
            <a:ln w="603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2000" dirty="0"/>
                <a:t>Alignment with medium-term strategic plans and priorities</a:t>
              </a: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6165705" y="1135521"/>
            <a:ext cx="1720255" cy="1977305"/>
            <a:chOff x="2724223" y="1700915"/>
            <a:chExt cx="1720255" cy="1977305"/>
          </a:xfrm>
        </p:grpSpPr>
        <p:sp>
          <p:nvSpPr>
            <p:cNvPr id="51" name="Hexagon 50"/>
            <p:cNvSpPr/>
            <p:nvPr/>
          </p:nvSpPr>
          <p:spPr>
            <a:xfrm rot="5400000">
              <a:off x="2595698" y="1829440"/>
              <a:ext cx="1977305" cy="1720255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rgbClr val="00B0F0"/>
            </a:solidFill>
            <a:ln w="76200">
              <a:solidFill>
                <a:srgbClr val="FF0000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2" name="Hexagon 4"/>
            <p:cNvSpPr/>
            <p:nvPr/>
          </p:nvSpPr>
          <p:spPr>
            <a:xfrm>
              <a:off x="2724223" y="1986477"/>
              <a:ext cx="1720255" cy="1361045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2000" kern="1200" dirty="0" smtClean="0"/>
                <a:t>Performance, evaluation </a:t>
              </a:r>
              <a:r>
                <a:rPr lang="en-GB" kern="1200" dirty="0" smtClean="0"/>
                <a:t>&amp;</a:t>
              </a:r>
              <a:r>
                <a:rPr lang="en-GB" sz="2000" kern="1200" dirty="0" smtClean="0"/>
                <a:t> VFM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3333746" y="2818402"/>
            <a:ext cx="1725471" cy="1977305"/>
            <a:chOff x="2724223" y="1692053"/>
            <a:chExt cx="1725471" cy="1977305"/>
          </a:xfrm>
        </p:grpSpPr>
        <p:sp>
          <p:nvSpPr>
            <p:cNvPr id="54" name="Hexagon 53"/>
            <p:cNvSpPr/>
            <p:nvPr/>
          </p:nvSpPr>
          <p:spPr>
            <a:xfrm rot="5400000">
              <a:off x="2600914" y="1820578"/>
              <a:ext cx="1977305" cy="1720255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rgbClr val="92D05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5" name="Hexagon 4"/>
            <p:cNvSpPr/>
            <p:nvPr/>
          </p:nvSpPr>
          <p:spPr>
            <a:xfrm>
              <a:off x="2724223" y="1986477"/>
              <a:ext cx="1720255" cy="136104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2000" dirty="0"/>
                <a:t>Transparency, openness </a:t>
              </a:r>
              <a:r>
                <a:rPr lang="en-GB" dirty="0"/>
                <a:t>&amp;</a:t>
              </a:r>
              <a:r>
                <a:rPr lang="en-GB" sz="2000" dirty="0"/>
                <a:t> accessibility</a:t>
              </a: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5239576" y="2798056"/>
            <a:ext cx="1720255" cy="1977305"/>
            <a:chOff x="2724223" y="1678347"/>
            <a:chExt cx="1720255" cy="1977305"/>
          </a:xfrm>
        </p:grpSpPr>
        <p:sp>
          <p:nvSpPr>
            <p:cNvPr id="57" name="Hexagon 56"/>
            <p:cNvSpPr/>
            <p:nvPr/>
          </p:nvSpPr>
          <p:spPr>
            <a:xfrm rot="5400000">
              <a:off x="2595698" y="1806872"/>
              <a:ext cx="1977305" cy="1720255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rgbClr val="0099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8" name="Hexagon 4"/>
            <p:cNvSpPr/>
            <p:nvPr/>
          </p:nvSpPr>
          <p:spPr>
            <a:xfrm>
              <a:off x="2757506" y="2054321"/>
              <a:ext cx="1653688" cy="136104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2000" dirty="0" smtClean="0"/>
                <a:t>Participative, Inclusive</a:t>
              </a:r>
              <a:r>
                <a:rPr lang="en-GB" sz="2000" dirty="0"/>
                <a:t/>
              </a:r>
              <a:br>
                <a:rPr lang="en-GB" sz="2000" dirty="0"/>
              </a:br>
              <a:r>
                <a:rPr lang="en-GB" dirty="0"/>
                <a:t>&amp;</a:t>
              </a:r>
              <a:r>
                <a:rPr lang="en-GB" sz="2000" dirty="0"/>
                <a:t> </a:t>
              </a:r>
              <a:r>
                <a:rPr lang="en-GB" sz="2000" dirty="0" smtClean="0"/>
                <a:t>Realistic Debate</a:t>
              </a:r>
              <a:endParaRPr lang="en-GB" sz="2000" dirty="0"/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594258" y="4529058"/>
            <a:ext cx="1720255" cy="1977305"/>
            <a:chOff x="2724223" y="1678347"/>
            <a:chExt cx="1720255" cy="1977305"/>
          </a:xfrm>
        </p:grpSpPr>
        <p:sp>
          <p:nvSpPr>
            <p:cNvPr id="60" name="Hexagon 59"/>
            <p:cNvSpPr/>
            <p:nvPr/>
          </p:nvSpPr>
          <p:spPr>
            <a:xfrm rot="5400000">
              <a:off x="2595698" y="1806872"/>
              <a:ext cx="1977305" cy="1720255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rgbClr val="FF0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1" name="Hexagon 4"/>
            <p:cNvSpPr/>
            <p:nvPr/>
          </p:nvSpPr>
          <p:spPr>
            <a:xfrm>
              <a:off x="2724224" y="1986477"/>
              <a:ext cx="1720254" cy="136104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2000" kern="1200" dirty="0" smtClean="0"/>
                <a:t>Fiscal Risks </a:t>
              </a:r>
              <a:r>
                <a:rPr lang="en-GB" kern="1200" dirty="0" smtClean="0"/>
                <a:t>&amp;</a:t>
              </a:r>
              <a:r>
                <a:rPr lang="en-GB" sz="2000" kern="1200" dirty="0" smtClean="0"/>
                <a:t> Sustainability</a:t>
              </a: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2443968" y="4535075"/>
            <a:ext cx="1720255" cy="1977305"/>
            <a:chOff x="2724223" y="1678347"/>
            <a:chExt cx="1720255" cy="1977305"/>
          </a:xfrm>
        </p:grpSpPr>
        <p:sp>
          <p:nvSpPr>
            <p:cNvPr id="63" name="Hexagon 62"/>
            <p:cNvSpPr/>
            <p:nvPr/>
          </p:nvSpPr>
          <p:spPr>
            <a:xfrm rot="5400000">
              <a:off x="2595698" y="1806872"/>
              <a:ext cx="1977305" cy="1720255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rgbClr val="FF66FF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4" name="Hexagon 4"/>
            <p:cNvSpPr/>
            <p:nvPr/>
          </p:nvSpPr>
          <p:spPr>
            <a:xfrm>
              <a:off x="2724223" y="1949907"/>
              <a:ext cx="1720253" cy="139761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2000" dirty="0"/>
                <a:t>Capital budgeting framework</a:t>
              </a:r>
            </a:p>
          </p:txBody>
        </p:sp>
      </p:grp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0DE68E3-53E7-459D-804F-F5354EBAED4E}" type="slidenum">
              <a:rPr lang="en-GB" smtClean="0">
                <a:solidFill>
                  <a:prstClr val="white"/>
                </a:solidFill>
              </a:rPr>
              <a:pPr/>
              <a:t>10</a:t>
            </a:fld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0962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The rationale and objectives of performance budgeting are </a:t>
            </a:r>
            <a:r>
              <a:rPr lang="en-GB" b="1" dirty="0"/>
              <a:t>clearly documented and reflect the interests of key stakeholders</a:t>
            </a:r>
            <a:r>
              <a:rPr lang="en-GB" b="1" dirty="0" smtClean="0"/>
              <a:t>.</a:t>
            </a:r>
          </a:p>
          <a:p>
            <a:r>
              <a:rPr lang="en-GB" dirty="0"/>
              <a:t>Performance budgeting </a:t>
            </a:r>
            <a:r>
              <a:rPr lang="en-GB" b="1" dirty="0"/>
              <a:t>aligns expenditure with the strategic goals and priorities</a:t>
            </a:r>
            <a:r>
              <a:rPr lang="en-GB" dirty="0"/>
              <a:t> of the government. </a:t>
            </a:r>
            <a:endParaRPr lang="en-GB" dirty="0" smtClean="0"/>
          </a:p>
          <a:p>
            <a:r>
              <a:rPr lang="en-GB" dirty="0"/>
              <a:t>The performance budgeting system incorporates </a:t>
            </a:r>
            <a:r>
              <a:rPr lang="en-GB" b="1" dirty="0"/>
              <a:t>flexibility</a:t>
            </a:r>
            <a:r>
              <a:rPr lang="en-GB" dirty="0"/>
              <a:t> to handle the varied nature of government activities and the complex relationships between spending and outcomes. </a:t>
            </a:r>
            <a:endParaRPr lang="en-GB" dirty="0" smtClean="0"/>
          </a:p>
          <a:p>
            <a:r>
              <a:rPr lang="en-GB" dirty="0"/>
              <a:t>Government </a:t>
            </a:r>
            <a:r>
              <a:rPr lang="en-GB" b="1" dirty="0"/>
              <a:t>invests in human resources, data and other infrastructure </a:t>
            </a:r>
            <a:r>
              <a:rPr lang="en-GB" dirty="0"/>
              <a:t>needed to support performance budgeting.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0DE68E3-53E7-459D-804F-F5354EBAED4E}" type="slidenum">
              <a:rPr lang="en-GB" smtClean="0">
                <a:solidFill>
                  <a:prstClr val="white"/>
                </a:solidFill>
              </a:rPr>
              <a:pPr/>
              <a:t>11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Good practices for performance budgeting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21622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Performance budgeting facilitates systematic </a:t>
            </a:r>
            <a:r>
              <a:rPr lang="en-GB" b="1" dirty="0"/>
              <a:t>oversight by the legislature and civil society</a:t>
            </a:r>
            <a:r>
              <a:rPr lang="en-GB" dirty="0"/>
              <a:t>, reinforcing the government’s performance orientation and accountability</a:t>
            </a:r>
            <a:r>
              <a:rPr lang="en-GB" dirty="0" smtClean="0"/>
              <a:t>.</a:t>
            </a:r>
          </a:p>
          <a:p>
            <a:r>
              <a:rPr lang="en-GB" dirty="0"/>
              <a:t>Performance budgeting </a:t>
            </a:r>
            <a:r>
              <a:rPr lang="en-GB" b="1" dirty="0"/>
              <a:t>complements</a:t>
            </a:r>
            <a:r>
              <a:rPr lang="en-GB" dirty="0"/>
              <a:t> other tools designed to improve performance orientation, including </a:t>
            </a:r>
            <a:r>
              <a:rPr lang="en-GB" b="1" dirty="0"/>
              <a:t>programme evaluation and spending reviews</a:t>
            </a:r>
            <a:r>
              <a:rPr lang="en-GB" dirty="0"/>
              <a:t>.</a:t>
            </a:r>
          </a:p>
          <a:p>
            <a:r>
              <a:rPr lang="en-GB" b="1" dirty="0" smtClean="0"/>
              <a:t>Incentives</a:t>
            </a:r>
            <a:r>
              <a:rPr lang="en-GB" dirty="0" smtClean="0"/>
              <a:t> </a:t>
            </a:r>
            <a:r>
              <a:rPr lang="en-GB" dirty="0"/>
              <a:t>around the performance budgeting system encourage performance-oriented behaviour and learning</a:t>
            </a:r>
            <a:r>
              <a:rPr lang="en-GB" dirty="0" smtClean="0"/>
              <a:t>.</a:t>
            </a:r>
          </a:p>
          <a:p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0DE68E3-53E7-459D-804F-F5354EBAED4E}" type="slidenum">
              <a:rPr lang="en-GB" smtClean="0">
                <a:solidFill>
                  <a:prstClr val="white"/>
                </a:solidFill>
              </a:rPr>
              <a:pPr/>
              <a:t>12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Good practices for performance budgeting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05376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Number and type of KPIs – what level of detail is needed?</a:t>
            </a:r>
          </a:p>
          <a:p>
            <a:r>
              <a:rPr lang="en-GB" dirty="0"/>
              <a:t>The institutional set up and procedures for developing KPIs and setting targets</a:t>
            </a:r>
          </a:p>
          <a:p>
            <a:r>
              <a:rPr lang="en-GB" dirty="0" smtClean="0"/>
              <a:t>Quality standards in developing indicators</a:t>
            </a:r>
          </a:p>
          <a:p>
            <a:r>
              <a:rPr lang="en-GB" dirty="0"/>
              <a:t>Measuring of horizontal/cross-cutting </a:t>
            </a:r>
            <a:r>
              <a:rPr lang="en-GB" dirty="0" smtClean="0"/>
              <a:t>issues</a:t>
            </a:r>
          </a:p>
          <a:p>
            <a:r>
              <a:rPr lang="en-GB" dirty="0" smtClean="0"/>
              <a:t>Monitoring the performance</a:t>
            </a:r>
          </a:p>
          <a:p>
            <a:r>
              <a:rPr lang="en-GB" dirty="0" smtClean="0"/>
              <a:t>Accountability for achievements of set targets</a:t>
            </a:r>
          </a:p>
          <a:p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0DE68E3-53E7-459D-804F-F5354EBAED4E}" type="slidenum">
              <a:rPr lang="en-GB" smtClean="0">
                <a:solidFill>
                  <a:prstClr val="white"/>
                </a:solidFill>
              </a:rPr>
              <a:pPr/>
              <a:t>13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Developing </a:t>
            </a:r>
            <a:r>
              <a:rPr lang="pl-PL" b="1" dirty="0" err="1" smtClean="0"/>
              <a:t>KPIs</a:t>
            </a: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i="1" dirty="0" err="1" smtClean="0"/>
              <a:t>Dilemmas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935213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0DE68E3-53E7-459D-804F-F5354EBAED4E}" type="slidenum">
              <a:rPr lang="en-GB" smtClean="0">
                <a:solidFill>
                  <a:prstClr val="white"/>
                </a:solidFill>
              </a:rPr>
              <a:pPr/>
              <a:t>14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43608" y="367513"/>
            <a:ext cx="7416000" cy="1022400"/>
          </a:xfrm>
        </p:spPr>
        <p:txBody>
          <a:bodyPr/>
          <a:lstStyle/>
          <a:p>
            <a:r>
              <a:rPr lang="en-GB" b="1" dirty="0"/>
              <a:t>Number and type of KPIs – what level of detail is needed</a:t>
            </a:r>
            <a:r>
              <a:rPr lang="en-GB" b="1" dirty="0" smtClean="0"/>
              <a:t>?</a:t>
            </a:r>
            <a:br>
              <a:rPr lang="en-GB" b="1" dirty="0" smtClean="0"/>
            </a:br>
            <a:r>
              <a:rPr lang="en-GB" sz="2000" i="1" dirty="0" smtClean="0"/>
              <a:t>Output or activities` related KPIs are the most commonly used</a:t>
            </a:r>
            <a:r>
              <a:rPr lang="en-GB" b="1" dirty="0"/>
              <a:t/>
            </a:r>
            <a:br>
              <a:rPr lang="en-GB" b="1" dirty="0"/>
            </a:br>
            <a:endParaRPr lang="en-GB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1646499"/>
              </p:ext>
            </p:extLst>
          </p:nvPr>
        </p:nvGraphicFramePr>
        <p:xfrm>
          <a:off x="316468" y="1355176"/>
          <a:ext cx="8576012" cy="5301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30564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Number and type of KPIs – what level of detail is needed?</a:t>
            </a:r>
          </a:p>
          <a:p>
            <a:r>
              <a:rPr lang="en-GB" b="1" dirty="0"/>
              <a:t>The institutional set up and procedures for developing KPIs and setting targets</a:t>
            </a:r>
          </a:p>
          <a:p>
            <a:r>
              <a:rPr lang="en-GB" dirty="0" smtClean="0"/>
              <a:t>Quality standards in developing indicators</a:t>
            </a:r>
          </a:p>
          <a:p>
            <a:r>
              <a:rPr lang="en-GB" dirty="0"/>
              <a:t>Measuring of horizontal/cross-cutting </a:t>
            </a:r>
            <a:r>
              <a:rPr lang="en-GB" dirty="0" smtClean="0"/>
              <a:t>issues</a:t>
            </a:r>
          </a:p>
          <a:p>
            <a:r>
              <a:rPr lang="en-GB" dirty="0" smtClean="0"/>
              <a:t>Monitoring the performance</a:t>
            </a:r>
          </a:p>
          <a:p>
            <a:r>
              <a:rPr lang="en-GB" dirty="0" smtClean="0"/>
              <a:t>Accountability for achievements of set targets</a:t>
            </a:r>
          </a:p>
          <a:p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0DE68E3-53E7-459D-804F-F5354EBAED4E}" type="slidenum">
              <a:rPr lang="en-GB" smtClean="0">
                <a:solidFill>
                  <a:prstClr val="white"/>
                </a:solidFill>
              </a:rPr>
              <a:pPr/>
              <a:t>15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Developing </a:t>
            </a:r>
            <a:r>
              <a:rPr lang="pl-PL" b="1" dirty="0" err="1" smtClean="0"/>
              <a:t>KPIs</a:t>
            </a: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i="1" dirty="0" err="1" smtClean="0"/>
              <a:t>Dilemmas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142584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264" y="2708920"/>
            <a:ext cx="4796968" cy="3276364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0DE68E3-53E7-459D-804F-F5354EBAED4E}" type="slidenum">
              <a:rPr lang="en-GB" smtClean="0">
                <a:solidFill>
                  <a:prstClr val="white"/>
                </a:solidFill>
              </a:rPr>
              <a:pPr/>
              <a:t>16</a:t>
            </a:fld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80000" y="237600"/>
            <a:ext cx="7668464" cy="1022400"/>
          </a:xfrm>
        </p:spPr>
        <p:txBody>
          <a:bodyPr/>
          <a:lstStyle/>
          <a:p>
            <a:r>
              <a:rPr lang="fr-FR" b="1" dirty="0" smtClean="0"/>
              <a:t>Performance </a:t>
            </a:r>
            <a:r>
              <a:rPr lang="fr-FR" b="1" dirty="0" err="1" smtClean="0"/>
              <a:t>budgeting</a:t>
            </a:r>
            <a:r>
              <a:rPr lang="fr-FR" b="1" dirty="0"/>
              <a:t> </a:t>
            </a:r>
            <a:r>
              <a:rPr lang="fr-FR" b="1" dirty="0" err="1"/>
              <a:t>survey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sz="2200" i="1" dirty="0"/>
              <a:t>Target setting tends to </a:t>
            </a:r>
            <a:r>
              <a:rPr lang="fr-FR" sz="2200" i="1" dirty="0" err="1"/>
              <a:t>be</a:t>
            </a:r>
            <a:r>
              <a:rPr lang="fr-FR" sz="2200" i="1" dirty="0"/>
              <a:t> </a:t>
            </a:r>
            <a:r>
              <a:rPr lang="fr-FR" sz="2200" i="1" dirty="0" err="1"/>
              <a:t>done</a:t>
            </a:r>
            <a:r>
              <a:rPr lang="fr-FR" sz="2200" i="1" dirty="0"/>
              <a:t> by line </a:t>
            </a:r>
            <a:r>
              <a:rPr lang="fr-FR" sz="2200" i="1" dirty="0" err="1"/>
              <a:t>ministries</a:t>
            </a:r>
            <a:r>
              <a:rPr lang="fr-FR" sz="2200" i="1" dirty="0"/>
              <a:t>, </a:t>
            </a:r>
            <a:br>
              <a:rPr lang="fr-FR" sz="2200" i="1" dirty="0"/>
            </a:br>
            <a:r>
              <a:rPr lang="fr-FR" sz="2200" i="1" dirty="0"/>
              <a:t>and </a:t>
            </a:r>
            <a:r>
              <a:rPr lang="fr-FR" sz="2200" i="1" dirty="0" err="1" smtClean="0"/>
              <a:t>its</a:t>
            </a:r>
            <a:r>
              <a:rPr lang="fr-FR" sz="2200" i="1" dirty="0" smtClean="0"/>
              <a:t> </a:t>
            </a:r>
            <a:r>
              <a:rPr lang="fr-FR" sz="2200" i="1" dirty="0" err="1"/>
              <a:t>coverage</a:t>
            </a:r>
            <a:r>
              <a:rPr lang="fr-FR" sz="2200" i="1" dirty="0"/>
              <a:t> varies</a:t>
            </a:r>
            <a:endParaRPr lang="en-GB" sz="2200" dirty="0"/>
          </a:p>
        </p:txBody>
      </p:sp>
      <p:sp>
        <p:nvSpPr>
          <p:cNvPr id="17" name="TextBox 16"/>
          <p:cNvSpPr txBox="1"/>
          <p:nvPr/>
        </p:nvSpPr>
        <p:spPr>
          <a:xfrm>
            <a:off x="5076056" y="1615196"/>
            <a:ext cx="37444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Coverage of performance targets (2018</a:t>
            </a:r>
            <a:r>
              <a:rPr lang="en-GB" sz="2400" dirty="0"/>
              <a:t>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55576" y="1615196"/>
            <a:ext cx="37444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Responsibility </a:t>
            </a:r>
            <a:r>
              <a:rPr lang="en-GB" sz="2400" dirty="0" smtClean="0"/>
              <a:t>for</a:t>
            </a:r>
          </a:p>
          <a:p>
            <a:pPr algn="ctr"/>
            <a:r>
              <a:rPr lang="en-GB" sz="2400" dirty="0" smtClean="0"/>
              <a:t>target setting (2018)</a:t>
            </a:r>
            <a:endParaRPr lang="en-GB" sz="2400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5076056" y="2780928"/>
            <a:ext cx="3507356" cy="3394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0120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Number and type of KPIs – what level of detail is needed?</a:t>
            </a:r>
          </a:p>
          <a:p>
            <a:r>
              <a:rPr lang="en-GB" dirty="0"/>
              <a:t>The institutional set up and procedures for developing KPIs and setting targets</a:t>
            </a:r>
          </a:p>
          <a:p>
            <a:r>
              <a:rPr lang="en-GB" b="1" dirty="0" smtClean="0"/>
              <a:t>Quality standards in developing indicators</a:t>
            </a:r>
          </a:p>
          <a:p>
            <a:r>
              <a:rPr lang="en-GB" dirty="0"/>
              <a:t>Measuring of horizontal/cross-cutting </a:t>
            </a:r>
            <a:r>
              <a:rPr lang="en-GB" dirty="0" smtClean="0"/>
              <a:t>issues</a:t>
            </a:r>
          </a:p>
          <a:p>
            <a:r>
              <a:rPr lang="en-GB" dirty="0" smtClean="0"/>
              <a:t>Monitoring the performance</a:t>
            </a:r>
          </a:p>
          <a:p>
            <a:r>
              <a:rPr lang="en-GB" dirty="0" smtClean="0"/>
              <a:t>Accountability for achievements of set targets</a:t>
            </a:r>
          </a:p>
          <a:p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0DE68E3-53E7-459D-804F-F5354EBAED4E}" type="slidenum">
              <a:rPr lang="en-GB" smtClean="0">
                <a:solidFill>
                  <a:prstClr val="white"/>
                </a:solidFill>
              </a:rPr>
              <a:pPr/>
              <a:t>17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Developing </a:t>
            </a:r>
            <a:r>
              <a:rPr lang="pl-PL" b="1" dirty="0" err="1" smtClean="0"/>
              <a:t>KPIs</a:t>
            </a: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i="1" dirty="0" err="1" smtClean="0"/>
              <a:t>Dilemmas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4252915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0DE68E3-53E7-459D-804F-F5354EBAED4E}" type="slidenum">
              <a:rPr lang="en-GB" smtClean="0">
                <a:solidFill>
                  <a:prstClr val="white"/>
                </a:solidFill>
              </a:rPr>
              <a:pPr/>
              <a:t>18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Quality standards in developing </a:t>
            </a:r>
            <a:r>
              <a:rPr lang="en-GB" b="1" dirty="0" smtClean="0"/>
              <a:t>indicators</a:t>
            </a:r>
            <a:br>
              <a:rPr lang="en-GB" b="1" dirty="0" smtClean="0"/>
            </a:br>
            <a:r>
              <a:rPr lang="en-GB" sz="2000" i="1" dirty="0" smtClean="0"/>
              <a:t>Many OECD countries do not implement centrally defined quality standards</a:t>
            </a:r>
            <a:endParaRPr lang="en-GB" sz="2000" i="1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1499844"/>
              </p:ext>
            </p:extLst>
          </p:nvPr>
        </p:nvGraphicFramePr>
        <p:xfrm>
          <a:off x="755576" y="1394632"/>
          <a:ext cx="7380368" cy="5139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45057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0DE68E3-53E7-459D-804F-F5354EBAED4E}" type="slidenum">
              <a:rPr lang="en-GB" smtClean="0">
                <a:solidFill>
                  <a:prstClr val="white"/>
                </a:solidFill>
              </a:rPr>
              <a:pPr/>
              <a:t>19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Quality criteria important for the development of indicators</a:t>
            </a:r>
            <a:br>
              <a:rPr lang="en-GB" dirty="0" smtClean="0"/>
            </a:br>
            <a:r>
              <a:rPr lang="en-GB" sz="2000" i="1" dirty="0" smtClean="0"/>
              <a:t>Consistency with strategies is more important than benchmarking</a:t>
            </a:r>
            <a:endParaRPr lang="en-GB" sz="2000" i="1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7626386"/>
              </p:ext>
            </p:extLst>
          </p:nvPr>
        </p:nvGraphicFramePr>
        <p:xfrm>
          <a:off x="827584" y="1440864"/>
          <a:ext cx="7308376" cy="5171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5280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Quick presentation of the survey on performance budgeting</a:t>
            </a:r>
          </a:p>
          <a:p>
            <a:r>
              <a:rPr lang="en-GB" dirty="0"/>
              <a:t>OECD good practices on performance budgeting</a:t>
            </a:r>
          </a:p>
          <a:p>
            <a:r>
              <a:rPr lang="en-GB" dirty="0"/>
              <a:t>Developing KPIs</a:t>
            </a:r>
          </a:p>
          <a:p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0DE68E3-53E7-459D-804F-F5354EBAED4E}" type="slidenum">
              <a:rPr lang="en-GB" smtClean="0">
                <a:solidFill>
                  <a:prstClr val="white"/>
                </a:solidFill>
              </a:rPr>
              <a:pPr/>
              <a:t>2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Outline of the presentation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15499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Number and type of KPIs – what level of detail is needed?</a:t>
            </a:r>
          </a:p>
          <a:p>
            <a:r>
              <a:rPr lang="en-GB" dirty="0"/>
              <a:t>The institutional set up and procedures for developing KPIs and setting targets</a:t>
            </a:r>
          </a:p>
          <a:p>
            <a:r>
              <a:rPr lang="en-GB" dirty="0" smtClean="0"/>
              <a:t>Quality standards in developing indicators</a:t>
            </a:r>
          </a:p>
          <a:p>
            <a:r>
              <a:rPr lang="en-GB" b="1" dirty="0"/>
              <a:t>Measuring of horizontal/cross-cutting </a:t>
            </a:r>
            <a:r>
              <a:rPr lang="en-GB" b="1" dirty="0" smtClean="0"/>
              <a:t>issues</a:t>
            </a:r>
          </a:p>
          <a:p>
            <a:r>
              <a:rPr lang="en-GB" dirty="0" smtClean="0"/>
              <a:t>Monitoring the performance</a:t>
            </a:r>
          </a:p>
          <a:p>
            <a:r>
              <a:rPr lang="en-GB" dirty="0" smtClean="0"/>
              <a:t>Accountability for achievements of set targets</a:t>
            </a:r>
          </a:p>
          <a:p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0DE68E3-53E7-459D-804F-F5354EBAED4E}" type="slidenum">
              <a:rPr lang="en-GB" smtClean="0">
                <a:solidFill>
                  <a:prstClr val="white"/>
                </a:solidFill>
              </a:rPr>
              <a:pPr/>
              <a:t>20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Developing </a:t>
            </a:r>
            <a:r>
              <a:rPr lang="pl-PL" b="1" dirty="0" err="1" smtClean="0"/>
              <a:t>KPIs</a:t>
            </a: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i="1" dirty="0" err="1" smtClean="0"/>
              <a:t>Dilemmas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0618932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0DE68E3-53E7-459D-804F-F5354EBAED4E}" type="slidenum">
              <a:rPr lang="en-GB" smtClean="0">
                <a:solidFill>
                  <a:prstClr val="white"/>
                </a:solidFill>
              </a:rPr>
              <a:pPr/>
              <a:t>21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80000" y="237600"/>
            <a:ext cx="7902000" cy="1022400"/>
          </a:xfrm>
        </p:spPr>
        <p:txBody>
          <a:bodyPr/>
          <a:lstStyle/>
          <a:p>
            <a:r>
              <a:rPr lang="fr-FR" b="1" dirty="0"/>
              <a:t>Performance </a:t>
            </a:r>
            <a:r>
              <a:rPr lang="fr-FR" b="1" dirty="0" err="1"/>
              <a:t>Budgeting</a:t>
            </a:r>
            <a:r>
              <a:rPr lang="fr-FR" b="1" dirty="0"/>
              <a:t/>
            </a:r>
            <a:br>
              <a:rPr lang="fr-FR" b="1" dirty="0"/>
            </a:br>
            <a:r>
              <a:rPr lang="en-US" sz="2000" i="1" dirty="0"/>
              <a:t>Gender is one of the thematic objectives most likely to be systematically integrated into performance frameworks</a:t>
            </a:r>
            <a:endParaRPr lang="en-GB" sz="20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27584" y="1863728"/>
            <a:ext cx="7067016" cy="499427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55576" y="1484784"/>
            <a:ext cx="748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Indicators of cross cutting or thematic objectives in the budget (2018)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5323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0DE68E3-53E7-459D-804F-F5354EBAED4E}" type="slidenum">
              <a:rPr lang="en-GB" smtClean="0">
                <a:solidFill>
                  <a:prstClr val="white"/>
                </a:solidFill>
              </a:rPr>
              <a:pPr/>
              <a:t>22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80000" y="237600"/>
            <a:ext cx="7740472" cy="1022400"/>
          </a:xfrm>
        </p:spPr>
        <p:txBody>
          <a:bodyPr/>
          <a:lstStyle/>
          <a:p>
            <a:r>
              <a:rPr lang="fr-FR" b="1" dirty="0"/>
              <a:t>Performance </a:t>
            </a:r>
            <a:r>
              <a:rPr lang="fr-FR" b="1" dirty="0" err="1" smtClean="0"/>
              <a:t>budgeting</a:t>
            </a:r>
            <a:r>
              <a:rPr lang="fr-FR" b="1" dirty="0"/>
              <a:t> </a:t>
            </a:r>
            <a:r>
              <a:rPr lang="fr-FR" b="1" dirty="0" err="1"/>
              <a:t>survey</a:t>
            </a:r>
            <a:r>
              <a:rPr lang="fr-FR" b="1" dirty="0"/>
              <a:t/>
            </a:r>
            <a:br>
              <a:rPr lang="fr-FR" b="1" dirty="0"/>
            </a:br>
            <a:r>
              <a:rPr lang="fr-FR" sz="2000" i="1" dirty="0" err="1"/>
              <a:t>Sustainable</a:t>
            </a:r>
            <a:r>
              <a:rPr lang="fr-FR" sz="2000" i="1" dirty="0"/>
              <a:t> </a:t>
            </a:r>
            <a:r>
              <a:rPr lang="fr-FR" sz="2000" i="1" dirty="0" err="1"/>
              <a:t>Development</a:t>
            </a:r>
            <a:r>
              <a:rPr lang="fr-FR" sz="2000" i="1" dirty="0"/>
              <a:t> Goals (</a:t>
            </a:r>
            <a:r>
              <a:rPr lang="fr-FR" sz="2000" i="1" dirty="0" err="1"/>
              <a:t>SDGs</a:t>
            </a:r>
            <a:r>
              <a:rPr lang="fr-FR" sz="2000" i="1" dirty="0"/>
              <a:t>) are not </a:t>
            </a:r>
            <a:r>
              <a:rPr lang="fr-FR" sz="2000" i="1" dirty="0" err="1"/>
              <a:t>yet</a:t>
            </a:r>
            <a:r>
              <a:rPr lang="fr-FR" sz="2000" i="1" dirty="0"/>
              <a:t> </a:t>
            </a:r>
            <a:r>
              <a:rPr lang="fr-FR" sz="2000" i="1" dirty="0" err="1"/>
              <a:t>systematically</a:t>
            </a:r>
            <a:r>
              <a:rPr lang="fr-FR" sz="2000" i="1" dirty="0"/>
              <a:t> </a:t>
            </a:r>
            <a:r>
              <a:rPr lang="fr-FR" sz="2000" i="1" dirty="0" err="1"/>
              <a:t>reflected</a:t>
            </a:r>
            <a:r>
              <a:rPr lang="fr-FR" sz="2000" i="1" dirty="0"/>
              <a:t> in performance </a:t>
            </a:r>
            <a:r>
              <a:rPr lang="fr-FR" sz="2000" i="1" dirty="0" err="1"/>
              <a:t>frameworks</a:t>
            </a:r>
            <a:endParaRPr lang="en-GB" sz="2000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403648" y="1621987"/>
            <a:ext cx="6011370" cy="498085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20144" y="1421932"/>
            <a:ext cx="8190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Reflection of SDG targets and indicators in national frameworks (2018)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660030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Number and type of KPIs – what level of detail is needed?</a:t>
            </a:r>
          </a:p>
          <a:p>
            <a:r>
              <a:rPr lang="en-GB" dirty="0"/>
              <a:t>The institutional set up and procedures for developing KPIs and setting targets</a:t>
            </a:r>
          </a:p>
          <a:p>
            <a:r>
              <a:rPr lang="en-GB" dirty="0" smtClean="0"/>
              <a:t>Quality standards in developing indicators</a:t>
            </a:r>
          </a:p>
          <a:p>
            <a:r>
              <a:rPr lang="en-GB" dirty="0"/>
              <a:t>Measuring of horizontal/cross-cutting </a:t>
            </a:r>
            <a:r>
              <a:rPr lang="en-GB" dirty="0" smtClean="0"/>
              <a:t>issues</a:t>
            </a:r>
          </a:p>
          <a:p>
            <a:r>
              <a:rPr lang="en-GB" b="1" dirty="0" smtClean="0"/>
              <a:t>Monitoring the performance</a:t>
            </a:r>
          </a:p>
          <a:p>
            <a:r>
              <a:rPr lang="en-GB" b="1" dirty="0" smtClean="0"/>
              <a:t>Accountability for achievement of set targets</a:t>
            </a:r>
          </a:p>
          <a:p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0DE68E3-53E7-459D-804F-F5354EBAED4E}" type="slidenum">
              <a:rPr lang="en-GB" smtClean="0">
                <a:solidFill>
                  <a:prstClr val="white"/>
                </a:solidFill>
              </a:rPr>
              <a:pPr/>
              <a:t>23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Developing </a:t>
            </a:r>
            <a:r>
              <a:rPr lang="pl-PL" b="1" dirty="0" err="1" smtClean="0"/>
              <a:t>KPIs</a:t>
            </a: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i="1" dirty="0" err="1" smtClean="0"/>
              <a:t>Dilemmas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1368981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Rectangle 3"/>
          <p:cNvSpPr>
            <a:spLocks noChangeArrowheads="1"/>
          </p:cNvSpPr>
          <p:nvPr/>
        </p:nvSpPr>
        <p:spPr bwMode="auto">
          <a:xfrm>
            <a:off x="2771800" y="3068960"/>
            <a:ext cx="3420115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sz="3200" b="1" dirty="0" smtClean="0">
                <a:solidFill>
                  <a:prstClr val="white"/>
                </a:solidFill>
              </a:rPr>
              <a:t>THANK YOU !</a:t>
            </a:r>
            <a:endParaRPr lang="es-ES" sz="3200" b="1" dirty="0">
              <a:solidFill>
                <a:prstClr val="white"/>
              </a:solidFill>
            </a:endParaRPr>
          </a:p>
          <a:p>
            <a:endParaRPr lang="es-ES" sz="32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1753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8000" y="1602000"/>
            <a:ext cx="8218800" cy="4923344"/>
          </a:xfrm>
        </p:spPr>
        <p:txBody>
          <a:bodyPr>
            <a:normAutofit fontScale="92500" lnSpcReduction="10000"/>
          </a:bodyPr>
          <a:lstStyle/>
          <a:p>
            <a:r>
              <a:rPr lang="fr-FR" sz="3100" dirty="0" err="1" smtClean="0"/>
              <a:t>Fifth</a:t>
            </a:r>
            <a:r>
              <a:rPr lang="fr-FR" sz="3100" dirty="0" smtClean="0"/>
              <a:t> OECD PB Survey</a:t>
            </a:r>
          </a:p>
          <a:p>
            <a:r>
              <a:rPr lang="fr-FR" sz="3100" dirty="0" err="1" smtClean="0"/>
              <a:t>Coverage</a:t>
            </a:r>
            <a:r>
              <a:rPr lang="fr-FR" sz="3100" dirty="0" smtClean="0"/>
              <a:t>:</a:t>
            </a:r>
          </a:p>
          <a:p>
            <a:pPr marL="0" indent="0">
              <a:buNone/>
            </a:pPr>
            <a:r>
              <a:rPr lang="fr-FR" sz="3100" dirty="0"/>
              <a:t> </a:t>
            </a:r>
            <a:r>
              <a:rPr lang="fr-FR" sz="3100" dirty="0" smtClean="0"/>
              <a:t>   </a:t>
            </a:r>
            <a:r>
              <a:rPr lang="fr-FR" dirty="0" smtClean="0"/>
              <a:t>45 questions on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fr-FR" sz="2400" b="1" dirty="0" smtClean="0"/>
              <a:t>Performance </a:t>
            </a:r>
            <a:r>
              <a:rPr lang="fr-FR" sz="2400" b="1" dirty="0" err="1" smtClean="0"/>
              <a:t>Budgeting</a:t>
            </a:r>
            <a:endParaRPr lang="fr-FR" sz="2400" b="1" dirty="0" smtClean="0"/>
          </a:p>
          <a:p>
            <a:pPr lvl="2">
              <a:buFont typeface="Wingdings" panose="05000000000000000000" pitchFamily="2" charset="2"/>
              <a:buChar char="ü"/>
            </a:pPr>
            <a:r>
              <a:rPr lang="fr-FR" sz="2400" dirty="0" err="1" smtClean="0"/>
              <a:t>Spending</a:t>
            </a:r>
            <a:r>
              <a:rPr lang="fr-FR" sz="2400" dirty="0" smtClean="0"/>
              <a:t> </a:t>
            </a:r>
            <a:r>
              <a:rPr lang="fr-FR" sz="2400" dirty="0" err="1" smtClean="0"/>
              <a:t>Review</a:t>
            </a:r>
            <a:endParaRPr lang="fr-FR" sz="2400" dirty="0" smtClean="0"/>
          </a:p>
          <a:p>
            <a:pPr lvl="2">
              <a:buFont typeface="Wingdings" panose="05000000000000000000" pitchFamily="2" charset="2"/>
              <a:buChar char="ü"/>
            </a:pPr>
            <a:r>
              <a:rPr lang="fr-FR" sz="2400" dirty="0" err="1" smtClean="0"/>
              <a:t>Evaluation</a:t>
            </a:r>
            <a:endParaRPr lang="fr-FR" sz="2400" dirty="0" smtClean="0"/>
          </a:p>
          <a:p>
            <a:pPr marL="342000" lvl="1" indent="-342000">
              <a:spcBef>
                <a:spcPts val="768"/>
              </a:spcBef>
              <a:buFont typeface="Arial" pitchFamily="34" charset="0"/>
              <a:buChar char="•"/>
            </a:pPr>
            <a:r>
              <a:rPr lang="fr-FR" sz="3100" dirty="0" err="1"/>
              <a:t>Respondents</a:t>
            </a:r>
            <a:r>
              <a:rPr lang="fr-FR" sz="3100" dirty="0"/>
              <a:t> </a:t>
            </a:r>
            <a:r>
              <a:rPr lang="fr-FR" sz="3100" dirty="0" err="1"/>
              <a:t>mainly</a:t>
            </a:r>
            <a:r>
              <a:rPr lang="fr-FR" sz="3100" dirty="0"/>
              <a:t> </a:t>
            </a:r>
            <a:r>
              <a:rPr lang="fr-FR" sz="3100" dirty="0" err="1"/>
              <a:t>from</a:t>
            </a:r>
            <a:r>
              <a:rPr lang="fr-FR" sz="3100" dirty="0"/>
              <a:t> </a:t>
            </a:r>
            <a:r>
              <a:rPr lang="fr-FR" sz="3100" dirty="0" err="1"/>
              <a:t>CBAs</a:t>
            </a:r>
            <a:endParaRPr lang="fr-FR" sz="3100" dirty="0"/>
          </a:p>
          <a:p>
            <a:pPr marL="342000" lvl="1" indent="-342000">
              <a:spcBef>
                <a:spcPts val="768"/>
              </a:spcBef>
              <a:buFont typeface="Arial" pitchFamily="34" charset="0"/>
              <a:buChar char="•"/>
            </a:pPr>
            <a:r>
              <a:rPr lang="fr-FR" sz="3100" dirty="0" err="1"/>
              <a:t>Response</a:t>
            </a:r>
            <a:r>
              <a:rPr lang="fr-FR" sz="3100" dirty="0"/>
              <a:t> rate: </a:t>
            </a:r>
            <a:r>
              <a:rPr lang="fr-FR" sz="3100" dirty="0" smtClean="0"/>
              <a:t>33 </a:t>
            </a:r>
            <a:r>
              <a:rPr lang="fr-FR" sz="3100" dirty="0"/>
              <a:t>countries (out of 35)</a:t>
            </a:r>
          </a:p>
          <a:p>
            <a:pPr marL="0" lvl="1" indent="0">
              <a:spcBef>
                <a:spcPts val="768"/>
              </a:spcBef>
              <a:buNone/>
            </a:pPr>
            <a:endParaRPr lang="fr-FR" dirty="0"/>
          </a:p>
          <a:p>
            <a:pPr marL="342900" lvl="1" indent="-342900">
              <a:spcBef>
                <a:spcPts val="768"/>
              </a:spcBef>
              <a:buFont typeface="Wingdings" panose="05000000000000000000" pitchFamily="2" charset="2"/>
              <a:buChar char="à"/>
            </a:pPr>
            <a:r>
              <a:rPr lang="fr-FR" sz="2400" dirty="0" smtClean="0">
                <a:sym typeface="Wingdings" panose="05000000000000000000" pitchFamily="2" charset="2"/>
              </a:rPr>
              <a:t>a</a:t>
            </a:r>
            <a:r>
              <a:rPr lang="fr-FR" sz="2400" dirty="0" smtClean="0"/>
              <a:t>ll </a:t>
            </a:r>
            <a:r>
              <a:rPr lang="fr-FR" sz="2400" dirty="0"/>
              <a:t>2018 data in </a:t>
            </a:r>
            <a:r>
              <a:rPr lang="fr-FR" sz="2400" dirty="0" err="1"/>
              <a:t>this</a:t>
            </a:r>
            <a:r>
              <a:rPr lang="fr-FR" sz="2400" dirty="0"/>
              <a:t> </a:t>
            </a:r>
            <a:r>
              <a:rPr lang="fr-FR" sz="2400" dirty="0" err="1"/>
              <a:t>presentation</a:t>
            </a:r>
            <a:r>
              <a:rPr lang="fr-FR" sz="2400" dirty="0"/>
              <a:t> </a:t>
            </a:r>
            <a:r>
              <a:rPr lang="fr-FR" sz="2400" dirty="0" err="1"/>
              <a:t>is</a:t>
            </a:r>
            <a:r>
              <a:rPr lang="fr-FR" sz="2400" dirty="0"/>
              <a:t> </a:t>
            </a:r>
            <a:r>
              <a:rPr lang="fr-FR" sz="2400" dirty="0" err="1"/>
              <a:t>coming</a:t>
            </a:r>
            <a:r>
              <a:rPr lang="fr-FR" sz="2400" dirty="0"/>
              <a:t> </a:t>
            </a:r>
            <a:r>
              <a:rPr lang="fr-FR" sz="2400" dirty="0" err="1"/>
              <a:t>from</a:t>
            </a:r>
            <a:r>
              <a:rPr lang="fr-FR" sz="2400" dirty="0"/>
              <a:t> </a:t>
            </a:r>
            <a:r>
              <a:rPr lang="fr-FR" sz="2400" dirty="0" smtClean="0"/>
              <a:t>the</a:t>
            </a:r>
          </a:p>
          <a:p>
            <a:pPr marL="0" lvl="1" indent="0">
              <a:spcBef>
                <a:spcPts val="768"/>
              </a:spcBef>
              <a:buNone/>
            </a:pPr>
            <a:r>
              <a:rPr lang="fr-FR" sz="2400" dirty="0"/>
              <a:t> </a:t>
            </a:r>
            <a:r>
              <a:rPr lang="fr-FR" sz="2400" dirty="0" smtClean="0"/>
              <a:t>    2018 </a:t>
            </a:r>
            <a:r>
              <a:rPr lang="fr-FR" sz="2400" dirty="0"/>
              <a:t>OECD Performance </a:t>
            </a:r>
            <a:r>
              <a:rPr lang="fr-FR" sz="2400" dirty="0" err="1"/>
              <a:t>Budgeting</a:t>
            </a:r>
            <a:r>
              <a:rPr lang="fr-FR" sz="2400" dirty="0"/>
              <a:t> Survey</a:t>
            </a:r>
          </a:p>
          <a:p>
            <a:pPr marL="0" lvl="1" indent="0">
              <a:spcBef>
                <a:spcPts val="768"/>
              </a:spcBef>
              <a:buNone/>
            </a:pPr>
            <a:endParaRPr lang="fr-FR" sz="31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fr-FR" sz="3100" dirty="0" smtClean="0">
              <a:solidFill>
                <a:srgbClr val="00B05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0DE68E3-53E7-459D-804F-F5354EBAED4E}" type="slidenum">
              <a:rPr lang="en-GB" smtClean="0">
                <a:solidFill>
                  <a:prstClr val="white"/>
                </a:solidFill>
              </a:rPr>
              <a:pPr/>
              <a:t>3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600" dirty="0">
                <a:solidFill>
                  <a:schemeClr val="tx2"/>
                </a:solidFill>
              </a:rPr>
              <a:t>2018 OECD Performance Budgeting Survey</a:t>
            </a:r>
          </a:p>
        </p:txBody>
      </p:sp>
    </p:spTree>
    <p:extLst>
      <p:ext uri="{BB962C8B-B14F-4D97-AF65-F5344CB8AC3E}">
        <p14:creationId xmlns:p14="http://schemas.microsoft.com/office/powerpoint/2010/main" val="2562739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0DE68E3-53E7-459D-804F-F5354EBAED4E}" type="slidenum">
              <a:rPr lang="en-GB" smtClean="0">
                <a:solidFill>
                  <a:prstClr val="white"/>
                </a:solidFill>
              </a:rPr>
              <a:pPr/>
              <a:t>4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Performance </a:t>
            </a:r>
            <a:r>
              <a:rPr lang="fr-FR" b="1" dirty="0" err="1" smtClean="0"/>
              <a:t>Budgeting</a:t>
            </a:r>
            <a:r>
              <a:rPr lang="fr-FR" b="1" dirty="0" smtClean="0"/>
              <a:t> </a:t>
            </a:r>
            <a:r>
              <a:rPr lang="fr-FR" b="1" dirty="0" err="1" smtClean="0"/>
              <a:t>survey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sz="2200" i="1" dirty="0"/>
              <a:t>Use of performance </a:t>
            </a:r>
            <a:r>
              <a:rPr lang="fr-FR" sz="2200" i="1" dirty="0" err="1"/>
              <a:t>frameworks</a:t>
            </a:r>
            <a:r>
              <a:rPr lang="fr-FR" sz="2200" i="1" dirty="0"/>
              <a:t> continues to </a:t>
            </a:r>
            <a:r>
              <a:rPr lang="fr-FR" sz="2200" i="1" dirty="0" err="1"/>
              <a:t>increase</a:t>
            </a:r>
            <a:r>
              <a:rPr lang="fr-FR" sz="2200" i="1" dirty="0"/>
              <a:t> over time and are the </a:t>
            </a:r>
            <a:r>
              <a:rPr lang="fr-FR" sz="2200" i="1" dirty="0" err="1"/>
              <a:t>norm</a:t>
            </a:r>
            <a:r>
              <a:rPr lang="fr-FR" sz="2200" i="1" dirty="0"/>
              <a:t> </a:t>
            </a:r>
            <a:r>
              <a:rPr lang="fr-FR" sz="2200" i="1" dirty="0" err="1"/>
              <a:t>across</a:t>
            </a:r>
            <a:r>
              <a:rPr lang="fr-FR" sz="2200" i="1" dirty="0"/>
              <a:t> the OECD</a:t>
            </a:r>
            <a:endParaRPr lang="en-GB" sz="22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67544" y="1398760"/>
            <a:ext cx="8028456" cy="4817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4117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8000" y="1602000"/>
            <a:ext cx="8514000" cy="480960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0DE68E3-53E7-459D-804F-F5354EBAED4E}" type="slidenum">
              <a:rPr lang="en-GB" smtClean="0">
                <a:solidFill>
                  <a:prstClr val="white"/>
                </a:solidFill>
              </a:rPr>
              <a:pPr/>
              <a:t>5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Performance budgeting </a:t>
            </a:r>
            <a:r>
              <a:rPr lang="fr-FR" b="1" dirty="0" err="1"/>
              <a:t>survey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2200" i="1" dirty="0" smtClean="0"/>
              <a:t>What kind of performance budgeting?</a:t>
            </a:r>
            <a:endParaRPr lang="en-GB" sz="2200" i="1" dirty="0"/>
          </a:p>
        </p:txBody>
      </p:sp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000" y="1502740"/>
            <a:ext cx="7848416" cy="51536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183124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0DE68E3-53E7-459D-804F-F5354EBAED4E}" type="slidenum">
              <a:rPr lang="en-GB" smtClean="0">
                <a:solidFill>
                  <a:prstClr val="white"/>
                </a:solidFill>
              </a:rPr>
              <a:pPr/>
              <a:t>6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Performance </a:t>
            </a:r>
            <a:r>
              <a:rPr lang="fr-FR" b="1" dirty="0" err="1" smtClean="0"/>
              <a:t>budgeting</a:t>
            </a:r>
            <a:r>
              <a:rPr lang="fr-FR" b="1" dirty="0"/>
              <a:t> </a:t>
            </a:r>
            <a:r>
              <a:rPr lang="fr-FR" b="1" dirty="0" err="1"/>
              <a:t>survey</a:t>
            </a:r>
            <a:r>
              <a:rPr lang="fr-FR" dirty="0"/>
              <a:t/>
            </a:r>
            <a:br>
              <a:rPr lang="fr-FR" dirty="0"/>
            </a:br>
            <a:r>
              <a:rPr lang="fr-FR" sz="2000" i="1" dirty="0" err="1"/>
              <a:t>Increased</a:t>
            </a:r>
            <a:r>
              <a:rPr lang="fr-FR" sz="2000" i="1" dirty="0"/>
              <a:t> use of performance information </a:t>
            </a:r>
            <a:r>
              <a:rPr lang="fr-FR" sz="2000" i="1" dirty="0" smtClean="0"/>
              <a:t>- </a:t>
            </a:r>
            <a:r>
              <a:rPr lang="fr-FR" sz="2000" i="1" dirty="0" err="1" smtClean="0"/>
              <a:t>across</a:t>
            </a:r>
            <a:r>
              <a:rPr lang="fr-FR" sz="2000" i="1" dirty="0" smtClean="0"/>
              <a:t> </a:t>
            </a:r>
            <a:r>
              <a:rPr lang="fr-FR" sz="2000" i="1" dirty="0"/>
              <a:t>a </a:t>
            </a:r>
            <a:r>
              <a:rPr lang="fr-FR" sz="2000" i="1" dirty="0" err="1"/>
              <a:t>broad</a:t>
            </a:r>
            <a:r>
              <a:rPr lang="fr-FR" sz="2000" i="1" dirty="0"/>
              <a:t> range of </a:t>
            </a:r>
            <a:r>
              <a:rPr lang="fr-FR" sz="2000" i="1" dirty="0" err="1" smtClean="0"/>
              <a:t>stakeholders</a:t>
            </a:r>
            <a:r>
              <a:rPr lang="fr-FR" sz="2000" i="1" dirty="0" smtClean="0"/>
              <a:t> – </a:t>
            </a:r>
            <a:r>
              <a:rPr lang="fr-FR" sz="2000" i="1" dirty="0" err="1" smtClean="0"/>
              <a:t>is</a:t>
            </a:r>
            <a:r>
              <a:rPr lang="fr-FR" sz="2000" i="1" dirty="0" smtClean="0"/>
              <a:t> </a:t>
            </a:r>
            <a:r>
              <a:rPr lang="fr-FR" sz="2000" i="1" dirty="0" err="1" smtClean="0"/>
              <a:t>observed</a:t>
            </a:r>
            <a:r>
              <a:rPr lang="fr-FR" sz="2000" i="1" dirty="0" smtClean="0"/>
              <a:t> over the last 5 </a:t>
            </a:r>
            <a:r>
              <a:rPr lang="fr-FR" sz="2000" i="1" dirty="0" err="1" smtClean="0"/>
              <a:t>years</a:t>
            </a:r>
            <a:endParaRPr lang="en-GB" sz="2000" i="1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79512" y="1844824"/>
            <a:ext cx="8382860" cy="401727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5508104" y="5805264"/>
            <a:ext cx="2088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err="1" smtClean="0"/>
              <a:t>Number</a:t>
            </a:r>
            <a:r>
              <a:rPr lang="fr-FR" sz="1600" dirty="0" smtClean="0"/>
              <a:t> of countries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1774333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0DE68E3-53E7-459D-804F-F5354EBAED4E}" type="slidenum">
              <a:rPr lang="en-GB" smtClean="0">
                <a:solidFill>
                  <a:prstClr val="white"/>
                </a:solidFill>
              </a:rPr>
              <a:pPr/>
              <a:t>7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80000" y="237600"/>
            <a:ext cx="7902000" cy="1022400"/>
          </a:xfrm>
        </p:spPr>
        <p:txBody>
          <a:bodyPr/>
          <a:lstStyle/>
          <a:p>
            <a:r>
              <a:rPr lang="fr-FR" b="1" dirty="0"/>
              <a:t>Performance </a:t>
            </a:r>
            <a:r>
              <a:rPr lang="fr-FR" b="1" dirty="0" err="1" smtClean="0"/>
              <a:t>budgeting</a:t>
            </a:r>
            <a:r>
              <a:rPr lang="fr-FR" b="1" dirty="0"/>
              <a:t> </a:t>
            </a:r>
            <a:r>
              <a:rPr lang="fr-FR" b="1" dirty="0" err="1"/>
              <a:t>survey</a:t>
            </a:r>
            <a:r>
              <a:rPr lang="fr-FR" dirty="0"/>
              <a:t/>
            </a:r>
            <a:br>
              <a:rPr lang="fr-FR" dirty="0"/>
            </a:br>
            <a:r>
              <a:rPr lang="fr-FR" sz="2200" i="1" dirty="0" err="1"/>
              <a:t>Spending</a:t>
            </a:r>
            <a:r>
              <a:rPr lang="fr-FR" sz="2200" i="1" dirty="0"/>
              <a:t> </a:t>
            </a:r>
            <a:r>
              <a:rPr lang="fr-FR" sz="2200" i="1" dirty="0" err="1"/>
              <a:t>Review</a:t>
            </a:r>
            <a:r>
              <a:rPr lang="fr-FR" sz="2200" i="1" dirty="0"/>
              <a:t> information </a:t>
            </a:r>
            <a:r>
              <a:rPr lang="fr-FR" sz="2200" i="1" dirty="0" err="1"/>
              <a:t>is</a:t>
            </a:r>
            <a:r>
              <a:rPr lang="fr-FR" sz="2200" i="1" dirty="0"/>
              <a:t> </a:t>
            </a:r>
            <a:r>
              <a:rPr lang="fr-FR" sz="2200" i="1" dirty="0" err="1"/>
              <a:t>becoming</a:t>
            </a:r>
            <a:r>
              <a:rPr lang="fr-FR" sz="2200" i="1" dirty="0"/>
              <a:t> more important and </a:t>
            </a:r>
            <a:r>
              <a:rPr lang="fr-FR" sz="2200" i="1" dirty="0" err="1"/>
              <a:t>is</a:t>
            </a:r>
            <a:r>
              <a:rPr lang="fr-FR" sz="2200" i="1" dirty="0"/>
              <a:t> more </a:t>
            </a:r>
            <a:r>
              <a:rPr lang="fr-FR" sz="2200" i="1" dirty="0" err="1"/>
              <a:t>likely</a:t>
            </a:r>
            <a:r>
              <a:rPr lang="fr-FR" sz="2200" i="1" dirty="0"/>
              <a:t> to </a:t>
            </a:r>
            <a:r>
              <a:rPr lang="fr-FR" sz="2200" i="1" dirty="0" err="1"/>
              <a:t>be</a:t>
            </a:r>
            <a:r>
              <a:rPr lang="fr-FR" sz="2200" i="1" dirty="0"/>
              <a:t> </a:t>
            </a:r>
            <a:r>
              <a:rPr lang="fr-FR" sz="2200" i="1" dirty="0" err="1"/>
              <a:t>used</a:t>
            </a:r>
            <a:r>
              <a:rPr lang="fr-FR" sz="2200" i="1" dirty="0"/>
              <a:t> </a:t>
            </a:r>
            <a:r>
              <a:rPr lang="fr-FR" sz="2200" i="1" dirty="0" err="1"/>
              <a:t>during</a:t>
            </a:r>
            <a:r>
              <a:rPr lang="fr-FR" sz="2200" i="1" dirty="0"/>
              <a:t> budget </a:t>
            </a:r>
            <a:r>
              <a:rPr lang="fr-FR" sz="2200" i="1" dirty="0" err="1" smtClean="0"/>
              <a:t>negotiations</a:t>
            </a:r>
            <a:endParaRPr lang="en-GB" sz="2200" i="1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07504" y="1487709"/>
            <a:ext cx="8208912" cy="492389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39552" y="3140968"/>
            <a:ext cx="7416824" cy="5040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7668345" y="3356992"/>
            <a:ext cx="288031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5990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0DE68E3-53E7-459D-804F-F5354EBAED4E}" type="slidenum">
              <a:rPr lang="en-GB" smtClean="0">
                <a:solidFill>
                  <a:prstClr val="white"/>
                </a:solidFill>
              </a:rPr>
              <a:pPr/>
              <a:t>8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80000" y="237600"/>
            <a:ext cx="7740472" cy="1022400"/>
          </a:xfrm>
        </p:spPr>
        <p:txBody>
          <a:bodyPr/>
          <a:lstStyle/>
          <a:p>
            <a:r>
              <a:rPr lang="fr-FR" b="1" dirty="0"/>
              <a:t>Performance </a:t>
            </a:r>
            <a:r>
              <a:rPr lang="fr-FR" b="1" dirty="0" err="1" smtClean="0"/>
              <a:t>budgeting</a:t>
            </a:r>
            <a:r>
              <a:rPr lang="fr-FR" b="1" dirty="0"/>
              <a:t> </a:t>
            </a:r>
            <a:r>
              <a:rPr lang="fr-FR" b="1" dirty="0" err="1"/>
              <a:t>survey</a:t>
            </a:r>
            <a:r>
              <a:rPr lang="fr-FR" b="1" dirty="0" smtClean="0"/>
              <a:t/>
            </a:r>
            <a:br>
              <a:rPr lang="fr-FR" b="1" dirty="0" smtClean="0"/>
            </a:br>
            <a:r>
              <a:rPr lang="en-US" sz="2000" i="1" dirty="0">
                <a:sym typeface="Wingdings" panose="05000000000000000000" pitchFamily="2" charset="2"/>
              </a:rPr>
              <a:t>The greatest benefits are increased transparency </a:t>
            </a:r>
            <a:r>
              <a:rPr lang="en-US" sz="2000" i="1" dirty="0" smtClean="0">
                <a:sym typeface="Wingdings" panose="05000000000000000000" pitchFamily="2" charset="2"/>
              </a:rPr>
              <a:t>about objectives, and </a:t>
            </a:r>
            <a:r>
              <a:rPr lang="en-US" sz="2000" i="1" dirty="0">
                <a:sym typeface="Wingdings" panose="05000000000000000000" pitchFamily="2" charset="2"/>
              </a:rPr>
              <a:t>the quality and usefulness of performance information</a:t>
            </a:r>
            <a:endParaRPr lang="en-GB" sz="20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95536" y="1331551"/>
            <a:ext cx="7827881" cy="5358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8870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0DE68E3-53E7-459D-804F-F5354EBAED4E}" type="slidenum">
              <a:rPr lang="en-GB" smtClean="0">
                <a:solidFill>
                  <a:prstClr val="white"/>
                </a:solidFill>
              </a:rPr>
              <a:pPr/>
              <a:t>9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80000" y="237600"/>
            <a:ext cx="7812480" cy="1022400"/>
          </a:xfrm>
        </p:spPr>
        <p:txBody>
          <a:bodyPr/>
          <a:lstStyle/>
          <a:p>
            <a:r>
              <a:rPr lang="fr-FR" b="1" dirty="0"/>
              <a:t>Performance </a:t>
            </a:r>
            <a:r>
              <a:rPr lang="fr-FR" b="1" dirty="0" err="1" smtClean="0"/>
              <a:t>budgeting</a:t>
            </a:r>
            <a:r>
              <a:rPr lang="fr-FR" b="1" dirty="0"/>
              <a:t> </a:t>
            </a:r>
            <a:r>
              <a:rPr lang="fr-FR" b="1" dirty="0" err="1"/>
              <a:t>survey</a:t>
            </a:r>
            <a:r>
              <a:rPr lang="fr-FR" b="1" dirty="0"/>
              <a:t/>
            </a:r>
            <a:br>
              <a:rPr lang="fr-FR" b="1" dirty="0"/>
            </a:br>
            <a:r>
              <a:rPr lang="en-US" sz="2200" i="1" dirty="0"/>
              <a:t>Coordination problems are </a:t>
            </a:r>
            <a:r>
              <a:rPr lang="en-US" sz="2200" i="1" dirty="0" smtClean="0"/>
              <a:t>the biggest challenge</a:t>
            </a:r>
            <a:endParaRPr lang="en-GB" sz="2200" i="1" dirty="0"/>
          </a:p>
        </p:txBody>
      </p:sp>
      <p:pic>
        <p:nvPicPr>
          <p:cNvPr id="15" name="Content Placeholder 1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33990" y="1889935"/>
            <a:ext cx="7776864" cy="4766465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5580112" y="4437112"/>
            <a:ext cx="360040" cy="36004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1979712" y="5445224"/>
            <a:ext cx="1512167" cy="216024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2239074" y="3894782"/>
            <a:ext cx="1252805" cy="21441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1518995" y="3568532"/>
            <a:ext cx="1972884" cy="259652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1763688" y="3220925"/>
            <a:ext cx="1728191" cy="281009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179512" y="1484784"/>
            <a:ext cx="87129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Main challenges for the implementation of performance budgeting (2018)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352826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ECD_English_white">
  <a:themeElements>
    <a:clrScheme name="OECD white">
      <a:dk1>
        <a:srgbClr val="727272"/>
      </a:dk1>
      <a:lt1>
        <a:sysClr val="window" lastClr="FFFFFF"/>
      </a:lt1>
      <a:dk2>
        <a:srgbClr val="006299"/>
      </a:dk2>
      <a:lt2>
        <a:srgbClr val="E6E6E6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ECD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OECD_English_white">
  <a:themeElements>
    <a:clrScheme name="OECD white">
      <a:dk1>
        <a:srgbClr val="727272"/>
      </a:dk1>
      <a:lt1>
        <a:sysClr val="window" lastClr="FFFFFF"/>
      </a:lt1>
      <a:dk2>
        <a:srgbClr val="006299"/>
      </a:dk2>
      <a:lt2>
        <a:srgbClr val="E6E6E6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ECD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47202</TotalTime>
  <Words>682</Words>
  <Application>Microsoft Office PowerPoint</Application>
  <PresentationFormat>On-screen Show (4:3)</PresentationFormat>
  <Paragraphs>148</Paragraphs>
  <Slides>24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Arial</vt:lpstr>
      <vt:lpstr>Calibri</vt:lpstr>
      <vt:lpstr>Georgia</vt:lpstr>
      <vt:lpstr>Helvetica 65 Medium</vt:lpstr>
      <vt:lpstr>Wingdings</vt:lpstr>
      <vt:lpstr>Office Theme</vt:lpstr>
      <vt:lpstr>1_OECD_English_white</vt:lpstr>
      <vt:lpstr>3_OECD_English_white</vt:lpstr>
      <vt:lpstr>2018 OECD Performance Budgeting</vt:lpstr>
      <vt:lpstr>Outline of the presentation</vt:lpstr>
      <vt:lpstr>2018 OECD Performance Budgeting Survey</vt:lpstr>
      <vt:lpstr>Performance Budgeting survey Use of performance frameworks continues to increase over time and are the norm across the OECD</vt:lpstr>
      <vt:lpstr>Performance budgeting survey What kind of performance budgeting?</vt:lpstr>
      <vt:lpstr>Performance budgeting survey Increased use of performance information - across a broad range of stakeholders – is observed over the last 5 years</vt:lpstr>
      <vt:lpstr>Performance budgeting survey Spending Review information is becoming more important and is more likely to be used during budget negotiations</vt:lpstr>
      <vt:lpstr>Performance budgeting survey The greatest benefits are increased transparency about objectives, and the quality and usefulness of performance information</vt:lpstr>
      <vt:lpstr>Performance budgeting survey Coordination problems are the biggest challenge</vt:lpstr>
      <vt:lpstr>Good practices for performance budgeting Context II: OECD Framework of Modern Budgeting</vt:lpstr>
      <vt:lpstr>Good practices for performance budgeting</vt:lpstr>
      <vt:lpstr>Good practices for performance budgeting</vt:lpstr>
      <vt:lpstr>Developing KPIs Dilemmas</vt:lpstr>
      <vt:lpstr>Number and type of KPIs – what level of detail is needed? Output or activities` related KPIs are the most commonly used </vt:lpstr>
      <vt:lpstr>Developing KPIs Dilemmas</vt:lpstr>
      <vt:lpstr>Performance budgeting survey Target setting tends to be done by line ministries,  and its coverage varies</vt:lpstr>
      <vt:lpstr>Developing KPIs Dilemmas</vt:lpstr>
      <vt:lpstr>Quality standards in developing indicators Many OECD countries do not implement centrally defined quality standards</vt:lpstr>
      <vt:lpstr>Quality criteria important for the development of indicators Consistency with strategies is more important than benchmarking</vt:lpstr>
      <vt:lpstr>Developing KPIs Dilemmas</vt:lpstr>
      <vt:lpstr>Performance Budgeting Gender is one of the thematic objectives most likely to be systematically integrated into performance frameworks</vt:lpstr>
      <vt:lpstr>Performance budgeting survey Sustainable Development Goals (SDGs) are not yet systematically reflected in performance frameworks</vt:lpstr>
      <vt:lpstr>Developing KPIs Dilemmas</vt:lpstr>
      <vt:lpstr>PowerPoint Presentation</vt:lpstr>
    </vt:vector>
  </TitlesOfParts>
  <Company>OECD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</dc:title>
  <dc:creator>Anne.KELLER@oecd.org</dc:creator>
  <cp:lastModifiedBy>LECONTE-LUCAS Hélène, GOV/BUD</cp:lastModifiedBy>
  <cp:revision>848</cp:revision>
  <cp:lastPrinted>2019-07-01T11:31:36Z</cp:lastPrinted>
  <dcterms:created xsi:type="dcterms:W3CDTF">2012-09-05T08:42:12Z</dcterms:created>
  <dcterms:modified xsi:type="dcterms:W3CDTF">2019-07-01T11:45:18Z</dcterms:modified>
</cp:coreProperties>
</file>