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8" r:id="rId7"/>
  </p:sldMasterIdLst>
  <p:notesMasterIdLst>
    <p:notesMasterId r:id="rId20"/>
  </p:notesMasterIdLst>
  <p:sldIdLst>
    <p:sldId id="256" r:id="rId8"/>
    <p:sldId id="310" r:id="rId9"/>
    <p:sldId id="297" r:id="rId10"/>
    <p:sldId id="298" r:id="rId11"/>
    <p:sldId id="299" r:id="rId12"/>
    <p:sldId id="306" r:id="rId13"/>
    <p:sldId id="315" r:id="rId14"/>
    <p:sldId id="313" r:id="rId15"/>
    <p:sldId id="317" r:id="rId16"/>
    <p:sldId id="316" r:id="rId17"/>
    <p:sldId id="288" r:id="rId18"/>
    <p:sldId id="283" r:id="rId19"/>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05F84AD-7A44-403C-AEBE-E61514DB9FBB}">
          <p14:sldIdLst>
            <p14:sldId id="256"/>
            <p14:sldId id="310"/>
            <p14:sldId id="297"/>
            <p14:sldId id="298"/>
            <p14:sldId id="299"/>
            <p14:sldId id="306"/>
            <p14:sldId id="315"/>
            <p14:sldId id="313"/>
            <p14:sldId id="317"/>
            <p14:sldId id="316"/>
            <p14:sldId id="288"/>
            <p14:sldId id="28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LDER Jennifer, ENV/CBW" initials="CJE" lastIdx="7" clrIdx="0">
    <p:extLst/>
  </p:cmAuthor>
  <p:cmAuthor id="2" name="JANSEN Juliane" initials="JJ"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32" autoAdjust="0"/>
    <p:restoredTop sz="85560" autoAdjust="0"/>
  </p:normalViewPr>
  <p:slideViewPr>
    <p:cSldViewPr>
      <p:cViewPr>
        <p:scale>
          <a:sx n="80" d="100"/>
          <a:sy n="80" d="100"/>
        </p:scale>
        <p:origin x="-1363" y="101"/>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CF1989-243D-453F-8AFC-9A109871C62D}"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GB"/>
        </a:p>
      </dgm:t>
    </dgm:pt>
    <dgm:pt modelId="{1382F92F-AE91-4096-9733-393139247A28}">
      <dgm:prSet phldrT="[Text]" custT="1"/>
      <dgm:spPr/>
      <dgm:t>
        <a:bodyPr/>
        <a:lstStyle/>
        <a:p>
          <a:r>
            <a:rPr lang="en-GB" sz="1600" dirty="0" smtClean="0"/>
            <a:t>Launch at One Planet Summit, </a:t>
          </a:r>
          <a:r>
            <a:rPr lang="en-GB" sz="1600" b="1" dirty="0" smtClean="0">
              <a:solidFill>
                <a:srgbClr val="00B050"/>
              </a:solidFill>
            </a:rPr>
            <a:t>12 Dec 2017</a:t>
          </a:r>
          <a:r>
            <a:rPr lang="en-GB" sz="1600" dirty="0" smtClean="0"/>
            <a:t> in Paris</a:t>
          </a:r>
          <a:endParaRPr lang="en-GB" sz="1600" dirty="0"/>
        </a:p>
      </dgm:t>
    </dgm:pt>
    <dgm:pt modelId="{E2BE7779-53FC-4C9F-8FDB-168EBFEA0BB4}" type="parTrans" cxnId="{87047F28-E51F-4505-BDCF-3B365D48D3BF}">
      <dgm:prSet/>
      <dgm:spPr/>
      <dgm:t>
        <a:bodyPr/>
        <a:lstStyle/>
        <a:p>
          <a:endParaRPr lang="en-GB"/>
        </a:p>
      </dgm:t>
    </dgm:pt>
    <dgm:pt modelId="{C8B40A0A-CF9A-4B82-9FB8-FB847989599F}" type="sibTrans" cxnId="{87047F28-E51F-4505-BDCF-3B365D48D3BF}">
      <dgm:prSet/>
      <dgm:spPr/>
      <dgm:t>
        <a:bodyPr/>
        <a:lstStyle/>
        <a:p>
          <a:endParaRPr lang="en-GB"/>
        </a:p>
      </dgm:t>
    </dgm:pt>
    <dgm:pt modelId="{BDEAACCB-001F-4335-8AD1-00F851726ACF}">
      <dgm:prSet phldrT="[Text]" custT="1"/>
      <dgm:spPr/>
      <dgm:t>
        <a:bodyPr/>
        <a:lstStyle/>
        <a:p>
          <a:pPr>
            <a:spcAft>
              <a:spcPts val="0"/>
            </a:spcAft>
          </a:pPr>
          <a:r>
            <a:rPr lang="en-GB" sz="1600" b="1" dirty="0" smtClean="0">
              <a:solidFill>
                <a:srgbClr val="00B050"/>
              </a:solidFill>
            </a:rPr>
            <a:t>20 June 2018 </a:t>
          </a:r>
        </a:p>
        <a:p>
          <a:pPr>
            <a:spcAft>
              <a:spcPts val="0"/>
            </a:spcAft>
          </a:pPr>
          <a:r>
            <a:rPr lang="en-GB" sz="1600" b="0" dirty="0" smtClean="0">
              <a:solidFill>
                <a:schemeClr val="bg2">
                  <a:lumMod val="50000"/>
                </a:schemeClr>
              </a:solidFill>
            </a:rPr>
            <a:t>Experts Workshop</a:t>
          </a:r>
          <a:endParaRPr lang="en-GB" sz="1600" b="0" dirty="0"/>
        </a:p>
      </dgm:t>
    </dgm:pt>
    <dgm:pt modelId="{BA7D7AFB-8013-4089-BC3F-B0243736084E}" type="parTrans" cxnId="{BBDFF97D-3EEF-4CB7-A9A0-193CA6567E21}">
      <dgm:prSet/>
      <dgm:spPr/>
      <dgm:t>
        <a:bodyPr/>
        <a:lstStyle/>
        <a:p>
          <a:endParaRPr lang="en-GB"/>
        </a:p>
      </dgm:t>
    </dgm:pt>
    <dgm:pt modelId="{45FFC9CD-5A89-427B-9E9B-41FCCF1518C3}" type="sibTrans" cxnId="{BBDFF97D-3EEF-4CB7-A9A0-193CA6567E21}">
      <dgm:prSet/>
      <dgm:spPr/>
      <dgm:t>
        <a:bodyPr/>
        <a:lstStyle/>
        <a:p>
          <a:endParaRPr lang="en-GB"/>
        </a:p>
      </dgm:t>
    </dgm:pt>
    <dgm:pt modelId="{C3A6E1F7-CCBD-4F48-8093-B3E641382AB0}">
      <dgm:prSet phldrT="[Text]" custT="1"/>
      <dgm:spPr>
        <a:ln>
          <a:solidFill>
            <a:srgbClr val="FF0000"/>
          </a:solidFill>
        </a:ln>
      </dgm:spPr>
      <dgm:t>
        <a:bodyPr/>
        <a:lstStyle/>
        <a:p>
          <a:r>
            <a:rPr lang="en-GB" sz="1600" b="1" dirty="0" smtClean="0">
              <a:solidFill>
                <a:srgbClr val="00B050"/>
              </a:solidFill>
            </a:rPr>
            <a:t>22 May 2018 </a:t>
          </a:r>
          <a:r>
            <a:rPr lang="en-GB" sz="1600" b="0" dirty="0" smtClean="0"/>
            <a:t>Introductory workshop</a:t>
          </a:r>
          <a:endParaRPr lang="en-GB" b="0" dirty="0"/>
        </a:p>
      </dgm:t>
    </dgm:pt>
    <dgm:pt modelId="{5FBF6B07-ED95-4CB0-98C0-528C983CBB20}" type="parTrans" cxnId="{D54F9284-D988-42E7-B437-9ABB76A5F298}">
      <dgm:prSet/>
      <dgm:spPr/>
      <dgm:t>
        <a:bodyPr/>
        <a:lstStyle/>
        <a:p>
          <a:endParaRPr lang="en-GB"/>
        </a:p>
      </dgm:t>
    </dgm:pt>
    <dgm:pt modelId="{CB20E92C-9D21-44D6-B0FC-58645F0178AE}" type="sibTrans" cxnId="{D54F9284-D988-42E7-B437-9ABB76A5F298}">
      <dgm:prSet/>
      <dgm:spPr/>
      <dgm:t>
        <a:bodyPr/>
        <a:lstStyle/>
        <a:p>
          <a:endParaRPr lang="en-GB"/>
        </a:p>
      </dgm:t>
    </dgm:pt>
    <dgm:pt modelId="{2E8DAB68-5C0B-4757-A38E-CD68A66962EE}">
      <dgm:prSet phldrT="[Text]" custT="1"/>
      <dgm:spPr/>
      <dgm:t>
        <a:bodyPr/>
        <a:lstStyle/>
        <a:p>
          <a:pPr>
            <a:spcAft>
              <a:spcPts val="0"/>
            </a:spcAft>
          </a:pPr>
          <a:r>
            <a:rPr lang="en-GB" sz="1600" b="1" dirty="0" smtClean="0">
              <a:solidFill>
                <a:srgbClr val="00B050"/>
              </a:solidFill>
            </a:rPr>
            <a:t>September:</a:t>
          </a:r>
          <a:r>
            <a:rPr lang="en-GB" sz="1600" dirty="0" smtClean="0"/>
            <a:t> One Planet Summit progress report</a:t>
          </a:r>
          <a:endParaRPr lang="en-GB" sz="1600" dirty="0"/>
        </a:p>
      </dgm:t>
    </dgm:pt>
    <dgm:pt modelId="{314874D0-ED84-47AA-9491-73EBF64D9EA1}" type="parTrans" cxnId="{FAD68745-BE7D-49C5-8B23-FAABAB8B53E8}">
      <dgm:prSet/>
      <dgm:spPr/>
      <dgm:t>
        <a:bodyPr/>
        <a:lstStyle/>
        <a:p>
          <a:endParaRPr lang="en-GB"/>
        </a:p>
      </dgm:t>
    </dgm:pt>
    <dgm:pt modelId="{3DD74C08-E8F0-47C4-93C4-476A48D56946}" type="sibTrans" cxnId="{FAD68745-BE7D-49C5-8B23-FAABAB8B53E8}">
      <dgm:prSet/>
      <dgm:spPr/>
      <dgm:t>
        <a:bodyPr/>
        <a:lstStyle/>
        <a:p>
          <a:endParaRPr lang="en-GB"/>
        </a:p>
      </dgm:t>
    </dgm:pt>
    <dgm:pt modelId="{38ADCF49-1549-4C68-BB09-4A47B66B07B5}" type="pres">
      <dgm:prSet presAssocID="{A2CF1989-243D-453F-8AFC-9A109871C62D}" presName="Name0" presStyleCnt="0">
        <dgm:presLayoutVars>
          <dgm:dir/>
          <dgm:resizeHandles val="exact"/>
        </dgm:presLayoutVars>
      </dgm:prSet>
      <dgm:spPr/>
      <dgm:t>
        <a:bodyPr/>
        <a:lstStyle/>
        <a:p>
          <a:endParaRPr lang="en-GB"/>
        </a:p>
      </dgm:t>
    </dgm:pt>
    <dgm:pt modelId="{A685A6EE-CAE1-4A4E-A372-ACE3D3E7DF4D}" type="pres">
      <dgm:prSet presAssocID="{A2CF1989-243D-453F-8AFC-9A109871C62D}" presName="arrow" presStyleLbl="bgShp" presStyleIdx="0" presStyleCnt="1" custScaleX="100000" custScaleY="107096" custLinFactNeighborX="-9" custLinFactNeighborY="-30085"/>
      <dgm:spPr/>
    </dgm:pt>
    <dgm:pt modelId="{A72DF111-BA94-4A31-82A4-34A9CD2C73E9}" type="pres">
      <dgm:prSet presAssocID="{A2CF1989-243D-453F-8AFC-9A109871C62D}" presName="points" presStyleCnt="0"/>
      <dgm:spPr/>
    </dgm:pt>
    <dgm:pt modelId="{64287825-6070-4DB1-AAD6-DE8D720CD104}" type="pres">
      <dgm:prSet presAssocID="{1382F92F-AE91-4096-9733-393139247A28}" presName="compositeA" presStyleCnt="0"/>
      <dgm:spPr/>
    </dgm:pt>
    <dgm:pt modelId="{3373FD0D-25D2-4FC5-9BF6-B858475077D3}" type="pres">
      <dgm:prSet presAssocID="{1382F92F-AE91-4096-9733-393139247A28}" presName="textA" presStyleLbl="revTx" presStyleIdx="0" presStyleCnt="4" custScaleX="129271" custScaleY="47351" custLinFactNeighborX="-162" custLinFactNeighborY="-5641">
        <dgm:presLayoutVars>
          <dgm:bulletEnabled val="1"/>
        </dgm:presLayoutVars>
      </dgm:prSet>
      <dgm:spPr/>
      <dgm:t>
        <a:bodyPr/>
        <a:lstStyle/>
        <a:p>
          <a:endParaRPr lang="en-GB"/>
        </a:p>
      </dgm:t>
    </dgm:pt>
    <dgm:pt modelId="{E77CD4C3-D1CE-41D5-8841-D209AA4562E5}" type="pres">
      <dgm:prSet presAssocID="{1382F92F-AE91-4096-9733-393139247A28}" presName="circleA" presStyleLbl="node1" presStyleIdx="0" presStyleCnt="4" custLinFactNeighborX="22208" custLinFactNeighborY="-66417"/>
      <dgm:spPr/>
    </dgm:pt>
    <dgm:pt modelId="{84A96EB5-BC0A-428A-A307-1858E4736001}" type="pres">
      <dgm:prSet presAssocID="{1382F92F-AE91-4096-9733-393139247A28}" presName="spaceA" presStyleCnt="0"/>
      <dgm:spPr/>
    </dgm:pt>
    <dgm:pt modelId="{5BA8B296-8FAB-4762-BB0F-38C0AB2E1C52}" type="pres">
      <dgm:prSet presAssocID="{C8B40A0A-CF9A-4B82-9FB8-FB847989599F}" presName="space" presStyleCnt="0"/>
      <dgm:spPr/>
    </dgm:pt>
    <dgm:pt modelId="{ABD33D78-B254-4C82-BB2C-8D5690BBB7F9}" type="pres">
      <dgm:prSet presAssocID="{C3A6E1F7-CCBD-4F48-8093-B3E641382AB0}" presName="compositeB" presStyleCnt="0"/>
      <dgm:spPr/>
    </dgm:pt>
    <dgm:pt modelId="{F9B6CAFD-1578-4A8B-A8C6-CFA36FAB1B46}" type="pres">
      <dgm:prSet presAssocID="{C3A6E1F7-CCBD-4F48-8093-B3E641382AB0}" presName="textB" presStyleLbl="revTx" presStyleIdx="1" presStyleCnt="4" custScaleY="50426" custLinFactY="-75899" custLinFactNeighborX="-9810" custLinFactNeighborY="-100000">
        <dgm:presLayoutVars>
          <dgm:bulletEnabled val="1"/>
        </dgm:presLayoutVars>
      </dgm:prSet>
      <dgm:spPr/>
      <dgm:t>
        <a:bodyPr/>
        <a:lstStyle/>
        <a:p>
          <a:endParaRPr lang="en-GB"/>
        </a:p>
      </dgm:t>
    </dgm:pt>
    <dgm:pt modelId="{E7367D85-8A60-441B-B106-46562D5EF24E}" type="pres">
      <dgm:prSet presAssocID="{C3A6E1F7-CCBD-4F48-8093-B3E641382AB0}" presName="circleB" presStyleLbl="node1" presStyleIdx="1" presStyleCnt="4" custLinFactY="-68640" custLinFactNeighborX="-1444" custLinFactNeighborY="-100000"/>
      <dgm:spPr/>
    </dgm:pt>
    <dgm:pt modelId="{1BEC6901-781A-481D-A84D-861418525421}" type="pres">
      <dgm:prSet presAssocID="{C3A6E1F7-CCBD-4F48-8093-B3E641382AB0}" presName="spaceB" presStyleCnt="0"/>
      <dgm:spPr/>
    </dgm:pt>
    <dgm:pt modelId="{87B69BE0-4989-47F4-9E90-99FD6B8615A6}" type="pres">
      <dgm:prSet presAssocID="{CB20E92C-9D21-44D6-B0FC-58645F0178AE}" presName="space" presStyleCnt="0"/>
      <dgm:spPr/>
    </dgm:pt>
    <dgm:pt modelId="{7057686D-E5EB-46CE-985D-20F26A1FA851}" type="pres">
      <dgm:prSet presAssocID="{BDEAACCB-001F-4335-8AD1-00F851726ACF}" presName="compositeA" presStyleCnt="0"/>
      <dgm:spPr/>
    </dgm:pt>
    <dgm:pt modelId="{1CA2EF66-3C1A-442E-A850-56EF7EEBC68E}" type="pres">
      <dgm:prSet presAssocID="{BDEAACCB-001F-4335-8AD1-00F851726ACF}" presName="textA" presStyleLbl="revTx" presStyleIdx="2" presStyleCnt="4" custScaleX="119748" custScaleY="54873" custLinFactNeighborX="-3079" custLinFactNeighborY="-11282">
        <dgm:presLayoutVars>
          <dgm:bulletEnabled val="1"/>
        </dgm:presLayoutVars>
      </dgm:prSet>
      <dgm:spPr/>
      <dgm:t>
        <a:bodyPr/>
        <a:lstStyle/>
        <a:p>
          <a:endParaRPr lang="en-GB"/>
        </a:p>
      </dgm:t>
    </dgm:pt>
    <dgm:pt modelId="{AD3DC8D2-9274-414E-97EB-6E3100FA42DD}" type="pres">
      <dgm:prSet presAssocID="{BDEAACCB-001F-4335-8AD1-00F851726ACF}" presName="circleA" presStyleLbl="node1" presStyleIdx="2" presStyleCnt="4" custLinFactNeighborX="-9786" custLinFactNeighborY="-73939"/>
      <dgm:spPr/>
    </dgm:pt>
    <dgm:pt modelId="{29EA9BB8-39AC-4E18-A009-E07414094484}" type="pres">
      <dgm:prSet presAssocID="{BDEAACCB-001F-4335-8AD1-00F851726ACF}" presName="spaceA" presStyleCnt="0"/>
      <dgm:spPr/>
    </dgm:pt>
    <dgm:pt modelId="{1E99315F-3750-43A1-9497-D8D23BB128D0}" type="pres">
      <dgm:prSet presAssocID="{45FFC9CD-5A89-427B-9E9B-41FCCF1518C3}" presName="space" presStyleCnt="0"/>
      <dgm:spPr/>
    </dgm:pt>
    <dgm:pt modelId="{DF38CB4E-954C-449F-98D2-86E25D4A37DB}" type="pres">
      <dgm:prSet presAssocID="{2E8DAB68-5C0B-4757-A38E-CD68A66962EE}" presName="compositeB" presStyleCnt="0"/>
      <dgm:spPr/>
    </dgm:pt>
    <dgm:pt modelId="{086A8308-B28A-4388-8B48-FD7A426BEDF7}" type="pres">
      <dgm:prSet presAssocID="{2E8DAB68-5C0B-4757-A38E-CD68A66962EE}" presName="textB" presStyleLbl="revTx" presStyleIdx="3" presStyleCnt="4" custScaleX="119946" custScaleY="57947" custLinFactY="-70258" custLinFactNeighborX="-3888" custLinFactNeighborY="-100000">
        <dgm:presLayoutVars>
          <dgm:bulletEnabled val="1"/>
        </dgm:presLayoutVars>
      </dgm:prSet>
      <dgm:spPr/>
      <dgm:t>
        <a:bodyPr/>
        <a:lstStyle/>
        <a:p>
          <a:endParaRPr lang="en-GB"/>
        </a:p>
      </dgm:t>
    </dgm:pt>
    <dgm:pt modelId="{0360E699-8D2B-4704-A2A7-BAB00A49A9D6}" type="pres">
      <dgm:prSet presAssocID="{2E8DAB68-5C0B-4757-A38E-CD68A66962EE}" presName="circleB" presStyleLbl="node1" presStyleIdx="3" presStyleCnt="4" custLinFactY="-46076" custLinFactNeighborX="-35152" custLinFactNeighborY="-100000"/>
      <dgm:spPr/>
    </dgm:pt>
    <dgm:pt modelId="{A75D813C-C856-4F91-AABF-57895FCDFABF}" type="pres">
      <dgm:prSet presAssocID="{2E8DAB68-5C0B-4757-A38E-CD68A66962EE}" presName="spaceB" presStyleCnt="0"/>
      <dgm:spPr/>
    </dgm:pt>
  </dgm:ptLst>
  <dgm:cxnLst>
    <dgm:cxn modelId="{F4A898BE-893D-463D-8D43-05B5EDA2D12F}" type="presOf" srcId="{C3A6E1F7-CCBD-4F48-8093-B3E641382AB0}" destId="{F9B6CAFD-1578-4A8B-A8C6-CFA36FAB1B46}" srcOrd="0" destOrd="0" presId="urn:microsoft.com/office/officeart/2005/8/layout/hProcess11"/>
    <dgm:cxn modelId="{87047F28-E51F-4505-BDCF-3B365D48D3BF}" srcId="{A2CF1989-243D-453F-8AFC-9A109871C62D}" destId="{1382F92F-AE91-4096-9733-393139247A28}" srcOrd="0" destOrd="0" parTransId="{E2BE7779-53FC-4C9F-8FDB-168EBFEA0BB4}" sibTransId="{C8B40A0A-CF9A-4B82-9FB8-FB847989599F}"/>
    <dgm:cxn modelId="{854F661B-9CD2-459D-A8DC-5DF537BD3559}" type="presOf" srcId="{1382F92F-AE91-4096-9733-393139247A28}" destId="{3373FD0D-25D2-4FC5-9BF6-B858475077D3}" srcOrd="0" destOrd="0" presId="urn:microsoft.com/office/officeart/2005/8/layout/hProcess11"/>
    <dgm:cxn modelId="{D54F9284-D988-42E7-B437-9ABB76A5F298}" srcId="{A2CF1989-243D-453F-8AFC-9A109871C62D}" destId="{C3A6E1F7-CCBD-4F48-8093-B3E641382AB0}" srcOrd="1" destOrd="0" parTransId="{5FBF6B07-ED95-4CB0-98C0-528C983CBB20}" sibTransId="{CB20E92C-9D21-44D6-B0FC-58645F0178AE}"/>
    <dgm:cxn modelId="{82ACA45E-B967-47A6-8DCE-CF9594992A06}" type="presOf" srcId="{A2CF1989-243D-453F-8AFC-9A109871C62D}" destId="{38ADCF49-1549-4C68-BB09-4A47B66B07B5}" srcOrd="0" destOrd="0" presId="urn:microsoft.com/office/officeart/2005/8/layout/hProcess11"/>
    <dgm:cxn modelId="{FAD68745-BE7D-49C5-8B23-FAABAB8B53E8}" srcId="{A2CF1989-243D-453F-8AFC-9A109871C62D}" destId="{2E8DAB68-5C0B-4757-A38E-CD68A66962EE}" srcOrd="3" destOrd="0" parTransId="{314874D0-ED84-47AA-9491-73EBF64D9EA1}" sibTransId="{3DD74C08-E8F0-47C4-93C4-476A48D56946}"/>
    <dgm:cxn modelId="{BBDFF97D-3EEF-4CB7-A9A0-193CA6567E21}" srcId="{A2CF1989-243D-453F-8AFC-9A109871C62D}" destId="{BDEAACCB-001F-4335-8AD1-00F851726ACF}" srcOrd="2" destOrd="0" parTransId="{BA7D7AFB-8013-4089-BC3F-B0243736084E}" sibTransId="{45FFC9CD-5A89-427B-9E9B-41FCCF1518C3}"/>
    <dgm:cxn modelId="{44302FFB-805E-4BD3-87C4-676023C79948}" type="presOf" srcId="{2E8DAB68-5C0B-4757-A38E-CD68A66962EE}" destId="{086A8308-B28A-4388-8B48-FD7A426BEDF7}" srcOrd="0" destOrd="0" presId="urn:microsoft.com/office/officeart/2005/8/layout/hProcess11"/>
    <dgm:cxn modelId="{69056EDF-A4C0-4876-9073-F88B8D69CD05}" type="presOf" srcId="{BDEAACCB-001F-4335-8AD1-00F851726ACF}" destId="{1CA2EF66-3C1A-442E-A850-56EF7EEBC68E}" srcOrd="0" destOrd="0" presId="urn:microsoft.com/office/officeart/2005/8/layout/hProcess11"/>
    <dgm:cxn modelId="{0B9FFECC-5002-4B29-9534-B25D0009D00E}" type="presParOf" srcId="{38ADCF49-1549-4C68-BB09-4A47B66B07B5}" destId="{A685A6EE-CAE1-4A4E-A372-ACE3D3E7DF4D}" srcOrd="0" destOrd="0" presId="urn:microsoft.com/office/officeart/2005/8/layout/hProcess11"/>
    <dgm:cxn modelId="{D2035861-C7A6-4E7E-947A-2B459FB1B322}" type="presParOf" srcId="{38ADCF49-1549-4C68-BB09-4A47B66B07B5}" destId="{A72DF111-BA94-4A31-82A4-34A9CD2C73E9}" srcOrd="1" destOrd="0" presId="urn:microsoft.com/office/officeart/2005/8/layout/hProcess11"/>
    <dgm:cxn modelId="{7DEFD151-B7DD-4794-9762-16EAD8A73BFA}" type="presParOf" srcId="{A72DF111-BA94-4A31-82A4-34A9CD2C73E9}" destId="{64287825-6070-4DB1-AAD6-DE8D720CD104}" srcOrd="0" destOrd="0" presId="urn:microsoft.com/office/officeart/2005/8/layout/hProcess11"/>
    <dgm:cxn modelId="{67D98E7A-D723-458C-9311-5DA5108A3119}" type="presParOf" srcId="{64287825-6070-4DB1-AAD6-DE8D720CD104}" destId="{3373FD0D-25D2-4FC5-9BF6-B858475077D3}" srcOrd="0" destOrd="0" presId="urn:microsoft.com/office/officeart/2005/8/layout/hProcess11"/>
    <dgm:cxn modelId="{AABEF08D-AEA7-4944-9118-70289455EAA9}" type="presParOf" srcId="{64287825-6070-4DB1-AAD6-DE8D720CD104}" destId="{E77CD4C3-D1CE-41D5-8841-D209AA4562E5}" srcOrd="1" destOrd="0" presId="urn:microsoft.com/office/officeart/2005/8/layout/hProcess11"/>
    <dgm:cxn modelId="{CFAADD26-86A3-41AF-A8FE-BEC65EA6D27E}" type="presParOf" srcId="{64287825-6070-4DB1-AAD6-DE8D720CD104}" destId="{84A96EB5-BC0A-428A-A307-1858E4736001}" srcOrd="2" destOrd="0" presId="urn:microsoft.com/office/officeart/2005/8/layout/hProcess11"/>
    <dgm:cxn modelId="{953D8D99-D499-4963-83A7-86CBF9E642D5}" type="presParOf" srcId="{A72DF111-BA94-4A31-82A4-34A9CD2C73E9}" destId="{5BA8B296-8FAB-4762-BB0F-38C0AB2E1C52}" srcOrd="1" destOrd="0" presId="urn:microsoft.com/office/officeart/2005/8/layout/hProcess11"/>
    <dgm:cxn modelId="{3A890BD0-E022-45EC-B736-20AC106E2DB6}" type="presParOf" srcId="{A72DF111-BA94-4A31-82A4-34A9CD2C73E9}" destId="{ABD33D78-B254-4C82-BB2C-8D5690BBB7F9}" srcOrd="2" destOrd="0" presId="urn:microsoft.com/office/officeart/2005/8/layout/hProcess11"/>
    <dgm:cxn modelId="{4DDD1245-48DB-4BD6-86B0-8F5C63457356}" type="presParOf" srcId="{ABD33D78-B254-4C82-BB2C-8D5690BBB7F9}" destId="{F9B6CAFD-1578-4A8B-A8C6-CFA36FAB1B46}" srcOrd="0" destOrd="0" presId="urn:microsoft.com/office/officeart/2005/8/layout/hProcess11"/>
    <dgm:cxn modelId="{B9A9A3C4-134F-45DE-AFFA-F4491A1B9C75}" type="presParOf" srcId="{ABD33D78-B254-4C82-BB2C-8D5690BBB7F9}" destId="{E7367D85-8A60-441B-B106-46562D5EF24E}" srcOrd="1" destOrd="0" presId="urn:microsoft.com/office/officeart/2005/8/layout/hProcess11"/>
    <dgm:cxn modelId="{ACD75D59-52F6-4E45-8F76-396CA36CA7D0}" type="presParOf" srcId="{ABD33D78-B254-4C82-BB2C-8D5690BBB7F9}" destId="{1BEC6901-781A-481D-A84D-861418525421}" srcOrd="2" destOrd="0" presId="urn:microsoft.com/office/officeart/2005/8/layout/hProcess11"/>
    <dgm:cxn modelId="{4697C9AC-2CEA-4BAB-8B2C-DBE0AB3192DE}" type="presParOf" srcId="{A72DF111-BA94-4A31-82A4-34A9CD2C73E9}" destId="{87B69BE0-4989-47F4-9E90-99FD6B8615A6}" srcOrd="3" destOrd="0" presId="urn:microsoft.com/office/officeart/2005/8/layout/hProcess11"/>
    <dgm:cxn modelId="{7F83815C-830E-4BF2-9E52-37D5F91955B0}" type="presParOf" srcId="{A72DF111-BA94-4A31-82A4-34A9CD2C73E9}" destId="{7057686D-E5EB-46CE-985D-20F26A1FA851}" srcOrd="4" destOrd="0" presId="urn:microsoft.com/office/officeart/2005/8/layout/hProcess11"/>
    <dgm:cxn modelId="{0DE2025A-A9EA-49FF-9BDE-EC147972908A}" type="presParOf" srcId="{7057686D-E5EB-46CE-985D-20F26A1FA851}" destId="{1CA2EF66-3C1A-442E-A850-56EF7EEBC68E}" srcOrd="0" destOrd="0" presId="urn:microsoft.com/office/officeart/2005/8/layout/hProcess11"/>
    <dgm:cxn modelId="{B576D20A-DC3C-487C-9B8A-24136D60920A}" type="presParOf" srcId="{7057686D-E5EB-46CE-985D-20F26A1FA851}" destId="{AD3DC8D2-9274-414E-97EB-6E3100FA42DD}" srcOrd="1" destOrd="0" presId="urn:microsoft.com/office/officeart/2005/8/layout/hProcess11"/>
    <dgm:cxn modelId="{1672C4A9-57B9-4ACF-8407-220B38052AC4}" type="presParOf" srcId="{7057686D-E5EB-46CE-985D-20F26A1FA851}" destId="{29EA9BB8-39AC-4E18-A009-E07414094484}" srcOrd="2" destOrd="0" presId="urn:microsoft.com/office/officeart/2005/8/layout/hProcess11"/>
    <dgm:cxn modelId="{06B078A5-438B-4DE7-B71E-1604FB6FFD75}" type="presParOf" srcId="{A72DF111-BA94-4A31-82A4-34A9CD2C73E9}" destId="{1E99315F-3750-43A1-9497-D8D23BB128D0}" srcOrd="5" destOrd="0" presId="urn:microsoft.com/office/officeart/2005/8/layout/hProcess11"/>
    <dgm:cxn modelId="{755F9CDD-5FC4-4CB7-8E3C-D2B1FA4ED7D2}" type="presParOf" srcId="{A72DF111-BA94-4A31-82A4-34A9CD2C73E9}" destId="{DF38CB4E-954C-449F-98D2-86E25D4A37DB}" srcOrd="6" destOrd="0" presId="urn:microsoft.com/office/officeart/2005/8/layout/hProcess11"/>
    <dgm:cxn modelId="{95625CDA-E8DA-45E3-80FD-8970410C8001}" type="presParOf" srcId="{DF38CB4E-954C-449F-98D2-86E25D4A37DB}" destId="{086A8308-B28A-4388-8B48-FD7A426BEDF7}" srcOrd="0" destOrd="0" presId="urn:microsoft.com/office/officeart/2005/8/layout/hProcess11"/>
    <dgm:cxn modelId="{D8E9FA83-D59B-40E8-AB7E-BCE024BD647A}" type="presParOf" srcId="{DF38CB4E-954C-449F-98D2-86E25D4A37DB}" destId="{0360E699-8D2B-4704-A2A7-BAB00A49A9D6}" srcOrd="1" destOrd="0" presId="urn:microsoft.com/office/officeart/2005/8/layout/hProcess11"/>
    <dgm:cxn modelId="{EA607073-06BB-4232-AB6A-41260A4347D9}" type="presParOf" srcId="{DF38CB4E-954C-449F-98D2-86E25D4A37DB}" destId="{A75D813C-C856-4F91-AABF-57895FCDFABF}"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85A6EE-CAE1-4A4E-A372-ACE3D3E7DF4D}">
      <dsp:nvSpPr>
        <dsp:cNvPr id="0" name=""/>
        <dsp:cNvSpPr/>
      </dsp:nvSpPr>
      <dsp:spPr>
        <a:xfrm>
          <a:off x="0" y="792092"/>
          <a:ext cx="8280151" cy="2050666"/>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73FD0D-25D2-4FC5-9BF6-B858475077D3}">
      <dsp:nvSpPr>
        <dsp:cNvPr id="0" name=""/>
        <dsp:cNvSpPr/>
      </dsp:nvSpPr>
      <dsp:spPr>
        <a:xfrm>
          <a:off x="0" y="144016"/>
          <a:ext cx="1989721" cy="906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ct val="35000"/>
            </a:spcAft>
          </a:pPr>
          <a:r>
            <a:rPr lang="en-GB" sz="1600" kern="1200" dirty="0" smtClean="0"/>
            <a:t>Launch at One Planet Summit, </a:t>
          </a:r>
          <a:r>
            <a:rPr lang="en-GB" sz="1600" b="1" kern="1200" dirty="0" smtClean="0">
              <a:solidFill>
                <a:srgbClr val="00B050"/>
              </a:solidFill>
            </a:rPr>
            <a:t>12 Dec 2017</a:t>
          </a:r>
          <a:r>
            <a:rPr lang="en-GB" sz="1600" kern="1200" dirty="0" smtClean="0"/>
            <a:t> in Paris</a:t>
          </a:r>
          <a:endParaRPr lang="en-GB" sz="1600" kern="1200" dirty="0"/>
        </a:p>
      </dsp:txBody>
      <dsp:txXfrm>
        <a:off x="0" y="144016"/>
        <a:ext cx="1989721" cy="906673"/>
      </dsp:txXfrm>
    </dsp:sp>
    <dsp:sp modelId="{E77CD4C3-D1CE-41D5-8841-D209AA4562E5}">
      <dsp:nvSpPr>
        <dsp:cNvPr id="0" name=""/>
        <dsp:cNvSpPr/>
      </dsp:nvSpPr>
      <dsp:spPr>
        <a:xfrm>
          <a:off x="863327" y="1584175"/>
          <a:ext cx="478698" cy="47869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B6CAFD-1578-4A8B-A8C6-CFA36FAB1B46}">
      <dsp:nvSpPr>
        <dsp:cNvPr id="0" name=""/>
        <dsp:cNvSpPr/>
      </dsp:nvSpPr>
      <dsp:spPr>
        <a:xfrm>
          <a:off x="1917193" y="216017"/>
          <a:ext cx="1539186" cy="965553"/>
        </a:xfrm>
        <a:prstGeom prst="rect">
          <a:avLst/>
        </a:prstGeom>
        <a:noFill/>
        <a:ln>
          <a:solidFill>
            <a:srgbClr val="FF0000"/>
          </a:solid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en-GB" sz="1600" b="1" kern="1200" dirty="0" smtClean="0">
              <a:solidFill>
                <a:srgbClr val="00B050"/>
              </a:solidFill>
            </a:rPr>
            <a:t>22 May 2018 </a:t>
          </a:r>
          <a:r>
            <a:rPr lang="en-GB" sz="1600" b="0" kern="1200" dirty="0" smtClean="0"/>
            <a:t>Introductory workshop</a:t>
          </a:r>
          <a:endParaRPr lang="en-GB" b="0" kern="1200" dirty="0"/>
        </a:p>
      </dsp:txBody>
      <dsp:txXfrm>
        <a:off x="1917193" y="216017"/>
        <a:ext cx="1539186" cy="965553"/>
      </dsp:txXfrm>
    </dsp:sp>
    <dsp:sp modelId="{E7367D85-8A60-441B-B106-46562D5EF24E}">
      <dsp:nvSpPr>
        <dsp:cNvPr id="0" name=""/>
        <dsp:cNvSpPr/>
      </dsp:nvSpPr>
      <dsp:spPr>
        <a:xfrm>
          <a:off x="2591518" y="1584175"/>
          <a:ext cx="478698" cy="47869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A2EF66-3C1A-442E-A850-56EF7EEBC68E}">
      <dsp:nvSpPr>
        <dsp:cNvPr id="0" name=""/>
        <dsp:cNvSpPr/>
      </dsp:nvSpPr>
      <dsp:spPr>
        <a:xfrm>
          <a:off x="3636941" y="0"/>
          <a:ext cx="1843144" cy="1050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ts val="0"/>
            </a:spcAft>
          </a:pPr>
          <a:r>
            <a:rPr lang="en-GB" sz="1600" b="1" kern="1200" dirty="0" smtClean="0">
              <a:solidFill>
                <a:srgbClr val="00B050"/>
              </a:solidFill>
            </a:rPr>
            <a:t>20 June 2018 </a:t>
          </a:r>
        </a:p>
        <a:p>
          <a:pPr lvl="0" algn="ctr" defTabSz="711200">
            <a:lnSpc>
              <a:spcPct val="90000"/>
            </a:lnSpc>
            <a:spcBef>
              <a:spcPct val="0"/>
            </a:spcBef>
            <a:spcAft>
              <a:spcPts val="0"/>
            </a:spcAft>
          </a:pPr>
          <a:r>
            <a:rPr lang="en-GB" sz="1600" b="0" kern="1200" dirty="0" smtClean="0">
              <a:solidFill>
                <a:schemeClr val="bg2">
                  <a:lumMod val="50000"/>
                </a:schemeClr>
              </a:solidFill>
            </a:rPr>
            <a:t>Experts Workshop</a:t>
          </a:r>
          <a:endParaRPr lang="en-GB" sz="1600" b="0" kern="1200" dirty="0"/>
        </a:p>
      </dsp:txBody>
      <dsp:txXfrm>
        <a:off x="3636941" y="0"/>
        <a:ext cx="1843144" cy="1050704"/>
      </dsp:txXfrm>
    </dsp:sp>
    <dsp:sp modelId="{AD3DC8D2-9274-414E-97EB-6E3100FA42DD}">
      <dsp:nvSpPr>
        <dsp:cNvPr id="0" name=""/>
        <dsp:cNvSpPr/>
      </dsp:nvSpPr>
      <dsp:spPr>
        <a:xfrm>
          <a:off x="4319710" y="1584175"/>
          <a:ext cx="478698" cy="47869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6A8308-B28A-4388-8B48-FD7A426BEDF7}">
      <dsp:nvSpPr>
        <dsp:cNvPr id="0" name=""/>
        <dsp:cNvSpPr/>
      </dsp:nvSpPr>
      <dsp:spPr>
        <a:xfrm>
          <a:off x="5544593" y="216022"/>
          <a:ext cx="1846192" cy="110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ts val="0"/>
            </a:spcAft>
          </a:pPr>
          <a:r>
            <a:rPr lang="en-GB" sz="1600" b="1" kern="1200" dirty="0" smtClean="0">
              <a:solidFill>
                <a:srgbClr val="00B050"/>
              </a:solidFill>
            </a:rPr>
            <a:t>September:</a:t>
          </a:r>
          <a:r>
            <a:rPr lang="en-GB" sz="1600" kern="1200" dirty="0" smtClean="0"/>
            <a:t> One Planet Summit progress report</a:t>
          </a:r>
          <a:endParaRPr lang="en-GB" sz="1600" kern="1200" dirty="0"/>
        </a:p>
      </dsp:txBody>
      <dsp:txXfrm>
        <a:off x="5544593" y="216022"/>
        <a:ext cx="1846192" cy="1109564"/>
      </dsp:txXfrm>
    </dsp:sp>
    <dsp:sp modelId="{0360E699-8D2B-4704-A2A7-BAB00A49A9D6}">
      <dsp:nvSpPr>
        <dsp:cNvPr id="0" name=""/>
        <dsp:cNvSpPr/>
      </dsp:nvSpPr>
      <dsp:spPr>
        <a:xfrm>
          <a:off x="6119912" y="1656185"/>
          <a:ext cx="478698" cy="47869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0CE5FE25-6575-46BF-962E-56CEA9E1C3A1}" type="datetimeFigureOut">
              <a:rPr lang="en-GB" smtClean="0"/>
              <a:t>23/05/2018</a:t>
            </a:fld>
            <a:endParaRPr lang="en-GB"/>
          </a:p>
        </p:txBody>
      </p:sp>
      <p:sp>
        <p:nvSpPr>
          <p:cNvPr id="4" name="Slide Image Placehold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B206DD7F-0616-4364-969F-0696BD47B07C}" type="slidenum">
              <a:rPr lang="en-GB" smtClean="0"/>
              <a:t>‹#›</a:t>
            </a:fld>
            <a:endParaRPr lang="en-GB"/>
          </a:p>
        </p:txBody>
      </p:sp>
    </p:spTree>
    <p:extLst>
      <p:ext uri="{BB962C8B-B14F-4D97-AF65-F5344CB8AC3E}">
        <p14:creationId xmlns:p14="http://schemas.microsoft.com/office/powerpoint/2010/main" val="97477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smtClean="0"/>
              <a:t>I’ll </a:t>
            </a:r>
            <a:r>
              <a:rPr lang="en-GB" sz="1100" dirty="0" smtClean="0"/>
              <a:t>be introducing you to a new initiative</a:t>
            </a:r>
            <a:r>
              <a:rPr lang="en-GB" sz="1100" baseline="0" dirty="0" smtClean="0"/>
              <a:t> here at the OECD, being taken forward by a number of teams across the organisation. That initiative is called the Paris Collaborative on Green Budgeting.</a:t>
            </a:r>
            <a:endParaRPr lang="en-GB" sz="1100" dirty="0"/>
          </a:p>
        </p:txBody>
      </p:sp>
      <p:sp>
        <p:nvSpPr>
          <p:cNvPr id="4" name="Slide Number Placeholder 3"/>
          <p:cNvSpPr>
            <a:spLocks noGrp="1"/>
          </p:cNvSpPr>
          <p:nvPr>
            <p:ph type="sldNum" sz="quarter" idx="10"/>
          </p:nvPr>
        </p:nvSpPr>
        <p:spPr/>
        <p:txBody>
          <a:bodyPr/>
          <a:lstStyle/>
          <a:p>
            <a:fld id="{B206DD7F-0616-4364-969F-0696BD47B07C}" type="slidenum">
              <a:rPr lang="en-GB" smtClean="0"/>
              <a:t>1</a:t>
            </a:fld>
            <a:endParaRPr lang="en-GB" dirty="0"/>
          </a:p>
        </p:txBody>
      </p:sp>
    </p:spTree>
    <p:extLst>
      <p:ext uri="{BB962C8B-B14F-4D97-AF65-F5344CB8AC3E}">
        <p14:creationId xmlns:p14="http://schemas.microsoft.com/office/powerpoint/2010/main" val="2495549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If you would like further information, please feel free to download the full report or the policy highlights from our website.</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Thank you.</a:t>
            </a:r>
            <a:endParaRPr lang="en-GB" dirty="0"/>
          </a:p>
        </p:txBody>
      </p:sp>
      <p:sp>
        <p:nvSpPr>
          <p:cNvPr id="4" name="Slide Number Placeholder 3"/>
          <p:cNvSpPr>
            <a:spLocks noGrp="1"/>
          </p:cNvSpPr>
          <p:nvPr>
            <p:ph type="sldNum" sz="quarter" idx="10"/>
          </p:nvPr>
        </p:nvSpPr>
        <p:spPr/>
        <p:txBody>
          <a:bodyPr/>
          <a:lstStyle/>
          <a:p>
            <a:fld id="{6D934E20-768B-4D43-8D92-6FD25676348F}" type="slidenum">
              <a:rPr lang="en-GB" smtClean="0"/>
              <a:t>12</a:t>
            </a:fld>
            <a:endParaRPr lang="en-GB"/>
          </a:p>
        </p:txBody>
      </p:sp>
    </p:spTree>
    <p:extLst>
      <p:ext uri="{BB962C8B-B14F-4D97-AF65-F5344CB8AC3E}">
        <p14:creationId xmlns:p14="http://schemas.microsoft.com/office/powerpoint/2010/main" val="312222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effectLst/>
                <a:latin typeface="Times New Roman"/>
              </a:rPr>
              <a:t>Green budgeting offers a range of tools which can help align public policy and public finances with national and international commitments. </a:t>
            </a:r>
            <a:endParaRPr lang="en-GB" dirty="0" smtClean="0"/>
          </a:p>
          <a:p>
            <a:r>
              <a:rPr lang="en-GB" dirty="0" smtClean="0"/>
              <a:t>- It </a:t>
            </a:r>
            <a:r>
              <a:rPr lang="en-GB" baseline="0" dirty="0" smtClean="0"/>
              <a:t> </a:t>
            </a:r>
            <a:endParaRPr lang="en-GB" dirty="0"/>
          </a:p>
        </p:txBody>
      </p:sp>
      <p:sp>
        <p:nvSpPr>
          <p:cNvPr id="4" name="Slide Number Placeholder 3"/>
          <p:cNvSpPr>
            <a:spLocks noGrp="1"/>
          </p:cNvSpPr>
          <p:nvPr>
            <p:ph type="sldNum" sz="quarter" idx="10"/>
          </p:nvPr>
        </p:nvSpPr>
        <p:spPr/>
        <p:txBody>
          <a:bodyPr/>
          <a:lstStyle/>
          <a:p>
            <a:fld id="{B206DD7F-0616-4364-969F-0696BD47B07C}" type="slidenum">
              <a:rPr lang="en-GB" smtClean="0"/>
              <a:t>2</a:t>
            </a:fld>
            <a:endParaRPr lang="en-GB"/>
          </a:p>
        </p:txBody>
      </p:sp>
    </p:spTree>
    <p:extLst>
      <p:ext uri="{BB962C8B-B14F-4D97-AF65-F5344CB8AC3E}">
        <p14:creationId xmlns:p14="http://schemas.microsoft.com/office/powerpoint/2010/main" val="2409287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what is the rationale for green budgeting?</a:t>
            </a:r>
          </a:p>
          <a:p>
            <a:pPr marL="171450" indent="-171450">
              <a:buFont typeface="Arial" panose="020B0604020202020204" pitchFamily="34" charset="0"/>
              <a:buChar char="•"/>
            </a:pPr>
            <a:r>
              <a:rPr lang="en-GB" sz="1200" dirty="0" smtClean="0">
                <a:effectLst/>
                <a:latin typeface="Times New Roman"/>
                <a:ea typeface="Calibri"/>
              </a:rPr>
              <a:t>We are all aware of the range of international commitments now in place – notably the Paris Agreement and its aim to make financial flows consistent with a long-term, low-emission development pathway, the actions set out at COP23, the Aichi Biodiversity Targets under the Convention on Biodiversity (CBD) and the other related Sustainable Development Goals (SDGs).</a:t>
            </a:r>
          </a:p>
          <a:p>
            <a:pPr marL="171450" indent="-171450">
              <a:buFont typeface="Arial" panose="020B0604020202020204" pitchFamily="34" charset="0"/>
              <a:buChar char="•"/>
            </a:pPr>
            <a:r>
              <a:rPr lang="en-GB" sz="1200" dirty="0" smtClean="0">
                <a:effectLst/>
                <a:latin typeface="Times New Roman"/>
              </a:rPr>
              <a:t>There</a:t>
            </a:r>
            <a:r>
              <a:rPr lang="en-GB" sz="1200" baseline="0" dirty="0" smtClean="0">
                <a:effectLst/>
                <a:latin typeface="Times New Roman"/>
              </a:rPr>
              <a:t> is a recognition that there is a need for financing for climate action, financing for biodiversity, development of resilient infrastructure, for example.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smtClean="0">
                <a:effectLst/>
                <a:latin typeface="Times New Roman"/>
              </a:rPr>
              <a:t>Climate developments have a number of implications for public finances. These financial issues go well beyond mobilising private finance. </a:t>
            </a:r>
            <a:endParaRPr lang="en-GB" dirty="0" smtClean="0"/>
          </a:p>
          <a:p>
            <a:pPr marL="171450" indent="-171450">
              <a:buFont typeface="Arial" panose="020B0604020202020204" pitchFamily="34" charset="0"/>
              <a:buChar char="•"/>
            </a:pPr>
            <a:r>
              <a:rPr lang="en-GB" sz="1200" baseline="0" dirty="0" smtClean="0">
                <a:effectLst/>
                <a:latin typeface="Times New Roman"/>
              </a:rPr>
              <a:t>Revenue streams will be changing and costs of climate change mitigation will be arising which could very well give rise to issues of long-term fiscal sustainability. </a:t>
            </a:r>
          </a:p>
          <a:p>
            <a:pPr marL="171450" indent="-171450">
              <a:buFont typeface="Arial" panose="020B0604020202020204" pitchFamily="34" charset="0"/>
              <a:buChar char="•"/>
            </a:pPr>
            <a:r>
              <a:rPr lang="en-GB" sz="1200" baseline="0" dirty="0" smtClean="0">
                <a:effectLst/>
                <a:latin typeface="Times New Roman"/>
              </a:rPr>
              <a:t>Within the existing policy environment, there are perverse incentives and misalignments between policies. More thought needs to go into policy coherence with the national agenda.</a:t>
            </a:r>
          </a:p>
        </p:txBody>
      </p:sp>
      <p:sp>
        <p:nvSpPr>
          <p:cNvPr id="4" name="Slide Number Placeholder 3"/>
          <p:cNvSpPr>
            <a:spLocks noGrp="1"/>
          </p:cNvSpPr>
          <p:nvPr>
            <p:ph type="sldNum" sz="quarter" idx="10"/>
          </p:nvPr>
        </p:nvSpPr>
        <p:spPr/>
        <p:txBody>
          <a:bodyPr/>
          <a:lstStyle/>
          <a:p>
            <a:fld id="{B206DD7F-0616-4364-969F-0696BD47B07C}" type="slidenum">
              <a:rPr lang="en-GB" smtClean="0"/>
              <a:t>3</a:t>
            </a:fld>
            <a:endParaRPr lang="en-GB"/>
          </a:p>
        </p:txBody>
      </p:sp>
    </p:spTree>
    <p:extLst>
      <p:ext uri="{BB962C8B-B14F-4D97-AF65-F5344CB8AC3E}">
        <p14:creationId xmlns:p14="http://schemas.microsoft.com/office/powerpoint/2010/main" val="1621771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It was at the</a:t>
            </a:r>
            <a:r>
              <a:rPr lang="en-GB" sz="1200" kern="1200" baseline="0" dirty="0" smtClean="0">
                <a:solidFill>
                  <a:schemeClr val="tx1"/>
                </a:solidFill>
                <a:effectLst/>
                <a:latin typeface="+mn-lt"/>
                <a:ea typeface="+mn-ea"/>
                <a:cs typeface="+mn-cs"/>
              </a:rPr>
              <a:t> One Planet Summit on 12 December in Paris that the </a:t>
            </a:r>
            <a:r>
              <a:rPr lang="en-GB" sz="1200" kern="1200" dirty="0" smtClean="0">
                <a:solidFill>
                  <a:schemeClr val="tx1"/>
                </a:solidFill>
                <a:effectLst/>
                <a:latin typeface="+mn-lt"/>
                <a:ea typeface="+mn-ea"/>
                <a:cs typeface="+mn-cs"/>
              </a:rPr>
              <a:t>OECD Secretary-General Angel </a:t>
            </a:r>
            <a:r>
              <a:rPr lang="en-GB" sz="1200" kern="1200" dirty="0" err="1" smtClean="0">
                <a:solidFill>
                  <a:schemeClr val="tx1"/>
                </a:solidFill>
                <a:effectLst/>
                <a:latin typeface="+mn-lt"/>
                <a:ea typeface="+mn-ea"/>
                <a:cs typeface="+mn-cs"/>
              </a:rPr>
              <a:t>Gurría</a:t>
            </a:r>
            <a:r>
              <a:rPr lang="en-GB" sz="1200" kern="1200" dirty="0" smtClean="0">
                <a:solidFill>
                  <a:schemeClr val="tx1"/>
                </a:solidFill>
                <a:effectLst/>
                <a:latin typeface="+mn-lt"/>
                <a:ea typeface="+mn-ea"/>
                <a:cs typeface="+mn-cs"/>
              </a:rPr>
              <a:t> announced the launch of the “Paris Collaborative on Green Budgeting”, a strategic initiative to assess and drive the alignment of national budgetary processes with the Paris Agreement and other environmental goals.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announcement was endorsed by Environment Ministers Nicolas </a:t>
            </a:r>
            <a:r>
              <a:rPr lang="en-GB" sz="1200" kern="1200" dirty="0" err="1" smtClean="0">
                <a:solidFill>
                  <a:schemeClr val="tx1"/>
                </a:solidFill>
                <a:effectLst/>
                <a:latin typeface="+mn-lt"/>
                <a:ea typeface="+mn-ea"/>
                <a:cs typeface="+mn-cs"/>
              </a:rPr>
              <a:t>Hulot</a:t>
            </a:r>
            <a:r>
              <a:rPr lang="en-GB" sz="1200" kern="1200" dirty="0" smtClean="0">
                <a:solidFill>
                  <a:schemeClr val="tx1"/>
                </a:solidFill>
                <a:effectLst/>
                <a:latin typeface="+mn-lt"/>
                <a:ea typeface="+mn-ea"/>
                <a:cs typeface="+mn-cs"/>
              </a:rPr>
              <a:t> of France and Rafael </a:t>
            </a:r>
            <a:r>
              <a:rPr lang="en-GB" sz="1200" kern="1200" dirty="0" err="1" smtClean="0">
                <a:solidFill>
                  <a:schemeClr val="tx1"/>
                </a:solidFill>
                <a:effectLst/>
                <a:latin typeface="+mn-lt"/>
                <a:ea typeface="+mn-ea"/>
                <a:cs typeface="+mn-cs"/>
              </a:rPr>
              <a:t>Pacchiano</a:t>
            </a:r>
            <a:r>
              <a:rPr lang="en-GB" sz="1200" kern="1200" dirty="0" smtClean="0">
                <a:solidFill>
                  <a:schemeClr val="tx1"/>
                </a:solidFill>
                <a:effectLst/>
                <a:latin typeface="+mn-lt"/>
                <a:ea typeface="+mn-ea"/>
                <a:cs typeface="+mn-cs"/>
              </a:rPr>
              <a:t> of Mexico, during a panel discussion on the role of public policies in accelerating the ecological and inclusive transition.</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The</a:t>
            </a:r>
            <a:r>
              <a:rPr lang="en-GB" sz="1200" kern="1200" baseline="0" dirty="0" smtClean="0">
                <a:solidFill>
                  <a:schemeClr val="tx1"/>
                </a:solidFill>
                <a:effectLst/>
                <a:latin typeface="+mn-lt"/>
                <a:ea typeface="+mn-ea"/>
                <a:cs typeface="+mn-cs"/>
              </a:rPr>
              <a:t> announcement was also restated by President Macron in his closing remarks at the summit.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The Paris Collaborative will be convened by the OECD, working in close partnership with a range of governments around the world.</a:t>
            </a:r>
            <a:endParaRPr lang="en-GB"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B206DD7F-0616-4364-969F-0696BD47B07C}" type="slidenum">
              <a:rPr lang="en-GB" smtClean="0"/>
              <a:t>4</a:t>
            </a:fld>
            <a:endParaRPr lang="en-GB"/>
          </a:p>
        </p:txBody>
      </p:sp>
    </p:spTree>
    <p:extLst>
      <p:ext uri="{BB962C8B-B14F-4D97-AF65-F5344CB8AC3E}">
        <p14:creationId xmlns:p14="http://schemas.microsoft.com/office/powerpoint/2010/main" val="1404896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Budgeting for inclusive and sustainable growth:</a:t>
            </a:r>
          </a:p>
          <a:p>
            <a:pPr marL="171450" indent="-171450">
              <a:buFont typeface="Arial" panose="020B0604020202020204" pitchFamily="34" charset="0"/>
              <a:buChar char="•"/>
            </a:pPr>
            <a:r>
              <a:rPr lang="en-GB" dirty="0" smtClean="0"/>
              <a:t>The</a:t>
            </a:r>
            <a:r>
              <a:rPr lang="en-GB" baseline="0" dirty="0" smtClean="0"/>
              <a:t> OECD is already looking at how budget systems can be used to achieve inclusive and sustainable goals.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For example, the OECD is currently working with countries such as Austria and Canada to look at how budgeting systems can be better designed to help achieve overarching gender goals.</a:t>
            </a:r>
            <a:endParaRPr lang="en-GB" baseline="0" dirty="0" smtClean="0"/>
          </a:p>
          <a:p>
            <a:pPr marL="171450" indent="-171450">
              <a:buFont typeface="Arial" panose="020B0604020202020204" pitchFamily="34" charset="0"/>
              <a:buChar char="•"/>
            </a:pPr>
            <a:r>
              <a:rPr lang="en-GB" baseline="0" dirty="0" smtClean="0"/>
              <a:t>In this work we look at the budget, not as a one day event, but as a year round, even multi-year event with multiple windows to apply a gender lens. For example, in the budget development phase policy proposals can be subject to gender impact assessments. When the draft budget is presented, an accompanying gender budget statement can highlight how the new policies presented will contribute in net towards gender goals, drawing on information from the gender impact assessments.</a:t>
            </a:r>
          </a:p>
          <a:p>
            <a:pPr marL="0" indent="0">
              <a:buFont typeface="Arial" panose="020B0604020202020204" pitchFamily="34" charset="0"/>
              <a:buNone/>
            </a:pPr>
            <a:r>
              <a:rPr lang="en-GB" b="1" baseline="0" dirty="0" smtClean="0"/>
              <a:t>Long-term fiscal sustainability:</a:t>
            </a:r>
          </a:p>
          <a:p>
            <a:pPr marL="171450" indent="-171450">
              <a:buFont typeface="Arial" panose="020B0604020202020204" pitchFamily="34" charset="0"/>
              <a:buChar char="•"/>
            </a:pPr>
            <a:r>
              <a:rPr lang="en-GB" dirty="0" smtClean="0"/>
              <a:t>LTFS analysis is done as a matter of routine,</a:t>
            </a:r>
            <a:r>
              <a:rPr lang="en-GB" baseline="0" dirty="0" smtClean="0"/>
              <a:t> underpinned by economic and demographic projections, often with stark lessons for policy-makers. However, the OECD is looking at how to do a different multi-dimensional LTFS analysis taking into account environmental projections and shining a spotlight on what needs to be done today to achieve national and international commitments.</a:t>
            </a:r>
          </a:p>
          <a:p>
            <a:pPr marL="0" indent="0">
              <a:buFont typeface="Arial" panose="020B0604020202020204" pitchFamily="34" charset="0"/>
              <a:buNone/>
            </a:pPr>
            <a:r>
              <a:rPr lang="en-GB" b="1" baseline="0" dirty="0" smtClean="0"/>
              <a:t>Environmental cost-benefit assessments:</a:t>
            </a:r>
          </a:p>
          <a:p>
            <a:pPr marL="171450" indent="-171450">
              <a:buFont typeface="Arial" panose="020B0604020202020204" pitchFamily="34" charset="0"/>
              <a:buChar char="•"/>
            </a:pPr>
            <a:r>
              <a:rPr lang="en-GB" dirty="0" smtClean="0"/>
              <a:t>The OECD recognises that it</a:t>
            </a:r>
            <a:r>
              <a:rPr lang="en-GB" baseline="0" dirty="0" smtClean="0"/>
              <a:t> is important to consider the full social costs and benefits of all budget measures. As part of this, CBAs should value changes in GHG emissions, but also changes in emissions of local air pollutants. The OECD has a number of activities furthering work in this area, including pioneering work in relation to ex post CBAs of environmentally related taxes and tax provisions being done by the Joint Meetings of Tax and Environmental Experts.</a:t>
            </a:r>
          </a:p>
          <a:p>
            <a:pPr marL="0" indent="0">
              <a:buFont typeface="Arial" panose="020B0604020202020204" pitchFamily="34" charset="0"/>
              <a:buNone/>
            </a:pPr>
            <a:r>
              <a:rPr lang="en-GB" b="1" baseline="0" dirty="0" smtClean="0"/>
              <a:t>Environmental fiscal reform:</a:t>
            </a:r>
          </a:p>
          <a:p>
            <a:pPr marL="171450" indent="-171450">
              <a:buFont typeface="Arial" panose="020B0604020202020204" pitchFamily="34" charset="0"/>
              <a:buChar char="•"/>
            </a:pPr>
            <a:r>
              <a:rPr lang="en-US" baseline="0" dirty="0" smtClean="0"/>
              <a:t>Taxes are one instrument in the environment policy toolbox. For example, we all know taxes can be used to reflect the costs of pollution in prices. This not only reduces pollution, but it also does it in effective and cost-effective ways. </a:t>
            </a:r>
          </a:p>
          <a:p>
            <a:pPr marL="171450" indent="-171450">
              <a:buFont typeface="Arial" panose="020B0604020202020204" pitchFamily="34" charset="0"/>
              <a:buChar char="•"/>
            </a:pPr>
            <a:r>
              <a:rPr lang="en-US" baseline="0" dirty="0" smtClean="0"/>
              <a:t>At present, environmentally related taxes are of limited coverage, low and there are volatile rates in most sectors except transport.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 OECD has been preparing comparative analysis of environmentally related taxes as a primer in environmental fiscal reform. </a:t>
            </a:r>
          </a:p>
          <a:p>
            <a:pPr marL="171450" indent="-171450">
              <a:buFont typeface="Arial" panose="020B0604020202020204" pitchFamily="34" charset="0"/>
              <a:buChar char="•"/>
            </a:pPr>
            <a:r>
              <a:rPr lang="en-US" dirty="0" smtClean="0"/>
              <a:t>Environmental fiscal reform holds considerable opportunity. This sort of reform could be the cornerstone of cost effective environmental policy, but with few exceptions it does not deliver on that promise yet. </a:t>
            </a:r>
            <a:endParaRPr lang="en-US" baseline="0" dirty="0" smtClean="0"/>
          </a:p>
          <a:p>
            <a:pPr marL="0" indent="0">
              <a:buFont typeface="Arial" panose="020B0604020202020204" pitchFamily="34" charset="0"/>
              <a:buNone/>
            </a:pPr>
            <a:r>
              <a:rPr lang="en-US" b="1" baseline="0" dirty="0" smtClean="0"/>
              <a:t>Carbon pricing and reform of harmful subsidies:</a:t>
            </a:r>
          </a:p>
          <a:p>
            <a:pPr marL="171450" indent="-171450">
              <a:buFont typeface="Arial" panose="020B0604020202020204" pitchFamily="34" charset="0"/>
              <a:buChar char="•"/>
            </a:pPr>
            <a:r>
              <a:rPr lang="en-US" dirty="0" smtClean="0"/>
              <a:t>At the COP21 Conference on Climate Change in 2015, 195 countries agreed to decarbonise the global economy by the second half of the century. This requires deep change in the structure of modern economies and environmental fiscal reform. The OECD is undertaken comprehensive analysis in this area to help better understand what needs to be done. For example, OECD analysis of 2012 data showed that 60% of CO2-emissions from all energy use in the 41 countries are not subject to an ECR at all, 30% are subject to a rate between zero and EUR 30 per </a:t>
            </a:r>
            <a:r>
              <a:rPr lang="en-US" dirty="0" err="1" smtClean="0"/>
              <a:t>tonne</a:t>
            </a:r>
            <a:r>
              <a:rPr lang="en-US" dirty="0" smtClean="0"/>
              <a:t> of CO2, and 10% to a rate above EUR 30 per </a:t>
            </a:r>
            <a:r>
              <a:rPr lang="en-US" dirty="0" err="1" smtClean="0"/>
              <a:t>tonne</a:t>
            </a:r>
            <a:r>
              <a:rPr lang="en-US" dirty="0" smtClean="0"/>
              <a:t>.</a:t>
            </a:r>
          </a:p>
        </p:txBody>
      </p:sp>
      <p:sp>
        <p:nvSpPr>
          <p:cNvPr id="4" name="Slide Number Placeholder 3"/>
          <p:cNvSpPr>
            <a:spLocks noGrp="1"/>
          </p:cNvSpPr>
          <p:nvPr>
            <p:ph type="sldNum" sz="quarter" idx="10"/>
          </p:nvPr>
        </p:nvSpPr>
        <p:spPr/>
        <p:txBody>
          <a:bodyPr/>
          <a:lstStyle/>
          <a:p>
            <a:fld id="{B206DD7F-0616-4364-969F-0696BD47B07C}" type="slidenum">
              <a:rPr lang="en-GB" smtClean="0"/>
              <a:t>5</a:t>
            </a:fld>
            <a:endParaRPr lang="en-GB"/>
          </a:p>
        </p:txBody>
      </p:sp>
    </p:spTree>
    <p:extLst>
      <p:ext uri="{BB962C8B-B14F-4D97-AF65-F5344CB8AC3E}">
        <p14:creationId xmlns:p14="http://schemas.microsoft.com/office/powerpoint/2010/main" val="3630897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r>
              <a:rPr lang="en-GB" dirty="0" smtClean="0"/>
              <a:t>Range of existing</a:t>
            </a:r>
            <a:r>
              <a:rPr lang="en-GB" baseline="0" dirty="0" smtClean="0"/>
              <a:t> tools which can inspire work in this area, for example:</a:t>
            </a:r>
          </a:p>
          <a:p>
            <a:pPr marL="171450" indent="-171450">
              <a:buFont typeface="Arial" panose="020B0604020202020204" pitchFamily="34" charset="0"/>
              <a:buChar char="•"/>
            </a:pPr>
            <a:r>
              <a:rPr lang="en-GB" baseline="0" dirty="0" smtClean="0"/>
              <a:t>Rio markers, which </a:t>
            </a:r>
            <a:r>
              <a:rPr lang="en-US" baseline="0" dirty="0" smtClean="0"/>
              <a:t>form an important part of the overall OECD monitoring of official development finance.</a:t>
            </a:r>
          </a:p>
          <a:p>
            <a:pPr marL="171450" indent="-171450">
              <a:buFont typeface="Arial" panose="020B0604020202020204" pitchFamily="34" charset="0"/>
              <a:buChar char="•"/>
            </a:pPr>
            <a:r>
              <a:rPr lang="en-GB" sz="1200" b="0" dirty="0" smtClean="0">
                <a:effectLst/>
                <a:latin typeface="Times New Roman"/>
                <a:ea typeface="Calibri"/>
              </a:rPr>
              <a:t>Climate budget tagging which </a:t>
            </a:r>
            <a:r>
              <a:rPr lang="en-GB" sz="1200" dirty="0" smtClean="0">
                <a:effectLst/>
                <a:latin typeface="Times New Roman"/>
                <a:ea typeface="Calibri"/>
              </a:rPr>
              <a:t>is being used in some countries to highlight and monitor how money being spent through their budget for the achievement</a:t>
            </a:r>
            <a:r>
              <a:rPr lang="en-GB" sz="1200" baseline="0" dirty="0" smtClean="0">
                <a:effectLst/>
                <a:latin typeface="Times New Roman"/>
                <a:ea typeface="Calibri"/>
              </a:rPr>
              <a:t> of</a:t>
            </a:r>
            <a:r>
              <a:rPr lang="en-GB" sz="1200" dirty="0" smtClean="0">
                <a:effectLst/>
                <a:latin typeface="Times New Roman"/>
                <a:ea typeface="Calibri"/>
              </a:rPr>
              <a:t> climate-change goals.</a:t>
            </a:r>
          </a:p>
          <a:p>
            <a:pPr marL="171450" indent="-171450">
              <a:buFont typeface="Arial" panose="020B0604020202020204" pitchFamily="34" charset="0"/>
              <a:buChar char="•"/>
            </a:pPr>
            <a:r>
              <a:rPr lang="en-US" sz="1200" b="0" dirty="0" smtClean="0">
                <a:effectLst/>
                <a:latin typeface="Times New Roman"/>
                <a:ea typeface="Calibri"/>
              </a:rPr>
              <a:t>The application of an environmental perspective to spending review, as </a:t>
            </a:r>
            <a:r>
              <a:rPr lang="en-GB" sz="1200" b="0" dirty="0" smtClean="0">
                <a:effectLst/>
                <a:latin typeface="Times New Roman"/>
                <a:ea typeface="Calibri"/>
              </a:rPr>
              <a:t>has</a:t>
            </a:r>
            <a:r>
              <a:rPr lang="en-GB" sz="1200" b="0" baseline="0" dirty="0" smtClean="0">
                <a:effectLst/>
                <a:latin typeface="Times New Roman"/>
                <a:ea typeface="Calibri"/>
              </a:rPr>
              <a:t> been</a:t>
            </a:r>
            <a:r>
              <a:rPr lang="en-GB" sz="1200" b="0" dirty="0" smtClean="0">
                <a:effectLst/>
                <a:latin typeface="Times New Roman"/>
                <a:ea typeface="Calibri"/>
              </a:rPr>
              <a:t> practiced in some countries, such as the UK.</a:t>
            </a:r>
          </a:p>
          <a:p>
            <a:pPr marL="171450" indent="-171450">
              <a:buFont typeface="Arial" panose="020B0604020202020204" pitchFamily="34" charset="0"/>
              <a:buChar char="•"/>
            </a:pPr>
            <a:endParaRPr lang="en-GB" sz="1200" dirty="0" smtClean="0">
              <a:effectLst/>
              <a:latin typeface="Times New Roman"/>
              <a:ea typeface="Calibri"/>
            </a:endParaRPr>
          </a:p>
          <a:p>
            <a:pPr marL="171450" indent="-171450">
              <a:buFont typeface="Arial" panose="020B0604020202020204" pitchFamily="34" charset="0"/>
              <a:buChar char="•"/>
            </a:pPr>
            <a:endParaRPr lang="en-GB" dirty="0" smtClean="0"/>
          </a:p>
          <a:p>
            <a:endParaRPr lang="en-GB" dirty="0" smtClean="0"/>
          </a:p>
          <a:p>
            <a:endParaRPr lang="en-GB" dirty="0" smtClean="0"/>
          </a:p>
          <a:p>
            <a:r>
              <a:rPr lang="en-GB" dirty="0" smtClean="0"/>
              <a:t>ENV WPBWE 2019-2020</a:t>
            </a:r>
            <a:r>
              <a:rPr lang="en-GB" baseline="0" dirty="0" smtClean="0"/>
              <a:t> work on Developing national guidance to identify and assess subsidies harmful to biodiversity</a:t>
            </a:r>
          </a:p>
          <a:p>
            <a:r>
              <a:rPr lang="en-GB" baseline="0" dirty="0" smtClean="0"/>
              <a:t>(examine and compare existing national level studies undertaken for France, Italy, </a:t>
            </a:r>
            <a:r>
              <a:rPr lang="en-GB" baseline="0" dirty="0" err="1" smtClean="0"/>
              <a:t>etc</a:t>
            </a:r>
            <a:r>
              <a:rPr lang="en-GB" baseline="0" dirty="0" smtClean="0"/>
              <a:t>) and develop further..</a:t>
            </a:r>
            <a:endParaRPr lang="en-GB" dirty="0"/>
          </a:p>
        </p:txBody>
      </p:sp>
      <p:sp>
        <p:nvSpPr>
          <p:cNvPr id="4" name="Slide Number Placeholder 3"/>
          <p:cNvSpPr>
            <a:spLocks noGrp="1"/>
          </p:cNvSpPr>
          <p:nvPr>
            <p:ph type="sldNum" sz="quarter" idx="10"/>
          </p:nvPr>
        </p:nvSpPr>
        <p:spPr/>
        <p:txBody>
          <a:bodyPr/>
          <a:lstStyle/>
          <a:p>
            <a:fld id="{B206DD7F-0616-4364-969F-0696BD47B07C}" type="slidenum">
              <a:rPr lang="en-GB" smtClean="0"/>
              <a:t>6</a:t>
            </a:fld>
            <a:endParaRPr lang="en-GB"/>
          </a:p>
        </p:txBody>
      </p:sp>
    </p:spTree>
    <p:extLst>
      <p:ext uri="{BB962C8B-B14F-4D97-AF65-F5344CB8AC3E}">
        <p14:creationId xmlns:p14="http://schemas.microsoft.com/office/powerpoint/2010/main" val="1018580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The </a:t>
            </a:r>
            <a:r>
              <a:rPr lang="en-US" sz="1000" b="1" i="1" dirty="0"/>
              <a:t>Cost-Benefit Analysis and the Environment: Further Developments and Policy Use </a:t>
            </a:r>
            <a:r>
              <a:rPr lang="en-US" sz="1000" dirty="0"/>
              <a:t>publication has been completed and the book will be available in June 2018 </a:t>
            </a:r>
          </a:p>
          <a:p>
            <a:endParaRPr lang="en-GB" sz="1000" dirty="0"/>
          </a:p>
        </p:txBody>
      </p:sp>
      <p:sp>
        <p:nvSpPr>
          <p:cNvPr id="4" name="Slide Number Placeholder 3"/>
          <p:cNvSpPr>
            <a:spLocks noGrp="1"/>
          </p:cNvSpPr>
          <p:nvPr>
            <p:ph type="sldNum" sz="quarter" idx="10"/>
          </p:nvPr>
        </p:nvSpPr>
        <p:spPr/>
        <p:txBody>
          <a:bodyPr/>
          <a:lstStyle/>
          <a:p>
            <a:fld id="{B206DD7F-0616-4364-969F-0696BD47B07C}" type="slidenum">
              <a:rPr lang="en-GB" smtClean="0"/>
              <a:t>7</a:t>
            </a:fld>
            <a:endParaRPr lang="en-GB"/>
          </a:p>
        </p:txBody>
      </p:sp>
    </p:spTree>
    <p:extLst>
      <p:ext uri="{BB962C8B-B14F-4D97-AF65-F5344CB8AC3E}">
        <p14:creationId xmlns:p14="http://schemas.microsoft.com/office/powerpoint/2010/main" val="3358633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smtClean="0"/>
              <a:t>a </a:t>
            </a:r>
            <a:r>
              <a:rPr lang="en-GB" b="1" dirty="0" smtClean="0"/>
              <a:t>Green Budget Sustainability Report</a:t>
            </a:r>
            <a:r>
              <a:rPr lang="en-GB" dirty="0" smtClean="0"/>
              <a:t> which scopes out the revenue and expenditure risks and opportunities on the pathway towards low greenhouse gas emissions and climate-resilient development that are relevant for budgetary sustainability</a:t>
            </a:r>
          </a:p>
          <a:p>
            <a:pPr lvl="0"/>
            <a:r>
              <a:rPr lang="en-GB" dirty="0" smtClean="0"/>
              <a:t>a </a:t>
            </a:r>
            <a:r>
              <a:rPr lang="en-GB" b="1" dirty="0" smtClean="0"/>
              <a:t>Tax Decarbonisation Country Scan </a:t>
            </a:r>
            <a:r>
              <a:rPr lang="en-GB" dirty="0" smtClean="0"/>
              <a:t>to gauge, at the country level, the impact of carbon pricing and decarbonisation on fossil fuel use and on tax revenues, and to assess the potential of alternative tax tools;</a:t>
            </a:r>
          </a:p>
          <a:p>
            <a:pPr lvl="0"/>
            <a:r>
              <a:rPr lang="en-GB" dirty="0" smtClean="0"/>
              <a:t>a </a:t>
            </a:r>
            <a:r>
              <a:rPr lang="en-GB" b="1" dirty="0" smtClean="0"/>
              <a:t>Green Budgeting Toolkit</a:t>
            </a:r>
            <a:r>
              <a:rPr lang="en-GB" dirty="0" smtClean="0"/>
              <a:t> providing core reference and guidance on applying analytical tools and techniques. This will include a new guidance framework on a proportionate and practical approach to Environmental Impact Assessment.</a:t>
            </a:r>
          </a:p>
        </p:txBody>
      </p:sp>
      <p:sp>
        <p:nvSpPr>
          <p:cNvPr id="4" name="Slide Number Placeholder 3"/>
          <p:cNvSpPr>
            <a:spLocks noGrp="1"/>
          </p:cNvSpPr>
          <p:nvPr>
            <p:ph type="sldNum" sz="quarter" idx="10"/>
          </p:nvPr>
        </p:nvSpPr>
        <p:spPr/>
        <p:txBody>
          <a:bodyPr/>
          <a:lstStyle/>
          <a:p>
            <a:fld id="{B206DD7F-0616-4364-969F-0696BD47B07C}" type="slidenum">
              <a:rPr lang="en-GB" smtClean="0"/>
              <a:t>10</a:t>
            </a:fld>
            <a:endParaRPr lang="en-GB"/>
          </a:p>
        </p:txBody>
      </p:sp>
    </p:spTree>
    <p:extLst>
      <p:ext uri="{BB962C8B-B14F-4D97-AF65-F5344CB8AC3E}">
        <p14:creationId xmlns:p14="http://schemas.microsoft.com/office/powerpoint/2010/main" val="4102692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206DD7F-0616-4364-969F-0696BD47B07C}" type="slidenum">
              <a:rPr lang="en-GB" smtClean="0"/>
              <a:t>11</a:t>
            </a:fld>
            <a:endParaRPr lang="en-GB"/>
          </a:p>
        </p:txBody>
      </p:sp>
    </p:spTree>
    <p:extLst>
      <p:ext uri="{BB962C8B-B14F-4D97-AF65-F5344CB8AC3E}">
        <p14:creationId xmlns:p14="http://schemas.microsoft.com/office/powerpoint/2010/main" val="20882780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smtClean="0"/>
              <a:t>Click to edit Presentation title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smtClean="0"/>
              <a:t>Click to </a:t>
            </a:r>
            <a:r>
              <a:rPr kumimoji="0" lang="fr-FR" dirty="0" err="1" smtClean="0"/>
              <a:t>edit</a:t>
            </a:r>
            <a:r>
              <a:rPr kumimoji="0" lang="fr-FR" dirty="0" smtClean="0"/>
              <a:t> </a:t>
            </a:r>
            <a:r>
              <a:rPr kumimoji="0" lang="fr-FR" dirty="0" err="1" smtClean="0"/>
              <a:t>Subtitle</a:t>
            </a:r>
            <a:endParaRPr kumimoji="0" lang="en-US" dirty="0"/>
          </a:p>
        </p:txBody>
      </p:sp>
      <p:pic>
        <p:nvPicPr>
          <p:cNvPr id="37" name="Image 11"/>
          <p:cNvPicPr>
            <a:picLocks noChangeAspect="1"/>
          </p:cNvPicPr>
          <p:nvPr/>
        </p:nvPicPr>
        <p:blipFill>
          <a:blip r:embed="rId3"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14F8F170-6C62-42A8-A34F-5A2DA66570EB}" type="datetime1">
              <a:rPr lang="en-GB" smtClean="0"/>
              <a:t>23/05/2018</a:t>
            </a:fld>
            <a:endParaRPr lang="en-GB"/>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000" y="6055200"/>
            <a:ext cx="1742400" cy="57882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5B6EC60B-7219-4F00-9693-071A9E956BD0}" type="datetime1">
              <a:rPr lang="en-GB" smtClean="0"/>
              <a:t>23/05/2018</a:t>
            </a:fld>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F40D58F5-DE8E-4842-92CE-E8FDB95458C3}" type="slidenum">
              <a:rPr lang="en-GB" smtClean="0"/>
              <a:t>‹#›</a:t>
            </a:fld>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928144"/>
            <a:ext cx="6624000" cy="1041311"/>
          </a:xfrm>
        </p:spPr>
        <p:txBody>
          <a:bodyPr anchor="ctr" anchorCtr="0">
            <a:spAutoFit/>
          </a:bodyPr>
          <a:lstStyle>
            <a:lvl1pPr algn="ctr">
              <a:lnSpc>
                <a:spcPts val="3700"/>
              </a:lnSpc>
              <a:defRPr sz="3700" b="0" i="0" cap="all" baseline="0">
                <a:solidFill>
                  <a:schemeClr val="bg1"/>
                </a:solidFill>
              </a:defRPr>
            </a:lvl1pPr>
          </a:lstStyle>
          <a:p>
            <a:r>
              <a:rPr lang="en-US" dirty="0" smtClean="0"/>
              <a:t>Click to edit Section Header title</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F9B8D8D0-96A0-4983-A26F-499A5F0874AE}" type="datetime1">
              <a:rPr lang="en-GB" smtClean="0"/>
              <a:t>23/05/2018</a:t>
            </a:fld>
            <a:endParaRPr lang="en-GB"/>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F40D58F5-DE8E-4842-92CE-E8FDB95458C3}"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24" name="Image 7"/>
          <p:cNvPicPr>
            <a:picLocks noChangeAspect="1"/>
          </p:cNvPicPr>
          <p:nvPr/>
        </p:nvPicPr>
        <p:blipFill>
          <a:blip r:embed="rId6"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en-US" dirty="0" smtClean="0"/>
              <a:t>Click to edit Slide title</a:t>
            </a:r>
            <a:br>
              <a:rPr lang="en-US" dirty="0" smtClean="0"/>
            </a:br>
            <a:r>
              <a:rPr lang="en-US" dirty="0" smtClean="0"/>
              <a:t>Slide title can be extended to two lines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5A1DA90F-C24C-4E23-8496-00750D539A24}" type="datetime1">
              <a:rPr lang="en-GB" smtClean="0"/>
              <a:t>23/05/2018</a:t>
            </a:fld>
            <a:endParaRPr lang="en-GB"/>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F40D58F5-DE8E-4842-92CE-E8FDB95458C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Lst>
  <p:hf hdr="0" dt="0"/>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1300" y="1989857"/>
            <a:ext cx="7272808" cy="2400657"/>
          </a:xfrm>
        </p:spPr>
        <p:txBody>
          <a:bodyPr/>
          <a:lstStyle/>
          <a:p>
            <a:r>
              <a:rPr lang="fr-FR" sz="3600" dirty="0" smtClean="0"/>
              <a:t>Paris collaborative on green </a:t>
            </a:r>
            <a:r>
              <a:rPr lang="fr-FR" sz="3600" dirty="0" err="1" smtClean="0"/>
              <a:t>budgeting</a:t>
            </a:r>
            <a:r>
              <a:rPr lang="fr-FR" sz="3600" dirty="0" smtClean="0"/>
              <a:t>:</a:t>
            </a:r>
            <a:br>
              <a:rPr lang="fr-FR" sz="3600" dirty="0" smtClean="0"/>
            </a:br>
            <a:r>
              <a:rPr lang="fr-FR" sz="3600" dirty="0" smtClean="0"/>
              <a:t/>
            </a:r>
            <a:br>
              <a:rPr lang="fr-FR" sz="3600" dirty="0" smtClean="0"/>
            </a:br>
            <a:r>
              <a:rPr lang="fr-FR" sz="3600" i="1" dirty="0" err="1" smtClean="0">
                <a:solidFill>
                  <a:srgbClr val="92D050"/>
                </a:solidFill>
              </a:rPr>
              <a:t>from</a:t>
            </a:r>
            <a:r>
              <a:rPr lang="fr-FR" sz="3600" i="1" dirty="0" smtClean="0">
                <a:solidFill>
                  <a:srgbClr val="92D050"/>
                </a:solidFill>
              </a:rPr>
              <a:t> concept to action</a:t>
            </a:r>
            <a:endParaRPr lang="en-GB" sz="3600" i="1" dirty="0">
              <a:solidFill>
                <a:srgbClr val="92D050"/>
              </a:solidFill>
            </a:endParaRPr>
          </a:p>
        </p:txBody>
      </p:sp>
      <p:sp>
        <p:nvSpPr>
          <p:cNvPr id="3" name="Subtitle 2"/>
          <p:cNvSpPr>
            <a:spLocks noGrp="1"/>
          </p:cNvSpPr>
          <p:nvPr>
            <p:ph type="subTitle" idx="1"/>
          </p:nvPr>
        </p:nvSpPr>
        <p:spPr>
          <a:xfrm>
            <a:off x="179512" y="5805264"/>
            <a:ext cx="7884176" cy="605294"/>
          </a:xfrm>
        </p:spPr>
        <p:txBody>
          <a:bodyPr/>
          <a:lstStyle/>
          <a:p>
            <a:r>
              <a:rPr lang="en-GB" sz="1600" dirty="0" smtClean="0"/>
              <a:t>Ronnie </a:t>
            </a:r>
            <a:r>
              <a:rPr lang="en-GB" sz="1600" dirty="0" err="1" smtClean="0"/>
              <a:t>Downes</a:t>
            </a:r>
            <a:r>
              <a:rPr lang="en-GB" sz="1600" dirty="0" smtClean="0"/>
              <a:t> </a:t>
            </a:r>
          </a:p>
          <a:p>
            <a:r>
              <a:rPr lang="en-GB" sz="1600" dirty="0" smtClean="0"/>
              <a:t>Budgeting </a:t>
            </a:r>
            <a:r>
              <a:rPr lang="en-GB" sz="1600" dirty="0" smtClean="0"/>
              <a:t>and Public Expenditures Division</a:t>
            </a:r>
            <a:endParaRPr lang="en-GB" sz="1400" dirty="0"/>
          </a:p>
        </p:txBody>
      </p:sp>
      <p:sp>
        <p:nvSpPr>
          <p:cNvPr id="5" name="Subtitle 2"/>
          <p:cNvSpPr txBox="1">
            <a:spLocks/>
          </p:cNvSpPr>
          <p:nvPr/>
        </p:nvSpPr>
        <p:spPr>
          <a:xfrm>
            <a:off x="1115616" y="188639"/>
            <a:ext cx="7884176" cy="1631216"/>
          </a:xfrm>
          <a:prstGeom prst="rect">
            <a:avLst/>
          </a:prstGeom>
        </p:spPr>
        <p:txBody>
          <a:bodyPr vert="horz" lIns="90000" rIns="90000">
            <a:spAutoFit/>
          </a:bodyPr>
          <a:lstStyle>
            <a:lvl1pPr marL="0" indent="0" algn="l" rtl="0" eaLnBrk="1" latinLnBrk="0" hangingPunct="1">
              <a:lnSpc>
                <a:spcPts val="2000"/>
              </a:lnSpc>
              <a:spcBef>
                <a:spcPts val="0"/>
              </a:spcBef>
              <a:buClr>
                <a:schemeClr val="tx1"/>
              </a:buClr>
              <a:buFont typeface="Arial" pitchFamily="34" charset="0"/>
              <a:buNone/>
              <a:defRPr kumimoji="0" sz="1800" kern="1200" baseline="0">
                <a:solidFill>
                  <a:schemeClr val="bg1"/>
                </a:solidFill>
                <a:latin typeface="+mj-lt"/>
                <a:ea typeface="+mn-ea"/>
                <a:cs typeface="+mn-cs"/>
              </a:defRPr>
            </a:lvl1pPr>
            <a:lvl2pPr marL="457200" indent="0" algn="ctr" rtl="0" eaLnBrk="1" latinLnBrk="0" hangingPunct="1">
              <a:spcBef>
                <a:spcPts val="672"/>
              </a:spcBef>
              <a:buClr>
                <a:schemeClr val="tx1"/>
              </a:buClr>
              <a:buFont typeface="Arial" pitchFamily="34" charset="0"/>
              <a:buNone/>
              <a:defRPr kumimoji="0" sz="2800" kern="1200">
                <a:solidFill>
                  <a:schemeClr val="tx1"/>
                </a:solidFill>
                <a:latin typeface="+mn-lt"/>
                <a:ea typeface="+mn-ea"/>
                <a:cs typeface="+mn-cs"/>
              </a:defRPr>
            </a:lvl2pPr>
            <a:lvl3pPr marL="914400" indent="0" algn="ctr" rtl="0" eaLnBrk="1" latinLnBrk="0" hangingPunct="1">
              <a:spcBef>
                <a:spcPts val="576"/>
              </a:spcBef>
              <a:buClr>
                <a:schemeClr val="tx1"/>
              </a:buClr>
              <a:buFont typeface="Arial" pitchFamily="34" charset="0"/>
              <a:buNone/>
              <a:defRPr kumimoji="0" sz="2400" kern="1200">
                <a:solidFill>
                  <a:schemeClr val="tx1"/>
                </a:solidFill>
                <a:latin typeface="+mn-lt"/>
                <a:ea typeface="+mn-ea"/>
                <a:cs typeface="+mn-cs"/>
              </a:defRPr>
            </a:lvl3pPr>
            <a:lvl4pPr marL="1371600" indent="0" algn="ctr" rtl="0" eaLnBrk="1" latinLnBrk="0" hangingPunct="1">
              <a:spcBef>
                <a:spcPts val="480"/>
              </a:spcBef>
              <a:buClr>
                <a:schemeClr val="tx1"/>
              </a:buClr>
              <a:buFont typeface="Arial" pitchFamily="34" charset="0"/>
              <a:buNone/>
              <a:defRPr kumimoji="0" sz="2000" kern="1200">
                <a:solidFill>
                  <a:schemeClr val="tx1"/>
                </a:solidFill>
                <a:latin typeface="+mn-lt"/>
                <a:ea typeface="+mn-ea"/>
                <a:cs typeface="+mn-cs"/>
              </a:defRPr>
            </a:lvl4pPr>
            <a:lvl5pPr marL="1828800" indent="0" algn="ctr" rtl="0" eaLnBrk="1" latinLnBrk="0" hangingPunct="1">
              <a:spcBef>
                <a:spcPts val="480"/>
              </a:spcBef>
              <a:buClr>
                <a:schemeClr val="tx1"/>
              </a:buClr>
              <a:buFont typeface="Arial" pitchFamily="34" charset="0"/>
              <a:buNone/>
              <a:defRPr kumimoji="0" sz="2000" kern="1200">
                <a:solidFill>
                  <a:schemeClr val="tx1"/>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pPr algn="r"/>
            <a:endParaRPr lang="en-GB" sz="1600" dirty="0" smtClean="0"/>
          </a:p>
          <a:p>
            <a:pPr algn="r"/>
            <a:r>
              <a:rPr lang="en-US" sz="1600" dirty="0" smtClean="0"/>
              <a:t>CESEE SBO</a:t>
            </a:r>
            <a:endParaRPr lang="en-US" sz="1600" dirty="0"/>
          </a:p>
          <a:p>
            <a:pPr algn="r"/>
            <a:r>
              <a:rPr lang="en-US" sz="1600" dirty="0" smtClean="0"/>
              <a:t>23-24 May 2018</a:t>
            </a:r>
            <a:endParaRPr lang="en-GB" sz="1600" dirty="0" smtClean="0"/>
          </a:p>
          <a:p>
            <a:pPr algn="r"/>
            <a:r>
              <a:rPr lang="en-GB" sz="1600" dirty="0" smtClean="0"/>
              <a:t>Zagreb, Croatia</a:t>
            </a:r>
            <a:endParaRPr lang="en-GB" sz="1600" dirty="0" smtClean="0"/>
          </a:p>
          <a:p>
            <a:pPr algn="r"/>
            <a:endParaRPr lang="en-GB" sz="1600" i="1" dirty="0" smtClean="0"/>
          </a:p>
          <a:p>
            <a:endParaRPr lang="en-GB" sz="1400" dirty="0"/>
          </a:p>
        </p:txBody>
      </p:sp>
    </p:spTree>
    <p:extLst>
      <p:ext uri="{BB962C8B-B14F-4D97-AF65-F5344CB8AC3E}">
        <p14:creationId xmlns:p14="http://schemas.microsoft.com/office/powerpoint/2010/main" val="3473388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412776"/>
            <a:ext cx="8856984" cy="4525200"/>
          </a:xfrm>
        </p:spPr>
        <p:txBody>
          <a:bodyPr>
            <a:noAutofit/>
          </a:bodyPr>
          <a:lstStyle/>
          <a:p>
            <a:pPr lvl="0"/>
            <a:r>
              <a:rPr lang="en-GB" sz="2100" b="1" dirty="0" smtClean="0">
                <a:solidFill>
                  <a:srgbClr val="00B050"/>
                </a:solidFill>
              </a:rPr>
              <a:t>Green Budget Statement – </a:t>
            </a:r>
            <a:r>
              <a:rPr lang="en-GB" sz="2100" i="1" dirty="0" smtClean="0"/>
              <a:t>see next slide </a:t>
            </a:r>
            <a:endParaRPr lang="en-GB" sz="2100" b="1" i="1" dirty="0" smtClean="0">
              <a:solidFill>
                <a:srgbClr val="00B050"/>
              </a:solidFill>
            </a:endParaRPr>
          </a:p>
          <a:p>
            <a:pPr lvl="0"/>
            <a:r>
              <a:rPr lang="en-GB" sz="2100" b="1" dirty="0" smtClean="0">
                <a:solidFill>
                  <a:srgbClr val="00B050"/>
                </a:solidFill>
              </a:rPr>
              <a:t>Green </a:t>
            </a:r>
            <a:r>
              <a:rPr lang="en-GB" sz="2100" b="1" dirty="0">
                <a:solidFill>
                  <a:srgbClr val="00B050"/>
                </a:solidFill>
              </a:rPr>
              <a:t>Budget Baseline Analysis</a:t>
            </a:r>
            <a:r>
              <a:rPr lang="en-GB" sz="2100" dirty="0">
                <a:solidFill>
                  <a:srgbClr val="00B050"/>
                </a:solidFill>
              </a:rPr>
              <a:t> </a:t>
            </a:r>
            <a:r>
              <a:rPr lang="en-GB" sz="2100" dirty="0" smtClean="0"/>
              <a:t>- </a:t>
            </a:r>
            <a:r>
              <a:rPr lang="en-GB" sz="2100" dirty="0" smtClean="0"/>
              <a:t>“</a:t>
            </a:r>
            <a:r>
              <a:rPr lang="en-GB" sz="2100" dirty="0"/>
              <a:t>heat-map” of the environmental impact </a:t>
            </a:r>
            <a:r>
              <a:rPr lang="en-GB" sz="2100" dirty="0" smtClean="0"/>
              <a:t>of </a:t>
            </a:r>
            <a:r>
              <a:rPr lang="en-GB" sz="2100" dirty="0" smtClean="0"/>
              <a:t>the </a:t>
            </a:r>
            <a:r>
              <a:rPr lang="en-GB" sz="2100" dirty="0"/>
              <a:t>expenditure and tax-policy </a:t>
            </a:r>
            <a:r>
              <a:rPr lang="en-GB" sz="2100" dirty="0" smtClean="0"/>
              <a:t>baseline</a:t>
            </a:r>
          </a:p>
          <a:p>
            <a:pPr lvl="0"/>
            <a:r>
              <a:rPr lang="en-GB" sz="2100" b="1" dirty="0">
                <a:solidFill>
                  <a:srgbClr val="00B050"/>
                </a:solidFill>
              </a:rPr>
              <a:t>Green Budget Benchmarks </a:t>
            </a:r>
            <a:r>
              <a:rPr lang="en-GB" sz="2100" dirty="0"/>
              <a:t>to provide cross-national indicators of progress against various international environmental goals </a:t>
            </a:r>
          </a:p>
          <a:p>
            <a:pPr lvl="0"/>
            <a:r>
              <a:rPr lang="en-GB" sz="2100" b="1" dirty="0">
                <a:solidFill>
                  <a:srgbClr val="00B050"/>
                </a:solidFill>
              </a:rPr>
              <a:t>Environmental Cost-Benefit Analysis, </a:t>
            </a:r>
            <a:r>
              <a:rPr lang="en-GB" sz="2100" dirty="0"/>
              <a:t>a</a:t>
            </a:r>
            <a:r>
              <a:rPr lang="en-GB" sz="2100" b="1" dirty="0"/>
              <a:t> </a:t>
            </a:r>
            <a:r>
              <a:rPr lang="en-GB" sz="2100" dirty="0"/>
              <a:t>major update of OECD reference publication</a:t>
            </a:r>
            <a:r>
              <a:rPr lang="en-GB" sz="2100" i="1" dirty="0"/>
              <a:t> </a:t>
            </a:r>
            <a:endParaRPr lang="en-GB" sz="2100" i="1" dirty="0" smtClean="0"/>
          </a:p>
          <a:p>
            <a:pPr lvl="0"/>
            <a:r>
              <a:rPr lang="en-GB" sz="2100" b="1" dirty="0" smtClean="0">
                <a:solidFill>
                  <a:srgbClr val="00B050"/>
                </a:solidFill>
              </a:rPr>
              <a:t>Green </a:t>
            </a:r>
            <a:r>
              <a:rPr lang="en-GB" sz="2100" b="1" dirty="0">
                <a:solidFill>
                  <a:srgbClr val="00B050"/>
                </a:solidFill>
              </a:rPr>
              <a:t>Budget Sustainability Report</a:t>
            </a:r>
            <a:r>
              <a:rPr lang="en-GB" sz="2100" dirty="0">
                <a:solidFill>
                  <a:srgbClr val="00B050"/>
                </a:solidFill>
              </a:rPr>
              <a:t> </a:t>
            </a:r>
            <a:r>
              <a:rPr lang="en-GB" sz="2100" dirty="0" smtClean="0">
                <a:solidFill>
                  <a:srgbClr val="00B050"/>
                </a:solidFill>
              </a:rPr>
              <a:t>– </a:t>
            </a:r>
            <a:r>
              <a:rPr lang="en-GB" sz="2100" dirty="0" smtClean="0"/>
              <a:t>long-term f</a:t>
            </a:r>
            <a:r>
              <a:rPr lang="en-GB" sz="2100" dirty="0" smtClean="0"/>
              <a:t>iscal implications of low carbon, environmentally-sustainable  economy</a:t>
            </a:r>
            <a:endParaRPr lang="en-GB" sz="2100" dirty="0" smtClean="0"/>
          </a:p>
          <a:p>
            <a:pPr lvl="0"/>
            <a:r>
              <a:rPr lang="en-GB" sz="2100" b="1" dirty="0" smtClean="0">
                <a:solidFill>
                  <a:srgbClr val="00B050"/>
                </a:solidFill>
              </a:rPr>
              <a:t>Tax </a:t>
            </a:r>
            <a:r>
              <a:rPr lang="en-GB" sz="2100" b="1" dirty="0">
                <a:solidFill>
                  <a:srgbClr val="00B050"/>
                </a:solidFill>
              </a:rPr>
              <a:t>Decarbonisation Country </a:t>
            </a:r>
            <a:r>
              <a:rPr lang="en-GB" sz="2100" b="1" dirty="0" smtClean="0">
                <a:solidFill>
                  <a:srgbClr val="00B050"/>
                </a:solidFill>
              </a:rPr>
              <a:t>Scan</a:t>
            </a:r>
            <a:r>
              <a:rPr lang="en-GB" sz="2100" b="1" dirty="0" smtClean="0"/>
              <a:t> </a:t>
            </a:r>
            <a:r>
              <a:rPr lang="en-GB" sz="2100" dirty="0" smtClean="0"/>
              <a:t>to gauge </a:t>
            </a:r>
            <a:r>
              <a:rPr lang="en-GB" sz="2100" dirty="0"/>
              <a:t>the impact of carbon pricing and decarbonisation on fossil fuel use and on tax revenues</a:t>
            </a:r>
            <a:endParaRPr lang="en-GB" sz="2100" b="1" dirty="0" smtClean="0"/>
          </a:p>
          <a:p>
            <a:pPr lvl="0"/>
            <a:r>
              <a:rPr lang="en-GB" sz="2100" b="1" dirty="0" smtClean="0">
                <a:solidFill>
                  <a:srgbClr val="00B050"/>
                </a:solidFill>
              </a:rPr>
              <a:t>Green </a:t>
            </a:r>
            <a:r>
              <a:rPr lang="en-GB" sz="2100" b="1" dirty="0" smtClean="0">
                <a:solidFill>
                  <a:srgbClr val="00B050"/>
                </a:solidFill>
              </a:rPr>
              <a:t>Balance sheet – </a:t>
            </a:r>
            <a:r>
              <a:rPr lang="en-GB" sz="2100" dirty="0" smtClean="0"/>
              <a:t>valuing natural assets and liabilities</a:t>
            </a:r>
          </a:p>
          <a:p>
            <a:pPr lvl="0"/>
            <a:r>
              <a:rPr lang="en-GB" sz="2100" b="1" dirty="0" smtClean="0">
                <a:solidFill>
                  <a:srgbClr val="00B050"/>
                </a:solidFill>
              </a:rPr>
              <a:t>Sectoral Profile –</a:t>
            </a:r>
            <a:r>
              <a:rPr lang="en-GB" sz="2100" dirty="0"/>
              <a:t> </a:t>
            </a:r>
            <a:r>
              <a:rPr lang="en-GB" sz="2100" dirty="0" smtClean="0"/>
              <a:t>practical impact of environmental tools? </a:t>
            </a:r>
            <a:endParaRPr lang="en-GB" sz="2100" dirty="0"/>
          </a:p>
          <a:p>
            <a:pPr marL="0" lvl="0" indent="0">
              <a:buNone/>
            </a:pPr>
            <a:endParaRPr lang="en-GB" sz="2100" dirty="0"/>
          </a:p>
        </p:txBody>
      </p:sp>
      <p:sp>
        <p:nvSpPr>
          <p:cNvPr id="4" name="Slide Number Placeholder 3"/>
          <p:cNvSpPr>
            <a:spLocks noGrp="1"/>
          </p:cNvSpPr>
          <p:nvPr>
            <p:ph type="sldNum" sz="quarter" idx="4"/>
          </p:nvPr>
        </p:nvSpPr>
        <p:spPr/>
        <p:txBody>
          <a:bodyPr/>
          <a:lstStyle/>
          <a:p>
            <a:fld id="{F40D58F5-DE8E-4842-92CE-E8FDB95458C3}" type="slidenum">
              <a:rPr lang="en-GB" smtClean="0"/>
              <a:t>10</a:t>
            </a:fld>
            <a:endParaRPr lang="en-GB"/>
          </a:p>
        </p:txBody>
      </p:sp>
      <p:sp>
        <p:nvSpPr>
          <p:cNvPr id="5" name="Title 4"/>
          <p:cNvSpPr>
            <a:spLocks noGrp="1"/>
          </p:cNvSpPr>
          <p:nvPr>
            <p:ph type="title"/>
          </p:nvPr>
        </p:nvSpPr>
        <p:spPr/>
        <p:txBody>
          <a:bodyPr/>
          <a:lstStyle/>
          <a:p>
            <a:r>
              <a:rPr lang="fr-FR" dirty="0" err="1" smtClean="0"/>
              <a:t>Other</a:t>
            </a:r>
            <a:r>
              <a:rPr lang="fr-FR" dirty="0" smtClean="0"/>
              <a:t> </a:t>
            </a:r>
            <a:r>
              <a:rPr lang="fr-FR" dirty="0" err="1" smtClean="0"/>
              <a:t>potential</a:t>
            </a:r>
            <a:r>
              <a:rPr lang="fr-FR" dirty="0" smtClean="0"/>
              <a:t> </a:t>
            </a:r>
            <a:r>
              <a:rPr lang="fr-FR" dirty="0" err="1" smtClean="0"/>
              <a:t>deliverables</a:t>
            </a:r>
            <a:endParaRPr lang="en-GB" dirty="0"/>
          </a:p>
        </p:txBody>
      </p:sp>
    </p:spTree>
    <p:extLst>
      <p:ext uri="{BB962C8B-B14F-4D97-AF65-F5344CB8AC3E}">
        <p14:creationId xmlns:p14="http://schemas.microsoft.com/office/powerpoint/2010/main" val="4093564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602000"/>
            <a:ext cx="7920880" cy="4525200"/>
          </a:xfrm>
        </p:spPr>
        <p:txBody>
          <a:bodyPr>
            <a:normAutofit/>
          </a:bodyPr>
          <a:lstStyle/>
          <a:p>
            <a:pPr>
              <a:spcAft>
                <a:spcPts val="2400"/>
              </a:spcAft>
            </a:pPr>
            <a:r>
              <a:rPr lang="en-US" sz="2800" dirty="0" smtClean="0"/>
              <a:t>How relevant is  ‘</a:t>
            </a:r>
            <a:r>
              <a:rPr lang="en-US" sz="2800" dirty="0" smtClean="0"/>
              <a:t>green budgeting’ for your countries?</a:t>
            </a:r>
            <a:endParaRPr lang="en-US" sz="2800" dirty="0"/>
          </a:p>
          <a:p>
            <a:pPr>
              <a:spcAft>
                <a:spcPts val="2400"/>
              </a:spcAft>
            </a:pPr>
            <a:r>
              <a:rPr lang="en-US" sz="2800" dirty="0" smtClean="0"/>
              <a:t>Which potential outputs </a:t>
            </a:r>
            <a:r>
              <a:rPr lang="en-US" sz="2800" dirty="0" smtClean="0"/>
              <a:t>would be most promising, in your view? </a:t>
            </a:r>
            <a:endParaRPr lang="en-US" sz="2800" dirty="0"/>
          </a:p>
          <a:p>
            <a:pPr>
              <a:spcAft>
                <a:spcPts val="2400"/>
              </a:spcAft>
            </a:pPr>
            <a:r>
              <a:rPr lang="en-US" sz="2800" dirty="0" smtClean="0"/>
              <a:t>How would CESEE SBO network and its members wish to get involved? </a:t>
            </a:r>
          </a:p>
          <a:p>
            <a:pPr>
              <a:spcAft>
                <a:spcPts val="2400"/>
              </a:spcAft>
            </a:pPr>
            <a:endParaRPr lang="en-US" sz="2800" dirty="0" smtClean="0"/>
          </a:p>
          <a:p>
            <a:pPr marL="0" indent="0">
              <a:spcAft>
                <a:spcPts val="2400"/>
              </a:spcAft>
              <a:buNone/>
            </a:pPr>
            <a:endParaRPr lang="en-US" sz="2800" dirty="0" smtClean="0"/>
          </a:p>
          <a:p>
            <a:pPr>
              <a:spcAft>
                <a:spcPts val="2400"/>
              </a:spcAft>
            </a:pPr>
            <a:endParaRPr lang="en-US" sz="2800" dirty="0"/>
          </a:p>
          <a:p>
            <a:pPr>
              <a:spcAft>
                <a:spcPts val="2400"/>
              </a:spcAft>
            </a:pPr>
            <a:endParaRPr lang="en-GB" sz="2800" dirty="0"/>
          </a:p>
        </p:txBody>
      </p:sp>
      <p:sp>
        <p:nvSpPr>
          <p:cNvPr id="3" name="Footer Placeholder 2"/>
          <p:cNvSpPr>
            <a:spLocks noGrp="1"/>
          </p:cNvSpPr>
          <p:nvPr>
            <p:ph type="ftr" sz="quarter" idx="3"/>
          </p:nvPr>
        </p:nvSpPr>
        <p:spPr/>
        <p:txBody>
          <a:bodyPr/>
          <a:lstStyle/>
          <a:p>
            <a:endParaRPr lang="en-GB"/>
          </a:p>
        </p:txBody>
      </p:sp>
      <p:sp>
        <p:nvSpPr>
          <p:cNvPr id="4" name="Slide Number Placeholder 3"/>
          <p:cNvSpPr>
            <a:spLocks noGrp="1"/>
          </p:cNvSpPr>
          <p:nvPr>
            <p:ph type="sldNum" sz="quarter" idx="4"/>
          </p:nvPr>
        </p:nvSpPr>
        <p:spPr/>
        <p:txBody>
          <a:bodyPr/>
          <a:lstStyle/>
          <a:p>
            <a:fld id="{F40D58F5-DE8E-4842-92CE-E8FDB95458C3}" type="slidenum">
              <a:rPr lang="en-GB" smtClean="0"/>
              <a:t>11</a:t>
            </a:fld>
            <a:endParaRPr lang="en-GB"/>
          </a:p>
        </p:txBody>
      </p:sp>
      <p:sp>
        <p:nvSpPr>
          <p:cNvPr id="5" name="Title 4"/>
          <p:cNvSpPr>
            <a:spLocks noGrp="1"/>
          </p:cNvSpPr>
          <p:nvPr>
            <p:ph type="title"/>
          </p:nvPr>
        </p:nvSpPr>
        <p:spPr/>
        <p:txBody>
          <a:bodyPr/>
          <a:lstStyle/>
          <a:p>
            <a:r>
              <a:rPr lang="fr-FR" dirty="0" smtClean="0"/>
              <a:t>Questions for discussion</a:t>
            </a:r>
            <a:endParaRPr lang="en-GB" dirty="0"/>
          </a:p>
        </p:txBody>
      </p:sp>
    </p:spTree>
    <p:extLst>
      <p:ext uri="{BB962C8B-B14F-4D97-AF65-F5344CB8AC3E}">
        <p14:creationId xmlns:p14="http://schemas.microsoft.com/office/powerpoint/2010/main" val="3561200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3933056"/>
            <a:ext cx="4144083" cy="3139321"/>
          </a:xfrm>
          <a:prstGeom prst="rect">
            <a:avLst/>
          </a:prstGeom>
          <a:noFill/>
        </p:spPr>
        <p:txBody>
          <a:bodyPr wrap="none" rtlCol="0">
            <a:spAutoFit/>
          </a:bodyPr>
          <a:lstStyle/>
          <a:p>
            <a:pPr>
              <a:spcAft>
                <a:spcPts val="600"/>
              </a:spcAft>
            </a:pPr>
            <a:r>
              <a:rPr lang="fr-FR" sz="2400" dirty="0" smtClean="0">
                <a:solidFill>
                  <a:schemeClr val="bg1">
                    <a:lumMod val="75000"/>
                  </a:schemeClr>
                </a:solidFill>
                <a:latin typeface="+mj-lt"/>
              </a:rPr>
              <a:t>Contacts:</a:t>
            </a:r>
          </a:p>
          <a:p>
            <a:pPr>
              <a:spcAft>
                <a:spcPts val="600"/>
              </a:spcAft>
            </a:pPr>
            <a:r>
              <a:rPr lang="fr-FR" sz="2400" dirty="0" smtClean="0">
                <a:solidFill>
                  <a:schemeClr val="bg1"/>
                </a:solidFill>
                <a:latin typeface="+mj-lt"/>
              </a:rPr>
              <a:t>Juliane.JANSEN@oecd.org</a:t>
            </a:r>
          </a:p>
          <a:p>
            <a:pPr>
              <a:spcAft>
                <a:spcPts val="600"/>
              </a:spcAft>
            </a:pPr>
            <a:r>
              <a:rPr lang="fr-FR" sz="2400" dirty="0" smtClean="0">
                <a:solidFill>
                  <a:schemeClr val="bg1"/>
                </a:solidFill>
                <a:latin typeface="+mj-lt"/>
              </a:rPr>
              <a:t>Ronnie.DOWNES@oecd.org</a:t>
            </a:r>
          </a:p>
          <a:p>
            <a:pPr>
              <a:spcAft>
                <a:spcPts val="600"/>
              </a:spcAft>
            </a:pPr>
            <a:endParaRPr lang="fr-FR" sz="2400" dirty="0">
              <a:solidFill>
                <a:schemeClr val="bg1"/>
              </a:solidFill>
              <a:latin typeface="+mj-lt"/>
            </a:endParaRPr>
          </a:p>
          <a:p>
            <a:pPr>
              <a:spcAft>
                <a:spcPts val="600"/>
              </a:spcAft>
            </a:pPr>
            <a:endParaRPr lang="fr-FR" sz="2400" dirty="0">
              <a:solidFill>
                <a:schemeClr val="bg1"/>
              </a:solidFill>
              <a:latin typeface="+mj-lt"/>
            </a:endParaRPr>
          </a:p>
          <a:p>
            <a:pPr>
              <a:spcAft>
                <a:spcPts val="600"/>
              </a:spcAft>
            </a:pPr>
            <a:endParaRPr lang="fr-FR" sz="2400" dirty="0" smtClean="0">
              <a:solidFill>
                <a:schemeClr val="bg1"/>
              </a:solidFill>
              <a:latin typeface="+mj-lt"/>
            </a:endParaRPr>
          </a:p>
          <a:p>
            <a:pPr>
              <a:spcAft>
                <a:spcPts val="600"/>
              </a:spcAft>
            </a:pPr>
            <a:endParaRPr lang="fr-FR" sz="2400" dirty="0" smtClean="0">
              <a:solidFill>
                <a:schemeClr val="bg1"/>
              </a:solidFill>
              <a:latin typeface="+mj-lt"/>
            </a:endParaRPr>
          </a:p>
        </p:txBody>
      </p:sp>
      <p:sp>
        <p:nvSpPr>
          <p:cNvPr id="2" name="TextBox 1"/>
          <p:cNvSpPr txBox="1"/>
          <p:nvPr/>
        </p:nvSpPr>
        <p:spPr>
          <a:xfrm>
            <a:off x="2893337" y="2780928"/>
            <a:ext cx="3068469" cy="830997"/>
          </a:xfrm>
          <a:prstGeom prst="rect">
            <a:avLst/>
          </a:prstGeom>
          <a:noFill/>
        </p:spPr>
        <p:txBody>
          <a:bodyPr wrap="none" rtlCol="0">
            <a:spAutoFit/>
          </a:bodyPr>
          <a:lstStyle/>
          <a:p>
            <a:r>
              <a:rPr lang="en-GB" sz="4800" dirty="0" smtClean="0">
                <a:solidFill>
                  <a:schemeClr val="bg1"/>
                </a:solidFill>
                <a:latin typeface="+mj-lt"/>
              </a:rPr>
              <a:t>Thank you</a:t>
            </a:r>
            <a:endParaRPr lang="en-GB" sz="4800" dirty="0">
              <a:solidFill>
                <a:schemeClr val="bg1"/>
              </a:solidFill>
              <a:latin typeface="+mj-lt"/>
            </a:endParaRPr>
          </a:p>
        </p:txBody>
      </p:sp>
    </p:spTree>
    <p:extLst>
      <p:ext uri="{BB962C8B-B14F-4D97-AF65-F5344CB8AC3E}">
        <p14:creationId xmlns:p14="http://schemas.microsoft.com/office/powerpoint/2010/main" val="3696690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18800" cy="4680520"/>
          </a:xfrm>
          <a:solidFill>
            <a:schemeClr val="accent1">
              <a:lumMod val="20000"/>
              <a:lumOff val="80000"/>
            </a:schemeClr>
          </a:solidFill>
        </p:spPr>
        <p:txBody>
          <a:bodyPr>
            <a:normAutofit fontScale="77500" lnSpcReduction="20000"/>
          </a:bodyPr>
          <a:lstStyle/>
          <a:p>
            <a:pPr marL="399600" lvl="1" indent="0">
              <a:buNone/>
            </a:pPr>
            <a:endParaRPr lang="en-GB" i="1" dirty="0" smtClean="0"/>
          </a:p>
          <a:p>
            <a:pPr marL="399600" lvl="1" indent="0">
              <a:buNone/>
            </a:pPr>
            <a:r>
              <a:rPr lang="en-GB" b="1" i="1" dirty="0" smtClean="0">
                <a:solidFill>
                  <a:srgbClr val="00B050"/>
                </a:solidFill>
              </a:rPr>
              <a:t>…using </a:t>
            </a:r>
            <a:r>
              <a:rPr lang="en-GB" b="1" i="1" dirty="0">
                <a:solidFill>
                  <a:srgbClr val="00B050"/>
                </a:solidFill>
              </a:rPr>
              <a:t>the tools of budgetary policy-making to improve the </a:t>
            </a:r>
            <a:r>
              <a:rPr lang="en-GB" b="1" i="1" dirty="0" smtClean="0">
                <a:solidFill>
                  <a:srgbClr val="00B050"/>
                </a:solidFill>
              </a:rPr>
              <a:t>impact </a:t>
            </a:r>
            <a:r>
              <a:rPr lang="en-GB" b="1" i="1" dirty="0">
                <a:solidFill>
                  <a:srgbClr val="00B050"/>
                </a:solidFill>
              </a:rPr>
              <a:t>of environmentally </a:t>
            </a:r>
            <a:r>
              <a:rPr lang="en-GB" b="1" i="1" dirty="0" smtClean="0">
                <a:solidFill>
                  <a:srgbClr val="00B050"/>
                </a:solidFill>
              </a:rPr>
              <a:t>sound and sustainable policies</a:t>
            </a:r>
          </a:p>
          <a:p>
            <a:pPr marL="399600" lvl="1" indent="0">
              <a:buNone/>
            </a:pPr>
            <a:endParaRPr lang="en-GB" i="1" dirty="0"/>
          </a:p>
          <a:p>
            <a:pPr marL="399600" lvl="1" indent="0">
              <a:buNone/>
            </a:pPr>
            <a:r>
              <a:rPr lang="en-GB" i="1" dirty="0" smtClean="0"/>
              <a:t>This includes:- </a:t>
            </a:r>
          </a:p>
          <a:p>
            <a:pPr marL="856800" lvl="1" indent="-457200"/>
            <a:r>
              <a:rPr lang="en-GB" i="1" dirty="0"/>
              <a:t>assessing </a:t>
            </a:r>
            <a:r>
              <a:rPr lang="en-GB" i="1" dirty="0" smtClean="0"/>
              <a:t>the trajectory </a:t>
            </a:r>
            <a:r>
              <a:rPr lang="en-GB" i="1" dirty="0"/>
              <a:t>towards </a:t>
            </a:r>
            <a:r>
              <a:rPr lang="en-GB" i="1" dirty="0" smtClean="0"/>
              <a:t>meeting national </a:t>
            </a:r>
            <a:r>
              <a:rPr lang="en-GB" i="1" dirty="0"/>
              <a:t>and international commitments</a:t>
            </a:r>
          </a:p>
          <a:p>
            <a:pPr marL="856800" lvl="1" indent="-457200"/>
            <a:r>
              <a:rPr lang="en-GB" i="1" dirty="0"/>
              <a:t>identifying </a:t>
            </a:r>
            <a:r>
              <a:rPr lang="en-GB" i="1" dirty="0" smtClean="0"/>
              <a:t>“policy gaps” and areas </a:t>
            </a:r>
            <a:r>
              <a:rPr lang="en-GB" i="1" dirty="0"/>
              <a:t>for particular action </a:t>
            </a:r>
            <a:endParaRPr lang="en-GB" i="1" dirty="0" smtClean="0"/>
          </a:p>
          <a:p>
            <a:pPr marL="856800" lvl="1" indent="-457200"/>
            <a:r>
              <a:rPr lang="en-GB" i="1" dirty="0" smtClean="0"/>
              <a:t>assessing </a:t>
            </a:r>
            <a:r>
              <a:rPr lang="en-GB" i="1" dirty="0"/>
              <a:t>the coherence of policies and </a:t>
            </a:r>
            <a:r>
              <a:rPr lang="en-GB" i="1" dirty="0" smtClean="0"/>
              <a:t>resources</a:t>
            </a:r>
          </a:p>
          <a:p>
            <a:pPr marL="856800" lvl="1" indent="-457200"/>
            <a:r>
              <a:rPr lang="en-GB" i="1" dirty="0" smtClean="0"/>
              <a:t>taking stock of environmental relative to other priorities</a:t>
            </a:r>
          </a:p>
          <a:p>
            <a:pPr marL="856800" lvl="1" indent="-457200"/>
            <a:r>
              <a:rPr lang="en-GB" i="1" dirty="0" smtClean="0"/>
              <a:t>contributing </a:t>
            </a:r>
            <a:r>
              <a:rPr lang="en-GB" i="1" dirty="0"/>
              <a:t>to informed, evidence-based debate and discussion on sustainable and inclusive </a:t>
            </a:r>
            <a:r>
              <a:rPr lang="en-GB" i="1" dirty="0" smtClean="0"/>
              <a:t>growth </a:t>
            </a:r>
            <a:endParaRPr lang="en-GB" i="1" dirty="0"/>
          </a:p>
          <a:p>
            <a:pPr marL="856800" lvl="1" indent="-457200">
              <a:buFont typeface="Wingdings" panose="05000000000000000000" pitchFamily="2" charset="2"/>
              <a:buChar char="Ø"/>
            </a:pPr>
            <a:endParaRPr lang="en-GB" dirty="0"/>
          </a:p>
        </p:txBody>
      </p:sp>
      <p:sp>
        <p:nvSpPr>
          <p:cNvPr id="3" name="Footer Placeholder 2"/>
          <p:cNvSpPr>
            <a:spLocks noGrp="1"/>
          </p:cNvSpPr>
          <p:nvPr>
            <p:ph type="ftr" sz="quarter" idx="3"/>
          </p:nvPr>
        </p:nvSpPr>
        <p:spPr/>
        <p:txBody>
          <a:bodyPr/>
          <a:lstStyle/>
          <a:p>
            <a:endParaRPr lang="en-GB"/>
          </a:p>
        </p:txBody>
      </p:sp>
      <p:sp>
        <p:nvSpPr>
          <p:cNvPr id="4" name="Slide Number Placeholder 3"/>
          <p:cNvSpPr>
            <a:spLocks noGrp="1"/>
          </p:cNvSpPr>
          <p:nvPr>
            <p:ph type="sldNum" sz="quarter" idx="4"/>
          </p:nvPr>
        </p:nvSpPr>
        <p:spPr/>
        <p:txBody>
          <a:bodyPr/>
          <a:lstStyle/>
          <a:p>
            <a:fld id="{F40D58F5-DE8E-4842-92CE-E8FDB95458C3}" type="slidenum">
              <a:rPr lang="en-GB" smtClean="0"/>
              <a:t>2</a:t>
            </a:fld>
            <a:endParaRPr lang="en-GB"/>
          </a:p>
        </p:txBody>
      </p:sp>
      <p:sp>
        <p:nvSpPr>
          <p:cNvPr id="5" name="Title 4"/>
          <p:cNvSpPr>
            <a:spLocks noGrp="1"/>
          </p:cNvSpPr>
          <p:nvPr>
            <p:ph type="title"/>
          </p:nvPr>
        </p:nvSpPr>
        <p:spPr/>
        <p:txBody>
          <a:bodyPr/>
          <a:lstStyle/>
          <a:p>
            <a:pPr algn="ctr"/>
            <a:r>
              <a:rPr lang="en-GB" dirty="0" smtClean="0"/>
              <a:t>“Green Budgeting”</a:t>
            </a:r>
            <a:endParaRPr lang="en-GB" dirty="0"/>
          </a:p>
        </p:txBody>
      </p:sp>
    </p:spTree>
    <p:extLst>
      <p:ext uri="{BB962C8B-B14F-4D97-AF65-F5344CB8AC3E}">
        <p14:creationId xmlns:p14="http://schemas.microsoft.com/office/powerpoint/2010/main" val="2093678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2514" y="1484784"/>
            <a:ext cx="8721486" cy="2520280"/>
          </a:xfrm>
        </p:spPr>
        <p:txBody>
          <a:bodyPr>
            <a:normAutofit/>
          </a:bodyPr>
          <a:lstStyle/>
          <a:p>
            <a:pPr marL="0" lvl="1" indent="0">
              <a:spcBef>
                <a:spcPts val="768"/>
              </a:spcBef>
              <a:buNone/>
            </a:pPr>
            <a:r>
              <a:rPr lang="en-US" sz="2200" b="1" dirty="0" smtClean="0"/>
              <a:t>Domestic and international action on environment: </a:t>
            </a:r>
          </a:p>
          <a:p>
            <a:pPr marL="913950" lvl="1" indent="-514350"/>
            <a:r>
              <a:rPr lang="en-US" sz="2200" dirty="0" smtClean="0"/>
              <a:t>Air pollution, biodiversity, climate</a:t>
            </a:r>
          </a:p>
          <a:p>
            <a:pPr marL="913950" lvl="1" indent="-514350"/>
            <a:r>
              <a:rPr lang="en-US" sz="2200" dirty="0"/>
              <a:t>International </a:t>
            </a:r>
            <a:r>
              <a:rPr lang="en-US" sz="2200" dirty="0" smtClean="0"/>
              <a:t>agreements (Paris Agreement, Aichi </a:t>
            </a:r>
            <a:r>
              <a:rPr lang="en-US" sz="2200" dirty="0"/>
              <a:t>Biodiversity </a:t>
            </a:r>
            <a:r>
              <a:rPr lang="en-US" sz="2200" dirty="0" smtClean="0"/>
              <a:t>Targets, </a:t>
            </a:r>
            <a:r>
              <a:rPr lang="en-GB" sz="2200" dirty="0" smtClean="0"/>
              <a:t>related </a:t>
            </a:r>
            <a:r>
              <a:rPr lang="en-GB" sz="2200" dirty="0"/>
              <a:t>Sustainable Development </a:t>
            </a:r>
            <a:r>
              <a:rPr lang="en-GB" sz="2200" dirty="0" smtClean="0"/>
              <a:t>Goals)</a:t>
            </a:r>
            <a:endParaRPr lang="en-US" sz="2200" dirty="0"/>
          </a:p>
          <a:p>
            <a:pPr marL="913950" lvl="1" indent="-514350"/>
            <a:r>
              <a:rPr lang="en-US" sz="2200" dirty="0" smtClean="0"/>
              <a:t>Imperative to align policy and </a:t>
            </a:r>
            <a:r>
              <a:rPr lang="fr-FR" sz="2200" b="1" dirty="0" smtClean="0"/>
              <a:t>all</a:t>
            </a:r>
            <a:r>
              <a:rPr lang="en-US" sz="2200" dirty="0" smtClean="0"/>
              <a:t> financial flows</a:t>
            </a:r>
            <a:endParaRPr lang="en-US" dirty="0" smtClean="0"/>
          </a:p>
        </p:txBody>
      </p:sp>
      <p:sp>
        <p:nvSpPr>
          <p:cNvPr id="4" name="Slide Number Placeholder 3"/>
          <p:cNvSpPr>
            <a:spLocks noGrp="1"/>
          </p:cNvSpPr>
          <p:nvPr>
            <p:ph type="sldNum" sz="quarter" idx="4"/>
          </p:nvPr>
        </p:nvSpPr>
        <p:spPr/>
        <p:txBody>
          <a:bodyPr/>
          <a:lstStyle/>
          <a:p>
            <a:fld id="{F40D58F5-DE8E-4842-92CE-E8FDB95458C3}" type="slidenum">
              <a:rPr lang="en-GB" smtClean="0"/>
              <a:t>3</a:t>
            </a:fld>
            <a:endParaRPr lang="en-GB" dirty="0"/>
          </a:p>
        </p:txBody>
      </p:sp>
      <p:sp>
        <p:nvSpPr>
          <p:cNvPr id="5" name="Title 4"/>
          <p:cNvSpPr>
            <a:spLocks noGrp="1"/>
          </p:cNvSpPr>
          <p:nvPr>
            <p:ph type="title"/>
          </p:nvPr>
        </p:nvSpPr>
        <p:spPr>
          <a:xfrm>
            <a:off x="1080000" y="237600"/>
            <a:ext cx="7956496" cy="1022400"/>
          </a:xfrm>
        </p:spPr>
        <p:txBody>
          <a:bodyPr/>
          <a:lstStyle/>
          <a:p>
            <a:r>
              <a:rPr lang="en-GB" dirty="0" smtClean="0"/>
              <a:t>“National and international commitments”</a:t>
            </a:r>
            <a:endParaRPr lang="en-GB" dirty="0"/>
          </a:p>
        </p:txBody>
      </p:sp>
      <p:sp>
        <p:nvSpPr>
          <p:cNvPr id="10" name="TextBox 9"/>
          <p:cNvSpPr txBox="1"/>
          <p:nvPr/>
        </p:nvSpPr>
        <p:spPr>
          <a:xfrm>
            <a:off x="611560" y="4221088"/>
            <a:ext cx="7920880" cy="2062103"/>
          </a:xfrm>
          <a:prstGeom prst="rect">
            <a:avLst/>
          </a:prstGeom>
          <a:noFill/>
          <a:ln w="28575">
            <a:solidFill>
              <a:schemeClr val="accent1"/>
            </a:solidFill>
          </a:ln>
        </p:spPr>
        <p:txBody>
          <a:bodyPr wrap="square" rtlCol="0">
            <a:spAutoFit/>
          </a:bodyPr>
          <a:lstStyle/>
          <a:p>
            <a:pPr marL="803275"/>
            <a:r>
              <a:rPr lang="en-GB" sz="2200" b="1" dirty="0"/>
              <a:t>Implications for public finances? </a:t>
            </a:r>
            <a:endParaRPr lang="en-GB" sz="2200" b="1" dirty="0" smtClean="0"/>
          </a:p>
          <a:p>
            <a:pPr algn="ctr"/>
            <a:endParaRPr lang="en-GB" sz="2200" b="1" dirty="0"/>
          </a:p>
          <a:p>
            <a:pPr marL="1252538" lvl="1" indent="-457200">
              <a:buFont typeface="Wingdings" panose="05000000000000000000" pitchFamily="2" charset="2"/>
              <a:buChar char="Ø"/>
            </a:pPr>
            <a:r>
              <a:rPr lang="en-GB" sz="2200" dirty="0"/>
              <a:t>Fiscal sustainability</a:t>
            </a:r>
          </a:p>
          <a:p>
            <a:pPr marL="1252538" lvl="1" indent="-457200">
              <a:buFont typeface="Wingdings" panose="05000000000000000000" pitchFamily="2" charset="2"/>
              <a:buChar char="Ø"/>
            </a:pPr>
            <a:r>
              <a:rPr lang="en-GB" sz="2200" dirty="0"/>
              <a:t>Perverse incentives and misalignments</a:t>
            </a:r>
          </a:p>
          <a:p>
            <a:pPr marL="1252538" lvl="1" indent="-457200">
              <a:buFont typeface="Wingdings" panose="05000000000000000000" pitchFamily="2" charset="2"/>
              <a:buChar char="Ø"/>
            </a:pPr>
            <a:r>
              <a:rPr lang="en-GB" sz="2200" dirty="0"/>
              <a:t>B</a:t>
            </a:r>
            <a:r>
              <a:rPr lang="en-US" sz="2200" dirty="0" err="1"/>
              <a:t>udgetary</a:t>
            </a:r>
            <a:r>
              <a:rPr lang="en-US" sz="2200" dirty="0"/>
              <a:t> process (responses and preparation)</a:t>
            </a:r>
          </a:p>
          <a:p>
            <a:endParaRPr lang="en-GB" dirty="0"/>
          </a:p>
        </p:txBody>
      </p:sp>
    </p:spTree>
    <p:extLst>
      <p:ext uri="{BB962C8B-B14F-4D97-AF65-F5344CB8AC3E}">
        <p14:creationId xmlns:p14="http://schemas.microsoft.com/office/powerpoint/2010/main" val="3971735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Launch of the Paris Collaborative</a:t>
            </a:r>
            <a:endParaRPr lang="en-GB" dirty="0"/>
          </a:p>
        </p:txBody>
      </p:sp>
      <p:sp>
        <p:nvSpPr>
          <p:cNvPr id="3" name="Content Placeholder 2"/>
          <p:cNvSpPr>
            <a:spLocks noGrp="1"/>
          </p:cNvSpPr>
          <p:nvPr>
            <p:ph idx="1"/>
          </p:nvPr>
        </p:nvSpPr>
        <p:spPr>
          <a:xfrm>
            <a:off x="457200" y="1600200"/>
            <a:ext cx="4114800" cy="4525963"/>
          </a:xfrm>
        </p:spPr>
        <p:txBody>
          <a:bodyPr>
            <a:noAutofit/>
          </a:bodyPr>
          <a:lstStyle/>
          <a:p>
            <a:r>
              <a:rPr lang="en-GB" sz="2600" dirty="0" smtClean="0"/>
              <a:t>Launched at One Planet Summit, 12 Dec 2017 in Paris</a:t>
            </a:r>
          </a:p>
          <a:p>
            <a:endParaRPr lang="en-GB" sz="2600" dirty="0" smtClean="0"/>
          </a:p>
          <a:p>
            <a:r>
              <a:rPr lang="en-GB" sz="2600" dirty="0" smtClean="0"/>
              <a:t>Convened by OECD, working in close partnership with governments and experts</a:t>
            </a:r>
            <a:endParaRPr lang="en-GB" sz="2600" dirty="0"/>
          </a:p>
        </p:txBody>
      </p:sp>
      <p:pic>
        <p:nvPicPr>
          <p:cNvPr id="5122" name="Picture 2" descr="Image result for macron one plane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46932" y="1388815"/>
            <a:ext cx="3385773" cy="2256209"/>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Image result for oecd one planet summi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46931" y="3899845"/>
            <a:ext cx="3385773" cy="2539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4434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614136"/>
            <a:ext cx="6408713" cy="3168352"/>
          </a:xfrm>
        </p:spPr>
        <p:txBody>
          <a:bodyPr>
            <a:noAutofit/>
          </a:bodyPr>
          <a:lstStyle/>
          <a:p>
            <a:pPr>
              <a:spcAft>
                <a:spcPts val="1800"/>
              </a:spcAft>
            </a:pPr>
            <a:r>
              <a:rPr lang="en-GB" sz="2600" dirty="0" smtClean="0"/>
              <a:t>Budgeting for inclusive and sustainable growth</a:t>
            </a:r>
          </a:p>
          <a:p>
            <a:pPr>
              <a:spcAft>
                <a:spcPts val="1800"/>
              </a:spcAft>
            </a:pPr>
            <a:r>
              <a:rPr lang="en-GB" sz="2600" dirty="0" smtClean="0"/>
              <a:t>Long-term </a:t>
            </a:r>
            <a:r>
              <a:rPr lang="en-GB" sz="2600" dirty="0"/>
              <a:t>fiscal sustainability</a:t>
            </a:r>
          </a:p>
          <a:p>
            <a:pPr>
              <a:spcAft>
                <a:spcPts val="1800"/>
              </a:spcAft>
            </a:pPr>
            <a:r>
              <a:rPr lang="en-GB" sz="2600" dirty="0" smtClean="0"/>
              <a:t>Environmental cost-benefit assessments</a:t>
            </a:r>
          </a:p>
          <a:p>
            <a:pPr>
              <a:spcAft>
                <a:spcPts val="1800"/>
              </a:spcAft>
            </a:pPr>
            <a:r>
              <a:rPr lang="en-GB" sz="2600" dirty="0" smtClean="0"/>
              <a:t>Environmental </a:t>
            </a:r>
            <a:r>
              <a:rPr lang="en-GB" sz="2600" dirty="0" smtClean="0"/>
              <a:t>tax reform</a:t>
            </a:r>
            <a:endParaRPr lang="en-GB" sz="2600" dirty="0" smtClean="0"/>
          </a:p>
          <a:p>
            <a:r>
              <a:rPr lang="en-GB" sz="2600" dirty="0" smtClean="0"/>
              <a:t>Carbon pricing and reform of harmful subsidies</a:t>
            </a:r>
          </a:p>
        </p:txBody>
      </p:sp>
      <p:sp>
        <p:nvSpPr>
          <p:cNvPr id="3" name="Footer Placeholder 2"/>
          <p:cNvSpPr>
            <a:spLocks noGrp="1"/>
          </p:cNvSpPr>
          <p:nvPr>
            <p:ph type="ftr" sz="quarter" idx="3"/>
          </p:nvPr>
        </p:nvSpPr>
        <p:spPr/>
        <p:txBody>
          <a:bodyPr/>
          <a:lstStyle/>
          <a:p>
            <a:endParaRPr lang="en-GB" dirty="0"/>
          </a:p>
        </p:txBody>
      </p:sp>
      <p:sp>
        <p:nvSpPr>
          <p:cNvPr id="4" name="Slide Number Placeholder 3"/>
          <p:cNvSpPr>
            <a:spLocks noGrp="1"/>
          </p:cNvSpPr>
          <p:nvPr>
            <p:ph type="sldNum" sz="quarter" idx="4"/>
          </p:nvPr>
        </p:nvSpPr>
        <p:spPr/>
        <p:txBody>
          <a:bodyPr/>
          <a:lstStyle/>
          <a:p>
            <a:fld id="{F40D58F5-DE8E-4842-92CE-E8FDB95458C3}" type="slidenum">
              <a:rPr lang="en-GB" smtClean="0"/>
              <a:t>5</a:t>
            </a:fld>
            <a:endParaRPr lang="en-GB" dirty="0"/>
          </a:p>
        </p:txBody>
      </p:sp>
      <p:sp>
        <p:nvSpPr>
          <p:cNvPr id="5" name="Title 4"/>
          <p:cNvSpPr>
            <a:spLocks noGrp="1"/>
          </p:cNvSpPr>
          <p:nvPr>
            <p:ph type="title"/>
          </p:nvPr>
        </p:nvSpPr>
        <p:spPr>
          <a:xfrm>
            <a:off x="1080000" y="237600"/>
            <a:ext cx="7596456" cy="1022400"/>
          </a:xfrm>
        </p:spPr>
        <p:txBody>
          <a:bodyPr/>
          <a:lstStyle/>
          <a:p>
            <a:r>
              <a:rPr lang="en-GB" dirty="0" smtClean="0"/>
              <a:t>Building on existing OECD work streams</a:t>
            </a:r>
            <a:endParaRPr lang="en-GB" dirty="0"/>
          </a:p>
        </p:txBody>
      </p:sp>
      <p:pic>
        <p:nvPicPr>
          <p:cNvPr id="6" name="Picture 2" descr="Image result for jigsaw pieces coming toget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5670" y="2715370"/>
            <a:ext cx="2222708" cy="2067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772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484784"/>
            <a:ext cx="5616624" cy="4707320"/>
          </a:xfrm>
        </p:spPr>
        <p:txBody>
          <a:bodyPr>
            <a:noAutofit/>
          </a:bodyPr>
          <a:lstStyle/>
          <a:p>
            <a:pPr marL="514350" indent="-514350">
              <a:spcBef>
                <a:spcPts val="0"/>
              </a:spcBef>
              <a:spcAft>
                <a:spcPts val="600"/>
              </a:spcAft>
              <a:buFont typeface="+mj-lt"/>
              <a:buAutoNum type="arabicPeriod"/>
            </a:pPr>
            <a:r>
              <a:rPr lang="en-US" sz="2800" dirty="0" smtClean="0"/>
              <a:t>Primer on green </a:t>
            </a:r>
            <a:r>
              <a:rPr lang="en-US" sz="2800" dirty="0"/>
              <a:t>budgeting</a:t>
            </a:r>
          </a:p>
          <a:p>
            <a:pPr marL="514350" indent="-514350">
              <a:spcBef>
                <a:spcPts val="0"/>
              </a:spcBef>
              <a:spcAft>
                <a:spcPts val="600"/>
              </a:spcAft>
              <a:buFont typeface="+mj-lt"/>
              <a:buAutoNum type="arabicPeriod"/>
            </a:pPr>
            <a:r>
              <a:rPr lang="en-US" sz="2800" dirty="0" smtClean="0"/>
              <a:t>new Green </a:t>
            </a:r>
            <a:r>
              <a:rPr lang="en-US" sz="2800" dirty="0"/>
              <a:t>Budget </a:t>
            </a:r>
            <a:r>
              <a:rPr lang="en-US" sz="2800" dirty="0" smtClean="0"/>
              <a:t>Statement </a:t>
            </a:r>
            <a:endParaRPr lang="en-US" sz="2800" dirty="0"/>
          </a:p>
          <a:p>
            <a:pPr marL="514350" indent="-514350">
              <a:spcBef>
                <a:spcPts val="0"/>
              </a:spcBef>
              <a:spcAft>
                <a:spcPts val="600"/>
              </a:spcAft>
              <a:buFont typeface="+mj-lt"/>
              <a:buAutoNum type="arabicPeriod"/>
            </a:pPr>
            <a:r>
              <a:rPr lang="en-GB" sz="2800" dirty="0" smtClean="0"/>
              <a:t>Engage working groups for further scoping and refine </a:t>
            </a:r>
            <a:r>
              <a:rPr lang="en-GB" sz="2800" dirty="0"/>
              <a:t>new green budgeting tools</a:t>
            </a:r>
          </a:p>
          <a:p>
            <a:pPr marL="514350" indent="-514350">
              <a:spcBef>
                <a:spcPts val="0"/>
              </a:spcBef>
              <a:spcAft>
                <a:spcPts val="600"/>
              </a:spcAft>
              <a:buFont typeface="+mj-lt"/>
              <a:buAutoNum type="arabicPeriod"/>
            </a:pPr>
            <a:r>
              <a:rPr lang="en-GB" sz="2800" dirty="0" smtClean="0"/>
              <a:t>Develop </a:t>
            </a:r>
            <a:r>
              <a:rPr lang="en-GB" sz="2800" dirty="0"/>
              <a:t>new methodological </a:t>
            </a:r>
            <a:r>
              <a:rPr lang="en-GB" sz="2800" dirty="0" smtClean="0"/>
              <a:t>approaches</a:t>
            </a:r>
            <a:endParaRPr lang="en-GB" sz="2800" dirty="0"/>
          </a:p>
        </p:txBody>
      </p:sp>
      <p:sp>
        <p:nvSpPr>
          <p:cNvPr id="4" name="Slide Number Placeholder 3"/>
          <p:cNvSpPr>
            <a:spLocks noGrp="1"/>
          </p:cNvSpPr>
          <p:nvPr>
            <p:ph type="sldNum" sz="quarter" idx="4"/>
          </p:nvPr>
        </p:nvSpPr>
        <p:spPr/>
        <p:txBody>
          <a:bodyPr/>
          <a:lstStyle/>
          <a:p>
            <a:fld id="{F40D58F5-DE8E-4842-92CE-E8FDB95458C3}" type="slidenum">
              <a:rPr lang="en-GB" smtClean="0"/>
              <a:t>6</a:t>
            </a:fld>
            <a:endParaRPr lang="en-GB"/>
          </a:p>
        </p:txBody>
      </p:sp>
      <p:sp>
        <p:nvSpPr>
          <p:cNvPr id="5" name="Title 4"/>
          <p:cNvSpPr>
            <a:spLocks noGrp="1"/>
          </p:cNvSpPr>
          <p:nvPr>
            <p:ph type="title"/>
          </p:nvPr>
        </p:nvSpPr>
        <p:spPr/>
        <p:txBody>
          <a:bodyPr/>
          <a:lstStyle/>
          <a:p>
            <a:r>
              <a:rPr lang="fr-FR" dirty="0" smtClean="0"/>
              <a:t>A roadmap for the Paris Collaborative</a:t>
            </a:r>
            <a:endParaRPr lang="en-GB" dirty="0"/>
          </a:p>
        </p:txBody>
      </p:sp>
      <p:pic>
        <p:nvPicPr>
          <p:cNvPr id="6" name="Picture 2" descr="Image result for path ahea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1556792"/>
            <a:ext cx="2914699"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5817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951515841"/>
              </p:ext>
            </p:extLst>
          </p:nvPr>
        </p:nvGraphicFramePr>
        <p:xfrm>
          <a:off x="468313" y="1340768"/>
          <a:ext cx="8280151" cy="47869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3"/>
          </p:nvPr>
        </p:nvSpPr>
        <p:spPr/>
        <p:txBody>
          <a:bodyPr/>
          <a:lstStyle/>
          <a:p>
            <a:endParaRPr lang="en-GB" dirty="0"/>
          </a:p>
        </p:txBody>
      </p:sp>
      <p:sp>
        <p:nvSpPr>
          <p:cNvPr id="4" name="Slide Number Placeholder 3"/>
          <p:cNvSpPr>
            <a:spLocks noGrp="1"/>
          </p:cNvSpPr>
          <p:nvPr>
            <p:ph type="sldNum" sz="quarter" idx="4"/>
          </p:nvPr>
        </p:nvSpPr>
        <p:spPr/>
        <p:txBody>
          <a:bodyPr/>
          <a:lstStyle/>
          <a:p>
            <a:fld id="{F40D58F5-DE8E-4842-92CE-E8FDB95458C3}" type="slidenum">
              <a:rPr lang="en-GB" smtClean="0"/>
              <a:t>7</a:t>
            </a:fld>
            <a:endParaRPr lang="en-GB"/>
          </a:p>
        </p:txBody>
      </p:sp>
      <p:sp>
        <p:nvSpPr>
          <p:cNvPr id="5" name="Title 4"/>
          <p:cNvSpPr>
            <a:spLocks noGrp="1"/>
          </p:cNvSpPr>
          <p:nvPr>
            <p:ph type="title"/>
          </p:nvPr>
        </p:nvSpPr>
        <p:spPr/>
        <p:txBody>
          <a:bodyPr/>
          <a:lstStyle/>
          <a:p>
            <a:r>
              <a:rPr lang="en-GB" dirty="0" smtClean="0"/>
              <a:t>A roadmap for the Paris Collaborative </a:t>
            </a:r>
            <a:endParaRPr lang="en-GB" dirty="0"/>
          </a:p>
        </p:txBody>
      </p:sp>
      <p:sp>
        <p:nvSpPr>
          <p:cNvPr id="8" name="TextBox 7"/>
          <p:cNvSpPr txBox="1"/>
          <p:nvPr/>
        </p:nvSpPr>
        <p:spPr>
          <a:xfrm>
            <a:off x="143508" y="4365104"/>
            <a:ext cx="2952328" cy="2015936"/>
          </a:xfrm>
          <a:prstGeom prst="rect">
            <a:avLst/>
          </a:prstGeom>
          <a:noFill/>
        </p:spPr>
        <p:txBody>
          <a:bodyPr wrap="square" rtlCol="0">
            <a:spAutoFit/>
          </a:bodyPr>
          <a:lstStyle/>
          <a:p>
            <a:pPr marL="514350" indent="-514350">
              <a:spcAft>
                <a:spcPts val="600"/>
              </a:spcAft>
              <a:buFont typeface="Arial" panose="020B0604020202020204" pitchFamily="34" charset="0"/>
              <a:buChar char="•"/>
            </a:pPr>
            <a:r>
              <a:rPr lang="en-GB" sz="2000" dirty="0" smtClean="0"/>
              <a:t>Elaborate on green budgeting definition</a:t>
            </a:r>
          </a:p>
          <a:p>
            <a:pPr marL="514350" indent="-514350">
              <a:spcAft>
                <a:spcPts val="600"/>
              </a:spcAft>
              <a:buFont typeface="Arial" panose="020B0604020202020204" pitchFamily="34" charset="0"/>
              <a:buChar char="•"/>
            </a:pPr>
            <a:r>
              <a:rPr lang="en-GB" sz="2000" dirty="0" smtClean="0"/>
              <a:t>Scope potential green budgeting tools</a:t>
            </a:r>
          </a:p>
        </p:txBody>
      </p:sp>
      <p:sp>
        <p:nvSpPr>
          <p:cNvPr id="9" name="Left Brace 8"/>
          <p:cNvSpPr/>
          <p:nvPr/>
        </p:nvSpPr>
        <p:spPr>
          <a:xfrm rot="16200000">
            <a:off x="1389420" y="2867164"/>
            <a:ext cx="460504" cy="2304256"/>
          </a:xfrm>
          <a:prstGeom prst="leftBrace">
            <a:avLst>
              <a:gd name="adj1" fmla="val 8333"/>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Rectangle 9"/>
          <p:cNvSpPr/>
          <p:nvPr/>
        </p:nvSpPr>
        <p:spPr>
          <a:xfrm>
            <a:off x="3419872" y="4249544"/>
            <a:ext cx="5328592" cy="2462213"/>
          </a:xfrm>
          <a:prstGeom prst="rect">
            <a:avLst/>
          </a:prstGeom>
          <a:ln w="38100">
            <a:solidFill>
              <a:srgbClr val="FF0000"/>
            </a:solidFill>
          </a:ln>
        </p:spPr>
        <p:txBody>
          <a:bodyPr wrap="square">
            <a:spAutoFit/>
          </a:bodyPr>
          <a:lstStyle/>
          <a:p>
            <a:pPr marL="514350" indent="-514350">
              <a:spcAft>
                <a:spcPts val="600"/>
              </a:spcAft>
              <a:buFont typeface="Arial" panose="020B0604020202020204" pitchFamily="34" charset="0"/>
              <a:buChar char="•"/>
            </a:pPr>
            <a:r>
              <a:rPr lang="en-GB" sz="2400" dirty="0"/>
              <a:t>Engage </a:t>
            </a:r>
            <a:r>
              <a:rPr lang="en-GB" sz="2400" b="1" dirty="0"/>
              <a:t>working group </a:t>
            </a:r>
            <a:r>
              <a:rPr lang="en-GB" sz="2400" dirty="0"/>
              <a:t>for further scoping</a:t>
            </a:r>
          </a:p>
          <a:p>
            <a:pPr marL="514350" indent="-514350">
              <a:spcAft>
                <a:spcPts val="600"/>
              </a:spcAft>
              <a:buFont typeface="Arial" panose="020B0604020202020204" pitchFamily="34" charset="0"/>
              <a:buChar char="•"/>
            </a:pPr>
            <a:r>
              <a:rPr lang="en-GB" sz="2400" b="1" dirty="0"/>
              <a:t>Develop</a:t>
            </a:r>
            <a:r>
              <a:rPr lang="en-GB" sz="2400" dirty="0"/>
              <a:t> new methodological approaches</a:t>
            </a:r>
          </a:p>
          <a:p>
            <a:pPr marL="514350" indent="-514350">
              <a:spcAft>
                <a:spcPts val="600"/>
              </a:spcAft>
              <a:buFont typeface="Arial" panose="020B0604020202020204" pitchFamily="34" charset="0"/>
              <a:buChar char="•"/>
            </a:pPr>
            <a:r>
              <a:rPr lang="en-GB" sz="2400" b="1" dirty="0"/>
              <a:t>Pilot and refine </a:t>
            </a:r>
            <a:r>
              <a:rPr lang="en-GB" sz="2400" dirty="0"/>
              <a:t>new green budgeting tools</a:t>
            </a:r>
          </a:p>
        </p:txBody>
      </p:sp>
      <p:sp>
        <p:nvSpPr>
          <p:cNvPr id="11" name="Left Brace 10"/>
          <p:cNvSpPr/>
          <p:nvPr/>
        </p:nvSpPr>
        <p:spPr>
          <a:xfrm rot="16200000">
            <a:off x="5601888" y="1030960"/>
            <a:ext cx="460504" cy="5976664"/>
          </a:xfrm>
          <a:prstGeom prst="leftBrace">
            <a:avLst>
              <a:gd name="adj1" fmla="val 8333"/>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124443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00" y="1602000"/>
            <a:ext cx="5256128" cy="4923344"/>
          </a:xfrm>
        </p:spPr>
        <p:txBody>
          <a:bodyPr>
            <a:normAutofit fontScale="85000" lnSpcReduction="20000"/>
          </a:bodyPr>
          <a:lstStyle/>
          <a:p>
            <a:pPr marL="0" indent="0">
              <a:buNone/>
            </a:pPr>
            <a:r>
              <a:rPr lang="en-GB" i="1" dirty="0"/>
              <a:t>a voluntary reporting tool </a:t>
            </a:r>
            <a:r>
              <a:rPr lang="en-GB" i="1" dirty="0" smtClean="0"/>
              <a:t>to assess</a:t>
            </a:r>
            <a:r>
              <a:rPr lang="en-GB" dirty="0" smtClean="0"/>
              <a:t>: </a:t>
            </a:r>
          </a:p>
          <a:p>
            <a:pPr lvl="0"/>
            <a:r>
              <a:rPr lang="en-GB" dirty="0" smtClean="0"/>
              <a:t>the </a:t>
            </a:r>
            <a:r>
              <a:rPr lang="en-GB" dirty="0"/>
              <a:t>environmental impact of </a:t>
            </a:r>
            <a:r>
              <a:rPr lang="en-GB" dirty="0" smtClean="0"/>
              <a:t>key budget </a:t>
            </a:r>
            <a:r>
              <a:rPr lang="en-GB" dirty="0"/>
              <a:t>measures </a:t>
            </a:r>
            <a:endParaRPr lang="en-GB" dirty="0" smtClean="0"/>
          </a:p>
          <a:p>
            <a:pPr lvl="0"/>
            <a:r>
              <a:rPr lang="en-GB" dirty="0"/>
              <a:t>c</a:t>
            </a:r>
            <a:r>
              <a:rPr lang="en-GB" dirty="0" smtClean="0"/>
              <a:t>ontribution of annual </a:t>
            </a:r>
            <a:r>
              <a:rPr lang="en-GB" dirty="0"/>
              <a:t>budget </a:t>
            </a:r>
            <a:r>
              <a:rPr lang="en-GB" dirty="0" smtClean="0"/>
              <a:t>to </a:t>
            </a:r>
            <a:r>
              <a:rPr lang="en-GB" dirty="0"/>
              <a:t>reaching </a:t>
            </a:r>
            <a:r>
              <a:rPr lang="en-GB" dirty="0" smtClean="0"/>
              <a:t>environmental objectives</a:t>
            </a:r>
          </a:p>
          <a:p>
            <a:pPr lvl="0"/>
            <a:r>
              <a:rPr lang="en-GB" dirty="0" smtClean="0"/>
              <a:t>level and aptness of </a:t>
            </a:r>
            <a:r>
              <a:rPr lang="en-GB" dirty="0"/>
              <a:t>resources </a:t>
            </a:r>
            <a:r>
              <a:rPr lang="en-GB" dirty="0" smtClean="0"/>
              <a:t>associated </a:t>
            </a:r>
            <a:r>
              <a:rPr lang="en-GB" dirty="0"/>
              <a:t>with </a:t>
            </a:r>
            <a:r>
              <a:rPr lang="en-GB" dirty="0" smtClean="0"/>
              <a:t>policy measures</a:t>
            </a:r>
          </a:p>
          <a:p>
            <a:pPr lvl="0"/>
            <a:r>
              <a:rPr lang="en-GB" dirty="0"/>
              <a:t>c</a:t>
            </a:r>
            <a:r>
              <a:rPr lang="en-GB" dirty="0" smtClean="0"/>
              <a:t>onsistency of budgetary policies</a:t>
            </a:r>
          </a:p>
          <a:p>
            <a:pPr lvl="0"/>
            <a:r>
              <a:rPr lang="en-GB" dirty="0"/>
              <a:t>a</a:t>
            </a:r>
            <a:r>
              <a:rPr lang="en-GB" dirty="0" smtClean="0"/>
              <a:t>reas for future action</a:t>
            </a:r>
            <a:endParaRPr lang="en-GB" dirty="0"/>
          </a:p>
        </p:txBody>
      </p:sp>
      <p:sp>
        <p:nvSpPr>
          <p:cNvPr id="3" name="Footer Placeholder 2"/>
          <p:cNvSpPr>
            <a:spLocks noGrp="1"/>
          </p:cNvSpPr>
          <p:nvPr>
            <p:ph type="ftr" sz="quarter" idx="3"/>
          </p:nvPr>
        </p:nvSpPr>
        <p:spPr/>
        <p:txBody>
          <a:bodyPr/>
          <a:lstStyle/>
          <a:p>
            <a:endParaRPr lang="en-GB"/>
          </a:p>
        </p:txBody>
      </p:sp>
      <p:sp>
        <p:nvSpPr>
          <p:cNvPr id="4" name="Slide Number Placeholder 3"/>
          <p:cNvSpPr>
            <a:spLocks noGrp="1"/>
          </p:cNvSpPr>
          <p:nvPr>
            <p:ph type="sldNum" sz="quarter" idx="4"/>
          </p:nvPr>
        </p:nvSpPr>
        <p:spPr/>
        <p:txBody>
          <a:bodyPr/>
          <a:lstStyle/>
          <a:p>
            <a:fld id="{F40D58F5-DE8E-4842-92CE-E8FDB95458C3}" type="slidenum">
              <a:rPr lang="en-GB" smtClean="0"/>
              <a:t>8</a:t>
            </a:fld>
            <a:endParaRPr lang="en-GB"/>
          </a:p>
        </p:txBody>
      </p:sp>
      <p:sp>
        <p:nvSpPr>
          <p:cNvPr id="5" name="Title 4"/>
          <p:cNvSpPr>
            <a:spLocks noGrp="1"/>
          </p:cNvSpPr>
          <p:nvPr>
            <p:ph type="title"/>
          </p:nvPr>
        </p:nvSpPr>
        <p:spPr>
          <a:xfrm>
            <a:off x="1080000" y="237600"/>
            <a:ext cx="7812480" cy="1022400"/>
          </a:xfrm>
        </p:spPr>
        <p:txBody>
          <a:bodyPr/>
          <a:lstStyle/>
          <a:p>
            <a:r>
              <a:rPr lang="en-GB" dirty="0" smtClean="0"/>
              <a:t>draft output 1: </a:t>
            </a:r>
            <a:br>
              <a:rPr lang="en-GB" dirty="0" smtClean="0"/>
            </a:br>
            <a:r>
              <a:rPr lang="en-GB" dirty="0" smtClean="0"/>
              <a:t>Green </a:t>
            </a:r>
            <a:r>
              <a:rPr lang="en-GB" dirty="0"/>
              <a:t>Budget </a:t>
            </a:r>
            <a:r>
              <a:rPr lang="en-GB" dirty="0" smtClean="0"/>
              <a:t>Statement prototype</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1484784"/>
            <a:ext cx="3233645" cy="47400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052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endParaRPr lang="en-GB"/>
          </a:p>
        </p:txBody>
      </p:sp>
      <p:sp>
        <p:nvSpPr>
          <p:cNvPr id="4" name="Slide Number Placeholder 3"/>
          <p:cNvSpPr>
            <a:spLocks noGrp="1"/>
          </p:cNvSpPr>
          <p:nvPr>
            <p:ph type="sldNum" sz="quarter" idx="4"/>
          </p:nvPr>
        </p:nvSpPr>
        <p:spPr/>
        <p:txBody>
          <a:bodyPr/>
          <a:lstStyle/>
          <a:p>
            <a:fld id="{F40D58F5-DE8E-4842-92CE-E8FDB95458C3}" type="slidenum">
              <a:rPr lang="en-GB" smtClean="0"/>
              <a:t>9</a:t>
            </a:fld>
            <a:endParaRPr lang="en-GB"/>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27075"/>
            <a:ext cx="9051413" cy="5222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20472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haredContentType xmlns="Microsoft.SharePoint.Taxonomy.ContentTypeSync" SourceId="27ec883c-a62c-444f-a935-fcddb579e39d" ContentTypeId="0x0101008B4DD370EC31429186F3AD49F0D3098F00D44DBCB9EB4F45278CB5C9765BE52995" PreviousValue="false"/>
</file>

<file path=customXml/item2.xml><?xml version="1.0" encoding="utf-8"?>
<?mso-contentType ?>
<spe:Receivers xmlns:spe="http://schemas.microsoft.com/sharepoint/events"/>
</file>

<file path=customXml/item3.xml><?xml version="1.0" encoding="utf-8"?>
<?mso-contentType ?>
<CtFieldPriority xmlns="http://www.oecd.org/eshare/projectsentre/CtFieldPriority/" xmlns:i="http://www.w3.org/2001/XMLSchema-instance">
  <PriorityFields xmlns:a="http://schemas.microsoft.com/2003/10/Serialization/Arrays">
    <a:string>Title</a:string>
    <a:string>OECDCountry</a:string>
    <a:string>OECDTopic</a:string>
    <a:string>OECDKeywords</a:string>
  </PriorityFields>
</CtFieldPriority>
</file>

<file path=customXml/item4.xml><?xml version="1.0" encoding="utf-8"?>
<?mso-contentType ?>
<FormTemplates xmlns="http://schemas.microsoft.com/sharepoint/v3/contenttype/forms">
  <Display>OECDListFormCollapsible</Display>
  <Edit>OECDListFormCollapsible</Edit>
  <New>OECDListFormCollapsible</New>
</FormTemplates>
</file>

<file path=customXml/item5.xml><?xml version="1.0" encoding="utf-8"?>
<p:properties xmlns:p="http://schemas.microsoft.com/office/2006/metadata/properties" xmlns:xsi="http://www.w3.org/2001/XMLSchema-instance" xmlns:pc="http://schemas.microsoft.com/office/infopath/2007/PartnerControls">
  <documentManagement>
    <OECDTagsCache xmlns="7348197b-4e95-41c6-b270-341eaa4cbbb2" xsi:nil="true"/>
    <OECDProjectManager xmlns="7348197b-4e95-41c6-b270-341eaa4cbbb2">
      <UserInfo>
        <DisplayName/>
        <AccountId>643</AccountId>
        <AccountType/>
      </UserInfo>
    </OECDProjectManager>
    <OECDAllRelatedUsers xmlns="e36e4070-fdd8-494c-ae17-1a8cf14e7707">
      <UserInfo>
        <DisplayName/>
        <AccountId xsi:nil="true"/>
        <AccountType/>
      </UserInfo>
    </OECDAllRelatedUsers>
    <OECDKimBussinessContext xmlns="54c4cd27-f286-408f-9ce0-33c1e0f3ab39" xsi:nil="true"/>
    <g1cb84c392954f02b97ef964d7fd5f94 xmlns="e36e4070-fdd8-494c-ae17-1a8cf14e7707">
      <Terms xmlns="http://schemas.microsoft.com/office/infopath/2007/PartnerControls"/>
    </g1cb84c392954f02b97ef964d7fd5f94>
    <OECDCommunityDocumentID xmlns="7348197b-4e95-41c6-b270-341eaa4cbbb2" xsi:nil="true"/>
    <OECDlanguage xmlns="ca82dde9-3436-4d3d-bddd-d31447390034">English</OECDlanguage>
    <eSharePWBTaxHTField0 xmlns="c9f238dd-bb73-4aef-a7a5-d644ad823e52">
      <Terms xmlns="http://schemas.microsoft.com/office/infopath/2007/PartnerControls">
        <TermInfo xmlns="http://schemas.microsoft.com/office/infopath/2007/PartnerControls">
          <TermName xmlns="http://schemas.microsoft.com/office/infopath/2007/PartnerControls">2.3 Environmental Sustainability</TermName>
          <TermId xmlns="http://schemas.microsoft.com/office/infopath/2007/PartnerControls">777d15ed-1524-4a8d-ad08-4d5125d7a655</TermId>
        </TermInfo>
      </Terms>
    </eSharePWBTaxHTField0>
    <IconOverlay xmlns="http://schemas.microsoft.com/sharepoint/v4" xsi:nil="true"/>
    <OECDCommunityDocumentURL xmlns="7348197b-4e95-41c6-b270-341eaa4cbbb2" xsi:nil="true"/>
    <DocumentSetDescription xmlns="http://schemas.microsoft.com/sharepoint/v3" xsi:nil="true"/>
    <OECDExpirationDate xmlns="e36e4070-fdd8-494c-ae17-1a8cf14e7707" xsi:nil="true"/>
    <a5c695ec21c747a0bdb8a6375755520a xmlns="7348197b-4e95-41c6-b270-341eaa4cbbb2">
      <Terms xmlns="http://schemas.microsoft.com/office/infopath/2007/PartnerControls"/>
    </a5c695ec21c747a0bdb8a6375755520a>
    <OECDProjectLookup xmlns="7348197b-4e95-41c6-b270-341eaa4cbbb2">124</OECDProjectLookup>
    <OECDMeetingDate xmlns="54c4cd27-f286-408f-9ce0-33c1e0f3ab39" xsi:nil="true"/>
    <OECDPinnedBy xmlns="7348197b-4e95-41c6-b270-341eaa4cbbb2">
      <UserInfo>
        <DisplayName/>
        <AccountId xsi:nil="true"/>
        <AccountType/>
      </UserInfo>
    </OECDPinnedBy>
    <eShareCommitteeTaxHTField0 xmlns="c9f238dd-bb73-4aef-a7a5-d644ad823e52">
      <Terms xmlns="http://schemas.microsoft.com/office/infopath/2007/PartnerControls"/>
    </eShareCommitteeTaxHTField0>
    <OECDMainProject xmlns="7348197b-4e95-41c6-b270-341eaa4cbbb2" xsi:nil="true"/>
    <OECDKimProvenance xmlns="54c4cd27-f286-408f-9ce0-33c1e0f3ab39" xsi:nil="true"/>
    <n8655da54a064da182923cf6cbb46907 xmlns="7348197b-4e95-41c6-b270-341eaa4cbbb2" xsi:nil="true"/>
    <OECDKimStatus xmlns="54c4cd27-f286-408f-9ce0-33c1e0f3ab39">Draft</OECDKimStatus>
    <eShareCountryTaxHTField0 xmlns="c9f238dd-bb73-4aef-a7a5-d644ad823e52">
      <Terms xmlns="http://schemas.microsoft.com/office/infopath/2007/PartnerControls"/>
    </eShareCountryTaxHTField0>
    <eShareTopicTaxHTField0 xmlns="c9f238dd-bb73-4aef-a7a5-d644ad823e52">
      <Terms xmlns="http://schemas.microsoft.com/office/infopath/2007/PartnerControls"/>
    </eShareTopicTaxHTField0>
    <eShareKeywordsTaxHTField0 xmlns="c9f238dd-bb73-4aef-a7a5-d644ad823e52">
      <Terms xmlns="http://schemas.microsoft.com/office/infopath/2007/PartnerControls"/>
    </eShareKeywordsTaxHTField0>
    <eShareHorizProjTaxHTField0 xmlns="e36e4070-fdd8-494c-ae17-1a8cf14e7707" xsi:nil="true"/>
    <TaxCatchAll xmlns="ca82dde9-3436-4d3d-bddd-d31447390034">
      <Value>1687</Value>
    </TaxCatchAll>
    <OECDProjectMembers xmlns="7348197b-4e95-41c6-b270-341eaa4cbbb2">
      <UserInfo>
        <DisplayName>CALDER Jennifer, ENV/CBW</DisplayName>
        <AccountId>264</AccountId>
        <AccountType/>
      </UserInfo>
      <UserInfo>
        <DisplayName>MIRABILE Mariana, ENV/CBW</DisplayName>
        <AccountId>1061</AccountId>
        <AccountType/>
      </UserInfo>
      <UserInfo>
        <DisplayName>RÖTTGERS Dirk, ENV/CBW</DisplayName>
        <AccountId>1083</AccountId>
        <AccountType/>
      </UserInfo>
      <UserInfo>
        <DisplayName>BOYD Rodney, ENV/CBW</DisplayName>
        <AccountId>1883</AccountId>
        <AccountType/>
      </UserInfo>
      <UserInfo>
        <DisplayName>DEL BOURGO Beth, ENV</DisplayName>
        <AccountId>643</AccountId>
        <AccountType/>
      </UserInfo>
      <UserInfo>
        <DisplayName>DANIELSON Lisa, ENV/CBW</DisplayName>
        <AccountId>2085</AccountId>
        <AccountType/>
      </UserInfo>
    </OECDProjectMembers>
    <OECDSharingStatus xmlns="7348197b-4e95-41c6-b270-341eaa4cbbb2" xsi:nil="true"/>
  </documentManagement>
</p:properties>
</file>

<file path=customXml/item6.xml><?xml version="1.0" encoding="utf-8"?>
<ct:contentTypeSchema xmlns:ct="http://schemas.microsoft.com/office/2006/metadata/contentType" xmlns:ma="http://schemas.microsoft.com/office/2006/metadata/properties/metaAttributes" ct:_="" ma:_="" ma:contentTypeName="Working Document" ma:contentTypeID="0x0101008B4DD370EC31429186F3AD49F0D3098F00D44DBCB9EB4F45278CB5C9765BE5299500A4858B360C6A491AA753F8BCA47AA91000D6712DEE41081B4DBBA433D0B03F813E" ma:contentTypeVersion="188" ma:contentTypeDescription="" ma:contentTypeScope="" ma:versionID="70f59a8330cde485e9984993773ac5e3">
  <xsd:schema xmlns:xsd="http://www.w3.org/2001/XMLSchema" xmlns:xs="http://www.w3.org/2001/XMLSchema" xmlns:p="http://schemas.microsoft.com/office/2006/metadata/properties" xmlns:ns1="http://schemas.microsoft.com/sharepoint/v3" xmlns:ns2="54c4cd27-f286-408f-9ce0-33c1e0f3ab39" xmlns:ns3="e36e4070-fdd8-494c-ae17-1a8cf14e7707" xmlns:ns4="ca82dde9-3436-4d3d-bddd-d31447390034" xmlns:ns5="7348197b-4e95-41c6-b270-341eaa4cbbb2" xmlns:ns6="c9f238dd-bb73-4aef-a7a5-d644ad823e52" xmlns:ns7="http://schemas.microsoft.com/sharepoint/v4" targetNamespace="http://schemas.microsoft.com/office/2006/metadata/properties" ma:root="true" ma:fieldsID="4f768d69b752ff938cb2d5b93d4ff6c9" ns1:_="" ns2:_="" ns3:_="" ns4:_="" ns5:_="" ns6:_="" ns7:_="">
    <xsd:import namespace="http://schemas.microsoft.com/sharepoint/v3"/>
    <xsd:import namespace="54c4cd27-f286-408f-9ce0-33c1e0f3ab39"/>
    <xsd:import namespace="e36e4070-fdd8-494c-ae17-1a8cf14e7707"/>
    <xsd:import namespace="ca82dde9-3436-4d3d-bddd-d31447390034"/>
    <xsd:import namespace="7348197b-4e95-41c6-b270-341eaa4cbbb2"/>
    <xsd:import namespace="c9f238dd-bb73-4aef-a7a5-d644ad823e52"/>
    <xsd:import namespace="http://schemas.microsoft.com/sharepoint/v4"/>
    <xsd:element name="properties">
      <xsd:complexType>
        <xsd:sequence>
          <xsd:element name="documentManagement">
            <xsd:complexType>
              <xsd:all>
                <xsd:element ref="ns2:OECDMeetingDate" minOccurs="0"/>
                <xsd:element ref="ns4:OECDlanguage" minOccurs="0"/>
                <xsd:element ref="ns3:OECDExpirationDate" minOccurs="0"/>
                <xsd:element ref="ns5:OECDProjectLookup" minOccurs="0"/>
                <xsd:element ref="ns5:OECDProjectManager" minOccurs="0"/>
                <xsd:element ref="ns5:OECDProjectMembers" minOccurs="0"/>
                <xsd:element ref="ns5:OECDMainProject" minOccurs="0"/>
                <xsd:element ref="ns5:OECDPinnedBy" minOccurs="0"/>
                <xsd:element ref="ns2:OECDKimStatus" minOccurs="0"/>
                <xsd:element ref="ns5:OECDTagsCache" minOccurs="0"/>
                <xsd:element ref="ns3:_dlc_DocIdUrl" minOccurs="0"/>
                <xsd:element ref="ns6:eShareCountryTaxHTField0" minOccurs="0"/>
                <xsd:element ref="ns6:eShareTopicTaxHTField0" minOccurs="0"/>
                <xsd:element ref="ns6:eShareKeywordsTaxHTField0" minOccurs="0"/>
                <xsd:element ref="ns6:eShareCommitteeTaxHTField0" minOccurs="0"/>
                <xsd:element ref="ns6:eSharePWBTaxHTField0" minOccurs="0"/>
                <xsd:element ref="ns5:Project_x003a_Project_x0020_status" minOccurs="0"/>
                <xsd:element ref="ns3:_dlc_DocIdPersistId" minOccurs="0"/>
                <xsd:element ref="ns2:OECDKimBussinessContext" minOccurs="0"/>
                <xsd:element ref="ns4:TaxCatchAll" minOccurs="0"/>
                <xsd:element ref="ns2:OECDKimProvenance" minOccurs="0"/>
                <xsd:element ref="ns3:_dlc_DocId" minOccurs="0"/>
                <xsd:element ref="ns7:IconOverlay" minOccurs="0"/>
                <xsd:element ref="ns5:n8655da54a064da182923cf6cbb46907" minOccurs="0"/>
                <xsd:element ref="ns4:TaxCatchAllLabel" minOccurs="0"/>
                <xsd:element ref="ns3:g1cb84c392954f02b97ef964d7fd5f94" minOccurs="0"/>
                <xsd:element ref="ns5:a5c695ec21c747a0bdb8a6375755520a" minOccurs="0"/>
                <xsd:element ref="ns1:DocumentSetDescription" minOccurs="0"/>
                <xsd:element ref="ns5:OECDSharingStatus" minOccurs="0"/>
                <xsd:element ref="ns5:OECDCommunityDocumentURL" minOccurs="0"/>
                <xsd:element ref="ns5:OECDCommunityDocumentID" minOccurs="0"/>
                <xsd:element ref="ns3:eShareHorizProjTaxHTField0" minOccurs="0"/>
                <xsd:element ref="ns3:OECDAllRelatedUsers"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41" nillable="true" ma:displayName="Description" ma:description="A description of the Document Set" ma:internalName="DocumentSet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4c4cd27-f286-408f-9ce0-33c1e0f3ab39" elementFormDefault="qualified">
    <xsd:import namespace="http://schemas.microsoft.com/office/2006/documentManagement/types"/>
    <xsd:import namespace="http://schemas.microsoft.com/office/infopath/2007/PartnerControls"/>
    <xsd:element name="OECDMeetingDate" ma:index="4" nillable="true" ma:displayName="Meeting Date" ma:default="" ma:format="DateOnly" ma:hidden="true" ma:internalName="OECDMeetingDate" ma:readOnly="false">
      <xsd:simpleType>
        <xsd:restriction base="dms:DateTime"/>
      </xsd:simpleType>
    </xsd:element>
    <xsd:element name="OECDKimStatus" ma:index="16" nillable="true" ma:displayName="Kim status" ma:default="Draft" ma:description="" ma:format="Dropdown" ma:hidden="true" ma:internalName="OECDKimStatus">
      <xsd:simpleType>
        <xsd:restriction base="dms:Choice">
          <xsd:enumeration value="Draft"/>
          <xsd:enumeration value="Final"/>
        </xsd:restriction>
      </xsd:simpleType>
    </xsd:element>
    <xsd:element name="OECDKimBussinessContext" ma:index="30" nillable="true" ma:displayName="Kim business context" ma:description="" ma:hidden="true" ma:internalName="OECDKimBussinessContext" ma:readOnly="false">
      <xsd:simpleType>
        <xsd:restriction base="dms:Text"/>
      </xsd:simpleType>
    </xsd:element>
    <xsd:element name="OECDKimProvenance" ma:index="32" nillable="true" ma:displayName="Kim provenance" ma:description="" ma:hidden="true" ma:internalName="OECDKimProvenanc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6e4070-fdd8-494c-ae17-1a8cf14e7707" elementFormDefault="qualified">
    <xsd:import namespace="http://schemas.microsoft.com/office/2006/documentManagement/types"/>
    <xsd:import namespace="http://schemas.microsoft.com/office/infopath/2007/PartnerControls"/>
    <xsd:element name="OECDExpirationDate" ma:index="8" nillable="true" ma:displayName="Highlights" ma:default="" ma:description="" ma:format="DateOnly" ma:hidden="true" ma:indexed="true" ma:internalName="OECDExpirationDate">
      <xsd:simpleType>
        <xsd:restriction base="dms:DateTime"/>
      </xsd:simpleType>
    </xsd:element>
    <xsd:element name="_dlc_DocIdUrl" ma:index="18" nillable="true" ma:displayName="Document ID" ma:description=""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element name="_dlc_DocId" ma:index="33" nillable="true" ma:displayName="Document ID" ma:description="" ma:hidden="true" ma:internalName="_dlc_DocId" ma:readOnly="true">
      <xsd:simpleType>
        <xsd:restriction base="dms:Text"/>
      </xsd:simpleType>
    </xsd:element>
    <xsd:element name="g1cb84c392954f02b97ef964d7fd5f94" ma:index="38" nillable="true" ma:taxonomy="true" ma:internalName="g1cb84c392954f02b97ef964d7fd5f94" ma:taxonomyFieldName="OECDHorizontalProjects" ma:displayName="Horizontal project" ma:readOnly="false" ma:default="" ma:fieldId="01cb84c3-9295-4f02-b97e-f964d7fd5f94" ma:taxonomyMulti="true" ma:sspId="27ec883c-a62c-444f-a935-fcddb579e39d" ma:termSetId="d3ca0e0e-65f9-44bf-9d98-5271504f6d61" ma:anchorId="00000000-0000-0000-0000-000000000000" ma:open="false" ma:isKeyword="false">
      <xsd:complexType>
        <xsd:sequence>
          <xsd:element ref="pc:Terms" minOccurs="0" maxOccurs="1"/>
        </xsd:sequence>
      </xsd:complexType>
    </xsd:element>
    <xsd:element name="eShareHorizProjTaxHTField0" ma:index="45" nillable="true" ma:displayName="OECDHorizontalProjects_0" ma:description="" ma:hidden="true" ma:internalName="eShareHorizProjTaxHTField0">
      <xsd:simpleType>
        <xsd:restriction base="dms:Note"/>
      </xsd:simpleType>
    </xsd:element>
    <xsd:element name="OECDAllRelatedUsers" ma:index="48" nillable="true" ma:displayName="All related users" ma:description="" ma:hidden="true" ma:internalName="OECDAllRelatedUs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a82dde9-3436-4d3d-bddd-d31447390034" elementFormDefault="qualified">
    <xsd:import namespace="http://schemas.microsoft.com/office/2006/documentManagement/types"/>
    <xsd:import namespace="http://schemas.microsoft.com/office/infopath/2007/PartnerControls"/>
    <xsd:element name="OECDlanguage" ma:index="5" nillable="true" ma:displayName="Document language" ma:default="English" ma:description="" ma:format="Dropdown" ma:hidden="true" ma:internalName="OECDlanguage" ma:readOnly="false">
      <xsd:simpleType>
        <xsd:restriction base="dms:Choice">
          <xsd:enumeration value="English"/>
          <xsd:enumeration value="French"/>
        </xsd:restriction>
      </xsd:simpleType>
    </xsd:element>
    <xsd:element name="TaxCatchAll" ma:index="31" nillable="true" ma:displayName="Taxonomy Catch All Column" ma:hidden="true" ma:list="{e92eb940-6ce3-49f1-938f-e905cf32b7e4}" ma:internalName="TaxCatchAll" ma:showField="CatchAllData" ma:web="e36e4070-fdd8-494c-ae17-1a8cf14e7707">
      <xsd:complexType>
        <xsd:complexContent>
          <xsd:extension base="dms:MultiChoiceLookup">
            <xsd:sequence>
              <xsd:element name="Value" type="dms:Lookup" maxOccurs="unbounded" minOccurs="0" nillable="true"/>
            </xsd:sequence>
          </xsd:extension>
        </xsd:complexContent>
      </xsd:complexType>
    </xsd:element>
    <xsd:element name="TaxCatchAllLabel" ma:index="36" nillable="true" ma:displayName="Taxonomy Catch All Column1" ma:hidden="true" ma:list="{e92eb940-6ce3-49f1-938f-e905cf32b7e4}" ma:internalName="TaxCatchAllLabel" ma:readOnly="true" ma:showField="CatchAllDataLabel" ma:web="e36e4070-fdd8-494c-ae17-1a8cf14e770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348197b-4e95-41c6-b270-341eaa4cbbb2" elementFormDefault="qualified">
    <xsd:import namespace="http://schemas.microsoft.com/office/2006/documentManagement/types"/>
    <xsd:import namespace="http://schemas.microsoft.com/office/infopath/2007/PartnerControls"/>
    <xsd:element name="OECDProjectLookup" ma:index="9" nillable="true" ma:displayName="Project" ma:description="" ma:hidden="true" ma:indexed="true" ma:list="79d7b38c-e11d-4327-b506-f1b1b5675f7d" ma:internalName="OECDProjectLookup" ma:showField="OECDShortProjectName" ma:web="7348197b-4e95-41c6-b270-341eaa4cbbb2">
      <xsd:simpleType>
        <xsd:restriction base="dms:Lookup"/>
      </xsd:simpleType>
    </xsd:element>
    <xsd:element name="OECDProjectManager" ma:index="10" nillable="true" ma:displayName="Project manager" ma:description="" ma:hidden="true" ma:indexed="true" ma:internalName="OECDProjectManag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ProjectMembers" ma:index="11" nillable="true" ma:displayName="Project members" ma:description="" ma:hidden="true" ma:internalName="OECDProjectMembers"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MainProject" ma:index="14" nillable="true" ma:displayName="Main project" ma:description="" ma:hidden="true" ma:indexed="true" ma:list="79d7b38c-e11d-4327-b506-f1b1b5675f7d" ma:internalName="OECDMainProject" ma:showField="OECDShortProjectName">
      <xsd:simpleType>
        <xsd:restriction base="dms:Lookup"/>
      </xsd:simpleType>
    </xsd:element>
    <xsd:element name="OECDPinnedBy" ma:index="15" nillable="true" ma:displayName="Pinned by" ma:description="" ma:hidden="true" ma:internalName="OECDPinn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TagsCache" ma:index="17" nillable="true" ma:displayName="Tags cache" ma:description="" ma:hidden="true" ma:internalName="OECDTagsCache">
      <xsd:simpleType>
        <xsd:restriction base="dms:Note"/>
      </xsd:simpleType>
    </xsd:element>
    <xsd:element name="Project_x003a_Project_x0020_status" ma:index="25" nillable="true" ma:displayName="Project:Project status" ma:hidden="true" ma:list="79d7b38c-e11d-4327-b506-f1b1b5675f7d" ma:internalName="Project_x003A_Project_x0020_status" ma:readOnly="true" ma:showField="OECDProjectStatus" ma:web="7348197b-4e95-41c6-b270-341eaa4cbbb2">
      <xsd:simpleType>
        <xsd:restriction base="dms:Lookup"/>
      </xsd:simpleType>
    </xsd:element>
    <xsd:element name="n8655da54a064da182923cf6cbb46907" ma:index="35" nillable="true" ma:displayName="Deliverable partners_0" ma:hidden="true" ma:internalName="n8655da54a064da182923cf6cbb46907">
      <xsd:simpleType>
        <xsd:restriction base="dms:Note"/>
      </xsd:simpleType>
    </xsd:element>
    <xsd:element name="a5c695ec21c747a0bdb8a6375755520a" ma:index="39" nillable="true" ma:taxonomy="true" ma:internalName="a5c695ec21c747a0bdb8a6375755520a" ma:taxonomyFieldName="OECDProjectOwnerStructure" ma:displayName="Project owner" ma:readOnly="false" ma:default="" ma:fieldId="a5c695ec-21c7-47a0-bdb8-a6375755520a" ma:taxonomyMulti="true" ma:sspId="27ec883c-a62c-444f-a935-fcddb579e39d" ma:termSetId="aeec4dcb-19ee-4bc0-941f-681845b568c9" ma:anchorId="00000000-0000-0000-0000-000000000000" ma:open="false" ma:isKeyword="false">
      <xsd:complexType>
        <xsd:sequence>
          <xsd:element ref="pc:Terms" minOccurs="0" maxOccurs="1"/>
        </xsd:sequence>
      </xsd:complexType>
    </xsd:element>
    <xsd:element name="OECDSharingStatus" ma:index="42" nillable="true" ma:displayName="O.N.E Document Sharing Status" ma:description="" ma:hidden="true" ma:internalName="OECDSharingStatus">
      <xsd:simpleType>
        <xsd:restriction base="dms:Text"/>
      </xsd:simpleType>
    </xsd:element>
    <xsd:element name="OECDCommunityDocumentURL" ma:index="43" nillable="true" ma:displayName="O.N.E Community Document URL" ma:description="" ma:hidden="true" ma:internalName="OECDCommunityDocumentURL">
      <xsd:simpleType>
        <xsd:restriction base="dms:Text"/>
      </xsd:simpleType>
    </xsd:element>
    <xsd:element name="OECDCommunityDocumentID" ma:index="44" nillable="true" ma:displayName="O.N.E Community Document ID" ma:decimals="0" ma:description="" ma:hidden="true" ma:internalName="OECDCommunityDocumentID">
      <xsd:simpleType>
        <xsd:restriction base="dms:Number"/>
      </xsd:simpleType>
    </xsd:element>
    <xsd:element name="SharedWithUsers" ma:index="4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eShareCountryTaxHTField0" ma:index="20" nillable="true" ma:taxonomy="true" ma:internalName="eShareCountryTaxHTField0" ma:taxonomyFieldName="OECDCountry" ma:displayName="Country" ma:readOnly="false" ma:default="" ma:fieldId="aa366335-bba6-4f71-86c6-f91b1ae503c2" ma:taxonomyMulti="true" ma:sspId="27ec883c-a62c-444f-a935-fcddb579e39d" ma:termSetId="e1026e78-e24d-4b33-a8f4-6ff75b8e5ad2" ma:anchorId="00000000-0000-0000-0000-000000000000" ma:open="false" ma:isKeyword="false">
      <xsd:complexType>
        <xsd:sequence>
          <xsd:element ref="pc:Terms" minOccurs="0" maxOccurs="1"/>
        </xsd:sequence>
      </xsd:complexType>
    </xsd:element>
    <xsd:element name="eShareTopicTaxHTField0" ma:index="21" nillable="true" ma:taxonomy="true" ma:internalName="eShareTopicTaxHTField0" ma:taxonomyFieldName="OECDTopic" ma:displayName="Topic" ma:readOnly="false" ma:default="" ma:fieldId="9b5335f8-765c-484a-86dd-d10580650a95" ma:taxonomyMulti="true" ma:sspId="27ec883c-a62c-444f-a935-fcddb579e39d" ma:termSetId="d0043ed9-7fdc-4b21-8641-a864cc50d2b2" ma:anchorId="00000000-0000-0000-0000-000000000000" ma:open="false" ma:isKeyword="false">
      <xsd:complexType>
        <xsd:sequence>
          <xsd:element ref="pc:Terms" minOccurs="0" maxOccurs="1"/>
        </xsd:sequence>
      </xsd:complexType>
    </xsd:element>
    <xsd:element name="eShareKeywordsTaxHTField0" ma:index="22" nillable="true" ma:taxonomy="true" ma:internalName="eShareKeywordsTaxHTField0" ma:taxonomyFieldName="OECDKeywords" ma:displayName="Keywords" ma:default="" ma:fieldId="8a7c3663-990d-467c-b1b8-bb4b775674ad" ma:taxonomyMulti="true" ma:sspId="27ec883c-a62c-444f-a935-fcddb579e39d" ma:termSetId="f51791ee-8e04-4654-a875-fc747102cd45" ma:anchorId="00000000-0000-0000-0000-000000000000" ma:open="true" ma:isKeyword="false">
      <xsd:complexType>
        <xsd:sequence>
          <xsd:element ref="pc:Terms" minOccurs="0" maxOccurs="1"/>
        </xsd:sequence>
      </xsd:complexType>
    </xsd:element>
    <xsd:element name="eShareCommitteeTaxHTField0" ma:index="23" nillable="true" ma:taxonomy="true" ma:internalName="eShareCommitteeTaxHTField0" ma:taxonomyFieldName="OECDCommittee" ma:displayName="Committee" ma:readOnly="false" ma:default="" ma:fieldId="29494d90-e667-47b5-adc1-d09dfb5832ab" ma:sspId="27ec883c-a62c-444f-a935-fcddb579e39d" ma:termSetId="87919aae-be42-4481-84cf-2389a5c84ac4" ma:anchorId="00000000-0000-0000-0000-000000000000" ma:open="false" ma:isKeyword="false">
      <xsd:complexType>
        <xsd:sequence>
          <xsd:element ref="pc:Terms" minOccurs="0" maxOccurs="1"/>
        </xsd:sequence>
      </xsd:complexType>
    </xsd:element>
    <xsd:element name="eSharePWBTaxHTField0" ma:index="24" nillable="true" ma:taxonomy="true" ma:internalName="eSharePWBTaxHTField0" ma:taxonomyFieldName="OECDPWB" ma:displayName="PWB" ma:readOnly="false" ma:default="" ma:fieldId="fe327ce1-b783-48aa-9b0b-52ad26d1c9f6" ma:taxonomyMulti="true" ma:sspId="27ec883c-a62c-444f-a935-fcddb579e39d" ma:termSetId="7bc7477d-4ef0-4820-a158-bb7b3cda138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6"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6FEC18-2B8B-424F-889D-1337628C8A1E}">
  <ds:schemaRefs>
    <ds:schemaRef ds:uri="Microsoft.SharePoint.Taxonomy.ContentTypeSync"/>
  </ds:schemaRefs>
</ds:datastoreItem>
</file>

<file path=customXml/itemProps2.xml><?xml version="1.0" encoding="utf-8"?>
<ds:datastoreItem xmlns:ds="http://schemas.openxmlformats.org/officeDocument/2006/customXml" ds:itemID="{D5F38F93-6BFA-460B-95BC-0A570347E5D3}">
  <ds:schemaRefs>
    <ds:schemaRef ds:uri="http://schemas.microsoft.com/sharepoint/events"/>
  </ds:schemaRefs>
</ds:datastoreItem>
</file>

<file path=customXml/itemProps3.xml><?xml version="1.0" encoding="utf-8"?>
<ds:datastoreItem xmlns:ds="http://schemas.openxmlformats.org/officeDocument/2006/customXml" ds:itemID="{05223A4F-5617-4393-AE29-0ECB036BF3AC}">
  <ds:schemaRefs>
    <ds:schemaRef ds:uri="http://www.oecd.org/eshare/projectsentre/CtFieldPriority/"/>
    <ds:schemaRef ds:uri="http://schemas.microsoft.com/2003/10/Serialization/Arrays"/>
  </ds:schemaRefs>
</ds:datastoreItem>
</file>

<file path=customXml/itemProps4.xml><?xml version="1.0" encoding="utf-8"?>
<ds:datastoreItem xmlns:ds="http://schemas.openxmlformats.org/officeDocument/2006/customXml" ds:itemID="{22023E75-9E8E-49EE-A7FA-CF8DFD03F44B}">
  <ds:schemaRefs>
    <ds:schemaRef ds:uri="http://schemas.microsoft.com/sharepoint/v3/contenttype/forms"/>
  </ds:schemaRefs>
</ds:datastoreItem>
</file>

<file path=customXml/itemProps5.xml><?xml version="1.0" encoding="utf-8"?>
<ds:datastoreItem xmlns:ds="http://schemas.openxmlformats.org/officeDocument/2006/customXml" ds:itemID="{886824C1-BB1F-4837-BEFA-6BDD40457E6A}">
  <ds:schemaRefs>
    <ds:schemaRef ds:uri="http://purl.org/dc/elements/1.1/"/>
    <ds:schemaRef ds:uri="c9f238dd-bb73-4aef-a7a5-d644ad823e52"/>
    <ds:schemaRef ds:uri="http://schemas.microsoft.com/office/2006/documentManagement/types"/>
    <ds:schemaRef ds:uri="http://schemas.microsoft.com/office/infopath/2007/PartnerControls"/>
    <ds:schemaRef ds:uri="http://schemas.microsoft.com/sharepoint/v3"/>
    <ds:schemaRef ds:uri="http://schemas.openxmlformats.org/package/2006/metadata/core-properties"/>
    <ds:schemaRef ds:uri="http://purl.org/dc/dcmitype/"/>
    <ds:schemaRef ds:uri="http://purl.org/dc/terms/"/>
    <ds:schemaRef ds:uri="http://www.w3.org/XML/1998/namespace"/>
    <ds:schemaRef ds:uri="7348197b-4e95-41c6-b270-341eaa4cbbb2"/>
    <ds:schemaRef ds:uri="http://schemas.microsoft.com/sharepoint/v4"/>
    <ds:schemaRef ds:uri="e36e4070-fdd8-494c-ae17-1a8cf14e7707"/>
    <ds:schemaRef ds:uri="ca82dde9-3436-4d3d-bddd-d31447390034"/>
    <ds:schemaRef ds:uri="54c4cd27-f286-408f-9ce0-33c1e0f3ab39"/>
    <ds:schemaRef ds:uri="http://schemas.microsoft.com/office/2006/metadata/properties"/>
  </ds:schemaRefs>
</ds:datastoreItem>
</file>

<file path=customXml/itemProps6.xml><?xml version="1.0" encoding="utf-8"?>
<ds:datastoreItem xmlns:ds="http://schemas.openxmlformats.org/officeDocument/2006/customXml" ds:itemID="{235120AC-8926-4C68-B930-2373B4B740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4c4cd27-f286-408f-9ce0-33c1e0f3ab39"/>
    <ds:schemaRef ds:uri="e36e4070-fdd8-494c-ae17-1a8cf14e7707"/>
    <ds:schemaRef ds:uri="ca82dde9-3436-4d3d-bddd-d31447390034"/>
    <ds:schemaRef ds:uri="7348197b-4e95-41c6-b270-341eaa4cbbb2"/>
    <ds:schemaRef ds:uri="c9f238dd-bb73-4aef-a7a5-d644ad823e52"/>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OECD_English_white</Template>
  <TotalTime>8412</TotalTime>
  <Words>1704</Words>
  <Application>Microsoft Office PowerPoint</Application>
  <PresentationFormat>On-screen Show (4:3)</PresentationFormat>
  <Paragraphs>145</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OECD_English_white</vt:lpstr>
      <vt:lpstr>Paris collaborative on green budgeting:  from concept to action</vt:lpstr>
      <vt:lpstr>“Green Budgeting”</vt:lpstr>
      <vt:lpstr>“National and international commitments”</vt:lpstr>
      <vt:lpstr>Launch of the Paris Collaborative</vt:lpstr>
      <vt:lpstr>Building on existing OECD work streams</vt:lpstr>
      <vt:lpstr>A roadmap for the Paris Collaborative</vt:lpstr>
      <vt:lpstr>A roadmap for the Paris Collaborative </vt:lpstr>
      <vt:lpstr>draft output 1:  Green Budget Statement prototype</vt:lpstr>
      <vt:lpstr>PowerPoint Presentation</vt:lpstr>
      <vt:lpstr>Other potential deliverables</vt:lpstr>
      <vt:lpstr>Questions for discussion</vt:lpstr>
      <vt:lpstr>PowerPoint Presentation</vt:lpstr>
    </vt:vector>
  </TitlesOfParts>
  <Company>OECD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MULLAN Michael</dc:creator>
  <cp:lastModifiedBy>DOWNES Ronnie</cp:lastModifiedBy>
  <cp:revision>212</cp:revision>
  <cp:lastPrinted>2018-02-06T09:55:59Z</cp:lastPrinted>
  <dcterms:created xsi:type="dcterms:W3CDTF">2015-11-30T13:25:00Z</dcterms:created>
  <dcterms:modified xsi:type="dcterms:W3CDTF">2018-05-23T13:41:49Z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0x0101008B4DD370EC31429186F3AD49F0D3098F00D44DBCB9EB4F45278CB5C9765BE5299500A4858B360C6A491AA753F8BCA47AA91000D6712DEE41081B4DBBA433D0B03F813E</vt:lpwstr>
  </property>
  <property fmtid="{D5CDD505-2E9C-101B-9397-08002B2CF9AE}" pid="3" name="OECDTopic">
    <vt:lpwstr/>
  </property>
  <property fmtid="{D5CDD505-2E9C-101B-9397-08002B2CF9AE}" pid="4" name="OECDCountry">
    <vt:lpwstr/>
  </property>
  <property fmtid="{D5CDD505-2E9C-101B-9397-08002B2CF9AE}" pid="5" name="OECDCommittee">
    <vt:lpwstr/>
  </property>
  <property fmtid="{D5CDD505-2E9C-101B-9397-08002B2CF9AE}" pid="6" name="OECDPWB">
    <vt:lpwstr>1687;#2.3 Environmental Sustainability|777d15ed-1524-4a8d-ad08-4d5125d7a655</vt:lpwstr>
  </property>
  <property fmtid="{D5CDD505-2E9C-101B-9397-08002B2CF9AE}" pid="7" name="eShareOrganisationTaxHTField0">
    <vt:lpwstr/>
  </property>
  <property fmtid="{D5CDD505-2E9C-101B-9397-08002B2CF9AE}" pid="8" name="OECDKeywords">
    <vt:lpwstr/>
  </property>
  <property fmtid="{D5CDD505-2E9C-101B-9397-08002B2CF9AE}" pid="9" name="OECDDeliverablePartnersStructure">
    <vt:lpwstr/>
  </property>
  <property fmtid="{D5CDD505-2E9C-101B-9397-08002B2CF9AE}" pid="10" name="OECDHorizontalProjects">
    <vt:lpwstr/>
  </property>
  <property fmtid="{D5CDD505-2E9C-101B-9397-08002B2CF9AE}" pid="11" name="OECDProjectOwnerStructure">
    <vt:lpwstr/>
  </property>
  <property fmtid="{D5CDD505-2E9C-101B-9397-08002B2CF9AE}" pid="12" name="OECDOrganisation">
    <vt:lpwstr/>
  </property>
</Properties>
</file>