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7"/>
  </p:sldMasterIdLst>
  <p:notesMasterIdLst>
    <p:notesMasterId r:id="rId20"/>
  </p:notesMasterIdLst>
  <p:sldIdLst>
    <p:sldId id="256" r:id="rId8"/>
    <p:sldId id="310" r:id="rId9"/>
    <p:sldId id="297" r:id="rId10"/>
    <p:sldId id="298" r:id="rId11"/>
    <p:sldId id="299" r:id="rId12"/>
    <p:sldId id="306" r:id="rId13"/>
    <p:sldId id="315" r:id="rId14"/>
    <p:sldId id="313" r:id="rId15"/>
    <p:sldId id="317" r:id="rId16"/>
    <p:sldId id="316" r:id="rId17"/>
    <p:sldId id="288" r:id="rId18"/>
    <p:sldId id="283" r:id="rId19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LDER Jennifer, ENV/CBW" initials="" lastIdx="7" clrIdx="0"/>
  <p:cmAuthor id="2" name="JANSEN Juliane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85560" autoAdjust="0"/>
  </p:normalViewPr>
  <p:slideViewPr>
    <p:cSldViewPr>
      <p:cViewPr varScale="1">
        <p:scale>
          <a:sx n="117" d="100"/>
          <a:sy n="117" d="100"/>
        </p:scale>
        <p:origin x="-1902" y="2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CF1989-243D-453F-8AFC-9A109871C62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382F92F-AE91-4096-9733-393139247A28}">
      <dgm:prSet phldrT="[Text]" custT="1"/>
      <dgm:spPr/>
      <dgm:t>
        <a:bodyPr/>
        <a:lstStyle/>
        <a:p>
          <a:r>
            <a:rPr lang="hr-HR" sz="1200" dirty="0" smtClean="0"/>
            <a:t>Pokrenuto na sastanku na vrhu </a:t>
          </a:r>
          <a:r>
            <a:rPr lang="hr-HR" sz="1200" i="1" dirty="0" smtClean="0"/>
            <a:t>One Planet </a:t>
          </a:r>
          <a:r>
            <a:rPr lang="hr-HR" sz="1200" i="1" dirty="0" err="1" smtClean="0"/>
            <a:t>Summit</a:t>
          </a:r>
          <a:r>
            <a:rPr lang="en-GB" sz="1200" dirty="0" smtClean="0"/>
            <a:t>, </a:t>
          </a:r>
          <a:r>
            <a:rPr lang="en-GB" sz="1200" b="1" dirty="0" smtClean="0">
              <a:solidFill>
                <a:srgbClr val="00B050"/>
              </a:solidFill>
            </a:rPr>
            <a:t>12</a:t>
          </a:r>
          <a:r>
            <a:rPr lang="hr-HR" sz="1200" b="1" dirty="0" smtClean="0">
              <a:solidFill>
                <a:srgbClr val="00B050"/>
              </a:solidFill>
            </a:rPr>
            <a:t>. prosinca</a:t>
          </a:r>
          <a:r>
            <a:rPr lang="en-GB" sz="1200" b="1" dirty="0" smtClean="0">
              <a:solidFill>
                <a:srgbClr val="00B050"/>
              </a:solidFill>
            </a:rPr>
            <a:t> 2017</a:t>
          </a:r>
          <a:r>
            <a:rPr lang="hr-HR" sz="1200" b="1" dirty="0" smtClean="0">
              <a:solidFill>
                <a:srgbClr val="00B050"/>
              </a:solidFill>
            </a:rPr>
            <a:t>.</a:t>
          </a:r>
          <a:r>
            <a:rPr lang="en-GB" sz="1200" dirty="0" smtClean="0"/>
            <a:t> </a:t>
          </a:r>
          <a:r>
            <a:rPr lang="hr-HR" sz="1200" dirty="0" smtClean="0"/>
            <a:t>u Parizu</a:t>
          </a:r>
          <a:endParaRPr lang="en-GB" sz="1200" dirty="0"/>
        </a:p>
      </dgm:t>
    </dgm:pt>
    <dgm:pt modelId="{E2BE7779-53FC-4C9F-8FDB-168EBFEA0BB4}" type="parTrans" cxnId="{87047F28-E51F-4505-BDCF-3B365D48D3BF}">
      <dgm:prSet/>
      <dgm:spPr/>
      <dgm:t>
        <a:bodyPr/>
        <a:lstStyle/>
        <a:p>
          <a:endParaRPr lang="en-GB"/>
        </a:p>
      </dgm:t>
    </dgm:pt>
    <dgm:pt modelId="{C8B40A0A-CF9A-4B82-9FB8-FB847989599F}" type="sibTrans" cxnId="{87047F28-E51F-4505-BDCF-3B365D48D3BF}">
      <dgm:prSet/>
      <dgm:spPr/>
      <dgm:t>
        <a:bodyPr/>
        <a:lstStyle/>
        <a:p>
          <a:endParaRPr lang="en-GB"/>
        </a:p>
      </dgm:t>
    </dgm:pt>
    <dgm:pt modelId="{BDEAACCB-001F-4335-8AD1-00F851726ACF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GB" sz="1400" b="1" dirty="0" smtClean="0">
              <a:solidFill>
                <a:srgbClr val="00B050"/>
              </a:solidFill>
            </a:rPr>
            <a:t>20</a:t>
          </a:r>
          <a:r>
            <a:rPr lang="hr-HR" sz="1400" b="1" dirty="0" smtClean="0">
              <a:solidFill>
                <a:srgbClr val="00B050"/>
              </a:solidFill>
            </a:rPr>
            <a:t>. lipnja</a:t>
          </a:r>
          <a:r>
            <a:rPr lang="en-GB" sz="1400" b="1" dirty="0" smtClean="0">
              <a:solidFill>
                <a:srgbClr val="00B050"/>
              </a:solidFill>
            </a:rPr>
            <a:t> 2018</a:t>
          </a:r>
          <a:r>
            <a:rPr lang="hr-HR" sz="1400" b="1" dirty="0" smtClean="0">
              <a:solidFill>
                <a:srgbClr val="00B050"/>
              </a:solidFill>
            </a:rPr>
            <a:t>.</a:t>
          </a:r>
          <a:r>
            <a:rPr lang="en-GB" sz="1400" b="1" dirty="0" smtClean="0">
              <a:solidFill>
                <a:srgbClr val="00B050"/>
              </a:solidFill>
            </a:rPr>
            <a:t> </a:t>
          </a:r>
          <a:endParaRPr lang="en-GB" sz="1400" b="1" dirty="0">
            <a:solidFill>
              <a:srgbClr val="00B050"/>
            </a:solidFill>
          </a:endParaRPr>
        </a:p>
        <a:p>
          <a:pPr>
            <a:spcAft>
              <a:spcPts val="0"/>
            </a:spcAft>
          </a:pPr>
          <a:r>
            <a:rPr lang="hr-HR" sz="1400" b="0" dirty="0" smtClean="0">
              <a:solidFill>
                <a:schemeClr val="bg2">
                  <a:lumMod val="50000"/>
                </a:schemeClr>
              </a:solidFill>
            </a:rPr>
            <a:t>radionica za stručnjake</a:t>
          </a:r>
          <a:endParaRPr lang="en-GB" sz="1400" b="0" dirty="0"/>
        </a:p>
      </dgm:t>
    </dgm:pt>
    <dgm:pt modelId="{BA7D7AFB-8013-4089-BC3F-B0243736084E}" type="parTrans" cxnId="{BBDFF97D-3EEF-4CB7-A9A0-193CA6567E21}">
      <dgm:prSet/>
      <dgm:spPr/>
      <dgm:t>
        <a:bodyPr/>
        <a:lstStyle/>
        <a:p>
          <a:endParaRPr lang="en-GB"/>
        </a:p>
      </dgm:t>
    </dgm:pt>
    <dgm:pt modelId="{45FFC9CD-5A89-427B-9E9B-41FCCF1518C3}" type="sibTrans" cxnId="{BBDFF97D-3EEF-4CB7-A9A0-193CA6567E21}">
      <dgm:prSet/>
      <dgm:spPr/>
      <dgm:t>
        <a:bodyPr/>
        <a:lstStyle/>
        <a:p>
          <a:endParaRPr lang="en-GB"/>
        </a:p>
      </dgm:t>
    </dgm:pt>
    <dgm:pt modelId="{C3A6E1F7-CCBD-4F48-8093-B3E641382AB0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GB" sz="1400" b="1" dirty="0" smtClean="0">
              <a:solidFill>
                <a:srgbClr val="00B050"/>
              </a:solidFill>
            </a:rPr>
            <a:t>22</a:t>
          </a:r>
          <a:r>
            <a:rPr lang="hr-HR" sz="1400" b="1" dirty="0" smtClean="0">
              <a:solidFill>
                <a:srgbClr val="00B050"/>
              </a:solidFill>
            </a:rPr>
            <a:t>. svibnja </a:t>
          </a:r>
          <a:r>
            <a:rPr lang="en-GB" sz="1400" b="1" dirty="0" smtClean="0">
              <a:solidFill>
                <a:srgbClr val="00B050"/>
              </a:solidFill>
            </a:rPr>
            <a:t>2018</a:t>
          </a:r>
          <a:r>
            <a:rPr lang="hr-HR" sz="1400" b="1" dirty="0" smtClean="0">
              <a:solidFill>
                <a:srgbClr val="00B050"/>
              </a:solidFill>
            </a:rPr>
            <a:t>.</a:t>
          </a:r>
          <a:r>
            <a:rPr lang="en-GB" sz="1400" b="1" dirty="0" smtClean="0">
              <a:solidFill>
                <a:srgbClr val="00B050"/>
              </a:solidFill>
            </a:rPr>
            <a:t> </a:t>
          </a:r>
          <a:r>
            <a:rPr lang="hr-HR" sz="1400" b="0" dirty="0" smtClean="0"/>
            <a:t>uvodna radionica</a:t>
          </a:r>
          <a:endParaRPr lang="en-GB" sz="1400" b="0" dirty="0"/>
        </a:p>
      </dgm:t>
    </dgm:pt>
    <dgm:pt modelId="{5FBF6B07-ED95-4CB0-98C0-528C983CBB20}" type="parTrans" cxnId="{D54F9284-D988-42E7-B437-9ABB76A5F298}">
      <dgm:prSet/>
      <dgm:spPr/>
      <dgm:t>
        <a:bodyPr/>
        <a:lstStyle/>
        <a:p>
          <a:endParaRPr lang="en-GB"/>
        </a:p>
      </dgm:t>
    </dgm:pt>
    <dgm:pt modelId="{CB20E92C-9D21-44D6-B0FC-58645F0178AE}" type="sibTrans" cxnId="{D54F9284-D988-42E7-B437-9ABB76A5F298}">
      <dgm:prSet/>
      <dgm:spPr/>
      <dgm:t>
        <a:bodyPr/>
        <a:lstStyle/>
        <a:p>
          <a:endParaRPr lang="en-GB"/>
        </a:p>
      </dgm:t>
    </dgm:pt>
    <dgm:pt modelId="{2E8DAB68-5C0B-4757-A38E-CD68A66962E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hr-HR" sz="1400" b="1" dirty="0" smtClean="0">
              <a:solidFill>
                <a:srgbClr val="00B050"/>
              </a:solidFill>
            </a:rPr>
            <a:t>Rujan</a:t>
          </a:r>
          <a:r>
            <a:rPr lang="en-GB" sz="1400" b="1" dirty="0" smtClean="0">
              <a:solidFill>
                <a:srgbClr val="00B050"/>
              </a:solidFill>
            </a:rPr>
            <a:t>:</a:t>
          </a:r>
          <a:r>
            <a:rPr lang="en-GB" sz="1400" dirty="0" smtClean="0"/>
            <a:t> </a:t>
          </a:r>
          <a:r>
            <a:rPr lang="hr-HR" sz="1400" dirty="0" smtClean="0"/>
            <a:t>izvještaj o napretku sa sastanka na vrhu </a:t>
          </a:r>
          <a:r>
            <a:rPr lang="en-GB" sz="1400" i="1" dirty="0" smtClean="0"/>
            <a:t>One </a:t>
          </a:r>
          <a:r>
            <a:rPr lang="en-GB" sz="1400" i="1" dirty="0"/>
            <a:t>Planet </a:t>
          </a:r>
          <a:r>
            <a:rPr lang="en-GB" sz="1400" i="1" dirty="0" smtClean="0"/>
            <a:t>Summit</a:t>
          </a:r>
          <a:endParaRPr lang="en-GB" sz="1400" i="1" dirty="0"/>
        </a:p>
      </dgm:t>
    </dgm:pt>
    <dgm:pt modelId="{314874D0-ED84-47AA-9491-73EBF64D9EA1}" type="parTrans" cxnId="{FAD68745-BE7D-49C5-8B23-FAABAB8B53E8}">
      <dgm:prSet/>
      <dgm:spPr/>
      <dgm:t>
        <a:bodyPr/>
        <a:lstStyle/>
        <a:p>
          <a:endParaRPr lang="en-GB"/>
        </a:p>
      </dgm:t>
    </dgm:pt>
    <dgm:pt modelId="{3DD74C08-E8F0-47C4-93C4-476A48D56946}" type="sibTrans" cxnId="{FAD68745-BE7D-49C5-8B23-FAABAB8B53E8}">
      <dgm:prSet/>
      <dgm:spPr/>
      <dgm:t>
        <a:bodyPr/>
        <a:lstStyle/>
        <a:p>
          <a:endParaRPr lang="en-GB"/>
        </a:p>
      </dgm:t>
    </dgm:pt>
    <dgm:pt modelId="{38ADCF49-1549-4C68-BB09-4A47B66B07B5}" type="pres">
      <dgm:prSet presAssocID="{A2CF1989-243D-453F-8AFC-9A109871C6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685A6EE-CAE1-4A4E-A372-ACE3D3E7DF4D}" type="pres">
      <dgm:prSet presAssocID="{A2CF1989-243D-453F-8AFC-9A109871C62D}" presName="arrow" presStyleLbl="bgShp" presStyleIdx="0" presStyleCnt="1" custScaleX="100000" custScaleY="107096" custLinFactNeighborX="-9" custLinFactNeighborY="-30085"/>
      <dgm:spPr/>
    </dgm:pt>
    <dgm:pt modelId="{A72DF111-BA94-4A31-82A4-34A9CD2C73E9}" type="pres">
      <dgm:prSet presAssocID="{A2CF1989-243D-453F-8AFC-9A109871C62D}" presName="points" presStyleCnt="0"/>
      <dgm:spPr/>
    </dgm:pt>
    <dgm:pt modelId="{64287825-6070-4DB1-AAD6-DE8D720CD104}" type="pres">
      <dgm:prSet presAssocID="{1382F92F-AE91-4096-9733-393139247A28}" presName="compositeA" presStyleCnt="0"/>
      <dgm:spPr/>
    </dgm:pt>
    <dgm:pt modelId="{3373FD0D-25D2-4FC5-9BF6-B858475077D3}" type="pres">
      <dgm:prSet presAssocID="{1382F92F-AE91-4096-9733-393139247A28}" presName="textA" presStyleLbl="revTx" presStyleIdx="0" presStyleCnt="4" custScaleX="129271" custScaleY="47351" custLinFactNeighborX="-162" custLinFactNeighborY="-564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77CD4C3-D1CE-41D5-8841-D209AA4562E5}" type="pres">
      <dgm:prSet presAssocID="{1382F92F-AE91-4096-9733-393139247A28}" presName="circleA" presStyleLbl="node1" presStyleIdx="0" presStyleCnt="4" custLinFactNeighborX="22208" custLinFactNeighborY="-66417"/>
      <dgm:spPr/>
    </dgm:pt>
    <dgm:pt modelId="{84A96EB5-BC0A-428A-A307-1858E4736001}" type="pres">
      <dgm:prSet presAssocID="{1382F92F-AE91-4096-9733-393139247A28}" presName="spaceA" presStyleCnt="0"/>
      <dgm:spPr/>
    </dgm:pt>
    <dgm:pt modelId="{5BA8B296-8FAB-4762-BB0F-38C0AB2E1C52}" type="pres">
      <dgm:prSet presAssocID="{C8B40A0A-CF9A-4B82-9FB8-FB847989599F}" presName="space" presStyleCnt="0"/>
      <dgm:spPr/>
    </dgm:pt>
    <dgm:pt modelId="{ABD33D78-B254-4C82-BB2C-8D5690BBB7F9}" type="pres">
      <dgm:prSet presAssocID="{C3A6E1F7-CCBD-4F48-8093-B3E641382AB0}" presName="compositeB" presStyleCnt="0"/>
      <dgm:spPr/>
    </dgm:pt>
    <dgm:pt modelId="{F9B6CAFD-1578-4A8B-A8C6-CFA36FAB1B46}" type="pres">
      <dgm:prSet presAssocID="{C3A6E1F7-CCBD-4F48-8093-B3E641382AB0}" presName="textB" presStyleLbl="revTx" presStyleIdx="1" presStyleCnt="4" custScaleY="50426" custLinFactY="-75899" custLinFactNeighborX="-9810" custLinFactNeighborY="-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7367D85-8A60-441B-B106-46562D5EF24E}" type="pres">
      <dgm:prSet presAssocID="{C3A6E1F7-CCBD-4F48-8093-B3E641382AB0}" presName="circleB" presStyleLbl="node1" presStyleIdx="1" presStyleCnt="4" custLinFactY="-68640" custLinFactNeighborX="-1444" custLinFactNeighborY="-100000"/>
      <dgm:spPr/>
    </dgm:pt>
    <dgm:pt modelId="{1BEC6901-781A-481D-A84D-861418525421}" type="pres">
      <dgm:prSet presAssocID="{C3A6E1F7-CCBD-4F48-8093-B3E641382AB0}" presName="spaceB" presStyleCnt="0"/>
      <dgm:spPr/>
    </dgm:pt>
    <dgm:pt modelId="{87B69BE0-4989-47F4-9E90-99FD6B8615A6}" type="pres">
      <dgm:prSet presAssocID="{CB20E92C-9D21-44D6-B0FC-58645F0178AE}" presName="space" presStyleCnt="0"/>
      <dgm:spPr/>
    </dgm:pt>
    <dgm:pt modelId="{7057686D-E5EB-46CE-985D-20F26A1FA851}" type="pres">
      <dgm:prSet presAssocID="{BDEAACCB-001F-4335-8AD1-00F851726ACF}" presName="compositeA" presStyleCnt="0"/>
      <dgm:spPr/>
    </dgm:pt>
    <dgm:pt modelId="{1CA2EF66-3C1A-442E-A850-56EF7EEBC68E}" type="pres">
      <dgm:prSet presAssocID="{BDEAACCB-001F-4335-8AD1-00F851726ACF}" presName="textA" presStyleLbl="revTx" presStyleIdx="2" presStyleCnt="4" custScaleX="119748" custScaleY="54873" custLinFactNeighborX="-3079" custLinFactNeighborY="-1128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D3DC8D2-9274-414E-97EB-6E3100FA42DD}" type="pres">
      <dgm:prSet presAssocID="{BDEAACCB-001F-4335-8AD1-00F851726ACF}" presName="circleA" presStyleLbl="node1" presStyleIdx="2" presStyleCnt="4" custLinFactNeighborX="-9786" custLinFactNeighborY="-73939"/>
      <dgm:spPr/>
    </dgm:pt>
    <dgm:pt modelId="{29EA9BB8-39AC-4E18-A009-E07414094484}" type="pres">
      <dgm:prSet presAssocID="{BDEAACCB-001F-4335-8AD1-00F851726ACF}" presName="spaceA" presStyleCnt="0"/>
      <dgm:spPr/>
    </dgm:pt>
    <dgm:pt modelId="{1E99315F-3750-43A1-9497-D8D23BB128D0}" type="pres">
      <dgm:prSet presAssocID="{45FFC9CD-5A89-427B-9E9B-41FCCF1518C3}" presName="space" presStyleCnt="0"/>
      <dgm:spPr/>
    </dgm:pt>
    <dgm:pt modelId="{DF38CB4E-954C-449F-98D2-86E25D4A37DB}" type="pres">
      <dgm:prSet presAssocID="{2E8DAB68-5C0B-4757-A38E-CD68A66962EE}" presName="compositeB" presStyleCnt="0"/>
      <dgm:spPr/>
    </dgm:pt>
    <dgm:pt modelId="{086A8308-B28A-4388-8B48-FD7A426BEDF7}" type="pres">
      <dgm:prSet presAssocID="{2E8DAB68-5C0B-4757-A38E-CD68A66962EE}" presName="textB" presStyleLbl="revTx" presStyleIdx="3" presStyleCnt="4" custScaleX="119946" custScaleY="57947" custLinFactY="-70258" custLinFactNeighborX="-3888" custLinFactNeighborY="-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360E699-8D2B-4704-A2A7-BAB00A49A9D6}" type="pres">
      <dgm:prSet presAssocID="{2E8DAB68-5C0B-4757-A38E-CD68A66962EE}" presName="circleB" presStyleLbl="node1" presStyleIdx="3" presStyleCnt="4" custLinFactY="-46076" custLinFactNeighborX="-35152" custLinFactNeighborY="-100000"/>
      <dgm:spPr/>
    </dgm:pt>
    <dgm:pt modelId="{A75D813C-C856-4F91-AABF-57895FCDFABF}" type="pres">
      <dgm:prSet presAssocID="{2E8DAB68-5C0B-4757-A38E-CD68A66962EE}" presName="spaceB" presStyleCnt="0"/>
      <dgm:spPr/>
    </dgm:pt>
  </dgm:ptLst>
  <dgm:cxnLst>
    <dgm:cxn modelId="{F4A898BE-893D-463D-8D43-05B5EDA2D12F}" type="presOf" srcId="{C3A6E1F7-CCBD-4F48-8093-B3E641382AB0}" destId="{F9B6CAFD-1578-4A8B-A8C6-CFA36FAB1B46}" srcOrd="0" destOrd="0" presId="urn:microsoft.com/office/officeart/2005/8/layout/hProcess11"/>
    <dgm:cxn modelId="{87047F28-E51F-4505-BDCF-3B365D48D3BF}" srcId="{A2CF1989-243D-453F-8AFC-9A109871C62D}" destId="{1382F92F-AE91-4096-9733-393139247A28}" srcOrd="0" destOrd="0" parTransId="{E2BE7779-53FC-4C9F-8FDB-168EBFEA0BB4}" sibTransId="{C8B40A0A-CF9A-4B82-9FB8-FB847989599F}"/>
    <dgm:cxn modelId="{854F661B-9CD2-459D-A8DC-5DF537BD3559}" type="presOf" srcId="{1382F92F-AE91-4096-9733-393139247A28}" destId="{3373FD0D-25D2-4FC5-9BF6-B858475077D3}" srcOrd="0" destOrd="0" presId="urn:microsoft.com/office/officeart/2005/8/layout/hProcess11"/>
    <dgm:cxn modelId="{D54F9284-D988-42E7-B437-9ABB76A5F298}" srcId="{A2CF1989-243D-453F-8AFC-9A109871C62D}" destId="{C3A6E1F7-CCBD-4F48-8093-B3E641382AB0}" srcOrd="1" destOrd="0" parTransId="{5FBF6B07-ED95-4CB0-98C0-528C983CBB20}" sibTransId="{CB20E92C-9D21-44D6-B0FC-58645F0178AE}"/>
    <dgm:cxn modelId="{82ACA45E-B967-47A6-8DCE-CF9594992A06}" type="presOf" srcId="{A2CF1989-243D-453F-8AFC-9A109871C62D}" destId="{38ADCF49-1549-4C68-BB09-4A47B66B07B5}" srcOrd="0" destOrd="0" presId="urn:microsoft.com/office/officeart/2005/8/layout/hProcess11"/>
    <dgm:cxn modelId="{FAD68745-BE7D-49C5-8B23-FAABAB8B53E8}" srcId="{A2CF1989-243D-453F-8AFC-9A109871C62D}" destId="{2E8DAB68-5C0B-4757-A38E-CD68A66962EE}" srcOrd="3" destOrd="0" parTransId="{314874D0-ED84-47AA-9491-73EBF64D9EA1}" sibTransId="{3DD74C08-E8F0-47C4-93C4-476A48D56946}"/>
    <dgm:cxn modelId="{BBDFF97D-3EEF-4CB7-A9A0-193CA6567E21}" srcId="{A2CF1989-243D-453F-8AFC-9A109871C62D}" destId="{BDEAACCB-001F-4335-8AD1-00F851726ACF}" srcOrd="2" destOrd="0" parTransId="{BA7D7AFB-8013-4089-BC3F-B0243736084E}" sibTransId="{45FFC9CD-5A89-427B-9E9B-41FCCF1518C3}"/>
    <dgm:cxn modelId="{44302FFB-805E-4BD3-87C4-676023C79948}" type="presOf" srcId="{2E8DAB68-5C0B-4757-A38E-CD68A66962EE}" destId="{086A8308-B28A-4388-8B48-FD7A426BEDF7}" srcOrd="0" destOrd="0" presId="urn:microsoft.com/office/officeart/2005/8/layout/hProcess11"/>
    <dgm:cxn modelId="{69056EDF-A4C0-4876-9073-F88B8D69CD05}" type="presOf" srcId="{BDEAACCB-001F-4335-8AD1-00F851726ACF}" destId="{1CA2EF66-3C1A-442E-A850-56EF7EEBC68E}" srcOrd="0" destOrd="0" presId="urn:microsoft.com/office/officeart/2005/8/layout/hProcess11"/>
    <dgm:cxn modelId="{0B9FFECC-5002-4B29-9534-B25D0009D00E}" type="presParOf" srcId="{38ADCF49-1549-4C68-BB09-4A47B66B07B5}" destId="{A685A6EE-CAE1-4A4E-A372-ACE3D3E7DF4D}" srcOrd="0" destOrd="0" presId="urn:microsoft.com/office/officeart/2005/8/layout/hProcess11"/>
    <dgm:cxn modelId="{D2035861-C7A6-4E7E-947A-2B459FB1B322}" type="presParOf" srcId="{38ADCF49-1549-4C68-BB09-4A47B66B07B5}" destId="{A72DF111-BA94-4A31-82A4-34A9CD2C73E9}" srcOrd="1" destOrd="0" presId="urn:microsoft.com/office/officeart/2005/8/layout/hProcess11"/>
    <dgm:cxn modelId="{7DEFD151-B7DD-4794-9762-16EAD8A73BFA}" type="presParOf" srcId="{A72DF111-BA94-4A31-82A4-34A9CD2C73E9}" destId="{64287825-6070-4DB1-AAD6-DE8D720CD104}" srcOrd="0" destOrd="0" presId="urn:microsoft.com/office/officeart/2005/8/layout/hProcess11"/>
    <dgm:cxn modelId="{67D98E7A-D723-458C-9311-5DA5108A3119}" type="presParOf" srcId="{64287825-6070-4DB1-AAD6-DE8D720CD104}" destId="{3373FD0D-25D2-4FC5-9BF6-B858475077D3}" srcOrd="0" destOrd="0" presId="urn:microsoft.com/office/officeart/2005/8/layout/hProcess11"/>
    <dgm:cxn modelId="{AABEF08D-AEA7-4944-9118-70289455EAA9}" type="presParOf" srcId="{64287825-6070-4DB1-AAD6-DE8D720CD104}" destId="{E77CD4C3-D1CE-41D5-8841-D209AA4562E5}" srcOrd="1" destOrd="0" presId="urn:microsoft.com/office/officeart/2005/8/layout/hProcess11"/>
    <dgm:cxn modelId="{CFAADD26-86A3-41AF-A8FE-BEC65EA6D27E}" type="presParOf" srcId="{64287825-6070-4DB1-AAD6-DE8D720CD104}" destId="{84A96EB5-BC0A-428A-A307-1858E4736001}" srcOrd="2" destOrd="0" presId="urn:microsoft.com/office/officeart/2005/8/layout/hProcess11"/>
    <dgm:cxn modelId="{953D8D99-D499-4963-83A7-86CBF9E642D5}" type="presParOf" srcId="{A72DF111-BA94-4A31-82A4-34A9CD2C73E9}" destId="{5BA8B296-8FAB-4762-BB0F-38C0AB2E1C52}" srcOrd="1" destOrd="0" presId="urn:microsoft.com/office/officeart/2005/8/layout/hProcess11"/>
    <dgm:cxn modelId="{3A890BD0-E022-45EC-B736-20AC106E2DB6}" type="presParOf" srcId="{A72DF111-BA94-4A31-82A4-34A9CD2C73E9}" destId="{ABD33D78-B254-4C82-BB2C-8D5690BBB7F9}" srcOrd="2" destOrd="0" presId="urn:microsoft.com/office/officeart/2005/8/layout/hProcess11"/>
    <dgm:cxn modelId="{4DDD1245-48DB-4BD6-86B0-8F5C63457356}" type="presParOf" srcId="{ABD33D78-B254-4C82-BB2C-8D5690BBB7F9}" destId="{F9B6CAFD-1578-4A8B-A8C6-CFA36FAB1B46}" srcOrd="0" destOrd="0" presId="urn:microsoft.com/office/officeart/2005/8/layout/hProcess11"/>
    <dgm:cxn modelId="{B9A9A3C4-134F-45DE-AFFA-F4491A1B9C75}" type="presParOf" srcId="{ABD33D78-B254-4C82-BB2C-8D5690BBB7F9}" destId="{E7367D85-8A60-441B-B106-46562D5EF24E}" srcOrd="1" destOrd="0" presId="urn:microsoft.com/office/officeart/2005/8/layout/hProcess11"/>
    <dgm:cxn modelId="{ACD75D59-52F6-4E45-8F76-396CA36CA7D0}" type="presParOf" srcId="{ABD33D78-B254-4C82-BB2C-8D5690BBB7F9}" destId="{1BEC6901-781A-481D-A84D-861418525421}" srcOrd="2" destOrd="0" presId="urn:microsoft.com/office/officeart/2005/8/layout/hProcess11"/>
    <dgm:cxn modelId="{4697C9AC-2CEA-4BAB-8B2C-DBE0AB3192DE}" type="presParOf" srcId="{A72DF111-BA94-4A31-82A4-34A9CD2C73E9}" destId="{87B69BE0-4989-47F4-9E90-99FD6B8615A6}" srcOrd="3" destOrd="0" presId="urn:microsoft.com/office/officeart/2005/8/layout/hProcess11"/>
    <dgm:cxn modelId="{7F83815C-830E-4BF2-9E52-37D5F91955B0}" type="presParOf" srcId="{A72DF111-BA94-4A31-82A4-34A9CD2C73E9}" destId="{7057686D-E5EB-46CE-985D-20F26A1FA851}" srcOrd="4" destOrd="0" presId="urn:microsoft.com/office/officeart/2005/8/layout/hProcess11"/>
    <dgm:cxn modelId="{0DE2025A-A9EA-49FF-9BDE-EC147972908A}" type="presParOf" srcId="{7057686D-E5EB-46CE-985D-20F26A1FA851}" destId="{1CA2EF66-3C1A-442E-A850-56EF7EEBC68E}" srcOrd="0" destOrd="0" presId="urn:microsoft.com/office/officeart/2005/8/layout/hProcess11"/>
    <dgm:cxn modelId="{B576D20A-DC3C-487C-9B8A-24136D60920A}" type="presParOf" srcId="{7057686D-E5EB-46CE-985D-20F26A1FA851}" destId="{AD3DC8D2-9274-414E-97EB-6E3100FA42DD}" srcOrd="1" destOrd="0" presId="urn:microsoft.com/office/officeart/2005/8/layout/hProcess11"/>
    <dgm:cxn modelId="{1672C4A9-57B9-4ACF-8407-220B38052AC4}" type="presParOf" srcId="{7057686D-E5EB-46CE-985D-20F26A1FA851}" destId="{29EA9BB8-39AC-4E18-A009-E07414094484}" srcOrd="2" destOrd="0" presId="urn:microsoft.com/office/officeart/2005/8/layout/hProcess11"/>
    <dgm:cxn modelId="{06B078A5-438B-4DE7-B71E-1604FB6FFD75}" type="presParOf" srcId="{A72DF111-BA94-4A31-82A4-34A9CD2C73E9}" destId="{1E99315F-3750-43A1-9497-D8D23BB128D0}" srcOrd="5" destOrd="0" presId="urn:microsoft.com/office/officeart/2005/8/layout/hProcess11"/>
    <dgm:cxn modelId="{755F9CDD-5FC4-4CB7-8E3C-D2B1FA4ED7D2}" type="presParOf" srcId="{A72DF111-BA94-4A31-82A4-34A9CD2C73E9}" destId="{DF38CB4E-954C-449F-98D2-86E25D4A37DB}" srcOrd="6" destOrd="0" presId="urn:microsoft.com/office/officeart/2005/8/layout/hProcess11"/>
    <dgm:cxn modelId="{95625CDA-E8DA-45E3-80FD-8970410C8001}" type="presParOf" srcId="{DF38CB4E-954C-449F-98D2-86E25D4A37DB}" destId="{086A8308-B28A-4388-8B48-FD7A426BEDF7}" srcOrd="0" destOrd="0" presId="urn:microsoft.com/office/officeart/2005/8/layout/hProcess11"/>
    <dgm:cxn modelId="{D8E9FA83-D59B-40E8-AB7E-BCE024BD647A}" type="presParOf" srcId="{DF38CB4E-954C-449F-98D2-86E25D4A37DB}" destId="{0360E699-8D2B-4704-A2A7-BAB00A49A9D6}" srcOrd="1" destOrd="0" presId="urn:microsoft.com/office/officeart/2005/8/layout/hProcess11"/>
    <dgm:cxn modelId="{EA607073-06BB-4232-AB6A-41260A4347D9}" type="presParOf" srcId="{DF38CB4E-954C-449F-98D2-86E25D4A37DB}" destId="{A75D813C-C856-4F91-AABF-57895FCDFAB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5A6EE-CAE1-4A4E-A372-ACE3D3E7DF4D}">
      <dsp:nvSpPr>
        <dsp:cNvPr id="0" name=""/>
        <dsp:cNvSpPr/>
      </dsp:nvSpPr>
      <dsp:spPr>
        <a:xfrm>
          <a:off x="0" y="792092"/>
          <a:ext cx="8280151" cy="20506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3FD0D-25D2-4FC5-9BF6-B858475077D3}">
      <dsp:nvSpPr>
        <dsp:cNvPr id="0" name=""/>
        <dsp:cNvSpPr/>
      </dsp:nvSpPr>
      <dsp:spPr>
        <a:xfrm>
          <a:off x="0" y="144016"/>
          <a:ext cx="1989721" cy="906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Pokrenuto na sastanku na vrhu </a:t>
          </a:r>
          <a:r>
            <a:rPr lang="hr-HR" sz="1200" i="1" kern="1200" dirty="0" smtClean="0"/>
            <a:t>One Planet </a:t>
          </a:r>
          <a:r>
            <a:rPr lang="hr-HR" sz="1200" i="1" kern="1200" dirty="0" err="1" smtClean="0"/>
            <a:t>Summit</a:t>
          </a:r>
          <a:r>
            <a:rPr lang="en-GB" sz="1200" kern="1200" dirty="0" smtClean="0"/>
            <a:t>, </a:t>
          </a:r>
          <a:r>
            <a:rPr lang="en-GB" sz="1200" b="1" kern="1200" dirty="0" smtClean="0">
              <a:solidFill>
                <a:srgbClr val="00B050"/>
              </a:solidFill>
            </a:rPr>
            <a:t>12</a:t>
          </a:r>
          <a:r>
            <a:rPr lang="hr-HR" sz="1200" b="1" kern="1200" dirty="0" smtClean="0">
              <a:solidFill>
                <a:srgbClr val="00B050"/>
              </a:solidFill>
            </a:rPr>
            <a:t>. prosinca</a:t>
          </a:r>
          <a:r>
            <a:rPr lang="en-GB" sz="1200" b="1" kern="1200" dirty="0" smtClean="0">
              <a:solidFill>
                <a:srgbClr val="00B050"/>
              </a:solidFill>
            </a:rPr>
            <a:t> 2017</a:t>
          </a:r>
          <a:r>
            <a:rPr lang="hr-HR" sz="1200" b="1" kern="1200" dirty="0" smtClean="0">
              <a:solidFill>
                <a:srgbClr val="00B050"/>
              </a:solidFill>
            </a:rPr>
            <a:t>.</a:t>
          </a:r>
          <a:r>
            <a:rPr lang="en-GB" sz="1200" kern="1200" dirty="0" smtClean="0"/>
            <a:t> </a:t>
          </a:r>
          <a:r>
            <a:rPr lang="hr-HR" sz="1200" kern="1200" dirty="0" smtClean="0"/>
            <a:t>u Parizu</a:t>
          </a:r>
          <a:endParaRPr lang="en-GB" sz="1200" kern="1200" dirty="0"/>
        </a:p>
      </dsp:txBody>
      <dsp:txXfrm>
        <a:off x="0" y="144016"/>
        <a:ext cx="1989721" cy="906673"/>
      </dsp:txXfrm>
    </dsp:sp>
    <dsp:sp modelId="{E77CD4C3-D1CE-41D5-8841-D209AA4562E5}">
      <dsp:nvSpPr>
        <dsp:cNvPr id="0" name=""/>
        <dsp:cNvSpPr/>
      </dsp:nvSpPr>
      <dsp:spPr>
        <a:xfrm>
          <a:off x="863327" y="1584175"/>
          <a:ext cx="478698" cy="478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6CAFD-1578-4A8B-A8C6-CFA36FAB1B46}">
      <dsp:nvSpPr>
        <dsp:cNvPr id="0" name=""/>
        <dsp:cNvSpPr/>
      </dsp:nvSpPr>
      <dsp:spPr>
        <a:xfrm>
          <a:off x="1917193" y="216017"/>
          <a:ext cx="1539186" cy="965553"/>
        </a:xfrm>
        <a:prstGeom prst="rect">
          <a:avLst/>
        </a:prstGeom>
        <a:noFill/>
        <a:ln>
          <a:solidFill>
            <a:srgbClr val="FF0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rgbClr val="00B050"/>
              </a:solidFill>
            </a:rPr>
            <a:t>22</a:t>
          </a:r>
          <a:r>
            <a:rPr lang="hr-HR" sz="1400" b="1" kern="1200" dirty="0" smtClean="0">
              <a:solidFill>
                <a:srgbClr val="00B050"/>
              </a:solidFill>
            </a:rPr>
            <a:t>. svibnja </a:t>
          </a:r>
          <a:r>
            <a:rPr lang="en-GB" sz="1400" b="1" kern="1200" dirty="0" smtClean="0">
              <a:solidFill>
                <a:srgbClr val="00B050"/>
              </a:solidFill>
            </a:rPr>
            <a:t>2018</a:t>
          </a:r>
          <a:r>
            <a:rPr lang="hr-HR" sz="1400" b="1" kern="1200" dirty="0" smtClean="0">
              <a:solidFill>
                <a:srgbClr val="00B050"/>
              </a:solidFill>
            </a:rPr>
            <a:t>.</a:t>
          </a:r>
          <a:r>
            <a:rPr lang="en-GB" sz="1400" b="1" kern="1200" dirty="0" smtClean="0">
              <a:solidFill>
                <a:srgbClr val="00B050"/>
              </a:solidFill>
            </a:rPr>
            <a:t> </a:t>
          </a:r>
          <a:r>
            <a:rPr lang="hr-HR" sz="1400" b="0" kern="1200" dirty="0" smtClean="0"/>
            <a:t>uvodna radionica</a:t>
          </a:r>
          <a:endParaRPr lang="en-GB" sz="1400" b="0" kern="1200" dirty="0"/>
        </a:p>
      </dsp:txBody>
      <dsp:txXfrm>
        <a:off x="1917193" y="216017"/>
        <a:ext cx="1539186" cy="965553"/>
      </dsp:txXfrm>
    </dsp:sp>
    <dsp:sp modelId="{E7367D85-8A60-441B-B106-46562D5EF24E}">
      <dsp:nvSpPr>
        <dsp:cNvPr id="0" name=""/>
        <dsp:cNvSpPr/>
      </dsp:nvSpPr>
      <dsp:spPr>
        <a:xfrm>
          <a:off x="2591518" y="1584175"/>
          <a:ext cx="478698" cy="478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2EF66-3C1A-442E-A850-56EF7EEBC68E}">
      <dsp:nvSpPr>
        <dsp:cNvPr id="0" name=""/>
        <dsp:cNvSpPr/>
      </dsp:nvSpPr>
      <dsp:spPr>
        <a:xfrm>
          <a:off x="3636941" y="0"/>
          <a:ext cx="1843144" cy="1050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400" b="1" kern="1200" dirty="0" smtClean="0">
              <a:solidFill>
                <a:srgbClr val="00B050"/>
              </a:solidFill>
            </a:rPr>
            <a:t>20</a:t>
          </a:r>
          <a:r>
            <a:rPr lang="hr-HR" sz="1400" b="1" kern="1200" dirty="0" smtClean="0">
              <a:solidFill>
                <a:srgbClr val="00B050"/>
              </a:solidFill>
            </a:rPr>
            <a:t>. lipnja</a:t>
          </a:r>
          <a:r>
            <a:rPr lang="en-GB" sz="1400" b="1" kern="1200" dirty="0" smtClean="0">
              <a:solidFill>
                <a:srgbClr val="00B050"/>
              </a:solidFill>
            </a:rPr>
            <a:t> 2018</a:t>
          </a:r>
          <a:r>
            <a:rPr lang="hr-HR" sz="1400" b="1" kern="1200" dirty="0" smtClean="0">
              <a:solidFill>
                <a:srgbClr val="00B050"/>
              </a:solidFill>
            </a:rPr>
            <a:t>.</a:t>
          </a:r>
          <a:r>
            <a:rPr lang="en-GB" sz="1400" b="1" kern="1200" dirty="0" smtClean="0">
              <a:solidFill>
                <a:srgbClr val="00B050"/>
              </a:solidFill>
            </a:rPr>
            <a:t> </a:t>
          </a:r>
          <a:endParaRPr lang="en-GB" sz="1400" b="1" kern="1200" dirty="0">
            <a:solidFill>
              <a:srgbClr val="00B05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r-HR" sz="1400" b="0" kern="1200" dirty="0" smtClean="0">
              <a:solidFill>
                <a:schemeClr val="bg2">
                  <a:lumMod val="50000"/>
                </a:schemeClr>
              </a:solidFill>
            </a:rPr>
            <a:t>radionica za stručnjake</a:t>
          </a:r>
          <a:endParaRPr lang="en-GB" sz="1400" b="0" kern="1200" dirty="0"/>
        </a:p>
      </dsp:txBody>
      <dsp:txXfrm>
        <a:off x="3636941" y="0"/>
        <a:ext cx="1843144" cy="1050704"/>
      </dsp:txXfrm>
    </dsp:sp>
    <dsp:sp modelId="{AD3DC8D2-9274-414E-97EB-6E3100FA42DD}">
      <dsp:nvSpPr>
        <dsp:cNvPr id="0" name=""/>
        <dsp:cNvSpPr/>
      </dsp:nvSpPr>
      <dsp:spPr>
        <a:xfrm>
          <a:off x="4319710" y="1584175"/>
          <a:ext cx="478698" cy="478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A8308-B28A-4388-8B48-FD7A426BEDF7}">
      <dsp:nvSpPr>
        <dsp:cNvPr id="0" name=""/>
        <dsp:cNvSpPr/>
      </dsp:nvSpPr>
      <dsp:spPr>
        <a:xfrm>
          <a:off x="5544593" y="216022"/>
          <a:ext cx="1846192" cy="1109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r-HR" sz="1400" b="1" kern="1200" dirty="0" smtClean="0">
              <a:solidFill>
                <a:srgbClr val="00B050"/>
              </a:solidFill>
            </a:rPr>
            <a:t>Rujan</a:t>
          </a:r>
          <a:r>
            <a:rPr lang="en-GB" sz="1400" b="1" kern="1200" dirty="0" smtClean="0">
              <a:solidFill>
                <a:srgbClr val="00B050"/>
              </a:solidFill>
            </a:rPr>
            <a:t>:</a:t>
          </a:r>
          <a:r>
            <a:rPr lang="en-GB" sz="1400" kern="1200" dirty="0" smtClean="0"/>
            <a:t> </a:t>
          </a:r>
          <a:r>
            <a:rPr lang="hr-HR" sz="1400" kern="1200" dirty="0" smtClean="0"/>
            <a:t>izvještaj o napretku sa sastanka na vrhu </a:t>
          </a:r>
          <a:r>
            <a:rPr lang="en-GB" sz="1400" i="1" kern="1200" dirty="0" smtClean="0"/>
            <a:t>One </a:t>
          </a:r>
          <a:r>
            <a:rPr lang="en-GB" sz="1400" i="1" kern="1200" dirty="0"/>
            <a:t>Planet </a:t>
          </a:r>
          <a:r>
            <a:rPr lang="en-GB" sz="1400" i="1" kern="1200" dirty="0" smtClean="0"/>
            <a:t>Summit</a:t>
          </a:r>
          <a:endParaRPr lang="en-GB" sz="1400" i="1" kern="1200" dirty="0"/>
        </a:p>
      </dsp:txBody>
      <dsp:txXfrm>
        <a:off x="5544593" y="216022"/>
        <a:ext cx="1846192" cy="1109564"/>
      </dsp:txXfrm>
    </dsp:sp>
    <dsp:sp modelId="{0360E699-8D2B-4704-A2A7-BAB00A49A9D6}">
      <dsp:nvSpPr>
        <dsp:cNvPr id="0" name=""/>
        <dsp:cNvSpPr/>
      </dsp:nvSpPr>
      <dsp:spPr>
        <a:xfrm>
          <a:off x="6119912" y="1656185"/>
          <a:ext cx="478698" cy="478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321CC22-BB9A-4F5E-915E-840E3BC951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AE152E8-2038-4EDC-ACBB-2613F789E8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C044C5-1ACB-49BE-BEDC-223AE0FAC862}" type="datetimeFigureOut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7DC3EE8-0D6D-4EF2-AB0F-F3706BB85F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AB87ACC3-8BBB-4428-9D0F-094757C8D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843683-E844-43D8-9FCB-6296E8C5DC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6513D3-9867-4B1B-8B59-F9E7EE2009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83E605-9D97-4F6C-BB98-1C6FAE112C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529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6EFEAF80-974C-4A2F-BD56-7B96FEF23A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2A936686-0A23-41A4-B764-02CFC5DE6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r-Latn-RS" sz="110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A08A6A1D-BEF8-4322-B2DF-51DB450E43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61883C2-C0E5-47BE-A823-10342F2533CA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xmlns="" id="{828E2CC1-9AE7-4A10-9293-4FC5DD09D6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xmlns="" id="{E1F7E38A-7D34-40A1-9F4C-9E3AEBFBC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r-Latn-R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xmlns="" id="{C59DD577-DA3E-4124-85FD-88B8A894F8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5BCE495F-7092-461E-8CB6-53AD14D8A4D9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11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xmlns="" id="{E565B4C5-EF7A-43C3-B1BC-C5ADE8214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xmlns="" id="{9EB75670-1D1A-49C8-993E-88B1A4D21F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r-Latn-R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xmlns="" id="{BFDF845A-3BA0-4980-B0A0-CC3CC4D14E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E6F6DADB-425C-48A1-A8B5-8C1197385EDF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12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xmlns="" id="{66B9EF88-2081-489C-9C44-C21F62178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xmlns="" id="{7292A963-5CE6-44AC-A757-1EFC64591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r-Latn-R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E322991D-B142-4EA6-BB36-443C63EC9E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E3843BB-91E8-4E2A-A868-AA20E315AD8F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xmlns="" id="{BD78B1E7-36FA-47D7-B8A2-2195D8BCE4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xmlns="" id="{E3C902A6-CC23-4968-AF23-D0CA8E19D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r-Latn-RS">
              <a:latin typeface="Times New Roman" panose="02020603050405020304" pitchFamily="18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xmlns="" id="{9EF60403-3829-401C-8AE4-CB4E602A59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F2F5079D-3F09-4E84-A6D0-3FE72512A488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xmlns="" id="{D5EFEF09-6328-4A88-91B8-50A7007514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xmlns="" id="{61BB265A-050C-4BDF-92B0-2238F621B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r-Latn-R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xmlns="" id="{BF10FA61-6664-46D9-B67A-323D70E441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AD6CC69B-148E-4D50-B2F2-AB6CC1425C72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4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xmlns="" id="{08019B85-BC08-4E96-B3F5-D09E50930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xmlns="" id="{7F131BF8-370F-48B0-9A0F-391D05958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xmlns="" id="{65E52CBA-4732-4139-9DB9-7E4C3A1035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1A3BE8D5-820D-48F7-8266-7CC347C1EC0A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xmlns="" id="{328F24B6-D26A-4523-90EE-0B0FD1C54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xmlns="" id="{06397299-F63E-4C1A-A731-43D107883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r-Latn-R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xmlns="" id="{EC77554C-B7C0-402D-816D-96271DB3EC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E332502-78D5-4A08-8C72-B0E298B20BFC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xmlns="" id="{941C7651-4263-4C9E-ABB0-D71BBCE708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xmlns="" id="{A91110B9-2BF7-4E59-81E0-8EEFA453E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r-Latn-RS" sz="100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xmlns="" id="{1E97278C-7FF1-407A-949A-F947A8255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B6F026F3-D686-47E6-A5E7-FB7DC4F555E8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xmlns="" id="{7B6CEA39-A7A5-497B-A85F-DFBC621CB6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xmlns="" id="{5F395B67-1CCC-44EB-8F97-7BF437563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altLang="sr-Latn-R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AE7A8703-D137-4892-AA2E-3A1507A414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BFFF5C57-BB92-47DC-B0D6-FEC3C8C47185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9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xmlns="" id="{02D06DBB-9DC1-4D37-9E0F-B09E0FCED9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xmlns="" id="{AC8F871D-D5A9-47FC-9F5C-53FAD0F0C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sr-Latn-R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xmlns="" id="{8FFA80FB-E376-4BE1-A90C-D0BF2C081A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8852FB9A-B0CD-4597-8C59-761CA8A1FF62}" type="slidenum">
              <a:rPr lang="en-US" altLang="sr-Latn-RS">
                <a:solidFill>
                  <a:srgbClr val="727272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10</a:t>
            </a:fld>
            <a:endParaRPr lang="en-US" altLang="sr-Latn-RS">
              <a:solidFill>
                <a:srgbClr val="72727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2">
            <a:extLst>
              <a:ext uri="{FF2B5EF4-FFF2-40B4-BE49-F238E27FC236}">
                <a16:creationId xmlns:a16="http://schemas.microsoft.com/office/drawing/2014/main" xmlns="" id="{3024D6EA-09E8-4BAA-B214-EF3972942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628900"/>
            <a:ext cx="2627312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0">
            <a:extLst>
              <a:ext uri="{FF2B5EF4-FFF2-40B4-BE49-F238E27FC236}">
                <a16:creationId xmlns:a16="http://schemas.microsoft.com/office/drawing/2014/main" xmlns="" id="{F59A6C87-5669-40B1-A90C-254034070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7313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>
            <a:extLst>
              <a:ext uri="{FF2B5EF4-FFF2-40B4-BE49-F238E27FC236}">
                <a16:creationId xmlns:a16="http://schemas.microsoft.com/office/drawing/2014/main" xmlns="" id="{14269BA9-59A7-42E0-A0EC-6E8955A4F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431800"/>
            <a:ext cx="6921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3">
            <a:extLst>
              <a:ext uri="{FF2B5EF4-FFF2-40B4-BE49-F238E27FC236}">
                <a16:creationId xmlns:a16="http://schemas.microsoft.com/office/drawing/2014/main" xmlns="" id="{6C3AD37D-5E85-42C0-9298-07C7C8E50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54725"/>
            <a:ext cx="1741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9F949658-5811-40A6-A071-8BF390F9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 baseline="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EE76D0A0-56D4-4BCF-9B19-EA2D59B82D12}" type="datetime1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5E0CEC57-056C-4134-BD69-B2D9C074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93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680449-7822-4D20-8975-AAC5A3997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BD2D1-E26F-4662-8805-8540E77A4697}" type="datetime1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65A58F-D239-4C6A-9F62-CF8F1960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0FAB4A-8B5D-4BD8-9F4E-FE2B43D77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09F0E-986B-4E7F-B7F6-8FC8C0B34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4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>
            <a:extLst>
              <a:ext uri="{FF2B5EF4-FFF2-40B4-BE49-F238E27FC236}">
                <a16:creationId xmlns:a16="http://schemas.microsoft.com/office/drawing/2014/main" xmlns="" id="{E3678B0E-01E2-4C69-8FA1-C1E071964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5327650"/>
            <a:ext cx="9509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xmlns="" id="{D49D6DF9-2CAD-4A35-BF75-F63682891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468313"/>
            <a:ext cx="6921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60000" y="2928144"/>
            <a:ext cx="6624000" cy="1041311"/>
          </a:xfrm>
        </p:spPr>
        <p:txBody>
          <a:bodyPr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7CA59FF-06C9-4FE2-A394-7A7CF9B2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000" baseline="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DE67D09D-F018-4862-91FF-9FCBCC8DA081}" type="datetime1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3B35807-D3E0-495F-AF6F-950058CAC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40BE592-1AC3-4936-A3DE-AA0C1248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000" baseline="0" smtClean="0">
                <a:solidFill>
                  <a:schemeClr val="tx2"/>
                </a:solidFill>
                <a:latin typeface="Arial"/>
              </a:defRPr>
            </a:lvl1pPr>
          </a:lstStyle>
          <a:p>
            <a:pPr>
              <a:defRPr/>
            </a:pPr>
            <a:fld id="{01185E80-D481-4DEF-9578-70329C6A4F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83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8">
            <a:extLst>
              <a:ext uri="{FF2B5EF4-FFF2-40B4-BE49-F238E27FC236}">
                <a16:creationId xmlns:a16="http://schemas.microsoft.com/office/drawing/2014/main" xmlns="" id="{91A9F9AB-77BF-4C59-ADE6-4C71C7FE9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5327650"/>
            <a:ext cx="9509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0">
            <a:extLst>
              <a:ext uri="{FF2B5EF4-FFF2-40B4-BE49-F238E27FC236}">
                <a16:creationId xmlns:a16="http://schemas.microsoft.com/office/drawing/2014/main" xmlns="" id="{72C829B7-8E6C-475A-80B4-A42823EA4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306513"/>
            <a:ext cx="8154987" cy="0"/>
          </a:xfrm>
          <a:prstGeom prst="rect">
            <a:avLst/>
          </a:prstGeom>
          <a:noFill/>
          <a:ln w="6350" algn="ctr">
            <a:solidFill>
              <a:srgbClr val="72727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/>
            <a:endParaRPr lang="fr-FR" altLang="sr-Latn-RS" sz="2000">
              <a:latin typeface="Helvetica 65 Medium"/>
            </a:endParaRPr>
          </a:p>
        </p:txBody>
      </p:sp>
      <p:pic>
        <p:nvPicPr>
          <p:cNvPr id="1028" name="Image 7">
            <a:extLst>
              <a:ext uri="{FF2B5EF4-FFF2-40B4-BE49-F238E27FC236}">
                <a16:creationId xmlns:a16="http://schemas.microsoft.com/office/drawing/2014/main" xmlns="" id="{939A12D7-CADB-40A2-BB8A-66DB0C572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87338"/>
            <a:ext cx="458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12">
            <a:extLst>
              <a:ext uri="{FF2B5EF4-FFF2-40B4-BE49-F238E27FC236}">
                <a16:creationId xmlns:a16="http://schemas.microsoft.com/office/drawing/2014/main" xmlns="" id="{2A67A87B-DFB1-42DC-888E-F33A05133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1788"/>
            <a:ext cx="821848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xmlns="" id="{C95CE93A-61BB-47C3-B4AD-AED1EC15D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238125"/>
            <a:ext cx="74168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Slide title</a:t>
            </a:r>
            <a:br>
              <a:rPr lang="en-US" altLang="sr-Latn-RS"/>
            </a:br>
            <a:r>
              <a:rPr lang="en-US" altLang="sr-Latn-RS"/>
              <a:t>Slide title can be extended to two lines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xmlns="" id="{02DF3B1C-FE26-43A8-B7BE-6A0B9E84C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3225" y="6411913"/>
            <a:ext cx="900113" cy="24447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aseline="0" smtClean="0">
                <a:solidFill>
                  <a:srgbClr val="727272"/>
                </a:solidFill>
                <a:latin typeface="Arial"/>
              </a:defRPr>
            </a:lvl1pPr>
          </a:lstStyle>
          <a:p>
            <a:pPr>
              <a:defRPr/>
            </a:pPr>
            <a:fld id="{34109FC0-567E-49E7-BC72-60DE8AA8F796}" type="datetime1">
              <a:rPr lang="en-GB"/>
              <a:pPr>
                <a:defRPr/>
              </a:pPr>
              <a:t>02/07/2018</a:t>
            </a:fld>
            <a:endParaRPr lang="en-GB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xmlns="" id="{4496DF0D-0E03-44ED-9795-0440F515E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68425" y="6411913"/>
            <a:ext cx="4679950" cy="24447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xmlns="" id="{EA6B1D4F-49F6-426B-AD2D-E3E71FAB3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0763" y="6411913"/>
            <a:ext cx="341312" cy="244475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aseline="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BECF7237-6ED2-4FF5-8A2B-DA8C750B21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1313" indent="-341313" algn="l" rtl="0" fontAlgn="base">
        <a:spcBef>
          <a:spcPts val="763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ts val="675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0188" algn="l" rtl="0" fontAlgn="base">
        <a:spcBef>
          <a:spcPts val="575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1788" indent="-230188" algn="l" rtl="0" fontAlgn="base">
        <a:spcBef>
          <a:spcPts val="475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fontAlgn="base">
        <a:spcBef>
          <a:spcPts val="475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BF6933-48DA-4863-9F08-2B91811BF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812" y="2636912"/>
            <a:ext cx="7273925" cy="2401887"/>
          </a:xfrm>
        </p:spPr>
        <p:txBody>
          <a:bodyPr/>
          <a:lstStyle/>
          <a:p>
            <a:r>
              <a:rPr lang="en-US" altLang="sr-Latn-RS" sz="3600" cap="none" dirty="0">
                <a:solidFill>
                  <a:srgbClr val="FFFFFF"/>
                </a:solidFill>
              </a:rPr>
              <a:t>OECD-ova </a:t>
            </a:r>
            <a:r>
              <a:rPr lang="en-US" altLang="sr-Latn-RS" sz="3600" cap="none" dirty="0" err="1">
                <a:solidFill>
                  <a:srgbClr val="FFFFFF"/>
                </a:solidFill>
              </a:rPr>
              <a:t>inicijativa</a:t>
            </a:r>
            <a:r>
              <a:rPr lang="en-US" altLang="sr-Latn-RS" sz="3600" cap="none" dirty="0">
                <a:solidFill>
                  <a:srgbClr val="FFFFFF"/>
                </a:solidFill>
              </a:rPr>
              <a:t> </a:t>
            </a:r>
            <a:r>
              <a:rPr lang="en-US" altLang="sr-Latn-RS" sz="3600" cap="none" dirty="0" err="1">
                <a:solidFill>
                  <a:srgbClr val="FFFFFF"/>
                </a:solidFill>
              </a:rPr>
              <a:t>za</a:t>
            </a:r>
            <a:r>
              <a:rPr lang="en-US" altLang="sr-Latn-RS" sz="3600" cap="none" dirty="0">
                <a:solidFill>
                  <a:srgbClr val="FFFFFF"/>
                </a:solidFill>
              </a:rPr>
              <a:t> </a:t>
            </a:r>
            <a:r>
              <a:rPr lang="en-US" altLang="sr-Latn-RS" sz="3600" cap="none" dirty="0" err="1">
                <a:solidFill>
                  <a:srgbClr val="FFFFFF"/>
                </a:solidFill>
              </a:rPr>
              <a:t>usklađivanje</a:t>
            </a:r>
            <a:r>
              <a:rPr lang="en-US" altLang="sr-Latn-RS" sz="3600" cap="none" dirty="0">
                <a:solidFill>
                  <a:srgbClr val="FFFFFF"/>
                </a:solidFill>
              </a:rPr>
              <a:t> </a:t>
            </a:r>
            <a:r>
              <a:rPr lang="en-US" altLang="sr-Latn-RS" sz="3600" cap="none" dirty="0" err="1">
                <a:solidFill>
                  <a:srgbClr val="FFFFFF"/>
                </a:solidFill>
              </a:rPr>
              <a:t>proračunskih</a:t>
            </a:r>
            <a:r>
              <a:rPr lang="en-US" altLang="sr-Latn-RS" sz="3600" cap="none" dirty="0">
                <a:solidFill>
                  <a:srgbClr val="FFFFFF"/>
                </a:solidFill>
              </a:rPr>
              <a:t> </a:t>
            </a:r>
            <a:r>
              <a:rPr lang="en-US" altLang="sr-Latn-RS" sz="3600" cap="none" dirty="0" err="1">
                <a:solidFill>
                  <a:srgbClr val="FFFFFF"/>
                </a:solidFill>
              </a:rPr>
              <a:t>procesa</a:t>
            </a:r>
            <a:r>
              <a:rPr lang="en-US" altLang="sr-Latn-RS" sz="3600" cap="none" dirty="0">
                <a:solidFill>
                  <a:srgbClr val="FFFFFF"/>
                </a:solidFill>
              </a:rPr>
              <a:t> s </a:t>
            </a:r>
            <a:r>
              <a:rPr lang="en-US" altLang="sr-Latn-RS" sz="3600" cap="none" dirty="0" err="1">
                <a:solidFill>
                  <a:srgbClr val="FFFFFF"/>
                </a:solidFill>
              </a:rPr>
              <a:t>Pariškim</a:t>
            </a:r>
            <a:r>
              <a:rPr lang="en-US" altLang="sr-Latn-RS" sz="3600" cap="none" dirty="0">
                <a:solidFill>
                  <a:srgbClr val="FFFFFF"/>
                </a:solidFill>
              </a:rPr>
              <a:t> </a:t>
            </a:r>
            <a:r>
              <a:rPr lang="en-US" altLang="sr-Latn-RS" sz="3600" cap="none" dirty="0" err="1">
                <a:solidFill>
                  <a:srgbClr val="FFFFFF"/>
                </a:solidFill>
              </a:rPr>
              <a:t>sporazumom</a:t>
            </a:r>
            <a:r>
              <a:rPr lang="en-US" altLang="sr-Latn-RS" sz="3600" cap="none" dirty="0">
                <a:solidFill>
                  <a:srgbClr val="FFFFFF"/>
                </a:solidFill>
              </a:rPr>
              <a:t> – </a:t>
            </a:r>
            <a:r>
              <a:rPr lang="en-US" altLang="sr-Latn-RS" sz="3600" i="1" cap="none" dirty="0">
                <a:solidFill>
                  <a:srgbClr val="FFFFFF"/>
                </a:solidFill>
              </a:rPr>
              <a:t>Paris Collaborative on Green Budgeting</a:t>
            </a:r>
            <a:r>
              <a:rPr lang="en-US" altLang="sr-Latn-RS" sz="3600" cap="none" dirty="0">
                <a:solidFill>
                  <a:srgbClr val="FFFFFF"/>
                </a:solidFill>
              </a:rPr>
              <a:t>:</a:t>
            </a:r>
            <a:r>
              <a:rPr lang="en-US" altLang="sr-Latn-RS" sz="3600" cap="none" dirty="0">
                <a:solidFill>
                  <a:srgbClr val="92D050"/>
                </a:solidFill>
              </a:rPr>
              <a:t/>
            </a:r>
            <a:br>
              <a:rPr lang="en-US" altLang="sr-Latn-RS" sz="3600" cap="none" dirty="0">
                <a:solidFill>
                  <a:srgbClr val="92D050"/>
                </a:solidFill>
              </a:rPr>
            </a:br>
            <a:r>
              <a:rPr lang="en-US" altLang="sr-Latn-RS" sz="3600" cap="none" dirty="0">
                <a:solidFill>
                  <a:srgbClr val="92D050"/>
                </a:solidFill>
              </a:rPr>
              <a:t/>
            </a:r>
            <a:br>
              <a:rPr lang="en-US" altLang="sr-Latn-RS" sz="3600" cap="none" dirty="0">
                <a:solidFill>
                  <a:srgbClr val="92D050"/>
                </a:solidFill>
              </a:rPr>
            </a:br>
            <a:r>
              <a:rPr lang="en-US" altLang="sr-Latn-RS" sz="3600" i="1" cap="none" dirty="0">
                <a:solidFill>
                  <a:srgbClr val="92D050"/>
                </a:solidFill>
              </a:rPr>
              <a:t>OD IDEJE DO PRAKSE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57C4C0-AD61-49D0-9EE6-86D180F32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88" y="5805488"/>
            <a:ext cx="7883525" cy="604837"/>
          </a:xfrm>
        </p:spPr>
        <p:txBody>
          <a:bodyPr/>
          <a:lstStyle/>
          <a:p>
            <a:pPr>
              <a:spcBef>
                <a:spcPct val="0"/>
              </a:spcBef>
              <a:buClrTx/>
              <a:buFont typeface="Georgia" panose="02040502050405020303" pitchFamily="18" charset="0"/>
              <a:buNone/>
            </a:pPr>
            <a:r>
              <a:rPr lang="en-US" altLang="sr-Latn-RS" sz="1600">
                <a:solidFill>
                  <a:srgbClr val="FFFFFF"/>
                </a:solidFill>
              </a:rPr>
              <a:t>Ronnie Downes </a:t>
            </a:r>
          </a:p>
          <a:p>
            <a:pPr>
              <a:spcBef>
                <a:spcPct val="0"/>
              </a:spcBef>
              <a:buClrTx/>
              <a:buFont typeface="Georgia" panose="02040502050405020303" pitchFamily="18" charset="0"/>
              <a:buNone/>
            </a:pPr>
            <a:r>
              <a:rPr lang="en-US" altLang="sr-Latn-RS" sz="1600">
                <a:solidFill>
                  <a:srgbClr val="FFFFFF"/>
                </a:solidFill>
              </a:rPr>
              <a:t>Odjel za planiranje proračuna i javne rashode</a:t>
            </a:r>
          </a:p>
        </p:txBody>
      </p:sp>
      <p:sp>
        <p:nvSpPr>
          <p:cNvPr id="5124" name="Subtitle 2">
            <a:extLst>
              <a:ext uri="{FF2B5EF4-FFF2-40B4-BE49-F238E27FC236}">
                <a16:creationId xmlns:a16="http://schemas.microsoft.com/office/drawing/2014/main" xmlns="" id="{D21F5C0A-3BE2-4353-B9EB-52A01309A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88913"/>
            <a:ext cx="78835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>
            <a:spAutoFit/>
          </a:bodyPr>
          <a:lstStyle>
            <a:lvl1pPr>
              <a:spcBef>
                <a:spcPts val="763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ts val="675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>
              <a:spcBef>
                <a:spcPts val="5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>
              <a:spcBef>
                <a:spcPts val="475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>
              <a:spcBef>
                <a:spcPts val="475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fontAlgn="base">
              <a:spcBef>
                <a:spcPts val="4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fontAlgn="base">
              <a:spcBef>
                <a:spcPts val="4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fontAlgn="base">
              <a:spcBef>
                <a:spcPts val="4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fontAlgn="base">
              <a:spcBef>
                <a:spcPts val="4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1" hangingPunct="1">
              <a:lnSpc>
                <a:spcPts val="2000"/>
              </a:lnSpc>
              <a:spcBef>
                <a:spcPct val="0"/>
              </a:spcBef>
              <a:buClrTx/>
              <a:buFont typeface="Georgia" panose="02040502050405020303" pitchFamily="18" charset="0"/>
              <a:buNone/>
            </a:pPr>
            <a:endParaRPr lang="en-US" altLang="sr-Latn-RS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r" eaLnBrk="1" hangingPunct="1">
              <a:lnSpc>
                <a:spcPts val="2000"/>
              </a:lnSpc>
              <a:spcBef>
                <a:spcPct val="0"/>
              </a:spcBef>
              <a:buClrTx/>
              <a:buFont typeface="Georgia" panose="02040502050405020303" pitchFamily="18" charset="0"/>
              <a:buNone/>
            </a:pP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Sastanak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visokih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dužnosnika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odgovornih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za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proračun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iz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zemalja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srednje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,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istočne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i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jugoistočne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Europe</a:t>
            </a:r>
          </a:p>
          <a:p>
            <a:pPr algn="r" eaLnBrk="1" hangingPunct="1">
              <a:lnSpc>
                <a:spcPts val="2000"/>
              </a:lnSpc>
              <a:spcBef>
                <a:spcPct val="0"/>
              </a:spcBef>
              <a:buClrTx/>
              <a:buFont typeface="Georgia" panose="02040502050405020303" pitchFamily="18" charset="0"/>
              <a:buNone/>
            </a:pP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23. – 24.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svibnja</a:t>
            </a: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 2018.</a:t>
            </a:r>
          </a:p>
          <a:p>
            <a:pPr algn="r" eaLnBrk="1" hangingPunct="1">
              <a:lnSpc>
                <a:spcPts val="2000"/>
              </a:lnSpc>
              <a:spcBef>
                <a:spcPct val="0"/>
              </a:spcBef>
              <a:buClrTx/>
              <a:buFont typeface="Georgia" panose="02040502050405020303" pitchFamily="18" charset="0"/>
              <a:buNone/>
            </a:pPr>
            <a:r>
              <a:rPr lang="en-US" altLang="sr-Latn-RS" sz="1600" dirty="0">
                <a:solidFill>
                  <a:srgbClr val="FFFFFF"/>
                </a:solidFill>
                <a:latin typeface="Arial" panose="020B0604020202020204" pitchFamily="34" charset="0"/>
              </a:rPr>
              <a:t>Zagreb, </a:t>
            </a:r>
            <a:r>
              <a:rPr lang="en-US" altLang="sr-Latn-RS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Hrvatska</a:t>
            </a:r>
            <a:endParaRPr lang="en-US" altLang="sr-Latn-RS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r" eaLnBrk="1" hangingPunct="1">
              <a:lnSpc>
                <a:spcPts val="2000"/>
              </a:lnSpc>
              <a:spcBef>
                <a:spcPct val="0"/>
              </a:spcBef>
              <a:buClrTx/>
              <a:buFont typeface="Georgia" panose="02040502050405020303" pitchFamily="18" charset="0"/>
              <a:buNone/>
            </a:pPr>
            <a:endParaRPr lang="en-US" altLang="sr-Latn-RS" sz="16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7A19DD4-3B0B-4882-99B6-B668517E4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412875"/>
            <a:ext cx="8856663" cy="4524375"/>
          </a:xfrm>
        </p:spPr>
        <p:txBody>
          <a:bodyPr>
            <a:noAutofit/>
          </a:bodyPr>
          <a:lstStyle/>
          <a:p>
            <a:pPr>
              <a:buClr>
                <a:srgbClr val="727272"/>
              </a:buClr>
            </a:pPr>
            <a:r>
              <a:rPr lang="en-US" altLang="sr-Latn-RS" sz="1800" b="1" dirty="0" err="1">
                <a:solidFill>
                  <a:srgbClr val="00B050"/>
                </a:solidFill>
              </a:rPr>
              <a:t>Dokument</a:t>
            </a:r>
            <a:r>
              <a:rPr lang="en-US" altLang="sr-Latn-RS" sz="1800" b="1" dirty="0">
                <a:solidFill>
                  <a:srgbClr val="00B050"/>
                </a:solidFill>
              </a:rPr>
              <a:t> o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ekološkom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proračunu</a:t>
            </a:r>
            <a:r>
              <a:rPr lang="en-US" altLang="sr-Latn-RS" sz="1800" b="1" dirty="0">
                <a:solidFill>
                  <a:srgbClr val="00B050"/>
                </a:solidFill>
              </a:rPr>
              <a:t> – </a:t>
            </a:r>
            <a:r>
              <a:rPr lang="en-US" altLang="sr-Latn-RS" sz="1800" i="1" dirty="0" err="1">
                <a:solidFill>
                  <a:srgbClr val="727272"/>
                </a:solidFill>
              </a:rPr>
              <a:t>vidi</a:t>
            </a:r>
            <a:r>
              <a:rPr lang="en-US" altLang="sr-Latn-RS" sz="1800" i="1" dirty="0">
                <a:solidFill>
                  <a:srgbClr val="727272"/>
                </a:solidFill>
              </a:rPr>
              <a:t> </a:t>
            </a:r>
            <a:r>
              <a:rPr lang="en-US" altLang="sr-Latn-RS" sz="1800" i="1" dirty="0" err="1">
                <a:solidFill>
                  <a:srgbClr val="727272"/>
                </a:solidFill>
              </a:rPr>
              <a:t>idući</a:t>
            </a:r>
            <a:r>
              <a:rPr lang="en-US" altLang="sr-Latn-RS" sz="1800" i="1" dirty="0">
                <a:solidFill>
                  <a:srgbClr val="727272"/>
                </a:solidFill>
              </a:rPr>
              <a:t> </a:t>
            </a:r>
            <a:r>
              <a:rPr lang="en-US" altLang="sr-Latn-RS" sz="1800" i="1" dirty="0" err="1">
                <a:solidFill>
                  <a:srgbClr val="727272"/>
                </a:solidFill>
              </a:rPr>
              <a:t>slajd</a:t>
            </a:r>
            <a:r>
              <a:rPr lang="en-US" altLang="sr-Latn-RS" sz="1800" i="1" dirty="0">
                <a:solidFill>
                  <a:srgbClr val="727272"/>
                </a:solidFill>
              </a:rPr>
              <a:t> </a:t>
            </a:r>
          </a:p>
          <a:p>
            <a:pPr>
              <a:buClr>
                <a:srgbClr val="727272"/>
              </a:buClr>
            </a:pPr>
            <a:r>
              <a:rPr lang="en-US" altLang="sr-Latn-RS" sz="1800" b="1" dirty="0" err="1">
                <a:solidFill>
                  <a:srgbClr val="00B050"/>
                </a:solidFill>
              </a:rPr>
              <a:t>Analiza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temeljnih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vrijednosti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ekološkog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proračuna</a:t>
            </a:r>
            <a:r>
              <a:rPr lang="en-US" altLang="sr-Latn-RS" sz="1800" dirty="0">
                <a:solidFill>
                  <a:srgbClr val="00B050"/>
                </a:solidFill>
              </a:rPr>
              <a:t> </a:t>
            </a:r>
            <a:r>
              <a:rPr lang="en-US" altLang="sr-Latn-RS" sz="1800" dirty="0">
                <a:solidFill>
                  <a:srgbClr val="727272"/>
                </a:solidFill>
              </a:rPr>
              <a:t>- „</a:t>
            </a:r>
            <a:r>
              <a:rPr lang="en-US" altLang="sr-Latn-RS" sz="1800" dirty="0" err="1">
                <a:solidFill>
                  <a:srgbClr val="727272"/>
                </a:solidFill>
              </a:rPr>
              <a:t>toplinska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karta</a:t>
            </a:r>
            <a:r>
              <a:rPr lang="en-US" altLang="sr-Latn-RS" sz="1800" dirty="0">
                <a:solidFill>
                  <a:srgbClr val="727272"/>
                </a:solidFill>
              </a:rPr>
              <a:t>” </a:t>
            </a:r>
            <a:r>
              <a:rPr lang="en-US" altLang="sr-Latn-RS" sz="1800" dirty="0" err="1">
                <a:solidFill>
                  <a:srgbClr val="727272"/>
                </a:solidFill>
              </a:rPr>
              <a:t>utjecaja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temeljnih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vrijednosti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rashoda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i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porezne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politike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na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okoliš</a:t>
            </a:r>
            <a:endParaRPr lang="en-US" altLang="sr-Latn-RS" sz="1800" dirty="0">
              <a:solidFill>
                <a:srgbClr val="727272"/>
              </a:solidFill>
            </a:endParaRPr>
          </a:p>
          <a:p>
            <a:pPr>
              <a:buClr>
                <a:srgbClr val="727272"/>
              </a:buClr>
            </a:pPr>
            <a:r>
              <a:rPr lang="en-US" altLang="sr-Latn-RS" sz="1800" b="1" dirty="0" err="1">
                <a:solidFill>
                  <a:srgbClr val="00B050"/>
                </a:solidFill>
              </a:rPr>
              <a:t>Referentne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vrijednosti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ekološkog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proračuna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kako</a:t>
            </a:r>
            <a:r>
              <a:rPr lang="en-US" altLang="sr-Latn-RS" sz="1800" dirty="0">
                <a:solidFill>
                  <a:srgbClr val="727272"/>
                </a:solidFill>
              </a:rPr>
              <a:t> bi se </a:t>
            </a:r>
            <a:r>
              <a:rPr lang="en-US" altLang="sr-Latn-RS" sz="1800" dirty="0" err="1">
                <a:solidFill>
                  <a:srgbClr val="727272"/>
                </a:solidFill>
              </a:rPr>
              <a:t>izradili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prekogranični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pokazatelji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napretka</a:t>
            </a:r>
            <a:r>
              <a:rPr lang="en-US" altLang="sr-Latn-RS" sz="1800" dirty="0">
                <a:solidFill>
                  <a:srgbClr val="727272"/>
                </a:solidFill>
              </a:rPr>
              <a:t> u </a:t>
            </a:r>
            <a:r>
              <a:rPr lang="en-US" altLang="sr-Latn-RS" sz="1800" dirty="0" err="1">
                <a:solidFill>
                  <a:srgbClr val="727272"/>
                </a:solidFill>
              </a:rPr>
              <a:t>odnosu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na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različite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međunarodne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ekološke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ciljeve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</a:p>
          <a:p>
            <a:pPr>
              <a:buClr>
                <a:srgbClr val="727272"/>
              </a:buClr>
            </a:pPr>
            <a:r>
              <a:rPr lang="en-US" altLang="sr-Latn-RS" sz="1800" b="1" dirty="0" err="1">
                <a:solidFill>
                  <a:srgbClr val="00B050"/>
                </a:solidFill>
              </a:rPr>
              <a:t>Ekološka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analiza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isplativosti</a:t>
            </a:r>
            <a:r>
              <a:rPr lang="en-US" altLang="sr-Latn-RS" sz="1800" b="1" dirty="0">
                <a:solidFill>
                  <a:srgbClr val="00B050"/>
                </a:solidFill>
              </a:rPr>
              <a:t>, </a:t>
            </a:r>
            <a:r>
              <a:rPr lang="en-US" altLang="sr-Latn-RS" sz="1800" dirty="0" err="1">
                <a:solidFill>
                  <a:srgbClr val="727272"/>
                </a:solidFill>
              </a:rPr>
              <a:t>veliko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ažuriranje</a:t>
            </a:r>
            <a:r>
              <a:rPr lang="en-US" altLang="sr-Latn-RS" sz="1800" dirty="0">
                <a:solidFill>
                  <a:srgbClr val="727272"/>
                </a:solidFill>
              </a:rPr>
              <a:t> OECD-</a:t>
            </a:r>
            <a:r>
              <a:rPr lang="en-US" altLang="sr-Latn-RS" sz="1800" dirty="0" err="1">
                <a:solidFill>
                  <a:srgbClr val="727272"/>
                </a:solidFill>
              </a:rPr>
              <a:t>ove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referentne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publikacije</a:t>
            </a:r>
            <a:r>
              <a:rPr lang="en-US" altLang="sr-Latn-RS" sz="1800" i="1" dirty="0">
                <a:solidFill>
                  <a:srgbClr val="727272"/>
                </a:solidFill>
              </a:rPr>
              <a:t> </a:t>
            </a:r>
          </a:p>
          <a:p>
            <a:pPr>
              <a:buClr>
                <a:srgbClr val="727272"/>
              </a:buClr>
            </a:pPr>
            <a:r>
              <a:rPr lang="en-US" altLang="sr-Latn-RS" sz="1800" b="1" dirty="0" err="1">
                <a:solidFill>
                  <a:srgbClr val="00B050"/>
                </a:solidFill>
              </a:rPr>
              <a:t>Izvještaj</a:t>
            </a:r>
            <a:r>
              <a:rPr lang="en-US" altLang="sr-Latn-RS" sz="1800" b="1" dirty="0">
                <a:solidFill>
                  <a:srgbClr val="00B050"/>
                </a:solidFill>
              </a:rPr>
              <a:t> o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održivosti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ekološkog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proračuna</a:t>
            </a:r>
            <a:r>
              <a:rPr lang="en-US" altLang="sr-Latn-RS" sz="1800" dirty="0">
                <a:solidFill>
                  <a:srgbClr val="00B050"/>
                </a:solidFill>
              </a:rPr>
              <a:t>– </a:t>
            </a:r>
            <a:r>
              <a:rPr lang="en-US" altLang="sr-Latn-RS" sz="1800" dirty="0" err="1">
                <a:solidFill>
                  <a:srgbClr val="727272"/>
                </a:solidFill>
              </a:rPr>
              <a:t>dugoročne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fiskalne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posljedice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ekološki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održivog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gospodarstva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temeljenog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na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niskim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emisijama</a:t>
            </a:r>
            <a:r>
              <a:rPr lang="en-US" altLang="sr-Latn-RS" sz="1800" dirty="0">
                <a:solidFill>
                  <a:srgbClr val="727272"/>
                </a:solidFill>
              </a:rPr>
              <a:t> CO2</a:t>
            </a:r>
          </a:p>
          <a:p>
            <a:pPr>
              <a:buClr>
                <a:srgbClr val="727272"/>
              </a:buClr>
            </a:pPr>
            <a:r>
              <a:rPr lang="en-US" altLang="sr-Latn-RS" sz="1800" b="1" dirty="0" err="1">
                <a:solidFill>
                  <a:srgbClr val="00B050"/>
                </a:solidFill>
              </a:rPr>
              <a:t>Pregled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utjecaja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dekarbonizacije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na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državni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porez</a:t>
            </a:r>
            <a:r>
              <a:rPr lang="en-US" altLang="sr-Latn-RS" sz="1800" b="1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kako</a:t>
            </a:r>
            <a:r>
              <a:rPr lang="en-US" altLang="sr-Latn-RS" sz="1800" dirty="0">
                <a:solidFill>
                  <a:srgbClr val="727272"/>
                </a:solidFill>
              </a:rPr>
              <a:t> bi se </a:t>
            </a:r>
            <a:r>
              <a:rPr lang="en-US" altLang="sr-Latn-RS" sz="1800" dirty="0" err="1">
                <a:solidFill>
                  <a:srgbClr val="727272"/>
                </a:solidFill>
              </a:rPr>
              <a:t>ocijenio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utjecaj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određivanja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cijena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ugljika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i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dekarbonizacije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na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upotrebu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fosilnih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goriva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i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porezne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prihode</a:t>
            </a:r>
            <a:endParaRPr lang="en-US" altLang="sr-Latn-RS" sz="1800" dirty="0">
              <a:solidFill>
                <a:srgbClr val="727272"/>
              </a:solidFill>
            </a:endParaRPr>
          </a:p>
          <a:p>
            <a:pPr>
              <a:buClr>
                <a:srgbClr val="727272"/>
              </a:buClr>
            </a:pPr>
            <a:r>
              <a:rPr lang="en-US" altLang="sr-Latn-RS" sz="1800" b="1" dirty="0" err="1">
                <a:solidFill>
                  <a:srgbClr val="00B050"/>
                </a:solidFill>
              </a:rPr>
              <a:t>Ekološka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bilanca</a:t>
            </a:r>
            <a:r>
              <a:rPr lang="en-US" altLang="sr-Latn-RS" sz="1800" b="1" dirty="0">
                <a:solidFill>
                  <a:srgbClr val="00B050"/>
                </a:solidFill>
              </a:rPr>
              <a:t> – </a:t>
            </a:r>
            <a:r>
              <a:rPr lang="en-US" altLang="sr-Latn-RS" sz="1800" dirty="0" err="1">
                <a:solidFill>
                  <a:srgbClr val="727272"/>
                </a:solidFill>
              </a:rPr>
              <a:t>vrednovanje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prirodne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imovine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i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obveza</a:t>
            </a:r>
            <a:endParaRPr lang="en-US" altLang="sr-Latn-RS" sz="1800" dirty="0">
              <a:solidFill>
                <a:srgbClr val="727272"/>
              </a:solidFill>
            </a:endParaRPr>
          </a:p>
          <a:p>
            <a:pPr>
              <a:buClr>
                <a:srgbClr val="727272"/>
              </a:buClr>
            </a:pPr>
            <a:r>
              <a:rPr lang="en-US" altLang="sr-Latn-RS" sz="1800" b="1" dirty="0" err="1">
                <a:solidFill>
                  <a:srgbClr val="00B050"/>
                </a:solidFill>
              </a:rPr>
              <a:t>Sektorski</a:t>
            </a:r>
            <a:r>
              <a:rPr lang="en-US" altLang="sr-Latn-RS" sz="1800" b="1" dirty="0">
                <a:solidFill>
                  <a:srgbClr val="00B050"/>
                </a:solidFill>
              </a:rPr>
              <a:t> </a:t>
            </a:r>
            <a:r>
              <a:rPr lang="en-US" altLang="sr-Latn-RS" sz="1800" b="1" dirty="0" err="1">
                <a:solidFill>
                  <a:srgbClr val="00B050"/>
                </a:solidFill>
              </a:rPr>
              <a:t>profil</a:t>
            </a:r>
            <a:r>
              <a:rPr lang="en-US" altLang="sr-Latn-RS" sz="1800" b="1" dirty="0">
                <a:solidFill>
                  <a:srgbClr val="00B050"/>
                </a:solidFill>
              </a:rPr>
              <a:t> –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praktični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utjecaj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ekoloških</a:t>
            </a:r>
            <a:r>
              <a:rPr lang="en-US" altLang="sr-Latn-RS" sz="1800" dirty="0">
                <a:solidFill>
                  <a:srgbClr val="727272"/>
                </a:solidFill>
              </a:rPr>
              <a:t> </a:t>
            </a:r>
            <a:r>
              <a:rPr lang="en-US" altLang="sr-Latn-RS" sz="1800" dirty="0" err="1">
                <a:solidFill>
                  <a:srgbClr val="727272"/>
                </a:solidFill>
              </a:rPr>
              <a:t>alata</a:t>
            </a:r>
            <a:r>
              <a:rPr lang="en-US" altLang="sr-Latn-RS" sz="1800" dirty="0">
                <a:solidFill>
                  <a:srgbClr val="727272"/>
                </a:solidFill>
              </a:rPr>
              <a:t>? 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xmlns="" id="{33A7E328-19C1-4905-A3C6-1C385384B7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DE78F7C-ADE5-4D7D-A722-75AE75C8EA5D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10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itle 4">
            <a:extLst>
              <a:ext uri="{FF2B5EF4-FFF2-40B4-BE49-F238E27FC236}">
                <a16:creationId xmlns:a16="http://schemas.microsoft.com/office/drawing/2014/main" xmlns="" id="{696E7E26-1C66-496C-A975-955F8391E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416800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>
                <a:solidFill>
                  <a:srgbClr val="727272"/>
                </a:solidFill>
              </a:rPr>
              <a:t>Ostali potencijalni proizvodi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8EABD26-76FE-4FED-85E9-B4DCA114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601788"/>
            <a:ext cx="7920038" cy="4525962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Clr>
                <a:srgbClr val="727272"/>
              </a:buClr>
            </a:pPr>
            <a:r>
              <a:rPr lang="en-US" altLang="sr-Latn-RS" sz="2800">
                <a:solidFill>
                  <a:srgbClr val="727272"/>
                </a:solidFill>
              </a:rPr>
              <a:t>Koliko je ekološko planiranje proračuna relevantno za vaše zemlje?</a:t>
            </a:r>
          </a:p>
          <a:p>
            <a:pPr>
              <a:spcAft>
                <a:spcPts val="2400"/>
              </a:spcAft>
              <a:buClr>
                <a:srgbClr val="727272"/>
              </a:buClr>
            </a:pPr>
            <a:r>
              <a:rPr lang="en-US" altLang="sr-Latn-RS" sz="2800">
                <a:solidFill>
                  <a:srgbClr val="727272"/>
                </a:solidFill>
              </a:rPr>
              <a:t>Koji potencijalni izlazni rezultati najviše obećavaju, prema vašem mišljenju? </a:t>
            </a:r>
          </a:p>
          <a:p>
            <a:pPr>
              <a:spcAft>
                <a:spcPts val="2400"/>
              </a:spcAft>
              <a:buClr>
                <a:srgbClr val="727272"/>
              </a:buClr>
            </a:pPr>
            <a:r>
              <a:rPr lang="en-US" altLang="sr-Latn-RS" sz="2800">
                <a:solidFill>
                  <a:srgbClr val="727272"/>
                </a:solidFill>
              </a:rPr>
              <a:t>Kako bi se mreža SBO-a za regiju CESEE i njezini članovi mogli uključiti? </a:t>
            </a:r>
          </a:p>
          <a:p>
            <a:pPr>
              <a:spcAft>
                <a:spcPts val="2400"/>
              </a:spcAft>
              <a:buClr>
                <a:srgbClr val="727272"/>
              </a:buClr>
            </a:pPr>
            <a:endParaRPr lang="en-US" altLang="sr-Latn-RS" sz="2800">
              <a:solidFill>
                <a:srgbClr val="727272"/>
              </a:solidFill>
            </a:endParaRPr>
          </a:p>
          <a:p>
            <a:pPr>
              <a:spcAft>
                <a:spcPts val="2400"/>
              </a:spcAft>
              <a:buClrTx/>
              <a:buSzPct val="100000"/>
              <a:buFont typeface="Georgia" panose="02040502050405020303" pitchFamily="18" charset="0"/>
              <a:buNone/>
            </a:pPr>
            <a:endParaRPr lang="en-US" altLang="sr-Latn-RS" sz="2800">
              <a:solidFill>
                <a:srgbClr val="727272"/>
              </a:solidFill>
            </a:endParaRPr>
          </a:p>
          <a:p>
            <a:pPr>
              <a:spcAft>
                <a:spcPts val="2400"/>
              </a:spcAft>
              <a:buClr>
                <a:srgbClr val="727272"/>
              </a:buClr>
            </a:pPr>
            <a:endParaRPr lang="en-US" altLang="sr-Latn-RS" sz="2800">
              <a:solidFill>
                <a:srgbClr val="727272"/>
              </a:solidFill>
            </a:endParaRPr>
          </a:p>
        </p:txBody>
      </p:sp>
      <p:sp>
        <p:nvSpPr>
          <p:cNvPr id="24579" name="Footer Placeholder 2">
            <a:extLst>
              <a:ext uri="{FF2B5EF4-FFF2-40B4-BE49-F238E27FC236}">
                <a16:creationId xmlns:a16="http://schemas.microsoft.com/office/drawing/2014/main" xmlns="" id="{F6021A9F-5132-4C91-B036-A04861D67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sr-Latn-RS">
              <a:solidFill>
                <a:srgbClr val="727272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xmlns="" id="{31CF5940-0309-4DC5-AAF4-BD7DB2827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ADDEFDFF-3946-423C-B454-2B7B4A360516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11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4581" name="Title 4">
            <a:extLst>
              <a:ext uri="{FF2B5EF4-FFF2-40B4-BE49-F238E27FC236}">
                <a16:creationId xmlns:a16="http://schemas.microsoft.com/office/drawing/2014/main" xmlns="" id="{B5CE7DC9-B530-421E-A99A-3AA2D7BDD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416800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>
                <a:solidFill>
                  <a:srgbClr val="727272"/>
                </a:solidFill>
              </a:rPr>
              <a:t>Pitanja za raspravu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DA831E0-1B6C-41E5-AA9A-CF1511764102}"/>
              </a:ext>
            </a:extLst>
          </p:cNvPr>
          <p:cNvSpPr txBox="1"/>
          <p:nvPr/>
        </p:nvSpPr>
        <p:spPr>
          <a:xfrm>
            <a:off x="250825" y="3933825"/>
            <a:ext cx="4144963" cy="31384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Aft>
                <a:spcPts val="600"/>
              </a:spcAft>
              <a:buSzPct val="100000"/>
            </a:pPr>
            <a:r>
              <a:rPr lang="en-US" altLang="sr-Latn-RS" sz="2400">
                <a:solidFill>
                  <a:srgbClr val="BFBFBF"/>
                </a:solidFill>
                <a:latin typeface="Arial" panose="020B0604020202020204" pitchFamily="34" charset="0"/>
              </a:rPr>
              <a:t>Kontakti:</a:t>
            </a:r>
          </a:p>
          <a:p>
            <a:pPr eaLnBrk="1" hangingPunct="1">
              <a:spcAft>
                <a:spcPts val="600"/>
              </a:spcAft>
              <a:buSzPct val="100000"/>
            </a:pPr>
            <a:r>
              <a:rPr lang="en-US" altLang="sr-Latn-RS" sz="2400">
                <a:solidFill>
                  <a:srgbClr val="FFFFFF"/>
                </a:solidFill>
                <a:latin typeface="Arial" panose="020B0604020202020204" pitchFamily="34" charset="0"/>
              </a:rPr>
              <a:t>Juliane.JANSEN@oecd.org</a:t>
            </a:r>
          </a:p>
          <a:p>
            <a:pPr eaLnBrk="1" hangingPunct="1">
              <a:spcAft>
                <a:spcPts val="600"/>
              </a:spcAft>
              <a:buSzPct val="100000"/>
            </a:pPr>
            <a:r>
              <a:rPr lang="en-US" altLang="sr-Latn-RS" sz="2400">
                <a:solidFill>
                  <a:srgbClr val="FFFFFF"/>
                </a:solidFill>
                <a:latin typeface="Arial" panose="020B0604020202020204" pitchFamily="34" charset="0"/>
              </a:rPr>
              <a:t>Ronnie.DOWNES@oecd.org</a:t>
            </a:r>
          </a:p>
          <a:p>
            <a:pPr eaLnBrk="1" hangingPunct="1">
              <a:spcAft>
                <a:spcPts val="600"/>
              </a:spcAft>
              <a:buSzPct val="100000"/>
            </a:pPr>
            <a:endParaRPr lang="en-US" altLang="sr-Latn-RS" sz="24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SzPct val="100000"/>
            </a:pPr>
            <a:endParaRPr lang="en-US" altLang="sr-Latn-RS" sz="24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SzPct val="100000"/>
            </a:pPr>
            <a:endParaRPr lang="en-US" altLang="sr-Latn-RS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D57BF3C-4468-4E32-BC31-A5EE6B6792C6}"/>
              </a:ext>
            </a:extLst>
          </p:cNvPr>
          <p:cNvSpPr txBox="1"/>
          <p:nvPr/>
        </p:nvSpPr>
        <p:spPr>
          <a:xfrm>
            <a:off x="2894013" y="2781300"/>
            <a:ext cx="306705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SzPct val="100000"/>
            </a:pPr>
            <a:r>
              <a:rPr lang="en-US" altLang="sr-Latn-RS" sz="4800">
                <a:solidFill>
                  <a:srgbClr val="FFFFFF"/>
                </a:solidFill>
                <a:latin typeface="Arial" panose="020B0604020202020204" pitchFamily="34" charset="0"/>
              </a:rPr>
              <a:t>Hvala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68011D1-CA68-43C9-82B1-E2BE836F1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18487" cy="46815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98463" lvl="1" indent="0">
              <a:lnSpc>
                <a:spcPct val="80000"/>
              </a:lnSpc>
              <a:buClrTx/>
              <a:buFont typeface="Georgia" panose="02040502050405020303" pitchFamily="18" charset="0"/>
              <a:buNone/>
            </a:pPr>
            <a:endParaRPr lang="en-US" altLang="sr-Latn-RS" sz="2200" i="1">
              <a:solidFill>
                <a:srgbClr val="727272"/>
              </a:solidFill>
            </a:endParaRPr>
          </a:p>
          <a:p>
            <a:pPr marL="398463" lvl="1" indent="0">
              <a:lnSpc>
                <a:spcPct val="80000"/>
              </a:lnSpc>
              <a:buClrTx/>
              <a:buFont typeface="Georgia" panose="02040502050405020303" pitchFamily="18" charset="0"/>
              <a:buNone/>
            </a:pPr>
            <a:r>
              <a:rPr lang="en-US" altLang="sr-Latn-RS" sz="2200" i="1">
                <a:solidFill>
                  <a:srgbClr val="727272"/>
                </a:solidFill>
              </a:rPr>
              <a:t>...upotreba alata za donošenje proračunskih politika kako bi se poboljšao utjecaj ispravne i održive ekološke politike</a:t>
            </a:r>
          </a:p>
          <a:p>
            <a:pPr marL="398463" lvl="1" indent="0">
              <a:lnSpc>
                <a:spcPct val="80000"/>
              </a:lnSpc>
              <a:buClrTx/>
              <a:buFont typeface="Georgia" panose="02040502050405020303" pitchFamily="18" charset="0"/>
              <a:buNone/>
            </a:pPr>
            <a:endParaRPr lang="en-US" altLang="sr-Latn-RS" sz="2200" i="1">
              <a:solidFill>
                <a:srgbClr val="727272"/>
              </a:solidFill>
            </a:endParaRPr>
          </a:p>
          <a:p>
            <a:pPr marL="398463" lvl="1" indent="0">
              <a:lnSpc>
                <a:spcPct val="80000"/>
              </a:lnSpc>
              <a:buClrTx/>
              <a:buFont typeface="Georgia" panose="02040502050405020303" pitchFamily="18" charset="0"/>
              <a:buNone/>
            </a:pPr>
            <a:r>
              <a:rPr lang="en-US" altLang="sr-Latn-RS" sz="2200" i="1">
                <a:solidFill>
                  <a:srgbClr val="727272"/>
                </a:solidFill>
              </a:rPr>
              <a:t>To uključuje:- </a:t>
            </a:r>
          </a:p>
          <a:p>
            <a:pPr marL="398463" lvl="1" indent="0">
              <a:lnSpc>
                <a:spcPct val="80000"/>
              </a:lnSpc>
              <a:buClr>
                <a:srgbClr val="727272"/>
              </a:buClr>
            </a:pPr>
            <a:r>
              <a:rPr lang="en-US" altLang="sr-Latn-RS" sz="2200" i="1">
                <a:solidFill>
                  <a:srgbClr val="727272"/>
                </a:solidFill>
              </a:rPr>
              <a:t>procjenu napretka ostvarenja nacionalnih i međunarodnih obveza</a:t>
            </a:r>
          </a:p>
          <a:p>
            <a:pPr marL="398463" lvl="1" indent="0">
              <a:lnSpc>
                <a:spcPct val="80000"/>
              </a:lnSpc>
              <a:buClr>
                <a:srgbClr val="727272"/>
              </a:buClr>
            </a:pPr>
            <a:r>
              <a:rPr lang="en-US" altLang="sr-Latn-RS" sz="2200" i="1">
                <a:solidFill>
                  <a:srgbClr val="727272"/>
                </a:solidFill>
              </a:rPr>
              <a:t>utvrđivanje nedostataka u politici i područja na kojima treba konkretno raditi </a:t>
            </a:r>
          </a:p>
          <a:p>
            <a:pPr marL="398463" lvl="1" indent="0">
              <a:lnSpc>
                <a:spcPct val="80000"/>
              </a:lnSpc>
              <a:buClr>
                <a:srgbClr val="727272"/>
              </a:buClr>
            </a:pPr>
            <a:r>
              <a:rPr lang="en-US" altLang="sr-Latn-RS" sz="2200" i="1">
                <a:solidFill>
                  <a:srgbClr val="727272"/>
                </a:solidFill>
              </a:rPr>
              <a:t>procjenu koherentnosti politika i resursa</a:t>
            </a:r>
          </a:p>
          <a:p>
            <a:pPr marL="398463" lvl="1" indent="0">
              <a:lnSpc>
                <a:spcPct val="80000"/>
              </a:lnSpc>
              <a:buClr>
                <a:srgbClr val="727272"/>
              </a:buClr>
            </a:pPr>
            <a:r>
              <a:rPr lang="en-US" altLang="sr-Latn-RS" sz="2200" i="1">
                <a:solidFill>
                  <a:srgbClr val="727272"/>
                </a:solidFill>
              </a:rPr>
              <a:t>pregled ekoloških u odnosu na druge prioritete</a:t>
            </a:r>
          </a:p>
          <a:p>
            <a:pPr marL="398463" lvl="1" indent="0">
              <a:lnSpc>
                <a:spcPct val="80000"/>
              </a:lnSpc>
              <a:buClr>
                <a:srgbClr val="727272"/>
              </a:buClr>
            </a:pPr>
            <a:r>
              <a:rPr lang="en-US" altLang="sr-Latn-RS" sz="2200" i="1">
                <a:solidFill>
                  <a:srgbClr val="727272"/>
                </a:solidFill>
              </a:rPr>
              <a:t>doprinos informiranoj raspravi temeljenoj na dokazima o održivom i uključivom rastu </a:t>
            </a:r>
          </a:p>
        </p:txBody>
      </p:sp>
      <p:sp>
        <p:nvSpPr>
          <p:cNvPr id="7171" name="Footer Placeholder 2">
            <a:extLst>
              <a:ext uri="{FF2B5EF4-FFF2-40B4-BE49-F238E27FC236}">
                <a16:creationId xmlns:a16="http://schemas.microsoft.com/office/drawing/2014/main" xmlns="" id="{65F406EA-1D42-47DF-996B-3893F815A1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sr-Latn-RS">
              <a:solidFill>
                <a:srgbClr val="727272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2B8AEFC1-4170-4854-8229-1B115685A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4D54B0F1-F432-4693-9AF4-A758D91C4A55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Title 4">
            <a:extLst>
              <a:ext uri="{FF2B5EF4-FFF2-40B4-BE49-F238E27FC236}">
                <a16:creationId xmlns:a16="http://schemas.microsoft.com/office/drawing/2014/main" xmlns="" id="{71059387-A403-47EC-A3E5-2EF4BBB12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416800" cy="1022350"/>
          </a:xfrm>
        </p:spPr>
        <p:txBody>
          <a:bodyPr/>
          <a:lstStyle/>
          <a:p>
            <a:pPr algn="ctr">
              <a:buSzPct val="100000"/>
            </a:pPr>
            <a:r>
              <a:rPr lang="en-US" altLang="sr-Latn-RS">
                <a:solidFill>
                  <a:srgbClr val="727272"/>
                </a:solidFill>
              </a:rPr>
              <a:t>Ekološko planiranje proračuna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A7B4469-09A7-4F30-8BCD-5FB0F2AAC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75" y="1484313"/>
            <a:ext cx="8721725" cy="2520950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763"/>
              </a:spcBef>
              <a:buClrTx/>
              <a:buFont typeface="Georgia" panose="02040502050405020303" pitchFamily="18" charset="0"/>
              <a:buNone/>
            </a:pPr>
            <a:r>
              <a:rPr lang="en-US" altLang="sr-Latn-RS" sz="2200" b="1">
                <a:solidFill>
                  <a:srgbClr val="727272"/>
                </a:solidFill>
              </a:rPr>
              <a:t>Domaće i međunarodne aktivnosti u pogledu zaštite okoliša: </a:t>
            </a:r>
          </a:p>
          <a:p>
            <a:pPr marL="0" lvl="1" indent="0">
              <a:buClr>
                <a:srgbClr val="727272"/>
              </a:buClr>
            </a:pPr>
            <a:r>
              <a:rPr lang="en-US" altLang="sr-Latn-RS" sz="2200">
                <a:solidFill>
                  <a:srgbClr val="727272"/>
                </a:solidFill>
              </a:rPr>
              <a:t>onečišćenje zraka, bioraznolikost, klima</a:t>
            </a:r>
          </a:p>
          <a:p>
            <a:pPr marL="0" lvl="1" indent="0">
              <a:buClr>
                <a:srgbClr val="727272"/>
              </a:buClr>
            </a:pPr>
            <a:r>
              <a:rPr lang="en-US" altLang="sr-Latn-RS" sz="2200">
                <a:solidFill>
                  <a:srgbClr val="727272"/>
                </a:solidFill>
              </a:rPr>
              <a:t>Međunarodni sporazumi (Pariški sporazum, globalna strategija za zaštitu bioraznolikosti, tzv. Aichi ciljevi, te povezani ciljevi održivog razvoja)</a:t>
            </a:r>
          </a:p>
          <a:p>
            <a:pPr marL="0" lvl="1" indent="0">
              <a:buClr>
                <a:srgbClr val="727272"/>
              </a:buClr>
            </a:pPr>
            <a:r>
              <a:rPr lang="en-US" altLang="sr-Latn-RS" sz="2200">
                <a:solidFill>
                  <a:srgbClr val="727272"/>
                </a:solidFill>
              </a:rPr>
              <a:t>Bitno je uskladiti politiku sa </a:t>
            </a:r>
            <a:r>
              <a:rPr lang="en-US" altLang="sr-Latn-RS" sz="2200" b="1">
                <a:solidFill>
                  <a:srgbClr val="727272"/>
                </a:solidFill>
              </a:rPr>
              <a:t>svim</a:t>
            </a:r>
            <a:r>
              <a:rPr lang="en-US" altLang="sr-Latn-RS" sz="2200">
                <a:solidFill>
                  <a:srgbClr val="727272"/>
                </a:solidFill>
              </a:rPr>
              <a:t> financijskim tokovima</a:t>
            </a:r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xmlns="" id="{D6758086-4560-4D1E-9328-C8429BFC0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E7F5DDD7-EC3B-4ADE-9CA6-29DAA114F32A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Title 4">
            <a:extLst>
              <a:ext uri="{FF2B5EF4-FFF2-40B4-BE49-F238E27FC236}">
                <a16:creationId xmlns:a16="http://schemas.microsoft.com/office/drawing/2014/main" xmlns="" id="{684B31C0-4063-4BBE-862F-DE74A478F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956550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>
                <a:solidFill>
                  <a:srgbClr val="727272"/>
                </a:solidFill>
              </a:rPr>
              <a:t>„Nacionalne i međunarodne obveze”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C2B8BD8-8639-46EE-B856-601CBC50333C}"/>
              </a:ext>
            </a:extLst>
          </p:cNvPr>
          <p:cNvSpPr txBox="1"/>
          <p:nvPr/>
        </p:nvSpPr>
        <p:spPr>
          <a:xfrm>
            <a:off x="611188" y="4221163"/>
            <a:ext cx="7921625" cy="206216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>
            <a:spAutoFit/>
          </a:bodyPr>
          <a:lstStyle>
            <a:lvl1pPr marL="803275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1252538" indent="-4572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SzPct val="100000"/>
            </a:pPr>
            <a:r>
              <a:rPr lang="en-US" altLang="sr-Latn-RS" sz="2200" b="1">
                <a:solidFill>
                  <a:srgbClr val="727272"/>
                </a:solidFill>
              </a:rPr>
              <a:t>Posljedice za javne financije? </a:t>
            </a:r>
          </a:p>
          <a:p>
            <a:pPr algn="ctr" eaLnBrk="1" hangingPunct="1">
              <a:buSzPct val="100000"/>
            </a:pPr>
            <a:endParaRPr lang="en-US" altLang="sr-Latn-RS" sz="2200" b="1">
              <a:solidFill>
                <a:srgbClr val="727272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sr-Latn-RS" sz="2200">
                <a:solidFill>
                  <a:srgbClr val="727272"/>
                </a:solidFill>
              </a:rPr>
              <a:t>Fiskalna održivost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sr-Latn-RS" sz="2200">
                <a:solidFill>
                  <a:srgbClr val="727272"/>
                </a:solidFill>
              </a:rPr>
              <a:t>Perverzni poticaji i neusklađenost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sr-Latn-RS" sz="2200">
                <a:solidFill>
                  <a:srgbClr val="727272"/>
                </a:solidFill>
              </a:rPr>
              <a:t>Proračunski proces (odgovori i priprema)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156BEB38-BCD0-4540-BBCF-2B83498FC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416800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>
                <a:solidFill>
                  <a:srgbClr val="727272"/>
                </a:solidFill>
              </a:rPr>
              <a:t>Pokretanje inicijative „Paris Collaborative”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AAB5B46E-AF70-4A29-BD74-821F8C38ED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Clr>
                <a:srgbClr val="727272"/>
              </a:buClr>
            </a:pPr>
            <a:r>
              <a:rPr lang="en-US" altLang="sr-Latn-RS" sz="2600">
                <a:solidFill>
                  <a:srgbClr val="727272"/>
                </a:solidFill>
              </a:rPr>
              <a:t>Inicijativa je pokrenuta na sastanku na vrhu posvećenom klimi, „One Planet Summit”, 12. prosinca 2017. u Parizu</a:t>
            </a:r>
          </a:p>
          <a:p>
            <a:pPr>
              <a:buClr>
                <a:srgbClr val="727272"/>
              </a:buClr>
            </a:pPr>
            <a:endParaRPr lang="en-US" altLang="sr-Latn-RS" sz="2600">
              <a:solidFill>
                <a:srgbClr val="727272"/>
              </a:solidFill>
            </a:endParaRPr>
          </a:p>
          <a:p>
            <a:pPr>
              <a:buClr>
                <a:srgbClr val="727272"/>
              </a:buClr>
            </a:pPr>
            <a:r>
              <a:rPr lang="en-US" altLang="sr-Latn-RS" sz="2600">
                <a:solidFill>
                  <a:srgbClr val="727272"/>
                </a:solidFill>
              </a:rPr>
              <a:t>Organizator je bio OECD u bliskoj suradnji s vladama i stručnjacima</a:t>
            </a:r>
          </a:p>
        </p:txBody>
      </p:sp>
      <p:pic>
        <p:nvPicPr>
          <p:cNvPr id="11268" name="Picture 2" descr="Image result for macron one planet">
            <a:extLst>
              <a:ext uri="{FF2B5EF4-FFF2-40B4-BE49-F238E27FC236}">
                <a16:creationId xmlns:a16="http://schemas.microsoft.com/office/drawing/2014/main" xmlns="" id="{87B98299-B5B0-482D-8A38-67C0E3871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1389063"/>
            <a:ext cx="3386137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Image result for oecd one planet summit">
            <a:extLst>
              <a:ext uri="{FF2B5EF4-FFF2-40B4-BE49-F238E27FC236}">
                <a16:creationId xmlns:a16="http://schemas.microsoft.com/office/drawing/2014/main" xmlns="" id="{BC3E1AB4-7B92-4CB0-BEEE-60BDFFDCC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3900488"/>
            <a:ext cx="3386137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95F27BB-FC86-4E97-ABB6-591051CED4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614488"/>
            <a:ext cx="6408738" cy="3168650"/>
          </a:xfrm>
        </p:spPr>
        <p:txBody>
          <a:bodyPr/>
          <a:lstStyle/>
          <a:p>
            <a:pPr>
              <a:spcAft>
                <a:spcPts val="1813"/>
              </a:spcAft>
              <a:buClr>
                <a:srgbClr val="727272"/>
              </a:buClr>
            </a:pPr>
            <a:r>
              <a:rPr lang="en-US" altLang="sr-Latn-RS" sz="2600">
                <a:solidFill>
                  <a:srgbClr val="727272"/>
                </a:solidFill>
              </a:rPr>
              <a:t>Planiranje proračuna za uključiv i održiv rast</a:t>
            </a:r>
          </a:p>
          <a:p>
            <a:pPr>
              <a:spcAft>
                <a:spcPts val="1813"/>
              </a:spcAft>
              <a:buClr>
                <a:srgbClr val="727272"/>
              </a:buClr>
            </a:pPr>
            <a:r>
              <a:rPr lang="en-US" altLang="sr-Latn-RS" sz="2600">
                <a:solidFill>
                  <a:srgbClr val="727272"/>
                </a:solidFill>
              </a:rPr>
              <a:t>Dugoročna fiskalna održivost</a:t>
            </a:r>
          </a:p>
          <a:p>
            <a:pPr>
              <a:spcAft>
                <a:spcPts val="1813"/>
              </a:spcAft>
              <a:buClr>
                <a:srgbClr val="727272"/>
              </a:buClr>
            </a:pPr>
            <a:r>
              <a:rPr lang="en-US" altLang="sr-Latn-RS" sz="2600">
                <a:solidFill>
                  <a:srgbClr val="727272"/>
                </a:solidFill>
              </a:rPr>
              <a:t>Ekološke analize isplativosti</a:t>
            </a:r>
          </a:p>
          <a:p>
            <a:pPr>
              <a:spcAft>
                <a:spcPts val="1813"/>
              </a:spcAft>
              <a:buClr>
                <a:srgbClr val="727272"/>
              </a:buClr>
            </a:pPr>
            <a:r>
              <a:rPr lang="en-US" altLang="sr-Latn-RS" sz="2600">
                <a:solidFill>
                  <a:srgbClr val="727272"/>
                </a:solidFill>
              </a:rPr>
              <a:t>Ekološka porezna reforma</a:t>
            </a:r>
          </a:p>
          <a:p>
            <a:pPr>
              <a:buClr>
                <a:srgbClr val="727272"/>
              </a:buClr>
            </a:pPr>
            <a:r>
              <a:rPr lang="en-US" altLang="sr-Latn-RS" sz="2600">
                <a:solidFill>
                  <a:srgbClr val="727272"/>
                </a:solidFill>
              </a:rPr>
              <a:t>Određivanje cijene ugljika i reforma subvencija koje štete okolišu</a:t>
            </a:r>
          </a:p>
        </p:txBody>
      </p:sp>
      <p:sp>
        <p:nvSpPr>
          <p:cNvPr id="13315" name="Footer Placeholder 2">
            <a:extLst>
              <a:ext uri="{FF2B5EF4-FFF2-40B4-BE49-F238E27FC236}">
                <a16:creationId xmlns:a16="http://schemas.microsoft.com/office/drawing/2014/main" xmlns="" id="{821C423C-B469-4A0E-9ED3-C73BF75C6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sr-Latn-RS">
              <a:solidFill>
                <a:srgbClr val="727272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xmlns="" id="{93459122-71E5-4419-9958-5D31413E66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A2B255D8-0F0F-4FB0-99E7-5D8C8A857416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Title 4">
            <a:extLst>
              <a:ext uri="{FF2B5EF4-FFF2-40B4-BE49-F238E27FC236}">
                <a16:creationId xmlns:a16="http://schemas.microsoft.com/office/drawing/2014/main" xmlns="" id="{E342F1BF-548F-4805-B39F-A715E4A83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596188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>
                <a:solidFill>
                  <a:srgbClr val="727272"/>
                </a:solidFill>
              </a:rPr>
              <a:t>Temelj na postojećim aktivnostima radnih skupina OECD-a</a:t>
            </a:r>
          </a:p>
        </p:txBody>
      </p:sp>
      <p:pic>
        <p:nvPicPr>
          <p:cNvPr id="13318" name="Picture 2" descr="Image result for jigsaw pieces coming together">
            <a:extLst>
              <a:ext uri="{FF2B5EF4-FFF2-40B4-BE49-F238E27FC236}">
                <a16:creationId xmlns:a16="http://schemas.microsoft.com/office/drawing/2014/main" xmlns="" id="{CE0D1BCB-79E1-46D7-B4BF-8B9379E77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714625"/>
            <a:ext cx="22225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7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9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43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xmlns="" id="{8166B0F0-0530-4DBD-892E-27E68F9F90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5616575" cy="4708525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600"/>
              </a:spcAft>
              <a:buClr>
                <a:srgbClr val="727272"/>
              </a:buClr>
              <a:buFont typeface="Arial" panose="020B0604020202020204" pitchFamily="34" charset="0"/>
              <a:buAutoNum type="arabicPeriod"/>
            </a:pPr>
            <a:r>
              <a:rPr lang="en-US" altLang="sr-Latn-RS" sz="2800">
                <a:solidFill>
                  <a:srgbClr val="727272"/>
                </a:solidFill>
              </a:rPr>
              <a:t>Vodič za ekološko planiranje proračuna</a:t>
            </a: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Clr>
                <a:srgbClr val="727272"/>
              </a:buClr>
              <a:buFont typeface="Arial" panose="020B0604020202020204" pitchFamily="34" charset="0"/>
              <a:buAutoNum type="arabicPeriod"/>
            </a:pPr>
            <a:r>
              <a:rPr lang="en-US" altLang="sr-Latn-RS" sz="2800">
                <a:solidFill>
                  <a:srgbClr val="727272"/>
                </a:solidFill>
              </a:rPr>
              <a:t>Novi dokument o ekološkom planiranju proračuna </a:t>
            </a: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Clr>
                <a:srgbClr val="727272"/>
              </a:buClr>
              <a:buFont typeface="Arial" panose="020B0604020202020204" pitchFamily="34" charset="0"/>
              <a:buAutoNum type="arabicPeriod"/>
            </a:pPr>
            <a:r>
              <a:rPr lang="en-US" altLang="sr-Latn-RS" sz="2800">
                <a:solidFill>
                  <a:srgbClr val="727272"/>
                </a:solidFill>
              </a:rPr>
              <a:t>Angažirati radne skupine za daljnju analizu i doraditi nove alate za ekološko planiranje proračuna</a:t>
            </a:r>
          </a:p>
          <a:p>
            <a:pPr marL="514350" indent="-514350">
              <a:spcBef>
                <a:spcPct val="0"/>
              </a:spcBef>
              <a:spcAft>
                <a:spcPts val="600"/>
              </a:spcAft>
              <a:buClr>
                <a:srgbClr val="727272"/>
              </a:buClr>
              <a:buFont typeface="Arial" panose="020B0604020202020204" pitchFamily="34" charset="0"/>
              <a:buAutoNum type="arabicPeriod"/>
            </a:pPr>
            <a:r>
              <a:rPr lang="en-US" altLang="sr-Latn-RS" sz="2800">
                <a:solidFill>
                  <a:srgbClr val="727272"/>
                </a:solidFill>
              </a:rPr>
              <a:t>Razviti nove metodološke pristupe</a:t>
            </a: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xmlns="" id="{FB2164F7-E9E5-4A84-9548-5FEC543C9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EBB78AFD-35F9-4A6A-AEF1-3827A9EA8813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Title 4">
            <a:extLst>
              <a:ext uri="{FF2B5EF4-FFF2-40B4-BE49-F238E27FC236}">
                <a16:creationId xmlns:a16="http://schemas.microsoft.com/office/drawing/2014/main" xmlns="" id="{4F771E52-9B31-416E-AF68-2EC62CB67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416800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>
                <a:solidFill>
                  <a:srgbClr val="727272"/>
                </a:solidFill>
              </a:rPr>
              <a:t>Plan za inicijativu „Paris Collaborative”</a:t>
            </a:r>
          </a:p>
        </p:txBody>
      </p:sp>
      <p:pic>
        <p:nvPicPr>
          <p:cNvPr id="15365" name="Picture 2" descr="Image result for path ahead">
            <a:extLst>
              <a:ext uri="{FF2B5EF4-FFF2-40B4-BE49-F238E27FC236}">
                <a16:creationId xmlns:a16="http://schemas.microsoft.com/office/drawing/2014/main" xmlns="" id="{0161E946-8AE1-4721-91F4-48263F703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57338"/>
            <a:ext cx="29146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4F40B060-A932-48B9-9B14-738EFFB291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714988"/>
              </p:ext>
            </p:extLst>
          </p:nvPr>
        </p:nvGraphicFramePr>
        <p:xfrm>
          <a:off x="468313" y="1340768"/>
          <a:ext cx="8280151" cy="4786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xmlns="" id="{B4CA4AF1-47A6-4AF2-A69C-8487346CF1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F374546F-FCDA-4759-8EBC-996963E948C2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Title 4">
            <a:extLst>
              <a:ext uri="{FF2B5EF4-FFF2-40B4-BE49-F238E27FC236}">
                <a16:creationId xmlns:a16="http://schemas.microsoft.com/office/drawing/2014/main" xmlns="" id="{4F5375E8-4F7F-462A-B1C1-967021095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416800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>
                <a:solidFill>
                  <a:srgbClr val="727272"/>
                </a:solidFill>
              </a:rPr>
              <a:t>Plan za inicijativu „Paris Collaborative” </a:t>
            </a:r>
          </a:p>
        </p:txBody>
      </p:sp>
      <p:sp>
        <p:nvSpPr>
          <p:cNvPr id="17414" name="TextBox 7">
            <a:extLst>
              <a:ext uri="{FF2B5EF4-FFF2-40B4-BE49-F238E27FC236}">
                <a16:creationId xmlns:a16="http://schemas.microsoft.com/office/drawing/2014/main" xmlns="" id="{C74B46E8-23E1-4DAD-A45C-C4634DF19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4249739"/>
            <a:ext cx="2952750" cy="18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sr-Latn-RS" dirty="0" err="1">
                <a:solidFill>
                  <a:srgbClr val="727272"/>
                </a:solidFill>
              </a:rPr>
              <a:t>Razraditi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definiciju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ekološkog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planiranja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proračuna</a:t>
            </a:r>
            <a:endParaRPr lang="en-US" altLang="sr-Latn-RS" dirty="0">
              <a:solidFill>
                <a:srgbClr val="727272"/>
              </a:solidFill>
            </a:endParaRP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sr-Latn-RS" dirty="0" err="1">
                <a:solidFill>
                  <a:srgbClr val="727272"/>
                </a:solidFill>
              </a:rPr>
              <a:t>Pronaći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potencijalne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alate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za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ekološko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planiranje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proračuna</a:t>
            </a:r>
            <a:endParaRPr lang="en-US" altLang="sr-Latn-RS" dirty="0">
              <a:solidFill>
                <a:srgbClr val="727272"/>
              </a:solidFill>
            </a:endParaRP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xmlns="" id="{F9C73805-478E-4FEB-9290-76C5E7E41214}"/>
              </a:ext>
            </a:extLst>
          </p:cNvPr>
          <p:cNvSpPr/>
          <p:nvPr/>
        </p:nvSpPr>
        <p:spPr>
          <a:xfrm rot="16200000">
            <a:off x="1389856" y="2867820"/>
            <a:ext cx="460375" cy="2303462"/>
          </a:xfrm>
          <a:prstGeom prst="lef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1238FE8-6A3F-416E-8DB8-2A9871DC0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4249738"/>
            <a:ext cx="5329238" cy="163121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sr-Latn-RS" dirty="0" err="1">
                <a:solidFill>
                  <a:srgbClr val="727272"/>
                </a:solidFill>
              </a:rPr>
              <a:t>Angažirati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b="1" dirty="0" err="1">
                <a:solidFill>
                  <a:srgbClr val="727272"/>
                </a:solidFill>
              </a:rPr>
              <a:t>radnu</a:t>
            </a:r>
            <a:r>
              <a:rPr lang="en-US" altLang="sr-Latn-RS" b="1" dirty="0">
                <a:solidFill>
                  <a:srgbClr val="727272"/>
                </a:solidFill>
              </a:rPr>
              <a:t> </a:t>
            </a:r>
            <a:r>
              <a:rPr lang="en-US" altLang="sr-Latn-RS" b="1" dirty="0" err="1">
                <a:solidFill>
                  <a:srgbClr val="727272"/>
                </a:solidFill>
              </a:rPr>
              <a:t>skupinu</a:t>
            </a:r>
            <a:r>
              <a:rPr lang="en-US" altLang="sr-Latn-RS" b="1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za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daljnju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analizu</a:t>
            </a:r>
            <a:endParaRPr lang="en-US" altLang="sr-Latn-RS" dirty="0">
              <a:solidFill>
                <a:srgbClr val="727272"/>
              </a:solidFill>
            </a:endParaRP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sr-Latn-RS" dirty="0" err="1">
                <a:solidFill>
                  <a:srgbClr val="727272"/>
                </a:solidFill>
              </a:rPr>
              <a:t>Razviti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nove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metodološke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pristupe</a:t>
            </a:r>
            <a:endParaRPr lang="en-US" altLang="sr-Latn-RS" dirty="0">
              <a:solidFill>
                <a:srgbClr val="727272"/>
              </a:solidFill>
            </a:endParaRP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sr-Latn-RS" b="1" dirty="0" err="1">
                <a:solidFill>
                  <a:srgbClr val="727272"/>
                </a:solidFill>
              </a:rPr>
              <a:t>Doraditi</a:t>
            </a:r>
            <a:r>
              <a:rPr lang="en-US" altLang="sr-Latn-RS" b="1" dirty="0">
                <a:solidFill>
                  <a:srgbClr val="727272"/>
                </a:solidFill>
              </a:rPr>
              <a:t> </a:t>
            </a:r>
            <a:r>
              <a:rPr lang="en-US" altLang="sr-Latn-RS" b="1" dirty="0" err="1">
                <a:solidFill>
                  <a:srgbClr val="727272"/>
                </a:solidFill>
              </a:rPr>
              <a:t>i</a:t>
            </a:r>
            <a:r>
              <a:rPr lang="en-US" altLang="sr-Latn-RS" b="1" dirty="0">
                <a:solidFill>
                  <a:srgbClr val="727272"/>
                </a:solidFill>
              </a:rPr>
              <a:t> </a:t>
            </a:r>
            <a:r>
              <a:rPr lang="en-US" altLang="sr-Latn-RS" b="1" dirty="0" err="1">
                <a:solidFill>
                  <a:srgbClr val="727272"/>
                </a:solidFill>
              </a:rPr>
              <a:t>napraviti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pokusne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alate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za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ekološko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planiranje</a:t>
            </a:r>
            <a:r>
              <a:rPr lang="en-US" altLang="sr-Latn-RS" dirty="0">
                <a:solidFill>
                  <a:srgbClr val="727272"/>
                </a:solidFill>
              </a:rPr>
              <a:t> </a:t>
            </a:r>
            <a:r>
              <a:rPr lang="en-US" altLang="sr-Latn-RS" dirty="0" err="1">
                <a:solidFill>
                  <a:srgbClr val="727272"/>
                </a:solidFill>
              </a:rPr>
              <a:t>proračuna</a:t>
            </a:r>
            <a:endParaRPr lang="en-US" altLang="sr-Latn-RS" dirty="0">
              <a:solidFill>
                <a:srgbClr val="727272"/>
              </a:solidFill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xmlns="" id="{264B2A22-1DE8-4575-95CF-266F6BA62586}"/>
              </a:ext>
            </a:extLst>
          </p:cNvPr>
          <p:cNvSpPr/>
          <p:nvPr/>
        </p:nvSpPr>
        <p:spPr>
          <a:xfrm rot="16200000">
            <a:off x="5601494" y="1031082"/>
            <a:ext cx="460375" cy="5976937"/>
          </a:xfrm>
          <a:prstGeom prst="lef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E766FD9-FE05-4DC3-B0E4-3E6F01D9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01788"/>
            <a:ext cx="5256212" cy="492283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Tx/>
              <a:buFont typeface="Georgia" panose="02040502050405020303" pitchFamily="18" charset="0"/>
              <a:buNone/>
            </a:pPr>
            <a:r>
              <a:rPr lang="en-US" altLang="sr-Latn-RS" sz="2700">
                <a:solidFill>
                  <a:srgbClr val="727272"/>
                </a:solidFill>
              </a:rPr>
              <a:t>dobrovoljni alat za izvještavanje kojim se ocjenjuje: </a:t>
            </a:r>
          </a:p>
          <a:p>
            <a:pPr marL="0" indent="0">
              <a:lnSpc>
                <a:spcPct val="80000"/>
              </a:lnSpc>
              <a:buClr>
                <a:srgbClr val="727272"/>
              </a:buClr>
            </a:pPr>
            <a:r>
              <a:rPr lang="en-US" altLang="sr-Latn-RS" sz="2700">
                <a:solidFill>
                  <a:srgbClr val="727272"/>
                </a:solidFill>
              </a:rPr>
              <a:t>učinak ključnih proračunskih mjera na okoliš </a:t>
            </a:r>
          </a:p>
          <a:p>
            <a:pPr marL="0" indent="0">
              <a:lnSpc>
                <a:spcPct val="80000"/>
              </a:lnSpc>
              <a:buClr>
                <a:srgbClr val="727272"/>
              </a:buClr>
            </a:pPr>
            <a:r>
              <a:rPr lang="en-US" altLang="sr-Latn-RS" sz="2700">
                <a:solidFill>
                  <a:srgbClr val="727272"/>
                </a:solidFill>
              </a:rPr>
              <a:t>doprinos iz godišnjeg proračuna za ostvarenje ekoloških ciljeva</a:t>
            </a:r>
          </a:p>
          <a:p>
            <a:pPr marL="0" indent="0">
              <a:lnSpc>
                <a:spcPct val="80000"/>
              </a:lnSpc>
              <a:buClr>
                <a:srgbClr val="727272"/>
              </a:buClr>
            </a:pPr>
            <a:r>
              <a:rPr lang="en-US" altLang="sr-Latn-RS" sz="2700">
                <a:solidFill>
                  <a:srgbClr val="727272"/>
                </a:solidFill>
              </a:rPr>
              <a:t>razina i podobnost resursa povezanih s političkim mjerama</a:t>
            </a:r>
          </a:p>
          <a:p>
            <a:pPr marL="0" indent="0">
              <a:lnSpc>
                <a:spcPct val="80000"/>
              </a:lnSpc>
              <a:buClr>
                <a:srgbClr val="727272"/>
              </a:buClr>
            </a:pPr>
            <a:r>
              <a:rPr lang="en-US" altLang="sr-Latn-RS" sz="2700">
                <a:solidFill>
                  <a:srgbClr val="727272"/>
                </a:solidFill>
              </a:rPr>
              <a:t>dosljednost proračunskih politika</a:t>
            </a:r>
          </a:p>
          <a:p>
            <a:pPr marL="0" indent="0">
              <a:lnSpc>
                <a:spcPct val="80000"/>
              </a:lnSpc>
              <a:buClr>
                <a:srgbClr val="727272"/>
              </a:buClr>
            </a:pPr>
            <a:r>
              <a:rPr lang="en-US" altLang="sr-Latn-RS" sz="2700">
                <a:solidFill>
                  <a:srgbClr val="727272"/>
                </a:solidFill>
              </a:rPr>
              <a:t>područja na kojima treba raditi u budućnosti</a:t>
            </a:r>
          </a:p>
        </p:txBody>
      </p:sp>
      <p:sp>
        <p:nvSpPr>
          <p:cNvPr id="19459" name="Footer Placeholder 2">
            <a:extLst>
              <a:ext uri="{FF2B5EF4-FFF2-40B4-BE49-F238E27FC236}">
                <a16:creationId xmlns:a16="http://schemas.microsoft.com/office/drawing/2014/main" xmlns="" id="{303C8C23-F992-4258-9796-CF93DA15C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sr-Latn-RS">
              <a:solidFill>
                <a:srgbClr val="727272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xmlns="" id="{91B33E0E-A836-4ABF-9AAC-F8445DDB5A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8D99A676-A36F-420E-903F-DE8598FA2865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8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Title 4">
            <a:extLst>
              <a:ext uri="{FF2B5EF4-FFF2-40B4-BE49-F238E27FC236}">
                <a16:creationId xmlns:a16="http://schemas.microsoft.com/office/drawing/2014/main" xmlns="" id="{06E4FCBC-5312-4675-AFE7-616B1D28B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0" y="238125"/>
            <a:ext cx="7813675" cy="1022350"/>
          </a:xfrm>
        </p:spPr>
        <p:txBody>
          <a:bodyPr/>
          <a:lstStyle/>
          <a:p>
            <a:pPr>
              <a:buSzPct val="100000"/>
            </a:pPr>
            <a:r>
              <a:rPr lang="en-US" altLang="sr-Latn-RS" sz="2400" dirty="0" err="1">
                <a:solidFill>
                  <a:srgbClr val="727272"/>
                </a:solidFill>
              </a:rPr>
              <a:t>Nacrt</a:t>
            </a:r>
            <a:r>
              <a:rPr lang="en-US" altLang="sr-Latn-RS" sz="2400" dirty="0">
                <a:solidFill>
                  <a:srgbClr val="727272"/>
                </a:solidFill>
              </a:rPr>
              <a:t> </a:t>
            </a:r>
            <a:r>
              <a:rPr lang="en-US" altLang="sr-Latn-RS" sz="2400" dirty="0" err="1">
                <a:solidFill>
                  <a:srgbClr val="727272"/>
                </a:solidFill>
              </a:rPr>
              <a:t>izlaznog</a:t>
            </a:r>
            <a:r>
              <a:rPr lang="en-US" altLang="sr-Latn-RS" sz="2400" dirty="0">
                <a:solidFill>
                  <a:srgbClr val="727272"/>
                </a:solidFill>
              </a:rPr>
              <a:t> </a:t>
            </a:r>
            <a:r>
              <a:rPr lang="en-US" altLang="sr-Latn-RS" sz="2400" dirty="0" err="1">
                <a:solidFill>
                  <a:srgbClr val="727272"/>
                </a:solidFill>
              </a:rPr>
              <a:t>rezultata</a:t>
            </a:r>
            <a:r>
              <a:rPr lang="en-US" altLang="sr-Latn-RS" sz="2400" dirty="0">
                <a:solidFill>
                  <a:srgbClr val="727272"/>
                </a:solidFill>
              </a:rPr>
              <a:t> br. 1 </a:t>
            </a:r>
            <a:br>
              <a:rPr lang="en-US" altLang="sr-Latn-RS" sz="2400" dirty="0">
                <a:solidFill>
                  <a:srgbClr val="727272"/>
                </a:solidFill>
              </a:rPr>
            </a:br>
            <a:r>
              <a:rPr lang="en-US" altLang="sr-Latn-RS" sz="2400" dirty="0" err="1">
                <a:solidFill>
                  <a:srgbClr val="727272"/>
                </a:solidFill>
              </a:rPr>
              <a:t>prototip</a:t>
            </a:r>
            <a:r>
              <a:rPr lang="en-US" altLang="sr-Latn-RS" sz="2400" dirty="0">
                <a:solidFill>
                  <a:srgbClr val="727272"/>
                </a:solidFill>
              </a:rPr>
              <a:t> </a:t>
            </a:r>
            <a:r>
              <a:rPr lang="en-US" altLang="sr-Latn-RS" sz="2400" dirty="0" err="1">
                <a:solidFill>
                  <a:srgbClr val="727272"/>
                </a:solidFill>
              </a:rPr>
              <a:t>dokumenta</a:t>
            </a:r>
            <a:r>
              <a:rPr lang="en-US" altLang="sr-Latn-RS" sz="2400" dirty="0">
                <a:solidFill>
                  <a:srgbClr val="727272"/>
                </a:solidFill>
              </a:rPr>
              <a:t> o </a:t>
            </a:r>
            <a:r>
              <a:rPr lang="en-US" altLang="sr-Latn-RS" sz="2400" dirty="0" err="1">
                <a:solidFill>
                  <a:srgbClr val="727272"/>
                </a:solidFill>
              </a:rPr>
              <a:t>ekološkom</a:t>
            </a:r>
            <a:r>
              <a:rPr lang="en-US" altLang="sr-Latn-RS" sz="2400" dirty="0">
                <a:solidFill>
                  <a:srgbClr val="727272"/>
                </a:solidFill>
              </a:rPr>
              <a:t> </a:t>
            </a:r>
            <a:r>
              <a:rPr lang="en-US" altLang="sr-Latn-RS" sz="2400" dirty="0" err="1">
                <a:solidFill>
                  <a:srgbClr val="727272"/>
                </a:solidFill>
              </a:rPr>
              <a:t>planiranju</a:t>
            </a:r>
            <a:r>
              <a:rPr lang="en-US" altLang="sr-Latn-RS" sz="2400" dirty="0">
                <a:solidFill>
                  <a:srgbClr val="727272"/>
                </a:solidFill>
              </a:rPr>
              <a:t> </a:t>
            </a:r>
            <a:r>
              <a:rPr lang="en-US" altLang="sr-Latn-RS" sz="2400" dirty="0" err="1">
                <a:solidFill>
                  <a:srgbClr val="727272"/>
                </a:solidFill>
              </a:rPr>
              <a:t>proračuna</a:t>
            </a:r>
            <a:endParaRPr lang="en-US" altLang="sr-Latn-RS" sz="2400" dirty="0">
              <a:solidFill>
                <a:srgbClr val="727272"/>
              </a:solidFill>
            </a:endParaRPr>
          </a:p>
        </p:txBody>
      </p:sp>
      <p:pic>
        <p:nvPicPr>
          <p:cNvPr id="19462" name="Picture 2">
            <a:extLst>
              <a:ext uri="{FF2B5EF4-FFF2-40B4-BE49-F238E27FC236}">
                <a16:creationId xmlns:a16="http://schemas.microsoft.com/office/drawing/2014/main" xmlns="" id="{CCE60CF2-EA54-43AD-8381-9BA1C8828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313"/>
            <a:ext cx="3233737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xmlns="" id="{080F7B82-C998-48E1-A5BF-8107AAB5A3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7A237C31-89B9-480A-A096-612E7A8D706D}" type="slidenum">
              <a:rPr lang="en-US" altLang="sr-Latn-RS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9</a:t>
            </a:fld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6271E427-F2E7-4A3D-BBBF-AE7B71E1D223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639888"/>
          <a:ext cx="8351837" cy="4349754"/>
        </p:xfrm>
        <a:graphic>
          <a:graphicData uri="http://schemas.openxmlformats.org/drawingml/2006/table">
            <a:tbl>
              <a:tblPr/>
              <a:tblGrid>
                <a:gridCol w="4951412">
                  <a:extLst>
                    <a:ext uri="{9D8B030D-6E8A-4147-A177-3AD203B41FA5}">
                      <a16:colId xmlns:a16="http://schemas.microsoft.com/office/drawing/2014/main" xmlns="" val="189993928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xmlns="" val="1266533483"/>
                    </a:ext>
                  </a:extLst>
                </a:gridCol>
                <a:gridCol w="1074738">
                  <a:extLst>
                    <a:ext uri="{9D8B030D-6E8A-4147-A177-3AD203B41FA5}">
                      <a16:colId xmlns:a16="http://schemas.microsoft.com/office/drawing/2014/main" xmlns="" val="3709680010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xmlns="" val="2247182075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xmlns="" val="1278748554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xmlns="" val="386680860"/>
                    </a:ext>
                  </a:extLst>
                </a:gridCol>
              </a:tblGrid>
              <a:tr h="630238">
                <a:tc gridSpan="6"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2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Dokument o ekološkom planiranju proračuna: utjecaj proračunskih mjera na okoliš</a:t>
                      </a:r>
                    </a:p>
                  </a:txBody>
                  <a:tcPr marL="5899" marR="589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5941097"/>
                  </a:ext>
                </a:extLst>
              </a:tr>
              <a:tr h="296863"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A. Emisije ugljičnog dioksida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Milijuni tona C0</a:t>
                      </a:r>
                      <a:r>
                        <a:rPr kumimoji="0" lang="en-US" altLang="sr-Latn-RS" sz="11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(Mtco</a:t>
                      </a:r>
                      <a:r>
                        <a:rPr kumimoji="0" lang="en-US" altLang="sr-Latn-RS" sz="11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</a:t>
                      </a: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6372360"/>
                  </a:ext>
                </a:extLst>
              </a:tr>
              <a:tr h="254000"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godina-</a:t>
                      </a: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2018.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2019.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2025.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2030.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2040.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2050.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086334"/>
                  </a:ext>
                </a:extLst>
              </a:tr>
              <a:tr h="350838">
                <a:tc gridSpan="6"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5708427"/>
                  </a:ext>
                </a:extLst>
              </a:tr>
              <a:tr h="196850"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SAŽETAK </a:t>
                      </a:r>
                      <a:r>
                        <a:rPr kumimoji="0" lang="en-US" altLang="sr-Latn-RS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Nacionalni plan za emisije CO </a:t>
                      </a:r>
                      <a:r>
                        <a:rPr kumimoji="0" lang="en-US" altLang="sr-Latn-RS" sz="1100" b="0" i="1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</a:t>
                      </a:r>
                      <a:r>
                        <a:rPr kumimoji="0" lang="en-US" altLang="sr-Latn-RS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</a:p>
                  </a:txBody>
                  <a:tcPr marL="5899" marR="5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51,0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42,0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35,0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28,0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753943"/>
                  </a:ext>
                </a:extLst>
              </a:tr>
              <a:tr h="265113"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             Pretproračunska projekcija                                                                           55,5</a:t>
                      </a:r>
                    </a:p>
                  </a:txBody>
                  <a:tcPr marL="5899" marR="589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58,5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61,4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1143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64,3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63,2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63,0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4677811"/>
                  </a:ext>
                </a:extLst>
              </a:tr>
              <a:tr h="228600">
                <a:tc>
                  <a:txBody>
                    <a:bodyPr/>
                    <a:lstStyle>
                      <a:lvl1pPr marL="5842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58420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Relevantne proračunske alokacije (u milijunimam eura, kumulativno)</a:t>
                      </a:r>
                    </a:p>
                  </a:txBody>
                  <a:tcPr marL="5899" marR="58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1.119 €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1.455 €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481 €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177 €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150 €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3137342"/>
                  </a:ext>
                </a:extLst>
              </a:tr>
              <a:tr h="204788">
                <a:tc>
                  <a:txBody>
                    <a:bodyPr/>
                    <a:lstStyle>
                      <a:lvl1pPr marL="5842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58420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Proračunski utjecaj na emisije ugljičnog dioksida (procjena)</a:t>
                      </a:r>
                    </a:p>
                  </a:txBody>
                  <a:tcPr marL="5899" marR="58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0,5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-2,4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-11,7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-21,8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-26,5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5874243"/>
                  </a:ext>
                </a:extLst>
              </a:tr>
              <a:tr h="85725"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9491164"/>
                  </a:ext>
                </a:extLst>
              </a:tr>
              <a:tr h="196850">
                <a:tc>
                  <a:txBody>
                    <a:bodyPr/>
                    <a:lstStyle>
                      <a:lvl1pPr marL="5842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58420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I. - Proizvodnja struje</a:t>
                      </a:r>
                    </a:p>
                  </a:txBody>
                  <a:tcPr marL="5899" marR="58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0,1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0,9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6D8"/>
                    </a:solidFill>
                  </a:tcPr>
                </a:tc>
                <a:tc>
                  <a:txBody>
                    <a:bodyPr/>
                    <a:lstStyle>
                      <a:lvl1pPr marL="1143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-1,8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-5,4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-7,6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3989383"/>
                  </a:ext>
                </a:extLst>
              </a:tr>
              <a:tr h="204788">
                <a:tc>
                  <a:txBody>
                    <a:bodyPr/>
                    <a:lstStyle>
                      <a:lvl1pPr marL="5842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58420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II. - Izgrađen okoliš</a:t>
                      </a:r>
                    </a:p>
                  </a:txBody>
                  <a:tcPr marL="5899" marR="58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-0,5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-2,5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>
                      <a:lvl1pPr marL="1143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-3,6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-4,1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-3,4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2123562"/>
                  </a:ext>
                </a:extLst>
              </a:tr>
              <a:tr h="200025">
                <a:tc>
                  <a:txBody>
                    <a:bodyPr/>
                    <a:lstStyle>
                      <a:lvl1pPr marL="5842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58420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III. - Prijevoz</a:t>
                      </a:r>
                    </a:p>
                  </a:txBody>
                  <a:tcPr marL="5899" marR="58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0,3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1,0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6D8"/>
                    </a:solidFill>
                  </a:tcPr>
                </a:tc>
                <a:tc>
                  <a:txBody>
                    <a:bodyPr/>
                    <a:lstStyle>
                      <a:lvl1pPr marL="1143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-2,2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-6,2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-8,5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7852910"/>
                  </a:ext>
                </a:extLst>
              </a:tr>
              <a:tr h="204788">
                <a:tc>
                  <a:txBody>
                    <a:bodyPr/>
                    <a:lstStyle>
                      <a:lvl1pPr marL="5842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58420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IV. - Poljoprivreda, šumarstvo i upotreba zemljišta</a:t>
                      </a:r>
                    </a:p>
                  </a:txBody>
                  <a:tcPr marL="5899" marR="58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-0,7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-1,6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>
                      <a:lvl1pPr marL="1143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-3,2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-4,6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-5,2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B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8725496"/>
                  </a:ext>
                </a:extLst>
              </a:tr>
              <a:tr h="211138">
                <a:tc>
                  <a:txBody>
                    <a:bodyPr/>
                    <a:lstStyle>
                      <a:lvl1pPr marL="5842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58420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V. - Ostali programi</a:t>
                      </a:r>
                    </a:p>
                  </a:txBody>
                  <a:tcPr marL="5899" marR="589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1,3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6D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-0,2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1143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-0,9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-1,5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-1,8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D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3008020"/>
                  </a:ext>
                </a:extLst>
              </a:tr>
              <a:tr h="282575">
                <a:tc>
                  <a:txBody>
                    <a:bodyPr/>
                    <a:lstStyle>
                      <a:lvl1pPr marL="5842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58420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Postproračunske projekcije                                                                             55,5</a:t>
                      </a:r>
                    </a:p>
                  </a:txBody>
                  <a:tcPr marL="5899" marR="589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59,0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59,0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1143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52,6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41,4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36,5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2076577"/>
                  </a:ext>
                </a:extLst>
              </a:tr>
              <a:tr h="200025">
                <a:tc>
                  <a:txBody>
                    <a:bodyPr/>
                    <a:lstStyle>
                      <a:lvl1pPr marL="584200"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58420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Buduće aktivnosti</a:t>
                      </a:r>
                    </a:p>
                  </a:txBody>
                  <a:tcPr marL="5899" marR="58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-8,0</a:t>
                      </a:r>
                    </a:p>
                  </a:txBody>
                  <a:tcPr marL="5899" marR="589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-10,6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-6,4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-8,5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150965"/>
                  </a:ext>
                </a:extLst>
              </a:tr>
              <a:tr h="230188"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63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>
                        <a:spcBef>
                          <a:spcPts val="6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>
                        <a:spcBef>
                          <a:spcPts val="5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>
                        <a:spcBef>
                          <a:spcPts val="475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fontAlgn="base">
                        <a:spcBef>
                          <a:spcPts val="475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sr-Latn-RS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</a:p>
                  </a:txBody>
                  <a:tcPr marL="5899" marR="589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42871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2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3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TagsCache xmlns="7348197b-4e95-41c6-b270-341eaa4cbbb2" xsi:nil="true"/>
    <OECDProjectManager xmlns="7348197b-4e95-41c6-b270-341eaa4cbbb2">
      <UserInfo>
        <DisplayName/>
        <AccountId>643</AccountId>
        <AccountType/>
      </UserInfo>
    </OECDProjectManager>
    <OECDAllRelatedUsers xmlns="e36e4070-fdd8-494c-ae17-1a8cf14e7707">
      <UserInfo>
        <DisplayName/>
        <AccountId xsi:nil="true"/>
        <AccountType/>
      </UserInfo>
    </OECDAllRelatedUsers>
    <OECDKimBussinessContext xmlns="54c4cd27-f286-408f-9ce0-33c1e0f3ab39" xsi:nil="true"/>
    <g1cb84c392954f02b97ef964d7fd5f94 xmlns="e36e4070-fdd8-494c-ae17-1a8cf14e7707">
      <Terms xmlns="http://schemas.microsoft.com/office/infopath/2007/PartnerControls"/>
    </g1cb84c392954f02b97ef964d7fd5f94>
    <OECDCommunityDocumentID xmlns="7348197b-4e95-41c6-b270-341eaa4cbbb2" xsi:nil="true"/>
    <OECDlanguage xmlns="ca82dde9-3436-4d3d-bddd-d31447390034">English</OECDlanguage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2.3 Environmental Sustainability</TermName>
          <TermId xmlns="http://schemas.microsoft.com/office/infopath/2007/PartnerControls">777d15ed-1524-4a8d-ad08-4d5125d7a655</TermId>
        </TermInfo>
      </Terms>
    </eSharePWBTaxHTField0>
    <IconOverlay xmlns="http://schemas.microsoft.com/sharepoint/v4" xsi:nil="true"/>
    <OECDCommunityDocumentURL xmlns="7348197b-4e95-41c6-b270-341eaa4cbbb2" xsi:nil="true"/>
    <DocumentSetDescription xmlns="http://schemas.microsoft.com/sharepoint/v3" xsi:nil="true"/>
    <OECDExpirationDate xmlns="e36e4070-fdd8-494c-ae17-1a8cf14e7707" xsi:nil="true"/>
    <a5c695ec21c747a0bdb8a6375755520a xmlns="7348197b-4e95-41c6-b270-341eaa4cbbb2">
      <Terms xmlns="http://schemas.microsoft.com/office/infopath/2007/PartnerControls"/>
    </a5c695ec21c747a0bdb8a6375755520a>
    <OECDProjectLookup xmlns="7348197b-4e95-41c6-b270-341eaa4cbbb2">124</OECDProjectLookup>
    <OECDMeetingDate xmlns="54c4cd27-f286-408f-9ce0-33c1e0f3ab39" xsi:nil="true"/>
    <OECDPinnedBy xmlns="7348197b-4e95-41c6-b270-341eaa4cbbb2">
      <UserInfo>
        <DisplayName/>
        <AccountId xsi:nil="true"/>
        <AccountType/>
      </UserInfo>
    </OECDPinnedBy>
    <eShareCommitteeTaxHTField0 xmlns="c9f238dd-bb73-4aef-a7a5-d644ad823e52">
      <Terms xmlns="http://schemas.microsoft.com/office/infopath/2007/PartnerControls"/>
    </eShareCommitteeTaxHTField0>
    <OECDMainProject xmlns="7348197b-4e95-41c6-b270-341eaa4cbbb2" xsi:nil="true"/>
    <OECDKimProvenance xmlns="54c4cd27-f286-408f-9ce0-33c1e0f3ab39" xsi:nil="true"/>
    <n8655da54a064da182923cf6cbb46907 xmlns="7348197b-4e95-41c6-b270-341eaa4cbbb2" xsi:nil="true"/>
    <OECDKimStatus xmlns="54c4cd27-f286-408f-9ce0-33c1e0f3ab39">Draft</OECDKimStatus>
    <eShareCountryTaxHTField0 xmlns="c9f238dd-bb73-4aef-a7a5-d644ad823e52">
      <Terms xmlns="http://schemas.microsoft.com/office/infopath/2007/PartnerControls"/>
    </eShareCountryTaxHTField0>
    <eShareTopicTaxHTField0 xmlns="c9f238dd-bb73-4aef-a7a5-d644ad823e52">
      <Terms xmlns="http://schemas.microsoft.com/office/infopath/2007/PartnerControls"/>
    </eShareTopicTaxHTField0>
    <eShareKeywordsTaxHTField0 xmlns="c9f238dd-bb73-4aef-a7a5-d644ad823e52">
      <Terms xmlns="http://schemas.microsoft.com/office/infopath/2007/PartnerControls"/>
    </eShareKeywordsTaxHTField0>
    <eShareHorizProjTaxHTField0 xmlns="e36e4070-fdd8-494c-ae17-1a8cf14e7707" xsi:nil="true"/>
    <TaxCatchAll xmlns="ca82dde9-3436-4d3d-bddd-d31447390034">
      <Value>1687</Value>
    </TaxCatchAll>
    <OECDProjectMembers xmlns="7348197b-4e95-41c6-b270-341eaa4cbbb2">
      <UserInfo>
        <DisplayName>CALDER Jennifer, ENV/CBW</DisplayName>
        <AccountId>264</AccountId>
        <AccountType/>
      </UserInfo>
      <UserInfo>
        <DisplayName>MIRABILE Mariana, ENV/CBW</DisplayName>
        <AccountId>1061</AccountId>
        <AccountType/>
      </UserInfo>
      <UserInfo>
        <DisplayName>RÖTTGERS Dirk, ENV/CBW</DisplayName>
        <AccountId>1083</AccountId>
        <AccountType/>
      </UserInfo>
      <UserInfo>
        <DisplayName>BOYD Rodney, ENV/CBW</DisplayName>
        <AccountId>1883</AccountId>
        <AccountType/>
      </UserInfo>
      <UserInfo>
        <DisplayName>DEL BOURGO Beth, ENV</DisplayName>
        <AccountId>643</AccountId>
        <AccountType/>
      </UserInfo>
      <UserInfo>
        <DisplayName>DANIELSON Lisa, ENV/CBW</DisplayName>
        <AccountId>2085</AccountId>
        <AccountType/>
      </UserInfo>
    </OECDProjectMembers>
    <OECDSharingStatus xmlns="7348197b-4e95-41c6-b270-341eaa4cbbb2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D6712DEE41081B4DBBA433D0B03F813E" ma:contentTypeVersion="188" ma:contentTypeDescription="" ma:contentTypeScope="" ma:versionID="70f59a8330cde485e9984993773ac5e3">
  <xsd:schema xmlns:xsd="http://www.w3.org/2001/XMLSchema" xmlns:xs="http://www.w3.org/2001/XMLSchema" xmlns:p="http://schemas.microsoft.com/office/2006/metadata/properties" xmlns:ns1="http://schemas.microsoft.com/sharepoint/v3" xmlns:ns2="54c4cd27-f286-408f-9ce0-33c1e0f3ab39" xmlns:ns3="e36e4070-fdd8-494c-ae17-1a8cf14e7707" xmlns:ns4="ca82dde9-3436-4d3d-bddd-d31447390034" xmlns:ns5="7348197b-4e95-41c6-b270-341eaa4cbbb2" xmlns:ns6="c9f238dd-bb73-4aef-a7a5-d644ad823e52" xmlns:ns7="http://schemas.microsoft.com/sharepoint/v4" targetNamespace="http://schemas.microsoft.com/office/2006/metadata/properties" ma:root="true" ma:fieldsID="4f768d69b752ff938cb2d5b93d4ff6c9" ns1:_="" ns2:_="" ns3:_="" ns4:_="" ns5:_="" ns6:_="" ns7:_="">
    <xsd:import namespace="http://schemas.microsoft.com/sharepoint/v3"/>
    <xsd:import namespace="54c4cd27-f286-408f-9ce0-33c1e0f3ab39"/>
    <xsd:import namespace="e36e4070-fdd8-494c-ae17-1a8cf14e7707"/>
    <xsd:import namespace="ca82dde9-3436-4d3d-bddd-d31447390034"/>
    <xsd:import namespace="7348197b-4e95-41c6-b270-341eaa4cbbb2"/>
    <xsd:import namespace="c9f238dd-bb73-4aef-a7a5-d644ad823e5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3:_dlc_DocIdUrl" minOccurs="0"/>
                <xsd:element ref="ns6:eShareCountryTaxHTField0" minOccurs="0"/>
                <xsd:element ref="ns6:eShareTopicTaxHTField0" minOccurs="0"/>
                <xsd:element ref="ns6:eShareKeywordsTaxHTField0" minOccurs="0"/>
                <xsd:element ref="ns6:eShareCommitteeTaxHTField0" minOccurs="0"/>
                <xsd:element ref="ns6:eSharePWBTaxHTField0" minOccurs="0"/>
                <xsd:element ref="ns5:Project_x003a_Project_x0020_status" minOccurs="0"/>
                <xsd:element ref="ns3:_dlc_DocIdPersistId" minOccurs="0"/>
                <xsd:element ref="ns2:OECDKimBussinessContext" minOccurs="0"/>
                <xsd:element ref="ns4:TaxCatchAll" minOccurs="0"/>
                <xsd:element ref="ns2:OECDKimProvenance" minOccurs="0"/>
                <xsd:element ref="ns3:_dlc_DocId" minOccurs="0"/>
                <xsd:element ref="ns7:IconOverlay" minOccurs="0"/>
                <xsd:element ref="ns5:n8655da54a064da182923cf6cbb46907" minOccurs="0"/>
                <xsd:element ref="ns4:TaxCatchAllLabel" minOccurs="0"/>
                <xsd:element ref="ns3:g1cb84c392954f02b97ef964d7fd5f94" minOccurs="0"/>
                <xsd:element ref="ns5:a5c695ec21c747a0bdb8a6375755520a" minOccurs="0"/>
                <xsd:element ref="ns1:DocumentSetDescription" minOccurs="0"/>
                <xsd:element ref="ns5:OECDSharingStatus" minOccurs="0"/>
                <xsd:element ref="ns5:OECDCommunityDocumentURL" minOccurs="0"/>
                <xsd:element ref="ns5:OECDCommunityDocumentID" minOccurs="0"/>
                <xsd:element ref="ns3:eShareHorizProjTaxHTField0" minOccurs="0"/>
                <xsd:element ref="ns3:OECDAllRelatedUsers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41" nillable="true" ma:displayName="Description" ma:description="A description of the Document Set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 ma:readOnly="fals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30" nillable="true" ma:displayName="Kim business context" ma:description="" ma:hidden="true" ma:internalName="OECDKimBussinessContext" ma:readOnly="false">
      <xsd:simpleType>
        <xsd:restriction base="dms:Text"/>
      </xsd:simpleType>
    </xsd:element>
    <xsd:element name="OECDKimProvenance" ma:index="32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e4070-fdd8-494c-ae17-1a8cf14e7707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_dlc_DocIdUrl" ma:index="18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3" nillable="true" ma:displayName="Document ID" ma:description="" ma:hidden="true" ma:internalName="_dlc_DocId" ma:readOnly="true">
      <xsd:simpleType>
        <xsd:restriction base="dms:Text"/>
      </xsd:simpleType>
    </xsd:element>
    <xsd:element name="g1cb84c392954f02b97ef964d7fd5f94" ma:index="38" nillable="true" ma:taxonomy="true" ma:internalName="g1cb84c392954f02b97ef964d7fd5f94" ma:taxonomyFieldName="OECDHorizontalProjects" ma:displayName="Horizontal project" ma:readOnly="false" ma:default="" ma:fieldId="01cb84c3-9295-4f02-b97e-f964d7fd5f94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45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8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31" nillable="true" ma:displayName="Taxonomy Catch All Column" ma:hidden="true" ma:list="{e92eb940-6ce3-49f1-938f-e905cf32b7e4}" ma:internalName="TaxCatchAll" ma:showField="CatchAllData" ma:web="e36e4070-fdd8-494c-ae17-1a8cf14e77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6" nillable="true" ma:displayName="Taxonomy Catch All Column1" ma:hidden="true" ma:list="{e92eb940-6ce3-49f1-938f-e905cf32b7e4}" ma:internalName="TaxCatchAllLabel" ma:readOnly="true" ma:showField="CatchAllDataLabel" ma:web="e36e4070-fdd8-494c-ae17-1a8cf14e77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48197b-4e95-41c6-b270-341eaa4cbbb2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79d7b38c-e11d-4327-b506-f1b1b5675f7d" ma:internalName="OECDProjectLookup" ma:showField="OECDShortProjectName" ma:web="7348197b-4e95-41c6-b270-341eaa4cbbb2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79d7b38c-e11d-4327-b506-f1b1b5675f7d" ma:internalName="OECDMainProject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/>
      </xsd:simpleType>
    </xsd:element>
    <xsd:element name="Project_x003a_Project_x0020_status" ma:index="25" nillable="true" ma:displayName="Project:Project status" ma:hidden="true" ma:list="79d7b38c-e11d-4327-b506-f1b1b5675f7d" ma:internalName="Project_x003A_Project_x0020_status" ma:readOnly="true" ma:showField="OECDProjectStatus" ma:web="7348197b-4e95-41c6-b270-341eaa4cbbb2">
      <xsd:simpleType>
        <xsd:restriction base="dms:Lookup"/>
      </xsd:simpleType>
    </xsd:element>
    <xsd:element name="n8655da54a064da182923cf6cbb46907" ma:index="35" nillable="true" ma:displayName="Deliverable partners_0" ma:hidden="true" ma:internalName="n8655da54a064da182923cf6cbb46907">
      <xsd:simpleType>
        <xsd:restriction base="dms:Note"/>
      </xsd:simpleType>
    </xsd:element>
    <xsd:element name="a5c695ec21c747a0bdb8a6375755520a" ma:index="39" nillable="true" ma:taxonomy="true" ma:internalName="a5c695ec21c747a0bdb8a6375755520a" ma:taxonomyFieldName="OECDProjectOwnerStructure" ma:displayName="Project owner" ma:readOnly="false" ma:default="" ma:fieldId="a5c695ec-21c7-47a0-bdb8-a6375755520a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42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43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44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SharedWithUsers" ma:index="4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20" nillable="true" ma:taxonomy="true" ma:internalName="eShareCountryTaxHTField0" ma:taxonomyFieldName="OECDCountry" ma:displayName="Country" ma:readOnly="false" ma:default="" ma:fieldId="aa366335-bba6-4f71-86c6-f91b1ae503c2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21" nillable="true" ma:taxonomy="true" ma:internalName="eShareTopicTaxHTField0" ma:taxonomyFieldName="OECDTopic" ma:displayName="Topic" ma:readOnly="false" ma:default="" ma:fieldId="9b5335f8-765c-484a-86dd-d10580650a95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2" nillable="true" ma:taxonomy="true" ma:internalName="eShareKeywordsTaxHTField0" ma:taxonomyFieldName="OECDKeywords" ma:displayName="Keywords" ma:default="" ma:fieldId="8a7c3663-990d-467c-b1b8-bb4b775674ad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3" nillable="true" ma:taxonomy="true" ma:internalName="eShareCommitteeTaxHTField0" ma:taxonomyFieldName="OECDCommittee" ma:displayName="Committee" ma:readOnly="false" ma:default="" ma:fieldId="29494d90-e667-47b5-adc1-d09dfb5832ab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4" nillable="true" ma:taxonomy="true" ma:internalName="eSharePWBTaxHTField0" ma:taxonomyFieldName="OECDPWB" ma:displayName="PWB" ma:readOnly="false" ma:default="" ma:fieldId="fe327ce1-b783-48aa-9b0b-52ad26d1c9f6" ma:taxonomyMulti="true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05223A4F-5617-4393-AE29-0ECB036BF3AC}">
  <ds:schemaRefs>
    <ds:schemaRef ds:uri="http://www.oecd.org/eshare/projectsentre/CtFieldPriority/"/>
    <ds:schemaRef ds:uri="http://schemas.microsoft.com/2003/10/Serialization/Arrays"/>
  </ds:schemaRefs>
</ds:datastoreItem>
</file>

<file path=customXml/itemProps2.xml><?xml version="1.0" encoding="utf-8"?>
<ds:datastoreItem xmlns:ds="http://schemas.openxmlformats.org/officeDocument/2006/customXml" ds:itemID="{0A6FEC18-2B8B-424F-889D-1337628C8A1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2023E75-9E8E-49EE-A7FA-CF8DFD03F44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86824C1-BB1F-4837-BEFA-6BDD40457E6A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54c4cd27-f286-408f-9ce0-33c1e0f3ab39"/>
    <ds:schemaRef ds:uri="http://schemas.openxmlformats.org/package/2006/metadata/core-properties"/>
    <ds:schemaRef ds:uri="http://schemas.microsoft.com/sharepoint/v4"/>
    <ds:schemaRef ds:uri="http://purl.org/dc/elements/1.1/"/>
    <ds:schemaRef ds:uri="http://schemas.microsoft.com/office/2006/metadata/properties"/>
    <ds:schemaRef ds:uri="c9f238dd-bb73-4aef-a7a5-d644ad823e52"/>
    <ds:schemaRef ds:uri="http://schemas.microsoft.com/sharepoint/v3"/>
    <ds:schemaRef ds:uri="7348197b-4e95-41c6-b270-341eaa4cbbb2"/>
    <ds:schemaRef ds:uri="ca82dde9-3436-4d3d-bddd-d31447390034"/>
    <ds:schemaRef ds:uri="e36e4070-fdd8-494c-ae17-1a8cf14e7707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235120AC-8926-4C68-B930-2373B4B74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c4cd27-f286-408f-9ce0-33c1e0f3ab39"/>
    <ds:schemaRef ds:uri="e36e4070-fdd8-494c-ae17-1a8cf14e7707"/>
    <ds:schemaRef ds:uri="ca82dde9-3436-4d3d-bddd-d31447390034"/>
    <ds:schemaRef ds:uri="7348197b-4e95-41c6-b270-341eaa4cbbb2"/>
    <ds:schemaRef ds:uri="c9f238dd-bb73-4aef-a7a5-d644ad823e5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D5F38F93-6BFA-460B-95BC-0A570347E5D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8432</TotalTime>
  <Words>769</Words>
  <Application>Microsoft Office PowerPoint</Application>
  <PresentationFormat>On-screen Show (4:3)</PresentationFormat>
  <Paragraphs>189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OECD_English_white</vt:lpstr>
      <vt:lpstr>OECD-ova inicijativa za usklađivanje proračunskih procesa s Pariškim sporazumom – Paris Collaborative on Green Budgeting:  OD IDEJE DO PRAKSE</vt:lpstr>
      <vt:lpstr>Ekološko planiranje proračuna</vt:lpstr>
      <vt:lpstr>„Nacionalne i međunarodne obveze”</vt:lpstr>
      <vt:lpstr>Pokretanje inicijative „Paris Collaborative”</vt:lpstr>
      <vt:lpstr>Temelj na postojećim aktivnostima radnih skupina OECD-a</vt:lpstr>
      <vt:lpstr>Plan za inicijativu „Paris Collaborative”</vt:lpstr>
      <vt:lpstr>Plan za inicijativu „Paris Collaborative” </vt:lpstr>
      <vt:lpstr>Nacrt izlaznog rezultata br. 1  prototip dokumenta o ekološkom planiranju proračuna</vt:lpstr>
      <vt:lpstr>PowerPoint Presentation</vt:lpstr>
      <vt:lpstr>Ostali potencijalni proizvodi</vt:lpstr>
      <vt:lpstr>Pitanja za raspravu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MULLAN Michael</dc:creator>
  <cp:lastModifiedBy>Assia Barić</cp:lastModifiedBy>
  <cp:revision>218</cp:revision>
  <cp:lastPrinted>2018-02-06T09:55:59Z</cp:lastPrinted>
  <dcterms:created xsi:type="dcterms:W3CDTF">2015-11-30T13:25:00Z</dcterms:created>
  <dcterms:modified xsi:type="dcterms:W3CDTF">2018-07-02T13:30:33Z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0x0101008B4DD370EC31429186F3AD49F0D3098F00D44DBCB9EB4F45278CB5C9765BE5299500A4858B360C6A491AA753F8BCA47AA91000D6712DEE41081B4DBBA433D0B03F813E</vt:lpwstr>
  </property>
  <property fmtid="{D5CDD505-2E9C-101B-9397-08002B2CF9AE}" pid="3" name="OECDTopic">
    <vt:lpwstr/>
  </property>
  <property fmtid="{D5CDD505-2E9C-101B-9397-08002B2CF9AE}" pid="4" name="OECDCountry">
    <vt:lpwstr/>
  </property>
  <property fmtid="{D5CDD505-2E9C-101B-9397-08002B2CF9AE}" pid="5" name="OECDCommittee">
    <vt:lpwstr/>
  </property>
  <property fmtid="{D5CDD505-2E9C-101B-9397-08002B2CF9AE}" pid="6" name="OECDPWB">
    <vt:lpwstr>1687;#2.3 Environmental Sustainability|777d15ed-1524-4a8d-ad08-4d5125d7a655</vt:lpwstr>
  </property>
  <property fmtid="{D5CDD505-2E9C-101B-9397-08002B2CF9AE}" pid="7" name="eShareOrganisationTaxHTField0">
    <vt:lpwstr/>
  </property>
  <property fmtid="{D5CDD505-2E9C-101B-9397-08002B2CF9AE}" pid="8" name="OECDKeywords">
    <vt:lpwstr/>
  </property>
  <property fmtid="{D5CDD505-2E9C-101B-9397-08002B2CF9AE}" pid="9" name="OECDDeliverablePartnersStructure">
    <vt:lpwstr/>
  </property>
  <property fmtid="{D5CDD505-2E9C-101B-9397-08002B2CF9AE}" pid="10" name="OECDHorizontalProjects">
    <vt:lpwstr/>
  </property>
  <property fmtid="{D5CDD505-2E9C-101B-9397-08002B2CF9AE}" pid="11" name="OECDProjectOwnerStructure">
    <vt:lpwstr/>
  </property>
  <property fmtid="{D5CDD505-2E9C-101B-9397-08002B2CF9AE}" pid="12" name="OECDOrganisation">
    <vt:lpwstr/>
  </property>
</Properties>
</file>