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8" r:id="rId7"/>
  </p:sldMasterIdLst>
  <p:notesMasterIdLst>
    <p:notesMasterId r:id="rId20"/>
  </p:notesMasterIdLst>
  <p:sldIdLst>
    <p:sldId id="256" r:id="rId8"/>
    <p:sldId id="310" r:id="rId9"/>
    <p:sldId id="297" r:id="rId10"/>
    <p:sldId id="298" r:id="rId11"/>
    <p:sldId id="299" r:id="rId12"/>
    <p:sldId id="306" r:id="rId13"/>
    <p:sldId id="315" r:id="rId14"/>
    <p:sldId id="313" r:id="rId15"/>
    <p:sldId id="317" r:id="rId16"/>
    <p:sldId id="316" r:id="rId17"/>
    <p:sldId id="288" r:id="rId18"/>
    <p:sldId id="283" r:id="rId19"/>
  </p:sldIdLst>
  <p:sldSz cx="9144000" cy="6858000" type="screen4x3"/>
  <p:notesSz cx="6805613" cy="9944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LDER Jennifer, ENV/CBW" initials="" lastIdx="7" clrIdx="0"/>
  <p:cmAuthor id="2" name="JANSEN Juliane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24" autoAdjust="0"/>
    <p:restoredTop sz="85560" autoAdjust="0"/>
  </p:normalViewPr>
  <p:slideViewPr>
    <p:cSldViewPr>
      <p:cViewPr varScale="1">
        <p:scale>
          <a:sx n="117" d="100"/>
          <a:sy n="117" d="100"/>
        </p:scale>
        <p:origin x="-1902" y="2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24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CF1989-243D-453F-8AFC-9A109871C62D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382F92F-AE91-4096-9733-393139247A28}">
      <dgm:prSet phldrT="[Text]" custT="1"/>
      <dgm:spPr/>
      <dgm:t>
        <a:bodyPr/>
        <a:lstStyle/>
        <a:p>
          <a:r>
            <a:rPr lang="hr-HR" sz="1200" dirty="0" smtClean="0"/>
            <a:t>Pokrenuto na sastanku na vrhu </a:t>
          </a:r>
          <a:r>
            <a:rPr lang="hr-HR" sz="1200" i="1" dirty="0" smtClean="0"/>
            <a:t>One Planet </a:t>
          </a:r>
          <a:r>
            <a:rPr lang="hr-HR" sz="1200" i="1" dirty="0" err="1" smtClean="0"/>
            <a:t>Summit</a:t>
          </a:r>
          <a:r>
            <a:rPr lang="en-GB" sz="1200" dirty="0" smtClean="0"/>
            <a:t>, </a:t>
          </a:r>
          <a:r>
            <a:rPr lang="en-GB" sz="1200" b="1" dirty="0" smtClean="0">
              <a:solidFill>
                <a:srgbClr val="00B050"/>
              </a:solidFill>
            </a:rPr>
            <a:t>12</a:t>
          </a:r>
          <a:r>
            <a:rPr lang="hr-HR" sz="1200" b="1" dirty="0" smtClean="0">
              <a:solidFill>
                <a:srgbClr val="00B050"/>
              </a:solidFill>
            </a:rPr>
            <a:t>. prosinca</a:t>
          </a:r>
          <a:r>
            <a:rPr lang="en-GB" sz="1200" b="1" dirty="0" smtClean="0">
              <a:solidFill>
                <a:srgbClr val="00B050"/>
              </a:solidFill>
            </a:rPr>
            <a:t> 2017</a:t>
          </a:r>
          <a:r>
            <a:rPr lang="hr-HR" sz="1200" b="1" dirty="0" smtClean="0">
              <a:solidFill>
                <a:srgbClr val="00B050"/>
              </a:solidFill>
            </a:rPr>
            <a:t>.</a:t>
          </a:r>
          <a:r>
            <a:rPr lang="en-GB" sz="1200" dirty="0" smtClean="0"/>
            <a:t> </a:t>
          </a:r>
          <a:r>
            <a:rPr lang="hr-HR" sz="1200" dirty="0" smtClean="0"/>
            <a:t>u Parizu</a:t>
          </a:r>
          <a:endParaRPr lang="en-GB" sz="1200" dirty="0"/>
        </a:p>
      </dgm:t>
    </dgm:pt>
    <dgm:pt modelId="{E2BE7779-53FC-4C9F-8FDB-168EBFEA0BB4}" type="parTrans" cxnId="{87047F28-E51F-4505-BDCF-3B365D48D3BF}">
      <dgm:prSet/>
      <dgm:spPr/>
      <dgm:t>
        <a:bodyPr/>
        <a:lstStyle/>
        <a:p>
          <a:endParaRPr lang="en-GB"/>
        </a:p>
      </dgm:t>
    </dgm:pt>
    <dgm:pt modelId="{C8B40A0A-CF9A-4B82-9FB8-FB847989599F}" type="sibTrans" cxnId="{87047F28-E51F-4505-BDCF-3B365D48D3BF}">
      <dgm:prSet/>
      <dgm:spPr/>
      <dgm:t>
        <a:bodyPr/>
        <a:lstStyle/>
        <a:p>
          <a:endParaRPr lang="en-GB"/>
        </a:p>
      </dgm:t>
    </dgm:pt>
    <dgm:pt modelId="{BDEAACCB-001F-4335-8AD1-00F851726ACF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GB" sz="1400" b="1" dirty="0" smtClean="0">
              <a:solidFill>
                <a:srgbClr val="00B050"/>
              </a:solidFill>
            </a:rPr>
            <a:t>20</a:t>
          </a:r>
          <a:r>
            <a:rPr lang="hr-HR" sz="1400" b="1" dirty="0" smtClean="0">
              <a:solidFill>
                <a:srgbClr val="00B050"/>
              </a:solidFill>
            </a:rPr>
            <a:t>. lipnja</a:t>
          </a:r>
          <a:r>
            <a:rPr lang="en-GB" sz="1400" b="1" dirty="0" smtClean="0">
              <a:solidFill>
                <a:srgbClr val="00B050"/>
              </a:solidFill>
            </a:rPr>
            <a:t> 2018</a:t>
          </a:r>
          <a:r>
            <a:rPr lang="hr-HR" sz="1400" b="1" dirty="0" smtClean="0">
              <a:solidFill>
                <a:srgbClr val="00B050"/>
              </a:solidFill>
            </a:rPr>
            <a:t>.</a:t>
          </a:r>
          <a:r>
            <a:rPr lang="en-GB" sz="1400" b="1" dirty="0" smtClean="0">
              <a:solidFill>
                <a:srgbClr val="00B050"/>
              </a:solidFill>
            </a:rPr>
            <a:t> </a:t>
          </a:r>
          <a:endParaRPr lang="en-GB" sz="1400" b="1" dirty="0">
            <a:solidFill>
              <a:srgbClr val="00B050"/>
            </a:solidFill>
          </a:endParaRPr>
        </a:p>
        <a:p>
          <a:pPr>
            <a:spcAft>
              <a:spcPts val="0"/>
            </a:spcAft>
          </a:pPr>
          <a:r>
            <a:rPr lang="hr-HR" sz="1400" b="0" dirty="0" smtClean="0">
              <a:solidFill>
                <a:schemeClr val="bg2">
                  <a:lumMod val="50000"/>
                </a:schemeClr>
              </a:solidFill>
            </a:rPr>
            <a:t>radionica za stručnjake</a:t>
          </a:r>
          <a:endParaRPr lang="en-GB" sz="1400" b="0" dirty="0"/>
        </a:p>
      </dgm:t>
    </dgm:pt>
    <dgm:pt modelId="{BA7D7AFB-8013-4089-BC3F-B0243736084E}" type="parTrans" cxnId="{BBDFF97D-3EEF-4CB7-A9A0-193CA6567E21}">
      <dgm:prSet/>
      <dgm:spPr/>
      <dgm:t>
        <a:bodyPr/>
        <a:lstStyle/>
        <a:p>
          <a:endParaRPr lang="en-GB"/>
        </a:p>
      </dgm:t>
    </dgm:pt>
    <dgm:pt modelId="{45FFC9CD-5A89-427B-9E9B-41FCCF1518C3}" type="sibTrans" cxnId="{BBDFF97D-3EEF-4CB7-A9A0-193CA6567E21}">
      <dgm:prSet/>
      <dgm:spPr/>
      <dgm:t>
        <a:bodyPr/>
        <a:lstStyle/>
        <a:p>
          <a:endParaRPr lang="en-GB"/>
        </a:p>
      </dgm:t>
    </dgm:pt>
    <dgm:pt modelId="{C3A6E1F7-CCBD-4F48-8093-B3E641382AB0}">
      <dgm:prSet phldrT="[Text]" custT="1"/>
      <dgm:spPr>
        <a:ln>
          <a:solidFill>
            <a:srgbClr val="FF0000"/>
          </a:solidFill>
        </a:ln>
      </dgm:spPr>
      <dgm:t>
        <a:bodyPr/>
        <a:lstStyle/>
        <a:p>
          <a:r>
            <a:rPr lang="en-GB" sz="1400" b="1" dirty="0" smtClean="0">
              <a:solidFill>
                <a:srgbClr val="00B050"/>
              </a:solidFill>
            </a:rPr>
            <a:t>22</a:t>
          </a:r>
          <a:r>
            <a:rPr lang="hr-HR" sz="1400" b="1" dirty="0" smtClean="0">
              <a:solidFill>
                <a:srgbClr val="00B050"/>
              </a:solidFill>
            </a:rPr>
            <a:t>. svibnja </a:t>
          </a:r>
          <a:r>
            <a:rPr lang="en-GB" sz="1400" b="1" dirty="0" smtClean="0">
              <a:solidFill>
                <a:srgbClr val="00B050"/>
              </a:solidFill>
            </a:rPr>
            <a:t>2018</a:t>
          </a:r>
          <a:r>
            <a:rPr lang="hr-HR" sz="1400" b="1" dirty="0" smtClean="0">
              <a:solidFill>
                <a:srgbClr val="00B050"/>
              </a:solidFill>
            </a:rPr>
            <a:t>.</a:t>
          </a:r>
          <a:r>
            <a:rPr lang="en-GB" sz="1400" b="1" dirty="0" smtClean="0">
              <a:solidFill>
                <a:srgbClr val="00B050"/>
              </a:solidFill>
            </a:rPr>
            <a:t> </a:t>
          </a:r>
          <a:r>
            <a:rPr lang="hr-HR" sz="1400" b="0" dirty="0" smtClean="0"/>
            <a:t>uvodna radionica</a:t>
          </a:r>
          <a:endParaRPr lang="en-GB" sz="1400" b="0" dirty="0"/>
        </a:p>
      </dgm:t>
    </dgm:pt>
    <dgm:pt modelId="{5FBF6B07-ED95-4CB0-98C0-528C983CBB20}" type="parTrans" cxnId="{D54F9284-D988-42E7-B437-9ABB76A5F298}">
      <dgm:prSet/>
      <dgm:spPr/>
      <dgm:t>
        <a:bodyPr/>
        <a:lstStyle/>
        <a:p>
          <a:endParaRPr lang="en-GB"/>
        </a:p>
      </dgm:t>
    </dgm:pt>
    <dgm:pt modelId="{CB20E92C-9D21-44D6-B0FC-58645F0178AE}" type="sibTrans" cxnId="{D54F9284-D988-42E7-B437-9ABB76A5F298}">
      <dgm:prSet/>
      <dgm:spPr/>
      <dgm:t>
        <a:bodyPr/>
        <a:lstStyle/>
        <a:p>
          <a:endParaRPr lang="en-GB"/>
        </a:p>
      </dgm:t>
    </dgm:pt>
    <dgm:pt modelId="{2E8DAB68-5C0B-4757-A38E-CD68A66962EE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hr-HR" sz="1400" b="1" dirty="0" smtClean="0">
              <a:solidFill>
                <a:srgbClr val="00B050"/>
              </a:solidFill>
            </a:rPr>
            <a:t>Rujan</a:t>
          </a:r>
          <a:r>
            <a:rPr lang="en-GB" sz="1400" b="1" dirty="0" smtClean="0">
              <a:solidFill>
                <a:srgbClr val="00B050"/>
              </a:solidFill>
            </a:rPr>
            <a:t>:</a:t>
          </a:r>
          <a:r>
            <a:rPr lang="en-GB" sz="1400" dirty="0" smtClean="0"/>
            <a:t> </a:t>
          </a:r>
          <a:r>
            <a:rPr lang="hr-HR" sz="1400" dirty="0" smtClean="0"/>
            <a:t>izvještaj o napretku sa sastanka na vrhu </a:t>
          </a:r>
          <a:r>
            <a:rPr lang="en-GB" sz="1400" i="1" dirty="0" smtClean="0"/>
            <a:t>One </a:t>
          </a:r>
          <a:r>
            <a:rPr lang="en-GB" sz="1400" i="1" dirty="0"/>
            <a:t>Planet </a:t>
          </a:r>
          <a:r>
            <a:rPr lang="en-GB" sz="1400" i="1" dirty="0" smtClean="0"/>
            <a:t>Summit</a:t>
          </a:r>
          <a:endParaRPr lang="en-GB" sz="1400" i="1" dirty="0"/>
        </a:p>
      </dgm:t>
    </dgm:pt>
    <dgm:pt modelId="{314874D0-ED84-47AA-9491-73EBF64D9EA1}" type="parTrans" cxnId="{FAD68745-BE7D-49C5-8B23-FAABAB8B53E8}">
      <dgm:prSet/>
      <dgm:spPr/>
      <dgm:t>
        <a:bodyPr/>
        <a:lstStyle/>
        <a:p>
          <a:endParaRPr lang="en-GB"/>
        </a:p>
      </dgm:t>
    </dgm:pt>
    <dgm:pt modelId="{3DD74C08-E8F0-47C4-93C4-476A48D56946}" type="sibTrans" cxnId="{FAD68745-BE7D-49C5-8B23-FAABAB8B53E8}">
      <dgm:prSet/>
      <dgm:spPr/>
      <dgm:t>
        <a:bodyPr/>
        <a:lstStyle/>
        <a:p>
          <a:endParaRPr lang="en-GB"/>
        </a:p>
      </dgm:t>
    </dgm:pt>
    <dgm:pt modelId="{38ADCF49-1549-4C68-BB09-4A47B66B07B5}" type="pres">
      <dgm:prSet presAssocID="{A2CF1989-243D-453F-8AFC-9A109871C62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A685A6EE-CAE1-4A4E-A372-ACE3D3E7DF4D}" type="pres">
      <dgm:prSet presAssocID="{A2CF1989-243D-453F-8AFC-9A109871C62D}" presName="arrow" presStyleLbl="bgShp" presStyleIdx="0" presStyleCnt="1" custScaleX="100000" custScaleY="107096" custLinFactNeighborX="-9" custLinFactNeighborY="-30085"/>
      <dgm:spPr/>
    </dgm:pt>
    <dgm:pt modelId="{A72DF111-BA94-4A31-82A4-34A9CD2C73E9}" type="pres">
      <dgm:prSet presAssocID="{A2CF1989-243D-453F-8AFC-9A109871C62D}" presName="points" presStyleCnt="0"/>
      <dgm:spPr/>
    </dgm:pt>
    <dgm:pt modelId="{64287825-6070-4DB1-AAD6-DE8D720CD104}" type="pres">
      <dgm:prSet presAssocID="{1382F92F-AE91-4096-9733-393139247A28}" presName="compositeA" presStyleCnt="0"/>
      <dgm:spPr/>
    </dgm:pt>
    <dgm:pt modelId="{3373FD0D-25D2-4FC5-9BF6-B858475077D3}" type="pres">
      <dgm:prSet presAssocID="{1382F92F-AE91-4096-9733-393139247A28}" presName="textA" presStyleLbl="revTx" presStyleIdx="0" presStyleCnt="4" custScaleX="129271" custScaleY="47351" custLinFactNeighborX="-162" custLinFactNeighborY="-5641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77CD4C3-D1CE-41D5-8841-D209AA4562E5}" type="pres">
      <dgm:prSet presAssocID="{1382F92F-AE91-4096-9733-393139247A28}" presName="circleA" presStyleLbl="node1" presStyleIdx="0" presStyleCnt="4" custLinFactNeighborX="22208" custLinFactNeighborY="-66417"/>
      <dgm:spPr/>
    </dgm:pt>
    <dgm:pt modelId="{84A96EB5-BC0A-428A-A307-1858E4736001}" type="pres">
      <dgm:prSet presAssocID="{1382F92F-AE91-4096-9733-393139247A28}" presName="spaceA" presStyleCnt="0"/>
      <dgm:spPr/>
    </dgm:pt>
    <dgm:pt modelId="{5BA8B296-8FAB-4762-BB0F-38C0AB2E1C52}" type="pres">
      <dgm:prSet presAssocID="{C8B40A0A-CF9A-4B82-9FB8-FB847989599F}" presName="space" presStyleCnt="0"/>
      <dgm:spPr/>
    </dgm:pt>
    <dgm:pt modelId="{ABD33D78-B254-4C82-BB2C-8D5690BBB7F9}" type="pres">
      <dgm:prSet presAssocID="{C3A6E1F7-CCBD-4F48-8093-B3E641382AB0}" presName="compositeB" presStyleCnt="0"/>
      <dgm:spPr/>
    </dgm:pt>
    <dgm:pt modelId="{F9B6CAFD-1578-4A8B-A8C6-CFA36FAB1B46}" type="pres">
      <dgm:prSet presAssocID="{C3A6E1F7-CCBD-4F48-8093-B3E641382AB0}" presName="textB" presStyleLbl="revTx" presStyleIdx="1" presStyleCnt="4" custScaleY="50426" custLinFactY="-75899" custLinFactNeighborX="-9810" custLinFactNeighborY="-10000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7367D85-8A60-441B-B106-46562D5EF24E}" type="pres">
      <dgm:prSet presAssocID="{C3A6E1F7-CCBD-4F48-8093-B3E641382AB0}" presName="circleB" presStyleLbl="node1" presStyleIdx="1" presStyleCnt="4" custLinFactY="-68640" custLinFactNeighborX="-1444" custLinFactNeighborY="-100000"/>
      <dgm:spPr/>
    </dgm:pt>
    <dgm:pt modelId="{1BEC6901-781A-481D-A84D-861418525421}" type="pres">
      <dgm:prSet presAssocID="{C3A6E1F7-CCBD-4F48-8093-B3E641382AB0}" presName="spaceB" presStyleCnt="0"/>
      <dgm:spPr/>
    </dgm:pt>
    <dgm:pt modelId="{87B69BE0-4989-47F4-9E90-99FD6B8615A6}" type="pres">
      <dgm:prSet presAssocID="{CB20E92C-9D21-44D6-B0FC-58645F0178AE}" presName="space" presStyleCnt="0"/>
      <dgm:spPr/>
    </dgm:pt>
    <dgm:pt modelId="{7057686D-E5EB-46CE-985D-20F26A1FA851}" type="pres">
      <dgm:prSet presAssocID="{BDEAACCB-001F-4335-8AD1-00F851726ACF}" presName="compositeA" presStyleCnt="0"/>
      <dgm:spPr/>
    </dgm:pt>
    <dgm:pt modelId="{1CA2EF66-3C1A-442E-A850-56EF7EEBC68E}" type="pres">
      <dgm:prSet presAssocID="{BDEAACCB-001F-4335-8AD1-00F851726ACF}" presName="textA" presStyleLbl="revTx" presStyleIdx="2" presStyleCnt="4" custScaleX="119748" custScaleY="54873" custLinFactNeighborX="-3079" custLinFactNeighborY="-1128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AD3DC8D2-9274-414E-97EB-6E3100FA42DD}" type="pres">
      <dgm:prSet presAssocID="{BDEAACCB-001F-4335-8AD1-00F851726ACF}" presName="circleA" presStyleLbl="node1" presStyleIdx="2" presStyleCnt="4" custLinFactNeighborX="-9786" custLinFactNeighborY="-73939"/>
      <dgm:spPr/>
    </dgm:pt>
    <dgm:pt modelId="{29EA9BB8-39AC-4E18-A009-E07414094484}" type="pres">
      <dgm:prSet presAssocID="{BDEAACCB-001F-4335-8AD1-00F851726ACF}" presName="spaceA" presStyleCnt="0"/>
      <dgm:spPr/>
    </dgm:pt>
    <dgm:pt modelId="{1E99315F-3750-43A1-9497-D8D23BB128D0}" type="pres">
      <dgm:prSet presAssocID="{45FFC9CD-5A89-427B-9E9B-41FCCF1518C3}" presName="space" presStyleCnt="0"/>
      <dgm:spPr/>
    </dgm:pt>
    <dgm:pt modelId="{DF38CB4E-954C-449F-98D2-86E25D4A37DB}" type="pres">
      <dgm:prSet presAssocID="{2E8DAB68-5C0B-4757-A38E-CD68A66962EE}" presName="compositeB" presStyleCnt="0"/>
      <dgm:spPr/>
    </dgm:pt>
    <dgm:pt modelId="{086A8308-B28A-4388-8B48-FD7A426BEDF7}" type="pres">
      <dgm:prSet presAssocID="{2E8DAB68-5C0B-4757-A38E-CD68A66962EE}" presName="textB" presStyleLbl="revTx" presStyleIdx="3" presStyleCnt="4" custScaleX="119946" custScaleY="57947" custLinFactY="-70258" custLinFactNeighborX="-3888" custLinFactNeighborY="-10000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360E699-8D2B-4704-A2A7-BAB00A49A9D6}" type="pres">
      <dgm:prSet presAssocID="{2E8DAB68-5C0B-4757-A38E-CD68A66962EE}" presName="circleB" presStyleLbl="node1" presStyleIdx="3" presStyleCnt="4" custLinFactY="-46076" custLinFactNeighborX="-35152" custLinFactNeighborY="-100000"/>
      <dgm:spPr/>
    </dgm:pt>
    <dgm:pt modelId="{A75D813C-C856-4F91-AABF-57895FCDFABF}" type="pres">
      <dgm:prSet presAssocID="{2E8DAB68-5C0B-4757-A38E-CD68A66962EE}" presName="spaceB" presStyleCnt="0"/>
      <dgm:spPr/>
    </dgm:pt>
  </dgm:ptLst>
  <dgm:cxnLst>
    <dgm:cxn modelId="{F4A898BE-893D-463D-8D43-05B5EDA2D12F}" type="presOf" srcId="{C3A6E1F7-CCBD-4F48-8093-B3E641382AB0}" destId="{F9B6CAFD-1578-4A8B-A8C6-CFA36FAB1B46}" srcOrd="0" destOrd="0" presId="urn:microsoft.com/office/officeart/2005/8/layout/hProcess11"/>
    <dgm:cxn modelId="{87047F28-E51F-4505-BDCF-3B365D48D3BF}" srcId="{A2CF1989-243D-453F-8AFC-9A109871C62D}" destId="{1382F92F-AE91-4096-9733-393139247A28}" srcOrd="0" destOrd="0" parTransId="{E2BE7779-53FC-4C9F-8FDB-168EBFEA0BB4}" sibTransId="{C8B40A0A-CF9A-4B82-9FB8-FB847989599F}"/>
    <dgm:cxn modelId="{854F661B-9CD2-459D-A8DC-5DF537BD3559}" type="presOf" srcId="{1382F92F-AE91-4096-9733-393139247A28}" destId="{3373FD0D-25D2-4FC5-9BF6-B858475077D3}" srcOrd="0" destOrd="0" presId="urn:microsoft.com/office/officeart/2005/8/layout/hProcess11"/>
    <dgm:cxn modelId="{D54F9284-D988-42E7-B437-9ABB76A5F298}" srcId="{A2CF1989-243D-453F-8AFC-9A109871C62D}" destId="{C3A6E1F7-CCBD-4F48-8093-B3E641382AB0}" srcOrd="1" destOrd="0" parTransId="{5FBF6B07-ED95-4CB0-98C0-528C983CBB20}" sibTransId="{CB20E92C-9D21-44D6-B0FC-58645F0178AE}"/>
    <dgm:cxn modelId="{82ACA45E-B967-47A6-8DCE-CF9594992A06}" type="presOf" srcId="{A2CF1989-243D-453F-8AFC-9A109871C62D}" destId="{38ADCF49-1549-4C68-BB09-4A47B66B07B5}" srcOrd="0" destOrd="0" presId="urn:microsoft.com/office/officeart/2005/8/layout/hProcess11"/>
    <dgm:cxn modelId="{FAD68745-BE7D-49C5-8B23-FAABAB8B53E8}" srcId="{A2CF1989-243D-453F-8AFC-9A109871C62D}" destId="{2E8DAB68-5C0B-4757-A38E-CD68A66962EE}" srcOrd="3" destOrd="0" parTransId="{314874D0-ED84-47AA-9491-73EBF64D9EA1}" sibTransId="{3DD74C08-E8F0-47C4-93C4-476A48D56946}"/>
    <dgm:cxn modelId="{BBDFF97D-3EEF-4CB7-A9A0-193CA6567E21}" srcId="{A2CF1989-243D-453F-8AFC-9A109871C62D}" destId="{BDEAACCB-001F-4335-8AD1-00F851726ACF}" srcOrd="2" destOrd="0" parTransId="{BA7D7AFB-8013-4089-BC3F-B0243736084E}" sibTransId="{45FFC9CD-5A89-427B-9E9B-41FCCF1518C3}"/>
    <dgm:cxn modelId="{44302FFB-805E-4BD3-87C4-676023C79948}" type="presOf" srcId="{2E8DAB68-5C0B-4757-A38E-CD68A66962EE}" destId="{086A8308-B28A-4388-8B48-FD7A426BEDF7}" srcOrd="0" destOrd="0" presId="urn:microsoft.com/office/officeart/2005/8/layout/hProcess11"/>
    <dgm:cxn modelId="{69056EDF-A4C0-4876-9073-F88B8D69CD05}" type="presOf" srcId="{BDEAACCB-001F-4335-8AD1-00F851726ACF}" destId="{1CA2EF66-3C1A-442E-A850-56EF7EEBC68E}" srcOrd="0" destOrd="0" presId="urn:microsoft.com/office/officeart/2005/8/layout/hProcess11"/>
    <dgm:cxn modelId="{0B9FFECC-5002-4B29-9534-B25D0009D00E}" type="presParOf" srcId="{38ADCF49-1549-4C68-BB09-4A47B66B07B5}" destId="{A685A6EE-CAE1-4A4E-A372-ACE3D3E7DF4D}" srcOrd="0" destOrd="0" presId="urn:microsoft.com/office/officeart/2005/8/layout/hProcess11"/>
    <dgm:cxn modelId="{D2035861-C7A6-4E7E-947A-2B459FB1B322}" type="presParOf" srcId="{38ADCF49-1549-4C68-BB09-4A47B66B07B5}" destId="{A72DF111-BA94-4A31-82A4-34A9CD2C73E9}" srcOrd="1" destOrd="0" presId="urn:microsoft.com/office/officeart/2005/8/layout/hProcess11"/>
    <dgm:cxn modelId="{7DEFD151-B7DD-4794-9762-16EAD8A73BFA}" type="presParOf" srcId="{A72DF111-BA94-4A31-82A4-34A9CD2C73E9}" destId="{64287825-6070-4DB1-AAD6-DE8D720CD104}" srcOrd="0" destOrd="0" presId="urn:microsoft.com/office/officeart/2005/8/layout/hProcess11"/>
    <dgm:cxn modelId="{67D98E7A-D723-458C-9311-5DA5108A3119}" type="presParOf" srcId="{64287825-6070-4DB1-AAD6-DE8D720CD104}" destId="{3373FD0D-25D2-4FC5-9BF6-B858475077D3}" srcOrd="0" destOrd="0" presId="urn:microsoft.com/office/officeart/2005/8/layout/hProcess11"/>
    <dgm:cxn modelId="{AABEF08D-AEA7-4944-9118-70289455EAA9}" type="presParOf" srcId="{64287825-6070-4DB1-AAD6-DE8D720CD104}" destId="{E77CD4C3-D1CE-41D5-8841-D209AA4562E5}" srcOrd="1" destOrd="0" presId="urn:microsoft.com/office/officeart/2005/8/layout/hProcess11"/>
    <dgm:cxn modelId="{CFAADD26-86A3-41AF-A8FE-BEC65EA6D27E}" type="presParOf" srcId="{64287825-6070-4DB1-AAD6-DE8D720CD104}" destId="{84A96EB5-BC0A-428A-A307-1858E4736001}" srcOrd="2" destOrd="0" presId="urn:microsoft.com/office/officeart/2005/8/layout/hProcess11"/>
    <dgm:cxn modelId="{953D8D99-D499-4963-83A7-86CBF9E642D5}" type="presParOf" srcId="{A72DF111-BA94-4A31-82A4-34A9CD2C73E9}" destId="{5BA8B296-8FAB-4762-BB0F-38C0AB2E1C52}" srcOrd="1" destOrd="0" presId="urn:microsoft.com/office/officeart/2005/8/layout/hProcess11"/>
    <dgm:cxn modelId="{3A890BD0-E022-45EC-B736-20AC106E2DB6}" type="presParOf" srcId="{A72DF111-BA94-4A31-82A4-34A9CD2C73E9}" destId="{ABD33D78-B254-4C82-BB2C-8D5690BBB7F9}" srcOrd="2" destOrd="0" presId="urn:microsoft.com/office/officeart/2005/8/layout/hProcess11"/>
    <dgm:cxn modelId="{4DDD1245-48DB-4BD6-86B0-8F5C63457356}" type="presParOf" srcId="{ABD33D78-B254-4C82-BB2C-8D5690BBB7F9}" destId="{F9B6CAFD-1578-4A8B-A8C6-CFA36FAB1B46}" srcOrd="0" destOrd="0" presId="urn:microsoft.com/office/officeart/2005/8/layout/hProcess11"/>
    <dgm:cxn modelId="{B9A9A3C4-134F-45DE-AFFA-F4491A1B9C75}" type="presParOf" srcId="{ABD33D78-B254-4C82-BB2C-8D5690BBB7F9}" destId="{E7367D85-8A60-441B-B106-46562D5EF24E}" srcOrd="1" destOrd="0" presId="urn:microsoft.com/office/officeart/2005/8/layout/hProcess11"/>
    <dgm:cxn modelId="{ACD75D59-52F6-4E45-8F76-396CA36CA7D0}" type="presParOf" srcId="{ABD33D78-B254-4C82-BB2C-8D5690BBB7F9}" destId="{1BEC6901-781A-481D-A84D-861418525421}" srcOrd="2" destOrd="0" presId="urn:microsoft.com/office/officeart/2005/8/layout/hProcess11"/>
    <dgm:cxn modelId="{4697C9AC-2CEA-4BAB-8B2C-DBE0AB3192DE}" type="presParOf" srcId="{A72DF111-BA94-4A31-82A4-34A9CD2C73E9}" destId="{87B69BE0-4989-47F4-9E90-99FD6B8615A6}" srcOrd="3" destOrd="0" presId="urn:microsoft.com/office/officeart/2005/8/layout/hProcess11"/>
    <dgm:cxn modelId="{7F83815C-830E-4BF2-9E52-37D5F91955B0}" type="presParOf" srcId="{A72DF111-BA94-4A31-82A4-34A9CD2C73E9}" destId="{7057686D-E5EB-46CE-985D-20F26A1FA851}" srcOrd="4" destOrd="0" presId="urn:microsoft.com/office/officeart/2005/8/layout/hProcess11"/>
    <dgm:cxn modelId="{0DE2025A-A9EA-49FF-9BDE-EC147972908A}" type="presParOf" srcId="{7057686D-E5EB-46CE-985D-20F26A1FA851}" destId="{1CA2EF66-3C1A-442E-A850-56EF7EEBC68E}" srcOrd="0" destOrd="0" presId="urn:microsoft.com/office/officeart/2005/8/layout/hProcess11"/>
    <dgm:cxn modelId="{B576D20A-DC3C-487C-9B8A-24136D60920A}" type="presParOf" srcId="{7057686D-E5EB-46CE-985D-20F26A1FA851}" destId="{AD3DC8D2-9274-414E-97EB-6E3100FA42DD}" srcOrd="1" destOrd="0" presId="urn:microsoft.com/office/officeart/2005/8/layout/hProcess11"/>
    <dgm:cxn modelId="{1672C4A9-57B9-4ACF-8407-220B38052AC4}" type="presParOf" srcId="{7057686D-E5EB-46CE-985D-20F26A1FA851}" destId="{29EA9BB8-39AC-4E18-A009-E07414094484}" srcOrd="2" destOrd="0" presId="urn:microsoft.com/office/officeart/2005/8/layout/hProcess11"/>
    <dgm:cxn modelId="{06B078A5-438B-4DE7-B71E-1604FB6FFD75}" type="presParOf" srcId="{A72DF111-BA94-4A31-82A4-34A9CD2C73E9}" destId="{1E99315F-3750-43A1-9497-D8D23BB128D0}" srcOrd="5" destOrd="0" presId="urn:microsoft.com/office/officeart/2005/8/layout/hProcess11"/>
    <dgm:cxn modelId="{755F9CDD-5FC4-4CB7-8E3C-D2B1FA4ED7D2}" type="presParOf" srcId="{A72DF111-BA94-4A31-82A4-34A9CD2C73E9}" destId="{DF38CB4E-954C-449F-98D2-86E25D4A37DB}" srcOrd="6" destOrd="0" presId="urn:microsoft.com/office/officeart/2005/8/layout/hProcess11"/>
    <dgm:cxn modelId="{95625CDA-E8DA-45E3-80FD-8970410C8001}" type="presParOf" srcId="{DF38CB4E-954C-449F-98D2-86E25D4A37DB}" destId="{086A8308-B28A-4388-8B48-FD7A426BEDF7}" srcOrd="0" destOrd="0" presId="urn:microsoft.com/office/officeart/2005/8/layout/hProcess11"/>
    <dgm:cxn modelId="{D8E9FA83-D59B-40E8-AB7E-BCE024BD647A}" type="presParOf" srcId="{DF38CB4E-954C-449F-98D2-86E25D4A37DB}" destId="{0360E699-8D2B-4704-A2A7-BAB00A49A9D6}" srcOrd="1" destOrd="0" presId="urn:microsoft.com/office/officeart/2005/8/layout/hProcess11"/>
    <dgm:cxn modelId="{EA607073-06BB-4232-AB6A-41260A4347D9}" type="presParOf" srcId="{DF38CB4E-954C-449F-98D2-86E25D4A37DB}" destId="{A75D813C-C856-4F91-AABF-57895FCDFABF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85A6EE-CAE1-4A4E-A372-ACE3D3E7DF4D}">
      <dsp:nvSpPr>
        <dsp:cNvPr id="0" name=""/>
        <dsp:cNvSpPr/>
      </dsp:nvSpPr>
      <dsp:spPr>
        <a:xfrm>
          <a:off x="0" y="792092"/>
          <a:ext cx="8280151" cy="2050666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73FD0D-25D2-4FC5-9BF6-B858475077D3}">
      <dsp:nvSpPr>
        <dsp:cNvPr id="0" name=""/>
        <dsp:cNvSpPr/>
      </dsp:nvSpPr>
      <dsp:spPr>
        <a:xfrm>
          <a:off x="0" y="144016"/>
          <a:ext cx="1989721" cy="9066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dirty="0" smtClean="0"/>
            <a:t>Pokrenuto na sastanku na vrhu </a:t>
          </a:r>
          <a:r>
            <a:rPr lang="hr-HR" sz="1200" i="1" kern="1200" dirty="0" smtClean="0"/>
            <a:t>One Planet </a:t>
          </a:r>
          <a:r>
            <a:rPr lang="hr-HR" sz="1200" i="1" kern="1200" dirty="0" err="1" smtClean="0"/>
            <a:t>Summit</a:t>
          </a:r>
          <a:r>
            <a:rPr lang="en-GB" sz="1200" kern="1200" dirty="0" smtClean="0"/>
            <a:t>, </a:t>
          </a:r>
          <a:r>
            <a:rPr lang="en-GB" sz="1200" b="1" kern="1200" dirty="0" smtClean="0">
              <a:solidFill>
                <a:srgbClr val="00B050"/>
              </a:solidFill>
            </a:rPr>
            <a:t>12</a:t>
          </a:r>
          <a:r>
            <a:rPr lang="hr-HR" sz="1200" b="1" kern="1200" dirty="0" smtClean="0">
              <a:solidFill>
                <a:srgbClr val="00B050"/>
              </a:solidFill>
            </a:rPr>
            <a:t>. prosinca</a:t>
          </a:r>
          <a:r>
            <a:rPr lang="en-GB" sz="1200" b="1" kern="1200" dirty="0" smtClean="0">
              <a:solidFill>
                <a:srgbClr val="00B050"/>
              </a:solidFill>
            </a:rPr>
            <a:t> 2017</a:t>
          </a:r>
          <a:r>
            <a:rPr lang="hr-HR" sz="1200" b="1" kern="1200" dirty="0" smtClean="0">
              <a:solidFill>
                <a:srgbClr val="00B050"/>
              </a:solidFill>
            </a:rPr>
            <a:t>.</a:t>
          </a:r>
          <a:r>
            <a:rPr lang="en-GB" sz="1200" kern="1200" dirty="0" smtClean="0"/>
            <a:t> </a:t>
          </a:r>
          <a:r>
            <a:rPr lang="hr-HR" sz="1200" kern="1200" dirty="0" smtClean="0"/>
            <a:t>u Parizu</a:t>
          </a:r>
          <a:endParaRPr lang="en-GB" sz="1200" kern="1200" dirty="0"/>
        </a:p>
      </dsp:txBody>
      <dsp:txXfrm>
        <a:off x="0" y="144016"/>
        <a:ext cx="1989721" cy="906673"/>
      </dsp:txXfrm>
    </dsp:sp>
    <dsp:sp modelId="{E77CD4C3-D1CE-41D5-8841-D209AA4562E5}">
      <dsp:nvSpPr>
        <dsp:cNvPr id="0" name=""/>
        <dsp:cNvSpPr/>
      </dsp:nvSpPr>
      <dsp:spPr>
        <a:xfrm>
          <a:off x="863327" y="1584175"/>
          <a:ext cx="478698" cy="47869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B6CAFD-1578-4A8B-A8C6-CFA36FAB1B46}">
      <dsp:nvSpPr>
        <dsp:cNvPr id="0" name=""/>
        <dsp:cNvSpPr/>
      </dsp:nvSpPr>
      <dsp:spPr>
        <a:xfrm>
          <a:off x="1917193" y="216017"/>
          <a:ext cx="1539186" cy="965553"/>
        </a:xfrm>
        <a:prstGeom prst="rect">
          <a:avLst/>
        </a:prstGeom>
        <a:noFill/>
        <a:ln>
          <a:solidFill>
            <a:srgbClr val="FF0000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solidFill>
                <a:srgbClr val="00B050"/>
              </a:solidFill>
            </a:rPr>
            <a:t>22</a:t>
          </a:r>
          <a:r>
            <a:rPr lang="hr-HR" sz="1400" b="1" kern="1200" dirty="0" smtClean="0">
              <a:solidFill>
                <a:srgbClr val="00B050"/>
              </a:solidFill>
            </a:rPr>
            <a:t>. svibnja </a:t>
          </a:r>
          <a:r>
            <a:rPr lang="en-GB" sz="1400" b="1" kern="1200" dirty="0" smtClean="0">
              <a:solidFill>
                <a:srgbClr val="00B050"/>
              </a:solidFill>
            </a:rPr>
            <a:t>2018</a:t>
          </a:r>
          <a:r>
            <a:rPr lang="hr-HR" sz="1400" b="1" kern="1200" dirty="0" smtClean="0">
              <a:solidFill>
                <a:srgbClr val="00B050"/>
              </a:solidFill>
            </a:rPr>
            <a:t>.</a:t>
          </a:r>
          <a:r>
            <a:rPr lang="en-GB" sz="1400" b="1" kern="1200" dirty="0" smtClean="0">
              <a:solidFill>
                <a:srgbClr val="00B050"/>
              </a:solidFill>
            </a:rPr>
            <a:t> </a:t>
          </a:r>
          <a:r>
            <a:rPr lang="hr-HR" sz="1400" b="0" kern="1200" dirty="0" smtClean="0"/>
            <a:t>uvodna radionica</a:t>
          </a:r>
          <a:endParaRPr lang="en-GB" sz="1400" b="0" kern="1200" dirty="0"/>
        </a:p>
      </dsp:txBody>
      <dsp:txXfrm>
        <a:off x="1917193" y="216017"/>
        <a:ext cx="1539186" cy="965553"/>
      </dsp:txXfrm>
    </dsp:sp>
    <dsp:sp modelId="{E7367D85-8A60-441B-B106-46562D5EF24E}">
      <dsp:nvSpPr>
        <dsp:cNvPr id="0" name=""/>
        <dsp:cNvSpPr/>
      </dsp:nvSpPr>
      <dsp:spPr>
        <a:xfrm>
          <a:off x="2591518" y="1584175"/>
          <a:ext cx="478698" cy="47869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A2EF66-3C1A-442E-A850-56EF7EEBC68E}">
      <dsp:nvSpPr>
        <dsp:cNvPr id="0" name=""/>
        <dsp:cNvSpPr/>
      </dsp:nvSpPr>
      <dsp:spPr>
        <a:xfrm>
          <a:off x="3636941" y="0"/>
          <a:ext cx="1843144" cy="10507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GB" sz="1400" b="1" kern="1200" dirty="0" smtClean="0">
              <a:solidFill>
                <a:srgbClr val="00B050"/>
              </a:solidFill>
            </a:rPr>
            <a:t>20</a:t>
          </a:r>
          <a:r>
            <a:rPr lang="hr-HR" sz="1400" b="1" kern="1200" dirty="0" smtClean="0">
              <a:solidFill>
                <a:srgbClr val="00B050"/>
              </a:solidFill>
            </a:rPr>
            <a:t>. lipnja</a:t>
          </a:r>
          <a:r>
            <a:rPr lang="en-GB" sz="1400" b="1" kern="1200" dirty="0" smtClean="0">
              <a:solidFill>
                <a:srgbClr val="00B050"/>
              </a:solidFill>
            </a:rPr>
            <a:t> 2018</a:t>
          </a:r>
          <a:r>
            <a:rPr lang="hr-HR" sz="1400" b="1" kern="1200" dirty="0" smtClean="0">
              <a:solidFill>
                <a:srgbClr val="00B050"/>
              </a:solidFill>
            </a:rPr>
            <a:t>.</a:t>
          </a:r>
          <a:r>
            <a:rPr lang="en-GB" sz="1400" b="1" kern="1200" dirty="0" smtClean="0">
              <a:solidFill>
                <a:srgbClr val="00B050"/>
              </a:solidFill>
            </a:rPr>
            <a:t> </a:t>
          </a:r>
          <a:endParaRPr lang="en-GB" sz="1400" b="1" kern="1200" dirty="0">
            <a:solidFill>
              <a:srgbClr val="00B050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hr-HR" sz="1400" b="0" kern="1200" dirty="0" smtClean="0">
              <a:solidFill>
                <a:schemeClr val="bg2">
                  <a:lumMod val="50000"/>
                </a:schemeClr>
              </a:solidFill>
            </a:rPr>
            <a:t>radionica za stručnjake</a:t>
          </a:r>
          <a:endParaRPr lang="en-GB" sz="1400" b="0" kern="1200" dirty="0"/>
        </a:p>
      </dsp:txBody>
      <dsp:txXfrm>
        <a:off x="3636941" y="0"/>
        <a:ext cx="1843144" cy="1050704"/>
      </dsp:txXfrm>
    </dsp:sp>
    <dsp:sp modelId="{AD3DC8D2-9274-414E-97EB-6E3100FA42DD}">
      <dsp:nvSpPr>
        <dsp:cNvPr id="0" name=""/>
        <dsp:cNvSpPr/>
      </dsp:nvSpPr>
      <dsp:spPr>
        <a:xfrm>
          <a:off x="4319710" y="1584175"/>
          <a:ext cx="478698" cy="47869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6A8308-B28A-4388-8B48-FD7A426BEDF7}">
      <dsp:nvSpPr>
        <dsp:cNvPr id="0" name=""/>
        <dsp:cNvSpPr/>
      </dsp:nvSpPr>
      <dsp:spPr>
        <a:xfrm>
          <a:off x="5544593" y="216022"/>
          <a:ext cx="1846192" cy="11095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hr-HR" sz="1400" b="1" kern="1200" dirty="0" smtClean="0">
              <a:solidFill>
                <a:srgbClr val="00B050"/>
              </a:solidFill>
            </a:rPr>
            <a:t>Rujan</a:t>
          </a:r>
          <a:r>
            <a:rPr lang="en-GB" sz="1400" b="1" kern="1200" dirty="0" smtClean="0">
              <a:solidFill>
                <a:srgbClr val="00B050"/>
              </a:solidFill>
            </a:rPr>
            <a:t>:</a:t>
          </a:r>
          <a:r>
            <a:rPr lang="en-GB" sz="1400" kern="1200" dirty="0" smtClean="0"/>
            <a:t> </a:t>
          </a:r>
          <a:r>
            <a:rPr lang="hr-HR" sz="1400" kern="1200" dirty="0" smtClean="0"/>
            <a:t>izvještaj o napretku sa sastanka na vrhu </a:t>
          </a:r>
          <a:r>
            <a:rPr lang="en-GB" sz="1400" i="1" kern="1200" dirty="0" smtClean="0"/>
            <a:t>One </a:t>
          </a:r>
          <a:r>
            <a:rPr lang="en-GB" sz="1400" i="1" kern="1200" dirty="0"/>
            <a:t>Planet </a:t>
          </a:r>
          <a:r>
            <a:rPr lang="en-GB" sz="1400" i="1" kern="1200" dirty="0" smtClean="0"/>
            <a:t>Summit</a:t>
          </a:r>
          <a:endParaRPr lang="en-GB" sz="1400" i="1" kern="1200" dirty="0"/>
        </a:p>
      </dsp:txBody>
      <dsp:txXfrm>
        <a:off x="5544593" y="216022"/>
        <a:ext cx="1846192" cy="1109564"/>
      </dsp:txXfrm>
    </dsp:sp>
    <dsp:sp modelId="{0360E699-8D2B-4704-A2A7-BAB00A49A9D6}">
      <dsp:nvSpPr>
        <dsp:cNvPr id="0" name=""/>
        <dsp:cNvSpPr/>
      </dsp:nvSpPr>
      <dsp:spPr>
        <a:xfrm>
          <a:off x="6119912" y="1656185"/>
          <a:ext cx="478698" cy="47869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8321CC22-BB9A-4F5E-915E-840E3BC9514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AE152E8-2038-4EDC-ACBB-2613F789E89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DC044C5-1ACB-49BE-BEDC-223AE0FAC862}" type="datetimeFigureOut">
              <a:rPr lang="en-GB"/>
              <a:pPr>
                <a:defRPr/>
              </a:pPr>
              <a:t>02/07/2018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97DC3EE8-0D6D-4EF2-AB0F-F3706BB85F6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AB87ACC3-8BBB-4428-9D0F-094757C8D1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3537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3843683-E844-43D8-9FCB-6296E8C5DC5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06513D3-9867-4B1B-8B59-F9E7EE20095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283E605-9D97-4F6C-BB98-1C6FAE112C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5298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xmlns="" id="{6EFEAF80-974C-4A2F-BD56-7B96FEF23A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xmlns="" id="{2A936686-0A23-41A4-B764-02CFC5DE6D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sr-Latn-RS" sz="1100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xmlns="" id="{A08A6A1D-BEF8-4322-B2DF-51DB450E43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D61883C2-C0E5-47BE-A823-10342F2533CA}" type="slidenum">
              <a:rPr lang="en-US" altLang="sr-Latn-RS">
                <a:solidFill>
                  <a:srgbClr val="727272"/>
                </a:solidFill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1</a:t>
            </a:fld>
            <a:endParaRPr lang="en-US" altLang="sr-Latn-RS">
              <a:solidFill>
                <a:srgbClr val="727272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xmlns="" id="{828E2CC1-9AE7-4A10-9293-4FC5DD09D6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xmlns="" id="{E1F7E38A-7D34-40A1-9F4C-9E3AEBFBC9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sr-Latn-RS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xmlns="" id="{C59DD577-DA3E-4124-85FD-88B8A894F8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5BCE495F-7092-461E-8CB6-53AD14D8A4D9}" type="slidenum">
              <a:rPr lang="en-US" altLang="sr-Latn-RS">
                <a:solidFill>
                  <a:srgbClr val="727272"/>
                </a:solidFill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11</a:t>
            </a:fld>
            <a:endParaRPr lang="en-US" altLang="sr-Latn-RS">
              <a:solidFill>
                <a:srgbClr val="727272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xmlns="" id="{E565B4C5-EF7A-43C3-B1BC-C5ADE82149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xmlns="" id="{9EB75670-1D1A-49C8-993E-88B1A4D21F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sr-Latn-RS"/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xmlns="" id="{BFDF845A-3BA0-4980-B0A0-CC3CC4D14E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E6F6DADB-425C-48A1-A8B5-8C1197385EDF}" type="slidenum">
              <a:rPr lang="en-US" altLang="sr-Latn-RS">
                <a:solidFill>
                  <a:srgbClr val="727272"/>
                </a:solidFill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12</a:t>
            </a:fld>
            <a:endParaRPr lang="en-US" altLang="sr-Latn-RS">
              <a:solidFill>
                <a:srgbClr val="727272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xmlns="" id="{66B9EF88-2081-489C-9C44-C21F621784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xmlns="" id="{7292A963-5CE6-44AC-A757-1EFC645914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sr-Latn-R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xmlns="" id="{E322991D-B142-4EA6-BB36-443C63EC9E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6E3843BB-91E8-4E2A-A868-AA20E315AD8F}" type="slidenum">
              <a:rPr lang="en-US" altLang="sr-Latn-RS">
                <a:solidFill>
                  <a:srgbClr val="727272"/>
                </a:solidFill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2</a:t>
            </a:fld>
            <a:endParaRPr lang="en-US" altLang="sr-Latn-RS">
              <a:solidFill>
                <a:srgbClr val="727272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xmlns="" id="{BD78B1E7-36FA-47D7-B8A2-2195D8BCE4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xmlns="" id="{E3C902A6-CC23-4968-AF23-D0CA8E19D9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sr-Latn-RS">
              <a:latin typeface="Times New Roman" panose="02020603050405020304" pitchFamily="18" charset="0"/>
            </a:endParaRP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xmlns="" id="{9EF60403-3829-401C-8AE4-CB4E602A59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F2F5079D-3F09-4E84-A6D0-3FE72512A488}" type="slidenum">
              <a:rPr lang="en-US" altLang="sr-Latn-RS">
                <a:solidFill>
                  <a:srgbClr val="727272"/>
                </a:solidFill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3</a:t>
            </a:fld>
            <a:endParaRPr lang="en-US" altLang="sr-Latn-RS">
              <a:solidFill>
                <a:srgbClr val="727272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xmlns="" id="{D5EFEF09-6328-4A88-91B8-50A7007514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xmlns="" id="{61BB265A-050C-4BDF-92B0-2238F621B7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sr-Latn-RS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xmlns="" id="{BF10FA61-6664-46D9-B67A-323D70E441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AD6CC69B-148E-4D50-B2F2-AB6CC1425C72}" type="slidenum">
              <a:rPr lang="en-US" altLang="sr-Latn-RS">
                <a:solidFill>
                  <a:srgbClr val="727272"/>
                </a:solidFill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4</a:t>
            </a:fld>
            <a:endParaRPr lang="en-US" altLang="sr-Latn-RS">
              <a:solidFill>
                <a:srgbClr val="727272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xmlns="" id="{08019B85-BC08-4E96-B3F5-D09E50930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xmlns="" id="{7F131BF8-370F-48B0-9A0F-391D059586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r-Latn-RS" altLang="sr-Latn-RS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xmlns="" id="{65E52CBA-4732-4139-9DB9-7E4C3A1035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1A3BE8D5-820D-48F7-8266-7CC347C1EC0A}" type="slidenum">
              <a:rPr lang="en-US" altLang="sr-Latn-RS">
                <a:solidFill>
                  <a:srgbClr val="727272"/>
                </a:solidFill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5</a:t>
            </a:fld>
            <a:endParaRPr lang="en-US" altLang="sr-Latn-RS">
              <a:solidFill>
                <a:srgbClr val="727272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xmlns="" id="{328F24B6-D26A-4523-90EE-0B0FD1C547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xmlns="" id="{06397299-F63E-4C1A-A731-43D1078838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sr-Latn-R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xmlns="" id="{EC77554C-B7C0-402D-816D-96271DB3EC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DE332502-78D5-4A08-8C72-B0E298B20BFC}" type="slidenum">
              <a:rPr lang="en-US" altLang="sr-Latn-RS">
                <a:solidFill>
                  <a:srgbClr val="727272"/>
                </a:solidFill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6</a:t>
            </a:fld>
            <a:endParaRPr lang="en-US" altLang="sr-Latn-RS">
              <a:solidFill>
                <a:srgbClr val="727272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xmlns="" id="{941C7651-4263-4C9E-ABB0-D71BBCE708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xmlns="" id="{A91110B9-2BF7-4E59-81E0-8EEFA453E3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sr-Latn-RS" sz="1000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xmlns="" id="{1E97278C-7FF1-407A-949A-F947A8255E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B6F026F3-D686-47E6-A5E7-FB7DC4F555E8}" type="slidenum">
              <a:rPr lang="en-US" altLang="sr-Latn-RS">
                <a:solidFill>
                  <a:srgbClr val="727272"/>
                </a:solidFill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7</a:t>
            </a:fld>
            <a:endParaRPr lang="en-US" altLang="sr-Latn-RS">
              <a:solidFill>
                <a:srgbClr val="727272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xmlns="" id="{7B6CEA39-A7A5-497B-A85F-DFBC621CB6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xmlns="" id="{5F395B67-1CCC-44EB-8F97-7BF437563A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altLang="sr-Latn-RS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xmlns="" id="{AE7A8703-D137-4892-AA2E-3A1507A414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BFFF5C57-BB92-47DC-B0D6-FEC3C8C47185}" type="slidenum">
              <a:rPr lang="en-US" altLang="sr-Latn-RS">
                <a:solidFill>
                  <a:srgbClr val="727272"/>
                </a:solidFill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9</a:t>
            </a:fld>
            <a:endParaRPr lang="en-US" altLang="sr-Latn-RS">
              <a:solidFill>
                <a:srgbClr val="727272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xmlns="" id="{02D06DBB-9DC1-4D37-9E0F-B09E0FCED9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xmlns="" id="{AC8F871D-D5A9-47FC-9F5C-53FAD0F0C2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sr-Latn-RS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xmlns="" id="{8FFA80FB-E376-4BE1-A90C-D0BF2C081A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8852FB9A-B0CD-4597-8C59-761CA8A1FF62}" type="slidenum">
              <a:rPr lang="en-US" altLang="sr-Latn-RS">
                <a:solidFill>
                  <a:srgbClr val="727272"/>
                </a:solidFill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10</a:t>
            </a:fld>
            <a:endParaRPr lang="en-US" altLang="sr-Latn-RS">
              <a:solidFill>
                <a:srgbClr val="727272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2">
            <a:extLst>
              <a:ext uri="{FF2B5EF4-FFF2-40B4-BE49-F238E27FC236}">
                <a16:creationId xmlns:a16="http://schemas.microsoft.com/office/drawing/2014/main" xmlns="" id="{3024D6EA-09E8-4BAA-B214-EF3972942D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2628900"/>
            <a:ext cx="2627312" cy="422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10">
            <a:extLst>
              <a:ext uri="{FF2B5EF4-FFF2-40B4-BE49-F238E27FC236}">
                <a16:creationId xmlns:a16="http://schemas.microsoft.com/office/drawing/2014/main" xmlns="" id="{F59A6C87-5669-40B1-A90C-2540340705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27313" cy="423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 11">
            <a:extLst>
              <a:ext uri="{FF2B5EF4-FFF2-40B4-BE49-F238E27FC236}">
                <a16:creationId xmlns:a16="http://schemas.microsoft.com/office/drawing/2014/main" xmlns="" id="{14269BA9-59A7-42E0-A0EC-6E8955A4FA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75" y="431800"/>
            <a:ext cx="69215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13">
            <a:extLst>
              <a:ext uri="{FF2B5EF4-FFF2-40B4-BE49-F238E27FC236}">
                <a16:creationId xmlns:a16="http://schemas.microsoft.com/office/drawing/2014/main" xmlns="" id="{6C3AD37D-5E85-42C0-9298-07C7C8E50D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6054725"/>
            <a:ext cx="17414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368000" y="2480400"/>
            <a:ext cx="6300000" cy="1267200"/>
          </a:xfrm>
          <a:prstGeom prst="rect">
            <a:avLst/>
          </a:prstGeom>
        </p:spPr>
        <p:txBody>
          <a:bodyPr lIns="90000" rIns="90000" anchor="b">
            <a:spAutoFit/>
          </a:bodyPr>
          <a:lstStyle>
            <a:lvl1pPr>
              <a:lnSpc>
                <a:spcPts val="45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68000" y="3805200"/>
            <a:ext cx="6300000" cy="352800"/>
          </a:xfrm>
        </p:spPr>
        <p:txBody>
          <a:bodyPr lIns="90000" rIns="90000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xmlns="" id="{9F949658-5811-40A6-A071-8BF390F9B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 sz="1000" baseline="0" smtClean="0">
                <a:solidFill>
                  <a:schemeClr val="bg1"/>
                </a:solidFill>
                <a:latin typeface="Arial"/>
              </a:defRPr>
            </a:lvl1pPr>
          </a:lstStyle>
          <a:p>
            <a:pPr>
              <a:defRPr/>
            </a:pPr>
            <a:fld id="{EE76D0A0-56D4-4BCF-9B19-EA2D59B82D12}" type="datetime1">
              <a:rPr lang="en-GB"/>
              <a:pPr>
                <a:defRPr/>
              </a:pPr>
              <a:t>02/07/2018</a:t>
            </a:fld>
            <a:endParaRPr lang="en-GB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xmlns="" id="{5E0CEC57-056C-4134-BD69-B2D9C074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3932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8680449-7822-4D20-8975-AAC5A3997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BD2D1-E26F-4662-8805-8540E77A4697}" type="datetime1">
              <a:rPr lang="en-GB"/>
              <a:pPr>
                <a:defRPr/>
              </a:pPr>
              <a:t>02/07/2018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C65A58F-D239-4C6A-9F62-CF8F1960C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D0FAB4A-8B5D-4BD8-9F4E-FE2B43D77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09F0E-986B-4E7F-B7F6-8FC8C0B34C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42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6">
            <a:extLst>
              <a:ext uri="{FF2B5EF4-FFF2-40B4-BE49-F238E27FC236}">
                <a16:creationId xmlns:a16="http://schemas.microsoft.com/office/drawing/2014/main" xmlns="" id="{E3678B0E-01E2-4C69-8FA1-C1E0719647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3088" y="5327650"/>
            <a:ext cx="950912" cy="153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 7">
            <a:extLst>
              <a:ext uri="{FF2B5EF4-FFF2-40B4-BE49-F238E27FC236}">
                <a16:creationId xmlns:a16="http://schemas.microsoft.com/office/drawing/2014/main" xmlns="" id="{D49D6DF9-2CAD-4A35-BF75-F636828914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438" y="468313"/>
            <a:ext cx="692150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260000" y="2928144"/>
            <a:ext cx="6624000" cy="1041311"/>
          </a:xfrm>
        </p:spPr>
        <p:txBody>
          <a:bodyPr>
            <a:spAutoFit/>
          </a:bodyPr>
          <a:lstStyle>
            <a:lvl1pPr algn="ctr">
              <a:lnSpc>
                <a:spcPts val="3700"/>
              </a:lnSpc>
              <a:defRPr sz="3700" b="0" i="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37CA59FF-06C9-4FE2-A394-7A7CF9B22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 sz="1000" baseline="0" smtClean="0">
                <a:solidFill>
                  <a:schemeClr val="bg1"/>
                </a:solidFill>
                <a:latin typeface="Arial"/>
              </a:defRPr>
            </a:lvl1pPr>
          </a:lstStyle>
          <a:p>
            <a:pPr>
              <a:defRPr/>
            </a:pPr>
            <a:fld id="{DE67D09D-F018-4862-91FF-9FCBCC8DA081}" type="datetime1">
              <a:rPr lang="en-GB"/>
              <a:pPr>
                <a:defRPr/>
              </a:pPr>
              <a:t>02/07/2018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D3B35807-D3E0-495F-AF6F-950058CAC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740BE592-1AC3-4936-A3DE-AA0C12489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000" baseline="0" smtClean="0">
                <a:solidFill>
                  <a:schemeClr val="tx2"/>
                </a:solidFill>
                <a:latin typeface="Arial"/>
              </a:defRPr>
            </a:lvl1pPr>
          </a:lstStyle>
          <a:p>
            <a:pPr>
              <a:defRPr/>
            </a:pPr>
            <a:fld id="{01185E80-D481-4DEF-9578-70329C6A4F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830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8">
            <a:extLst>
              <a:ext uri="{FF2B5EF4-FFF2-40B4-BE49-F238E27FC236}">
                <a16:creationId xmlns:a16="http://schemas.microsoft.com/office/drawing/2014/main" xmlns="" id="{91A9F9AB-77BF-4C59-ADE6-4C71C7FE92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3088" y="5327650"/>
            <a:ext cx="950912" cy="153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0">
            <a:extLst>
              <a:ext uri="{FF2B5EF4-FFF2-40B4-BE49-F238E27FC236}">
                <a16:creationId xmlns:a16="http://schemas.microsoft.com/office/drawing/2014/main" xmlns="" id="{72C829B7-8E6C-475A-80B4-A42823EA4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238" y="1306513"/>
            <a:ext cx="8154987" cy="0"/>
          </a:xfrm>
          <a:prstGeom prst="rect">
            <a:avLst/>
          </a:prstGeom>
          <a:noFill/>
          <a:ln w="6350" algn="ctr">
            <a:solidFill>
              <a:srgbClr val="72727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/>
            <a:endParaRPr lang="fr-FR" altLang="sr-Latn-RS" sz="2000">
              <a:latin typeface="Helvetica 65 Medium"/>
            </a:endParaRPr>
          </a:p>
        </p:txBody>
      </p:sp>
      <p:pic>
        <p:nvPicPr>
          <p:cNvPr id="1028" name="Image 7">
            <a:extLst>
              <a:ext uri="{FF2B5EF4-FFF2-40B4-BE49-F238E27FC236}">
                <a16:creationId xmlns:a16="http://schemas.microsoft.com/office/drawing/2014/main" xmlns="" id="{939A12D7-CADB-40A2-BB8A-66DB0C572F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287338"/>
            <a:ext cx="45878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ext Placeholder 12">
            <a:extLst>
              <a:ext uri="{FF2B5EF4-FFF2-40B4-BE49-F238E27FC236}">
                <a16:creationId xmlns:a16="http://schemas.microsoft.com/office/drawing/2014/main" xmlns="" id="{2A67A87B-DFB1-42DC-888E-F33A05133B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01788"/>
            <a:ext cx="8218487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</a:p>
        </p:txBody>
      </p:sp>
      <p:sp>
        <p:nvSpPr>
          <p:cNvPr id="1030" name="Title Placeholder 1">
            <a:extLst>
              <a:ext uri="{FF2B5EF4-FFF2-40B4-BE49-F238E27FC236}">
                <a16:creationId xmlns:a16="http://schemas.microsoft.com/office/drawing/2014/main" xmlns="" id="{C95CE93A-61BB-47C3-B4AD-AED1EC15D6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79500" y="238125"/>
            <a:ext cx="7416800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Slide title</a:t>
            </a:r>
            <a:br>
              <a:rPr lang="en-US" altLang="sr-Latn-RS"/>
            </a:br>
            <a:r>
              <a:rPr lang="en-US" altLang="sr-Latn-RS"/>
              <a:t>Slide title can be extended to two lines</a:t>
            </a:r>
          </a:p>
        </p:txBody>
      </p:sp>
      <p:sp>
        <p:nvSpPr>
          <p:cNvPr id="26" name="Date Placeholder 3">
            <a:extLst>
              <a:ext uri="{FF2B5EF4-FFF2-40B4-BE49-F238E27FC236}">
                <a16:creationId xmlns:a16="http://schemas.microsoft.com/office/drawing/2014/main" xmlns="" id="{02DF3B1C-FE26-43A8-B7BE-6A0B9E84C4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03225" y="6411913"/>
            <a:ext cx="900113" cy="24447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baseline="0" smtClean="0">
                <a:solidFill>
                  <a:srgbClr val="727272"/>
                </a:solidFill>
                <a:latin typeface="Arial"/>
              </a:defRPr>
            </a:lvl1pPr>
          </a:lstStyle>
          <a:p>
            <a:pPr>
              <a:defRPr/>
            </a:pPr>
            <a:fld id="{34109FC0-567E-49E7-BC72-60DE8AA8F796}" type="datetime1">
              <a:rPr lang="en-GB"/>
              <a:pPr>
                <a:defRPr/>
              </a:pPr>
              <a:t>02/07/2018</a:t>
            </a:fld>
            <a:endParaRPr lang="en-GB"/>
          </a:p>
        </p:txBody>
      </p:sp>
      <p:sp>
        <p:nvSpPr>
          <p:cNvPr id="27" name="Footer Placeholder 4">
            <a:extLst>
              <a:ext uri="{FF2B5EF4-FFF2-40B4-BE49-F238E27FC236}">
                <a16:creationId xmlns:a16="http://schemas.microsoft.com/office/drawing/2014/main" xmlns="" id="{4496DF0D-0E03-44ED-9795-0440F515EF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68425" y="6411913"/>
            <a:ext cx="4679950" cy="24447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" name="Slide Number Placeholder 5">
            <a:extLst>
              <a:ext uri="{FF2B5EF4-FFF2-40B4-BE49-F238E27FC236}">
                <a16:creationId xmlns:a16="http://schemas.microsoft.com/office/drawing/2014/main" xmlns="" id="{EA6B1D4F-49F6-426B-AD2D-E3E71FAB35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0763" y="6411913"/>
            <a:ext cx="341312" cy="244475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aseline="0" smtClean="0">
                <a:solidFill>
                  <a:schemeClr val="bg1"/>
                </a:solidFill>
                <a:latin typeface="Arial"/>
              </a:defRPr>
            </a:lvl1pPr>
          </a:lstStyle>
          <a:p>
            <a:pPr>
              <a:defRPr/>
            </a:pPr>
            <a:fld id="{BECF7237-6ED2-4FF5-8A2B-DA8C750B21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4" r:id="rId2"/>
    <p:sldLayoutId id="2147483696" r:id="rId3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1313" indent="-341313" algn="l" rtl="0" fontAlgn="base">
        <a:spcBef>
          <a:spcPts val="763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fontAlgn="base">
        <a:spcBef>
          <a:spcPts val="675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588" indent="-230188" algn="l" rtl="0" fontAlgn="base">
        <a:spcBef>
          <a:spcPts val="575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1788" indent="-230188" algn="l" rtl="0" fontAlgn="base">
        <a:spcBef>
          <a:spcPts val="475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8988" indent="-230188" algn="l" rtl="0" fontAlgn="base">
        <a:spcBef>
          <a:spcPts val="475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BF6933-48DA-4863-9F08-2B91811BFE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0812" y="2636912"/>
            <a:ext cx="7273925" cy="2401887"/>
          </a:xfrm>
        </p:spPr>
        <p:txBody>
          <a:bodyPr/>
          <a:lstStyle/>
          <a:p>
            <a:r>
              <a:rPr lang="en-US" altLang="sr-Latn-RS" sz="3600" cap="none" dirty="0">
                <a:solidFill>
                  <a:srgbClr val="FFFFFF"/>
                </a:solidFill>
              </a:rPr>
              <a:t>OECD-ova </a:t>
            </a:r>
            <a:r>
              <a:rPr lang="en-US" altLang="sr-Latn-RS" sz="3600" cap="none" dirty="0" err="1">
                <a:solidFill>
                  <a:srgbClr val="FFFFFF"/>
                </a:solidFill>
              </a:rPr>
              <a:t>inicijativa</a:t>
            </a:r>
            <a:r>
              <a:rPr lang="en-US" altLang="sr-Latn-RS" sz="3600" cap="none" dirty="0">
                <a:solidFill>
                  <a:srgbClr val="FFFFFF"/>
                </a:solidFill>
              </a:rPr>
              <a:t> </a:t>
            </a:r>
            <a:r>
              <a:rPr lang="en-US" altLang="sr-Latn-RS" sz="3600" cap="none" dirty="0" err="1">
                <a:solidFill>
                  <a:srgbClr val="FFFFFF"/>
                </a:solidFill>
              </a:rPr>
              <a:t>za</a:t>
            </a:r>
            <a:r>
              <a:rPr lang="en-US" altLang="sr-Latn-RS" sz="3600" cap="none" dirty="0">
                <a:solidFill>
                  <a:srgbClr val="FFFFFF"/>
                </a:solidFill>
              </a:rPr>
              <a:t> </a:t>
            </a:r>
            <a:r>
              <a:rPr lang="en-US" altLang="sr-Latn-RS" sz="3600" cap="none" dirty="0" err="1">
                <a:solidFill>
                  <a:srgbClr val="FFFFFF"/>
                </a:solidFill>
              </a:rPr>
              <a:t>usklađivanje</a:t>
            </a:r>
            <a:r>
              <a:rPr lang="en-US" altLang="sr-Latn-RS" sz="3600" cap="none" dirty="0">
                <a:solidFill>
                  <a:srgbClr val="FFFFFF"/>
                </a:solidFill>
              </a:rPr>
              <a:t> </a:t>
            </a:r>
            <a:r>
              <a:rPr lang="en-US" altLang="sr-Latn-RS" sz="3600" cap="none" dirty="0" err="1">
                <a:solidFill>
                  <a:srgbClr val="FFFFFF"/>
                </a:solidFill>
              </a:rPr>
              <a:t>proračunskih</a:t>
            </a:r>
            <a:r>
              <a:rPr lang="en-US" altLang="sr-Latn-RS" sz="3600" cap="none" dirty="0">
                <a:solidFill>
                  <a:srgbClr val="FFFFFF"/>
                </a:solidFill>
              </a:rPr>
              <a:t> </a:t>
            </a:r>
            <a:r>
              <a:rPr lang="en-US" altLang="sr-Latn-RS" sz="3600" cap="none" dirty="0" err="1">
                <a:solidFill>
                  <a:srgbClr val="FFFFFF"/>
                </a:solidFill>
              </a:rPr>
              <a:t>procesa</a:t>
            </a:r>
            <a:r>
              <a:rPr lang="en-US" altLang="sr-Latn-RS" sz="3600" cap="none" dirty="0">
                <a:solidFill>
                  <a:srgbClr val="FFFFFF"/>
                </a:solidFill>
              </a:rPr>
              <a:t> s </a:t>
            </a:r>
            <a:r>
              <a:rPr lang="en-US" altLang="sr-Latn-RS" sz="3600" cap="none" dirty="0" err="1">
                <a:solidFill>
                  <a:srgbClr val="FFFFFF"/>
                </a:solidFill>
              </a:rPr>
              <a:t>Pariškim</a:t>
            </a:r>
            <a:r>
              <a:rPr lang="en-US" altLang="sr-Latn-RS" sz="3600" cap="none" dirty="0">
                <a:solidFill>
                  <a:srgbClr val="FFFFFF"/>
                </a:solidFill>
              </a:rPr>
              <a:t> </a:t>
            </a:r>
            <a:r>
              <a:rPr lang="en-US" altLang="sr-Latn-RS" sz="3600" cap="none" dirty="0" err="1">
                <a:solidFill>
                  <a:srgbClr val="FFFFFF"/>
                </a:solidFill>
              </a:rPr>
              <a:t>sporazumom</a:t>
            </a:r>
            <a:r>
              <a:rPr lang="en-US" altLang="sr-Latn-RS" sz="3600" cap="none" dirty="0">
                <a:solidFill>
                  <a:srgbClr val="FFFFFF"/>
                </a:solidFill>
              </a:rPr>
              <a:t> – </a:t>
            </a:r>
            <a:r>
              <a:rPr lang="en-US" altLang="sr-Latn-RS" sz="3600" i="1" cap="none" dirty="0">
                <a:solidFill>
                  <a:srgbClr val="FFFFFF"/>
                </a:solidFill>
              </a:rPr>
              <a:t>Paris Collaborative on Green Budgeting</a:t>
            </a:r>
            <a:r>
              <a:rPr lang="en-US" altLang="sr-Latn-RS" sz="3600" cap="none" dirty="0">
                <a:solidFill>
                  <a:srgbClr val="FFFFFF"/>
                </a:solidFill>
              </a:rPr>
              <a:t>:</a:t>
            </a:r>
            <a:r>
              <a:rPr lang="en-US" altLang="sr-Latn-RS" sz="3600" cap="none" dirty="0">
                <a:solidFill>
                  <a:srgbClr val="92D050"/>
                </a:solidFill>
              </a:rPr>
              <a:t/>
            </a:r>
            <a:br>
              <a:rPr lang="en-US" altLang="sr-Latn-RS" sz="3600" cap="none" dirty="0">
                <a:solidFill>
                  <a:srgbClr val="92D050"/>
                </a:solidFill>
              </a:rPr>
            </a:br>
            <a:r>
              <a:rPr lang="en-US" altLang="sr-Latn-RS" sz="3600" cap="none" dirty="0">
                <a:solidFill>
                  <a:srgbClr val="92D050"/>
                </a:solidFill>
              </a:rPr>
              <a:t/>
            </a:r>
            <a:br>
              <a:rPr lang="en-US" altLang="sr-Latn-RS" sz="3600" cap="none" dirty="0">
                <a:solidFill>
                  <a:srgbClr val="92D050"/>
                </a:solidFill>
              </a:rPr>
            </a:br>
            <a:r>
              <a:rPr lang="en-US" altLang="sr-Latn-RS" sz="3600" i="1" cap="none" dirty="0">
                <a:solidFill>
                  <a:srgbClr val="92D050"/>
                </a:solidFill>
              </a:rPr>
              <a:t>OD IDEJE DO PRAKSE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257C4C0-AD61-49D0-9EE6-86D180F329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388" y="5805488"/>
            <a:ext cx="7883525" cy="604837"/>
          </a:xfrm>
        </p:spPr>
        <p:txBody>
          <a:bodyPr/>
          <a:lstStyle/>
          <a:p>
            <a:pPr>
              <a:spcBef>
                <a:spcPct val="0"/>
              </a:spcBef>
              <a:buClrTx/>
              <a:buFont typeface="Georgia" panose="02040502050405020303" pitchFamily="18" charset="0"/>
              <a:buNone/>
            </a:pPr>
            <a:r>
              <a:rPr lang="en-US" altLang="sr-Latn-RS" sz="1600">
                <a:solidFill>
                  <a:srgbClr val="FFFFFF"/>
                </a:solidFill>
              </a:rPr>
              <a:t>Ronnie Downes </a:t>
            </a:r>
          </a:p>
          <a:p>
            <a:pPr>
              <a:spcBef>
                <a:spcPct val="0"/>
              </a:spcBef>
              <a:buClrTx/>
              <a:buFont typeface="Georgia" panose="02040502050405020303" pitchFamily="18" charset="0"/>
              <a:buNone/>
            </a:pPr>
            <a:r>
              <a:rPr lang="en-US" altLang="sr-Latn-RS" sz="1600">
                <a:solidFill>
                  <a:srgbClr val="FFFFFF"/>
                </a:solidFill>
              </a:rPr>
              <a:t>Odjel za planiranje proračuna i javne rashode</a:t>
            </a:r>
          </a:p>
        </p:txBody>
      </p:sp>
      <p:sp>
        <p:nvSpPr>
          <p:cNvPr id="5124" name="Subtitle 2">
            <a:extLst>
              <a:ext uri="{FF2B5EF4-FFF2-40B4-BE49-F238E27FC236}">
                <a16:creationId xmlns:a16="http://schemas.microsoft.com/office/drawing/2014/main" xmlns="" id="{D21F5C0A-3BE2-4353-B9EB-52A01309A4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188913"/>
            <a:ext cx="7883525" cy="163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>
            <a:spAutoFit/>
          </a:bodyPr>
          <a:lstStyle>
            <a:lvl1pPr>
              <a:spcBef>
                <a:spcPts val="763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>
              <a:spcBef>
                <a:spcPts val="675"/>
              </a:spcBef>
              <a:buClr>
                <a:schemeClr val="tx1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>
              <a:spcBef>
                <a:spcPts val="5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>
              <a:spcBef>
                <a:spcPts val="475"/>
              </a:spcBef>
              <a:buClr>
                <a:schemeClr val="tx1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>
              <a:spcBef>
                <a:spcPts val="475"/>
              </a:spcBef>
              <a:buClr>
                <a:schemeClr val="tx1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fontAlgn="base">
              <a:spcBef>
                <a:spcPts val="4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fontAlgn="base">
              <a:spcBef>
                <a:spcPts val="4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fontAlgn="base">
              <a:spcBef>
                <a:spcPts val="4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fontAlgn="base">
              <a:spcBef>
                <a:spcPts val="4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r" eaLnBrk="1" hangingPunct="1">
              <a:lnSpc>
                <a:spcPts val="2000"/>
              </a:lnSpc>
              <a:spcBef>
                <a:spcPct val="0"/>
              </a:spcBef>
              <a:buClrTx/>
              <a:buFont typeface="Georgia" panose="02040502050405020303" pitchFamily="18" charset="0"/>
              <a:buNone/>
            </a:pPr>
            <a:endParaRPr lang="en-US" altLang="sr-Latn-RS" sz="16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r" eaLnBrk="1" hangingPunct="1">
              <a:lnSpc>
                <a:spcPts val="2000"/>
              </a:lnSpc>
              <a:spcBef>
                <a:spcPct val="0"/>
              </a:spcBef>
              <a:buClrTx/>
              <a:buFont typeface="Georgia" panose="02040502050405020303" pitchFamily="18" charset="0"/>
              <a:buNone/>
            </a:pPr>
            <a:r>
              <a:rPr lang="en-US" altLang="sr-Latn-RS" sz="1600" dirty="0" err="1">
                <a:solidFill>
                  <a:srgbClr val="FFFFFF"/>
                </a:solidFill>
                <a:latin typeface="Arial" panose="020B0604020202020204" pitchFamily="34" charset="0"/>
              </a:rPr>
              <a:t>Sastanak</a:t>
            </a:r>
            <a:r>
              <a:rPr lang="en-US" altLang="sr-Latn-RS" sz="1600" dirty="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en-US" altLang="sr-Latn-RS" sz="1600" dirty="0" err="1">
                <a:solidFill>
                  <a:srgbClr val="FFFFFF"/>
                </a:solidFill>
                <a:latin typeface="Arial" panose="020B0604020202020204" pitchFamily="34" charset="0"/>
              </a:rPr>
              <a:t>visokih</a:t>
            </a:r>
            <a:r>
              <a:rPr lang="en-US" altLang="sr-Latn-RS" sz="1600" dirty="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en-US" altLang="sr-Latn-RS" sz="1600" dirty="0" err="1">
                <a:solidFill>
                  <a:srgbClr val="FFFFFF"/>
                </a:solidFill>
                <a:latin typeface="Arial" panose="020B0604020202020204" pitchFamily="34" charset="0"/>
              </a:rPr>
              <a:t>dužnosnika</a:t>
            </a:r>
            <a:r>
              <a:rPr lang="en-US" altLang="sr-Latn-RS" sz="1600" dirty="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en-US" altLang="sr-Latn-RS" sz="1600" dirty="0" err="1">
                <a:solidFill>
                  <a:srgbClr val="FFFFFF"/>
                </a:solidFill>
                <a:latin typeface="Arial" panose="020B0604020202020204" pitchFamily="34" charset="0"/>
              </a:rPr>
              <a:t>odgovornih</a:t>
            </a:r>
            <a:r>
              <a:rPr lang="en-US" altLang="sr-Latn-RS" sz="1600" dirty="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en-US" altLang="sr-Latn-RS" sz="1600" dirty="0" err="1">
                <a:solidFill>
                  <a:srgbClr val="FFFFFF"/>
                </a:solidFill>
                <a:latin typeface="Arial" panose="020B0604020202020204" pitchFamily="34" charset="0"/>
              </a:rPr>
              <a:t>za</a:t>
            </a:r>
            <a:r>
              <a:rPr lang="en-US" altLang="sr-Latn-RS" sz="1600" dirty="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en-US" altLang="sr-Latn-RS" sz="1600" dirty="0" err="1">
                <a:solidFill>
                  <a:srgbClr val="FFFFFF"/>
                </a:solidFill>
                <a:latin typeface="Arial" panose="020B0604020202020204" pitchFamily="34" charset="0"/>
              </a:rPr>
              <a:t>proračun</a:t>
            </a:r>
            <a:r>
              <a:rPr lang="en-US" altLang="sr-Latn-RS" sz="1600" dirty="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en-US" altLang="sr-Latn-RS" sz="1600" dirty="0" err="1">
                <a:solidFill>
                  <a:srgbClr val="FFFFFF"/>
                </a:solidFill>
                <a:latin typeface="Arial" panose="020B0604020202020204" pitchFamily="34" charset="0"/>
              </a:rPr>
              <a:t>iz</a:t>
            </a:r>
            <a:r>
              <a:rPr lang="en-US" altLang="sr-Latn-RS" sz="1600" dirty="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en-US" altLang="sr-Latn-RS" sz="1600" dirty="0" err="1">
                <a:solidFill>
                  <a:srgbClr val="FFFFFF"/>
                </a:solidFill>
                <a:latin typeface="Arial" panose="020B0604020202020204" pitchFamily="34" charset="0"/>
              </a:rPr>
              <a:t>zemalja</a:t>
            </a:r>
            <a:r>
              <a:rPr lang="en-US" altLang="sr-Latn-RS" sz="1600" dirty="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en-US" altLang="sr-Latn-RS" sz="1600" dirty="0" err="1">
                <a:solidFill>
                  <a:srgbClr val="FFFFFF"/>
                </a:solidFill>
                <a:latin typeface="Arial" panose="020B0604020202020204" pitchFamily="34" charset="0"/>
              </a:rPr>
              <a:t>srednje</a:t>
            </a:r>
            <a:r>
              <a:rPr lang="en-US" altLang="sr-Latn-RS" sz="1600" dirty="0">
                <a:solidFill>
                  <a:srgbClr val="FFFFFF"/>
                </a:solidFill>
                <a:latin typeface="Arial" panose="020B0604020202020204" pitchFamily="34" charset="0"/>
              </a:rPr>
              <a:t>, </a:t>
            </a:r>
            <a:r>
              <a:rPr lang="en-US" altLang="sr-Latn-RS" sz="1600" dirty="0" err="1">
                <a:solidFill>
                  <a:srgbClr val="FFFFFF"/>
                </a:solidFill>
                <a:latin typeface="Arial" panose="020B0604020202020204" pitchFamily="34" charset="0"/>
              </a:rPr>
              <a:t>istočne</a:t>
            </a:r>
            <a:r>
              <a:rPr lang="en-US" altLang="sr-Latn-RS" sz="1600" dirty="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en-US" altLang="sr-Latn-RS" sz="1600" dirty="0" err="1">
                <a:solidFill>
                  <a:srgbClr val="FFFFFF"/>
                </a:solidFill>
                <a:latin typeface="Arial" panose="020B0604020202020204" pitchFamily="34" charset="0"/>
              </a:rPr>
              <a:t>i</a:t>
            </a:r>
            <a:r>
              <a:rPr lang="en-US" altLang="sr-Latn-RS" sz="1600" dirty="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en-US" altLang="sr-Latn-RS" sz="1600" dirty="0" err="1">
                <a:solidFill>
                  <a:srgbClr val="FFFFFF"/>
                </a:solidFill>
                <a:latin typeface="Arial" panose="020B0604020202020204" pitchFamily="34" charset="0"/>
              </a:rPr>
              <a:t>jugoistočne</a:t>
            </a:r>
            <a:r>
              <a:rPr lang="en-US" altLang="sr-Latn-RS" sz="1600" dirty="0">
                <a:solidFill>
                  <a:srgbClr val="FFFFFF"/>
                </a:solidFill>
                <a:latin typeface="Arial" panose="020B0604020202020204" pitchFamily="34" charset="0"/>
              </a:rPr>
              <a:t> Europe</a:t>
            </a:r>
          </a:p>
          <a:p>
            <a:pPr algn="r" eaLnBrk="1" hangingPunct="1">
              <a:lnSpc>
                <a:spcPts val="2000"/>
              </a:lnSpc>
              <a:spcBef>
                <a:spcPct val="0"/>
              </a:spcBef>
              <a:buClrTx/>
              <a:buFont typeface="Georgia" panose="02040502050405020303" pitchFamily="18" charset="0"/>
              <a:buNone/>
            </a:pPr>
            <a:r>
              <a:rPr lang="en-US" altLang="sr-Latn-RS" sz="1600" dirty="0">
                <a:solidFill>
                  <a:srgbClr val="FFFFFF"/>
                </a:solidFill>
                <a:latin typeface="Arial" panose="020B0604020202020204" pitchFamily="34" charset="0"/>
              </a:rPr>
              <a:t>23. – 24. </a:t>
            </a:r>
            <a:r>
              <a:rPr lang="en-US" altLang="sr-Latn-RS" sz="1600" dirty="0" err="1">
                <a:solidFill>
                  <a:srgbClr val="FFFFFF"/>
                </a:solidFill>
                <a:latin typeface="Arial" panose="020B0604020202020204" pitchFamily="34" charset="0"/>
              </a:rPr>
              <a:t>svibnja</a:t>
            </a:r>
            <a:r>
              <a:rPr lang="en-US" altLang="sr-Latn-RS" sz="1600" dirty="0">
                <a:solidFill>
                  <a:srgbClr val="FFFFFF"/>
                </a:solidFill>
                <a:latin typeface="Arial" panose="020B0604020202020204" pitchFamily="34" charset="0"/>
              </a:rPr>
              <a:t> 2018.</a:t>
            </a:r>
          </a:p>
          <a:p>
            <a:pPr algn="r" eaLnBrk="1" hangingPunct="1">
              <a:lnSpc>
                <a:spcPts val="2000"/>
              </a:lnSpc>
              <a:spcBef>
                <a:spcPct val="0"/>
              </a:spcBef>
              <a:buClrTx/>
              <a:buFont typeface="Georgia" panose="02040502050405020303" pitchFamily="18" charset="0"/>
              <a:buNone/>
            </a:pPr>
            <a:r>
              <a:rPr lang="en-US" altLang="sr-Latn-RS" sz="1600" dirty="0">
                <a:solidFill>
                  <a:srgbClr val="FFFFFF"/>
                </a:solidFill>
                <a:latin typeface="Arial" panose="020B0604020202020204" pitchFamily="34" charset="0"/>
              </a:rPr>
              <a:t>Zagreb, </a:t>
            </a:r>
            <a:r>
              <a:rPr lang="en-US" altLang="sr-Latn-RS" sz="1600" dirty="0" err="1">
                <a:solidFill>
                  <a:srgbClr val="FFFFFF"/>
                </a:solidFill>
                <a:latin typeface="Arial" panose="020B0604020202020204" pitchFamily="34" charset="0"/>
              </a:rPr>
              <a:t>Hrvatska</a:t>
            </a:r>
            <a:endParaRPr lang="en-US" altLang="sr-Latn-RS" sz="16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r" eaLnBrk="1" hangingPunct="1">
              <a:lnSpc>
                <a:spcPts val="2000"/>
              </a:lnSpc>
              <a:spcBef>
                <a:spcPct val="0"/>
              </a:spcBef>
              <a:buClrTx/>
              <a:buFont typeface="Georgia" panose="02040502050405020303" pitchFamily="18" charset="0"/>
              <a:buNone/>
            </a:pPr>
            <a:endParaRPr lang="en-US" altLang="sr-Latn-RS" sz="16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97A19DD4-3B0B-4882-99B6-B668517E4B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" y="1412875"/>
            <a:ext cx="8856663" cy="4524375"/>
          </a:xfrm>
        </p:spPr>
        <p:txBody>
          <a:bodyPr>
            <a:noAutofit/>
          </a:bodyPr>
          <a:lstStyle/>
          <a:p>
            <a:pPr>
              <a:buClr>
                <a:srgbClr val="727272"/>
              </a:buClr>
            </a:pPr>
            <a:r>
              <a:rPr lang="en-US" altLang="sr-Latn-RS" sz="1800" b="1" dirty="0" err="1">
                <a:solidFill>
                  <a:srgbClr val="00B050"/>
                </a:solidFill>
              </a:rPr>
              <a:t>Dokument</a:t>
            </a:r>
            <a:r>
              <a:rPr lang="en-US" altLang="sr-Latn-RS" sz="1800" b="1" dirty="0">
                <a:solidFill>
                  <a:srgbClr val="00B050"/>
                </a:solidFill>
              </a:rPr>
              <a:t> o </a:t>
            </a:r>
            <a:r>
              <a:rPr lang="en-US" altLang="sr-Latn-RS" sz="1800" b="1" dirty="0" err="1">
                <a:solidFill>
                  <a:srgbClr val="00B050"/>
                </a:solidFill>
              </a:rPr>
              <a:t>ekološkom</a:t>
            </a:r>
            <a:r>
              <a:rPr lang="en-US" altLang="sr-Latn-RS" sz="1800" b="1" dirty="0">
                <a:solidFill>
                  <a:srgbClr val="00B050"/>
                </a:solidFill>
              </a:rPr>
              <a:t> </a:t>
            </a:r>
            <a:r>
              <a:rPr lang="en-US" altLang="sr-Latn-RS" sz="1800" b="1" dirty="0" err="1">
                <a:solidFill>
                  <a:srgbClr val="00B050"/>
                </a:solidFill>
              </a:rPr>
              <a:t>proračunu</a:t>
            </a:r>
            <a:r>
              <a:rPr lang="en-US" altLang="sr-Latn-RS" sz="1800" b="1" dirty="0">
                <a:solidFill>
                  <a:srgbClr val="00B050"/>
                </a:solidFill>
              </a:rPr>
              <a:t> – </a:t>
            </a:r>
            <a:r>
              <a:rPr lang="en-US" altLang="sr-Latn-RS" sz="1800" i="1" dirty="0" err="1">
                <a:solidFill>
                  <a:srgbClr val="727272"/>
                </a:solidFill>
              </a:rPr>
              <a:t>vidi</a:t>
            </a:r>
            <a:r>
              <a:rPr lang="en-US" altLang="sr-Latn-RS" sz="1800" i="1" dirty="0">
                <a:solidFill>
                  <a:srgbClr val="727272"/>
                </a:solidFill>
              </a:rPr>
              <a:t> </a:t>
            </a:r>
            <a:r>
              <a:rPr lang="en-US" altLang="sr-Latn-RS" sz="1800" i="1" dirty="0" err="1">
                <a:solidFill>
                  <a:srgbClr val="727272"/>
                </a:solidFill>
              </a:rPr>
              <a:t>idući</a:t>
            </a:r>
            <a:r>
              <a:rPr lang="en-US" altLang="sr-Latn-RS" sz="1800" i="1" dirty="0">
                <a:solidFill>
                  <a:srgbClr val="727272"/>
                </a:solidFill>
              </a:rPr>
              <a:t> </a:t>
            </a:r>
            <a:r>
              <a:rPr lang="en-US" altLang="sr-Latn-RS" sz="1800" i="1" dirty="0" err="1">
                <a:solidFill>
                  <a:srgbClr val="727272"/>
                </a:solidFill>
              </a:rPr>
              <a:t>slajd</a:t>
            </a:r>
            <a:r>
              <a:rPr lang="en-US" altLang="sr-Latn-RS" sz="1800" i="1" dirty="0">
                <a:solidFill>
                  <a:srgbClr val="727272"/>
                </a:solidFill>
              </a:rPr>
              <a:t> </a:t>
            </a:r>
          </a:p>
          <a:p>
            <a:pPr>
              <a:buClr>
                <a:srgbClr val="727272"/>
              </a:buClr>
            </a:pPr>
            <a:r>
              <a:rPr lang="en-US" altLang="sr-Latn-RS" sz="1800" b="1" dirty="0" err="1">
                <a:solidFill>
                  <a:srgbClr val="00B050"/>
                </a:solidFill>
              </a:rPr>
              <a:t>Analiza</a:t>
            </a:r>
            <a:r>
              <a:rPr lang="en-US" altLang="sr-Latn-RS" sz="1800" b="1" dirty="0">
                <a:solidFill>
                  <a:srgbClr val="00B050"/>
                </a:solidFill>
              </a:rPr>
              <a:t> </a:t>
            </a:r>
            <a:r>
              <a:rPr lang="en-US" altLang="sr-Latn-RS" sz="1800" b="1" dirty="0" err="1">
                <a:solidFill>
                  <a:srgbClr val="00B050"/>
                </a:solidFill>
              </a:rPr>
              <a:t>temeljnih</a:t>
            </a:r>
            <a:r>
              <a:rPr lang="en-US" altLang="sr-Latn-RS" sz="1800" b="1" dirty="0">
                <a:solidFill>
                  <a:srgbClr val="00B050"/>
                </a:solidFill>
              </a:rPr>
              <a:t> </a:t>
            </a:r>
            <a:r>
              <a:rPr lang="en-US" altLang="sr-Latn-RS" sz="1800" b="1" dirty="0" err="1">
                <a:solidFill>
                  <a:srgbClr val="00B050"/>
                </a:solidFill>
              </a:rPr>
              <a:t>vrijednosti</a:t>
            </a:r>
            <a:r>
              <a:rPr lang="en-US" altLang="sr-Latn-RS" sz="1800" b="1" dirty="0">
                <a:solidFill>
                  <a:srgbClr val="00B050"/>
                </a:solidFill>
              </a:rPr>
              <a:t> </a:t>
            </a:r>
            <a:r>
              <a:rPr lang="en-US" altLang="sr-Latn-RS" sz="1800" b="1" dirty="0" err="1">
                <a:solidFill>
                  <a:srgbClr val="00B050"/>
                </a:solidFill>
              </a:rPr>
              <a:t>ekološkog</a:t>
            </a:r>
            <a:r>
              <a:rPr lang="en-US" altLang="sr-Latn-RS" sz="1800" b="1" dirty="0">
                <a:solidFill>
                  <a:srgbClr val="00B050"/>
                </a:solidFill>
              </a:rPr>
              <a:t> </a:t>
            </a:r>
            <a:r>
              <a:rPr lang="en-US" altLang="sr-Latn-RS" sz="1800" b="1" dirty="0" err="1">
                <a:solidFill>
                  <a:srgbClr val="00B050"/>
                </a:solidFill>
              </a:rPr>
              <a:t>proračuna</a:t>
            </a:r>
            <a:r>
              <a:rPr lang="en-US" altLang="sr-Latn-RS" sz="1800" dirty="0">
                <a:solidFill>
                  <a:srgbClr val="00B050"/>
                </a:solidFill>
              </a:rPr>
              <a:t> </a:t>
            </a:r>
            <a:r>
              <a:rPr lang="en-US" altLang="sr-Latn-RS" sz="1800" dirty="0">
                <a:solidFill>
                  <a:srgbClr val="727272"/>
                </a:solidFill>
              </a:rPr>
              <a:t>- „</a:t>
            </a:r>
            <a:r>
              <a:rPr lang="en-US" altLang="sr-Latn-RS" sz="1800" dirty="0" err="1">
                <a:solidFill>
                  <a:srgbClr val="727272"/>
                </a:solidFill>
              </a:rPr>
              <a:t>toplinska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karta</a:t>
            </a:r>
            <a:r>
              <a:rPr lang="en-US" altLang="sr-Latn-RS" sz="1800" dirty="0">
                <a:solidFill>
                  <a:srgbClr val="727272"/>
                </a:solidFill>
              </a:rPr>
              <a:t>” </a:t>
            </a:r>
            <a:r>
              <a:rPr lang="en-US" altLang="sr-Latn-RS" sz="1800" dirty="0" err="1">
                <a:solidFill>
                  <a:srgbClr val="727272"/>
                </a:solidFill>
              </a:rPr>
              <a:t>utjecaja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temeljnih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vrijednosti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rashoda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i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porezne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politike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na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okoliš</a:t>
            </a:r>
            <a:endParaRPr lang="en-US" altLang="sr-Latn-RS" sz="1800" dirty="0">
              <a:solidFill>
                <a:srgbClr val="727272"/>
              </a:solidFill>
            </a:endParaRPr>
          </a:p>
          <a:p>
            <a:pPr>
              <a:buClr>
                <a:srgbClr val="727272"/>
              </a:buClr>
            </a:pPr>
            <a:r>
              <a:rPr lang="en-US" altLang="sr-Latn-RS" sz="1800" b="1" dirty="0" err="1">
                <a:solidFill>
                  <a:srgbClr val="00B050"/>
                </a:solidFill>
              </a:rPr>
              <a:t>Referentne</a:t>
            </a:r>
            <a:r>
              <a:rPr lang="en-US" altLang="sr-Latn-RS" sz="1800" b="1" dirty="0">
                <a:solidFill>
                  <a:srgbClr val="00B050"/>
                </a:solidFill>
              </a:rPr>
              <a:t> </a:t>
            </a:r>
            <a:r>
              <a:rPr lang="en-US" altLang="sr-Latn-RS" sz="1800" b="1" dirty="0" err="1">
                <a:solidFill>
                  <a:srgbClr val="00B050"/>
                </a:solidFill>
              </a:rPr>
              <a:t>vrijednosti</a:t>
            </a:r>
            <a:r>
              <a:rPr lang="en-US" altLang="sr-Latn-RS" sz="1800" b="1" dirty="0">
                <a:solidFill>
                  <a:srgbClr val="00B050"/>
                </a:solidFill>
              </a:rPr>
              <a:t> </a:t>
            </a:r>
            <a:r>
              <a:rPr lang="en-US" altLang="sr-Latn-RS" sz="1800" b="1" dirty="0" err="1">
                <a:solidFill>
                  <a:srgbClr val="00B050"/>
                </a:solidFill>
              </a:rPr>
              <a:t>ekološkog</a:t>
            </a:r>
            <a:r>
              <a:rPr lang="en-US" altLang="sr-Latn-RS" sz="1800" b="1" dirty="0">
                <a:solidFill>
                  <a:srgbClr val="00B050"/>
                </a:solidFill>
              </a:rPr>
              <a:t> </a:t>
            </a:r>
            <a:r>
              <a:rPr lang="en-US" altLang="sr-Latn-RS" sz="1800" b="1" dirty="0" err="1">
                <a:solidFill>
                  <a:srgbClr val="00B050"/>
                </a:solidFill>
              </a:rPr>
              <a:t>proračuna</a:t>
            </a:r>
            <a:r>
              <a:rPr lang="en-US" altLang="sr-Latn-RS" sz="1800" b="1" dirty="0">
                <a:solidFill>
                  <a:srgbClr val="00B050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kako</a:t>
            </a:r>
            <a:r>
              <a:rPr lang="en-US" altLang="sr-Latn-RS" sz="1800" dirty="0">
                <a:solidFill>
                  <a:srgbClr val="727272"/>
                </a:solidFill>
              </a:rPr>
              <a:t> bi se </a:t>
            </a:r>
            <a:r>
              <a:rPr lang="en-US" altLang="sr-Latn-RS" sz="1800" dirty="0" err="1">
                <a:solidFill>
                  <a:srgbClr val="727272"/>
                </a:solidFill>
              </a:rPr>
              <a:t>izradili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prekogranični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pokazatelji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napretka</a:t>
            </a:r>
            <a:r>
              <a:rPr lang="en-US" altLang="sr-Latn-RS" sz="1800" dirty="0">
                <a:solidFill>
                  <a:srgbClr val="727272"/>
                </a:solidFill>
              </a:rPr>
              <a:t> u </a:t>
            </a:r>
            <a:r>
              <a:rPr lang="en-US" altLang="sr-Latn-RS" sz="1800" dirty="0" err="1">
                <a:solidFill>
                  <a:srgbClr val="727272"/>
                </a:solidFill>
              </a:rPr>
              <a:t>odnosu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na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različite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međunarodne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ekološke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ciljeve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</a:p>
          <a:p>
            <a:pPr>
              <a:buClr>
                <a:srgbClr val="727272"/>
              </a:buClr>
            </a:pPr>
            <a:r>
              <a:rPr lang="en-US" altLang="sr-Latn-RS" sz="1800" b="1" dirty="0" err="1">
                <a:solidFill>
                  <a:srgbClr val="00B050"/>
                </a:solidFill>
              </a:rPr>
              <a:t>Ekološka</a:t>
            </a:r>
            <a:r>
              <a:rPr lang="en-US" altLang="sr-Latn-RS" sz="1800" b="1" dirty="0">
                <a:solidFill>
                  <a:srgbClr val="00B050"/>
                </a:solidFill>
              </a:rPr>
              <a:t> </a:t>
            </a:r>
            <a:r>
              <a:rPr lang="en-US" altLang="sr-Latn-RS" sz="1800" b="1" dirty="0" err="1">
                <a:solidFill>
                  <a:srgbClr val="00B050"/>
                </a:solidFill>
              </a:rPr>
              <a:t>analiza</a:t>
            </a:r>
            <a:r>
              <a:rPr lang="en-US" altLang="sr-Latn-RS" sz="1800" b="1" dirty="0">
                <a:solidFill>
                  <a:srgbClr val="00B050"/>
                </a:solidFill>
              </a:rPr>
              <a:t> </a:t>
            </a:r>
            <a:r>
              <a:rPr lang="en-US" altLang="sr-Latn-RS" sz="1800" b="1" dirty="0" err="1">
                <a:solidFill>
                  <a:srgbClr val="00B050"/>
                </a:solidFill>
              </a:rPr>
              <a:t>isplativosti</a:t>
            </a:r>
            <a:r>
              <a:rPr lang="en-US" altLang="sr-Latn-RS" sz="1800" b="1" dirty="0">
                <a:solidFill>
                  <a:srgbClr val="00B050"/>
                </a:solidFill>
              </a:rPr>
              <a:t>, </a:t>
            </a:r>
            <a:r>
              <a:rPr lang="en-US" altLang="sr-Latn-RS" sz="1800" dirty="0" err="1">
                <a:solidFill>
                  <a:srgbClr val="727272"/>
                </a:solidFill>
              </a:rPr>
              <a:t>veliko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ažuriranje</a:t>
            </a:r>
            <a:r>
              <a:rPr lang="en-US" altLang="sr-Latn-RS" sz="1800" dirty="0">
                <a:solidFill>
                  <a:srgbClr val="727272"/>
                </a:solidFill>
              </a:rPr>
              <a:t> OECD-</a:t>
            </a:r>
            <a:r>
              <a:rPr lang="en-US" altLang="sr-Latn-RS" sz="1800" dirty="0" err="1">
                <a:solidFill>
                  <a:srgbClr val="727272"/>
                </a:solidFill>
              </a:rPr>
              <a:t>ove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referentne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publikacije</a:t>
            </a:r>
            <a:r>
              <a:rPr lang="en-US" altLang="sr-Latn-RS" sz="1800" i="1" dirty="0">
                <a:solidFill>
                  <a:srgbClr val="727272"/>
                </a:solidFill>
              </a:rPr>
              <a:t> </a:t>
            </a:r>
          </a:p>
          <a:p>
            <a:pPr>
              <a:buClr>
                <a:srgbClr val="727272"/>
              </a:buClr>
            </a:pPr>
            <a:r>
              <a:rPr lang="en-US" altLang="sr-Latn-RS" sz="1800" b="1" dirty="0" err="1">
                <a:solidFill>
                  <a:srgbClr val="00B050"/>
                </a:solidFill>
              </a:rPr>
              <a:t>Izvještaj</a:t>
            </a:r>
            <a:r>
              <a:rPr lang="en-US" altLang="sr-Latn-RS" sz="1800" b="1" dirty="0">
                <a:solidFill>
                  <a:srgbClr val="00B050"/>
                </a:solidFill>
              </a:rPr>
              <a:t> o </a:t>
            </a:r>
            <a:r>
              <a:rPr lang="en-US" altLang="sr-Latn-RS" sz="1800" b="1" dirty="0" err="1">
                <a:solidFill>
                  <a:srgbClr val="00B050"/>
                </a:solidFill>
              </a:rPr>
              <a:t>održivosti</a:t>
            </a:r>
            <a:r>
              <a:rPr lang="en-US" altLang="sr-Latn-RS" sz="1800" b="1" dirty="0">
                <a:solidFill>
                  <a:srgbClr val="00B050"/>
                </a:solidFill>
              </a:rPr>
              <a:t> </a:t>
            </a:r>
            <a:r>
              <a:rPr lang="en-US" altLang="sr-Latn-RS" sz="1800" b="1" dirty="0" err="1">
                <a:solidFill>
                  <a:srgbClr val="00B050"/>
                </a:solidFill>
              </a:rPr>
              <a:t>ekološkog</a:t>
            </a:r>
            <a:r>
              <a:rPr lang="en-US" altLang="sr-Latn-RS" sz="1800" b="1" dirty="0">
                <a:solidFill>
                  <a:srgbClr val="00B050"/>
                </a:solidFill>
              </a:rPr>
              <a:t> </a:t>
            </a:r>
            <a:r>
              <a:rPr lang="en-US" altLang="sr-Latn-RS" sz="1800" b="1" dirty="0" err="1">
                <a:solidFill>
                  <a:srgbClr val="00B050"/>
                </a:solidFill>
              </a:rPr>
              <a:t>proračuna</a:t>
            </a:r>
            <a:r>
              <a:rPr lang="en-US" altLang="sr-Latn-RS" sz="1800" dirty="0">
                <a:solidFill>
                  <a:srgbClr val="00B050"/>
                </a:solidFill>
              </a:rPr>
              <a:t>– </a:t>
            </a:r>
            <a:r>
              <a:rPr lang="en-US" altLang="sr-Latn-RS" sz="1800" dirty="0" err="1">
                <a:solidFill>
                  <a:srgbClr val="727272"/>
                </a:solidFill>
              </a:rPr>
              <a:t>dugoročne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fiskalne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posljedice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ekološki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održivog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gospodarstva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temeljenog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na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niskim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emisijama</a:t>
            </a:r>
            <a:r>
              <a:rPr lang="en-US" altLang="sr-Latn-RS" sz="1800" dirty="0">
                <a:solidFill>
                  <a:srgbClr val="727272"/>
                </a:solidFill>
              </a:rPr>
              <a:t> CO2</a:t>
            </a:r>
          </a:p>
          <a:p>
            <a:pPr>
              <a:buClr>
                <a:srgbClr val="727272"/>
              </a:buClr>
            </a:pPr>
            <a:r>
              <a:rPr lang="en-US" altLang="sr-Latn-RS" sz="1800" b="1" dirty="0" err="1">
                <a:solidFill>
                  <a:srgbClr val="00B050"/>
                </a:solidFill>
              </a:rPr>
              <a:t>Pregled</a:t>
            </a:r>
            <a:r>
              <a:rPr lang="en-US" altLang="sr-Latn-RS" sz="1800" b="1" dirty="0">
                <a:solidFill>
                  <a:srgbClr val="00B050"/>
                </a:solidFill>
              </a:rPr>
              <a:t> </a:t>
            </a:r>
            <a:r>
              <a:rPr lang="en-US" altLang="sr-Latn-RS" sz="1800" b="1" dirty="0" err="1">
                <a:solidFill>
                  <a:srgbClr val="00B050"/>
                </a:solidFill>
              </a:rPr>
              <a:t>utjecaja</a:t>
            </a:r>
            <a:r>
              <a:rPr lang="en-US" altLang="sr-Latn-RS" sz="1800" b="1" dirty="0">
                <a:solidFill>
                  <a:srgbClr val="00B050"/>
                </a:solidFill>
              </a:rPr>
              <a:t> </a:t>
            </a:r>
            <a:r>
              <a:rPr lang="en-US" altLang="sr-Latn-RS" sz="1800" b="1" dirty="0" err="1">
                <a:solidFill>
                  <a:srgbClr val="00B050"/>
                </a:solidFill>
              </a:rPr>
              <a:t>dekarbonizacije</a:t>
            </a:r>
            <a:r>
              <a:rPr lang="en-US" altLang="sr-Latn-RS" sz="1800" b="1" dirty="0">
                <a:solidFill>
                  <a:srgbClr val="00B050"/>
                </a:solidFill>
              </a:rPr>
              <a:t> </a:t>
            </a:r>
            <a:r>
              <a:rPr lang="en-US" altLang="sr-Latn-RS" sz="1800" b="1" dirty="0" err="1">
                <a:solidFill>
                  <a:srgbClr val="00B050"/>
                </a:solidFill>
              </a:rPr>
              <a:t>na</a:t>
            </a:r>
            <a:r>
              <a:rPr lang="en-US" altLang="sr-Latn-RS" sz="1800" b="1" dirty="0">
                <a:solidFill>
                  <a:srgbClr val="00B050"/>
                </a:solidFill>
              </a:rPr>
              <a:t> </a:t>
            </a:r>
            <a:r>
              <a:rPr lang="en-US" altLang="sr-Latn-RS" sz="1800" b="1" dirty="0" err="1">
                <a:solidFill>
                  <a:srgbClr val="00B050"/>
                </a:solidFill>
              </a:rPr>
              <a:t>državni</a:t>
            </a:r>
            <a:r>
              <a:rPr lang="en-US" altLang="sr-Latn-RS" sz="1800" b="1" dirty="0">
                <a:solidFill>
                  <a:srgbClr val="00B050"/>
                </a:solidFill>
              </a:rPr>
              <a:t> </a:t>
            </a:r>
            <a:r>
              <a:rPr lang="en-US" altLang="sr-Latn-RS" sz="1800" b="1" dirty="0" err="1">
                <a:solidFill>
                  <a:srgbClr val="00B050"/>
                </a:solidFill>
              </a:rPr>
              <a:t>porez</a:t>
            </a:r>
            <a:r>
              <a:rPr lang="en-US" altLang="sr-Latn-RS" sz="1800" b="1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kako</a:t>
            </a:r>
            <a:r>
              <a:rPr lang="en-US" altLang="sr-Latn-RS" sz="1800" dirty="0">
                <a:solidFill>
                  <a:srgbClr val="727272"/>
                </a:solidFill>
              </a:rPr>
              <a:t> bi se </a:t>
            </a:r>
            <a:r>
              <a:rPr lang="en-US" altLang="sr-Latn-RS" sz="1800" dirty="0" err="1">
                <a:solidFill>
                  <a:srgbClr val="727272"/>
                </a:solidFill>
              </a:rPr>
              <a:t>ocijenio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utjecaj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određivanja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cijena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ugljika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i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dekarbonizacije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na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upotrebu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fosilnih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goriva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i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porezne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prihode</a:t>
            </a:r>
            <a:endParaRPr lang="en-US" altLang="sr-Latn-RS" sz="1800" dirty="0">
              <a:solidFill>
                <a:srgbClr val="727272"/>
              </a:solidFill>
            </a:endParaRPr>
          </a:p>
          <a:p>
            <a:pPr>
              <a:buClr>
                <a:srgbClr val="727272"/>
              </a:buClr>
            </a:pPr>
            <a:r>
              <a:rPr lang="en-US" altLang="sr-Latn-RS" sz="1800" b="1" dirty="0" err="1">
                <a:solidFill>
                  <a:srgbClr val="00B050"/>
                </a:solidFill>
              </a:rPr>
              <a:t>Ekološka</a:t>
            </a:r>
            <a:r>
              <a:rPr lang="en-US" altLang="sr-Latn-RS" sz="1800" b="1" dirty="0">
                <a:solidFill>
                  <a:srgbClr val="00B050"/>
                </a:solidFill>
              </a:rPr>
              <a:t> </a:t>
            </a:r>
            <a:r>
              <a:rPr lang="en-US" altLang="sr-Latn-RS" sz="1800" b="1" dirty="0" err="1">
                <a:solidFill>
                  <a:srgbClr val="00B050"/>
                </a:solidFill>
              </a:rPr>
              <a:t>bilanca</a:t>
            </a:r>
            <a:r>
              <a:rPr lang="en-US" altLang="sr-Latn-RS" sz="1800" b="1" dirty="0">
                <a:solidFill>
                  <a:srgbClr val="00B050"/>
                </a:solidFill>
              </a:rPr>
              <a:t> – </a:t>
            </a:r>
            <a:r>
              <a:rPr lang="en-US" altLang="sr-Latn-RS" sz="1800" dirty="0" err="1">
                <a:solidFill>
                  <a:srgbClr val="727272"/>
                </a:solidFill>
              </a:rPr>
              <a:t>vrednovanje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prirodne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imovine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i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obveza</a:t>
            </a:r>
            <a:endParaRPr lang="en-US" altLang="sr-Latn-RS" sz="1800" dirty="0">
              <a:solidFill>
                <a:srgbClr val="727272"/>
              </a:solidFill>
            </a:endParaRPr>
          </a:p>
          <a:p>
            <a:pPr>
              <a:buClr>
                <a:srgbClr val="727272"/>
              </a:buClr>
            </a:pPr>
            <a:r>
              <a:rPr lang="en-US" altLang="sr-Latn-RS" sz="1800" b="1" dirty="0" err="1">
                <a:solidFill>
                  <a:srgbClr val="00B050"/>
                </a:solidFill>
              </a:rPr>
              <a:t>Sektorski</a:t>
            </a:r>
            <a:r>
              <a:rPr lang="en-US" altLang="sr-Latn-RS" sz="1800" b="1" dirty="0">
                <a:solidFill>
                  <a:srgbClr val="00B050"/>
                </a:solidFill>
              </a:rPr>
              <a:t> </a:t>
            </a:r>
            <a:r>
              <a:rPr lang="en-US" altLang="sr-Latn-RS" sz="1800" b="1" dirty="0" err="1">
                <a:solidFill>
                  <a:srgbClr val="00B050"/>
                </a:solidFill>
              </a:rPr>
              <a:t>profil</a:t>
            </a:r>
            <a:r>
              <a:rPr lang="en-US" altLang="sr-Latn-RS" sz="1800" b="1" dirty="0">
                <a:solidFill>
                  <a:srgbClr val="00B050"/>
                </a:solidFill>
              </a:rPr>
              <a:t> –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praktični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utjecaj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ekoloških</a:t>
            </a:r>
            <a:r>
              <a:rPr lang="en-US" altLang="sr-Latn-RS" sz="1800" dirty="0">
                <a:solidFill>
                  <a:srgbClr val="727272"/>
                </a:solidFill>
              </a:rPr>
              <a:t> </a:t>
            </a:r>
            <a:r>
              <a:rPr lang="en-US" altLang="sr-Latn-RS" sz="1800" dirty="0" err="1">
                <a:solidFill>
                  <a:srgbClr val="727272"/>
                </a:solidFill>
              </a:rPr>
              <a:t>alata</a:t>
            </a:r>
            <a:r>
              <a:rPr lang="en-US" altLang="sr-Latn-RS" sz="1800" dirty="0">
                <a:solidFill>
                  <a:srgbClr val="727272"/>
                </a:solidFill>
              </a:rPr>
              <a:t>? </a:t>
            </a:r>
          </a:p>
        </p:txBody>
      </p:sp>
      <p:sp>
        <p:nvSpPr>
          <p:cNvPr id="22531" name="Slide Number Placeholder 3">
            <a:extLst>
              <a:ext uri="{FF2B5EF4-FFF2-40B4-BE49-F238E27FC236}">
                <a16:creationId xmlns:a16="http://schemas.microsoft.com/office/drawing/2014/main" xmlns="" id="{33A7E328-19C1-4905-A3C6-1C385384B7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6DE78F7C-ADE5-4D7D-A722-75AE75C8EA5D}" type="slidenum">
              <a:rPr lang="en-US" altLang="sr-Latn-RS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10</a:t>
            </a:fld>
            <a:endParaRPr lang="en-US" altLang="sr-Latn-R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2532" name="Title 4">
            <a:extLst>
              <a:ext uri="{FF2B5EF4-FFF2-40B4-BE49-F238E27FC236}">
                <a16:creationId xmlns:a16="http://schemas.microsoft.com/office/drawing/2014/main" xmlns="" id="{696E7E26-1C66-496C-A975-955F8391E8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0" y="238125"/>
            <a:ext cx="7416800" cy="1022350"/>
          </a:xfrm>
        </p:spPr>
        <p:txBody>
          <a:bodyPr/>
          <a:lstStyle/>
          <a:p>
            <a:pPr>
              <a:buSzPct val="100000"/>
            </a:pPr>
            <a:r>
              <a:rPr lang="en-US" altLang="sr-Latn-RS">
                <a:solidFill>
                  <a:srgbClr val="727272"/>
                </a:solidFill>
              </a:rPr>
              <a:t>Ostali potencijalni proizvodi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88EABD26-76FE-4FED-85E9-B4DCA114D2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601788"/>
            <a:ext cx="7920038" cy="4525962"/>
          </a:xfrm>
        </p:spPr>
        <p:txBody>
          <a:bodyPr>
            <a:normAutofit/>
          </a:bodyPr>
          <a:lstStyle/>
          <a:p>
            <a:pPr>
              <a:spcAft>
                <a:spcPts val="2400"/>
              </a:spcAft>
              <a:buClr>
                <a:srgbClr val="727272"/>
              </a:buClr>
            </a:pPr>
            <a:r>
              <a:rPr lang="en-US" altLang="sr-Latn-RS" sz="2800">
                <a:solidFill>
                  <a:srgbClr val="727272"/>
                </a:solidFill>
              </a:rPr>
              <a:t>Koliko je ekološko planiranje proračuna relevantno za vaše zemlje?</a:t>
            </a:r>
          </a:p>
          <a:p>
            <a:pPr>
              <a:spcAft>
                <a:spcPts val="2400"/>
              </a:spcAft>
              <a:buClr>
                <a:srgbClr val="727272"/>
              </a:buClr>
            </a:pPr>
            <a:r>
              <a:rPr lang="en-US" altLang="sr-Latn-RS" sz="2800">
                <a:solidFill>
                  <a:srgbClr val="727272"/>
                </a:solidFill>
              </a:rPr>
              <a:t>Koji potencijalni izlazni rezultati najviše obećavaju, prema vašem mišljenju? </a:t>
            </a:r>
          </a:p>
          <a:p>
            <a:pPr>
              <a:spcAft>
                <a:spcPts val="2400"/>
              </a:spcAft>
              <a:buClr>
                <a:srgbClr val="727272"/>
              </a:buClr>
            </a:pPr>
            <a:r>
              <a:rPr lang="en-US" altLang="sr-Latn-RS" sz="2800">
                <a:solidFill>
                  <a:srgbClr val="727272"/>
                </a:solidFill>
              </a:rPr>
              <a:t>Kako bi se mreža SBO-a za regiju CESEE i njezini članovi mogli uključiti? </a:t>
            </a:r>
          </a:p>
          <a:p>
            <a:pPr>
              <a:spcAft>
                <a:spcPts val="2400"/>
              </a:spcAft>
              <a:buClr>
                <a:srgbClr val="727272"/>
              </a:buClr>
            </a:pPr>
            <a:endParaRPr lang="en-US" altLang="sr-Latn-RS" sz="2800">
              <a:solidFill>
                <a:srgbClr val="727272"/>
              </a:solidFill>
            </a:endParaRPr>
          </a:p>
          <a:p>
            <a:pPr>
              <a:spcAft>
                <a:spcPts val="2400"/>
              </a:spcAft>
              <a:buClrTx/>
              <a:buSzPct val="100000"/>
              <a:buFont typeface="Georgia" panose="02040502050405020303" pitchFamily="18" charset="0"/>
              <a:buNone/>
            </a:pPr>
            <a:endParaRPr lang="en-US" altLang="sr-Latn-RS" sz="2800">
              <a:solidFill>
                <a:srgbClr val="727272"/>
              </a:solidFill>
            </a:endParaRPr>
          </a:p>
          <a:p>
            <a:pPr>
              <a:spcAft>
                <a:spcPts val="2400"/>
              </a:spcAft>
              <a:buClr>
                <a:srgbClr val="727272"/>
              </a:buClr>
            </a:pPr>
            <a:endParaRPr lang="en-US" altLang="sr-Latn-RS" sz="2800">
              <a:solidFill>
                <a:srgbClr val="727272"/>
              </a:solidFill>
            </a:endParaRPr>
          </a:p>
        </p:txBody>
      </p:sp>
      <p:sp>
        <p:nvSpPr>
          <p:cNvPr id="24579" name="Footer Placeholder 2">
            <a:extLst>
              <a:ext uri="{FF2B5EF4-FFF2-40B4-BE49-F238E27FC236}">
                <a16:creationId xmlns:a16="http://schemas.microsoft.com/office/drawing/2014/main" xmlns="" id="{F6021A9F-5132-4C91-B036-A04861D67F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sr-Latn-RS">
              <a:solidFill>
                <a:srgbClr val="727272"/>
              </a:solidFill>
              <a:latin typeface="Arial" panose="020B0604020202020204" pitchFamily="34" charset="0"/>
            </a:endParaRPr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xmlns="" id="{31CF5940-0309-4DC5-AAF4-BD7DB28277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ADDEFDFF-3946-423C-B454-2B7B4A360516}" type="slidenum">
              <a:rPr lang="en-US" altLang="sr-Latn-RS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11</a:t>
            </a:fld>
            <a:endParaRPr lang="en-US" altLang="sr-Latn-R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4581" name="Title 4">
            <a:extLst>
              <a:ext uri="{FF2B5EF4-FFF2-40B4-BE49-F238E27FC236}">
                <a16:creationId xmlns:a16="http://schemas.microsoft.com/office/drawing/2014/main" xmlns="" id="{B5CE7DC9-B530-421E-A99A-3AA2D7BDDE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0" y="238125"/>
            <a:ext cx="7416800" cy="1022350"/>
          </a:xfrm>
        </p:spPr>
        <p:txBody>
          <a:bodyPr/>
          <a:lstStyle/>
          <a:p>
            <a:pPr>
              <a:buSzPct val="100000"/>
            </a:pPr>
            <a:r>
              <a:rPr lang="en-US" altLang="sr-Latn-RS">
                <a:solidFill>
                  <a:srgbClr val="727272"/>
                </a:solidFill>
              </a:rPr>
              <a:t>Pitanja za raspravu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DA831E0-1B6C-41E5-AA9A-CF1511764102}"/>
              </a:ext>
            </a:extLst>
          </p:cNvPr>
          <p:cNvSpPr txBox="1"/>
          <p:nvPr/>
        </p:nvSpPr>
        <p:spPr>
          <a:xfrm>
            <a:off x="250825" y="3933825"/>
            <a:ext cx="4144963" cy="3138488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Aft>
                <a:spcPts val="600"/>
              </a:spcAft>
              <a:buSzPct val="100000"/>
            </a:pPr>
            <a:r>
              <a:rPr lang="en-US" altLang="sr-Latn-RS" sz="2400">
                <a:solidFill>
                  <a:srgbClr val="BFBFBF"/>
                </a:solidFill>
                <a:latin typeface="Arial" panose="020B0604020202020204" pitchFamily="34" charset="0"/>
              </a:rPr>
              <a:t>Kontakti:</a:t>
            </a:r>
          </a:p>
          <a:p>
            <a:pPr eaLnBrk="1" hangingPunct="1">
              <a:spcAft>
                <a:spcPts val="600"/>
              </a:spcAft>
              <a:buSzPct val="100000"/>
            </a:pPr>
            <a:r>
              <a:rPr lang="en-US" altLang="sr-Latn-RS" sz="2400">
                <a:solidFill>
                  <a:srgbClr val="FFFFFF"/>
                </a:solidFill>
                <a:latin typeface="Arial" panose="020B0604020202020204" pitchFamily="34" charset="0"/>
              </a:rPr>
              <a:t>Juliane.JANSEN@oecd.org</a:t>
            </a:r>
          </a:p>
          <a:p>
            <a:pPr eaLnBrk="1" hangingPunct="1">
              <a:spcAft>
                <a:spcPts val="600"/>
              </a:spcAft>
              <a:buSzPct val="100000"/>
            </a:pPr>
            <a:r>
              <a:rPr lang="en-US" altLang="sr-Latn-RS" sz="2400">
                <a:solidFill>
                  <a:srgbClr val="FFFFFF"/>
                </a:solidFill>
                <a:latin typeface="Arial" panose="020B0604020202020204" pitchFamily="34" charset="0"/>
              </a:rPr>
              <a:t>Ronnie.DOWNES@oecd.org</a:t>
            </a:r>
          </a:p>
          <a:p>
            <a:pPr eaLnBrk="1" hangingPunct="1">
              <a:spcAft>
                <a:spcPts val="600"/>
              </a:spcAft>
              <a:buSzPct val="100000"/>
            </a:pPr>
            <a:endParaRPr lang="en-US" altLang="sr-Latn-RS" sz="24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SzPct val="100000"/>
            </a:pPr>
            <a:endParaRPr lang="en-US" altLang="sr-Latn-RS" sz="24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SzPct val="100000"/>
            </a:pPr>
            <a:endParaRPr lang="en-US" altLang="sr-Latn-RS" sz="2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1D57BF3C-4468-4E32-BC31-A5EE6B6792C6}"/>
              </a:ext>
            </a:extLst>
          </p:cNvPr>
          <p:cNvSpPr txBox="1"/>
          <p:nvPr/>
        </p:nvSpPr>
        <p:spPr>
          <a:xfrm>
            <a:off x="2894013" y="2781300"/>
            <a:ext cx="3067050" cy="830263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buSzPct val="100000"/>
            </a:pPr>
            <a:r>
              <a:rPr lang="en-US" altLang="sr-Latn-RS" sz="4800">
                <a:solidFill>
                  <a:srgbClr val="FFFFFF"/>
                </a:solidFill>
                <a:latin typeface="Arial" panose="020B0604020202020204" pitchFamily="34" charset="0"/>
              </a:rPr>
              <a:t>Hvala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068011D1-CA68-43C9-82B1-E2BE836F1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484313"/>
            <a:ext cx="8218487" cy="468153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398463" lvl="1" indent="0">
              <a:lnSpc>
                <a:spcPct val="80000"/>
              </a:lnSpc>
              <a:buClrTx/>
              <a:buFont typeface="Georgia" panose="02040502050405020303" pitchFamily="18" charset="0"/>
              <a:buNone/>
            </a:pPr>
            <a:endParaRPr lang="en-US" altLang="sr-Latn-RS" sz="2200" i="1">
              <a:solidFill>
                <a:srgbClr val="727272"/>
              </a:solidFill>
            </a:endParaRPr>
          </a:p>
          <a:p>
            <a:pPr marL="398463" lvl="1" indent="0">
              <a:lnSpc>
                <a:spcPct val="80000"/>
              </a:lnSpc>
              <a:buClrTx/>
              <a:buFont typeface="Georgia" panose="02040502050405020303" pitchFamily="18" charset="0"/>
              <a:buNone/>
            </a:pPr>
            <a:r>
              <a:rPr lang="en-US" altLang="sr-Latn-RS" sz="2200" i="1">
                <a:solidFill>
                  <a:srgbClr val="727272"/>
                </a:solidFill>
              </a:rPr>
              <a:t>...upotreba alata za donošenje proračunskih politika kako bi se poboljšao utjecaj ispravne i održive ekološke politike</a:t>
            </a:r>
          </a:p>
          <a:p>
            <a:pPr marL="398463" lvl="1" indent="0">
              <a:lnSpc>
                <a:spcPct val="80000"/>
              </a:lnSpc>
              <a:buClrTx/>
              <a:buFont typeface="Georgia" panose="02040502050405020303" pitchFamily="18" charset="0"/>
              <a:buNone/>
            </a:pPr>
            <a:endParaRPr lang="en-US" altLang="sr-Latn-RS" sz="2200" i="1">
              <a:solidFill>
                <a:srgbClr val="727272"/>
              </a:solidFill>
            </a:endParaRPr>
          </a:p>
          <a:p>
            <a:pPr marL="398463" lvl="1" indent="0">
              <a:lnSpc>
                <a:spcPct val="80000"/>
              </a:lnSpc>
              <a:buClrTx/>
              <a:buFont typeface="Georgia" panose="02040502050405020303" pitchFamily="18" charset="0"/>
              <a:buNone/>
            </a:pPr>
            <a:r>
              <a:rPr lang="en-US" altLang="sr-Latn-RS" sz="2200" i="1">
                <a:solidFill>
                  <a:srgbClr val="727272"/>
                </a:solidFill>
              </a:rPr>
              <a:t>To uključuje:- </a:t>
            </a:r>
          </a:p>
          <a:p>
            <a:pPr marL="398463" lvl="1" indent="0">
              <a:lnSpc>
                <a:spcPct val="80000"/>
              </a:lnSpc>
              <a:buClr>
                <a:srgbClr val="727272"/>
              </a:buClr>
            </a:pPr>
            <a:r>
              <a:rPr lang="en-US" altLang="sr-Latn-RS" sz="2200" i="1">
                <a:solidFill>
                  <a:srgbClr val="727272"/>
                </a:solidFill>
              </a:rPr>
              <a:t>procjenu napretka ostvarenja nacionalnih i međunarodnih obveza</a:t>
            </a:r>
          </a:p>
          <a:p>
            <a:pPr marL="398463" lvl="1" indent="0">
              <a:lnSpc>
                <a:spcPct val="80000"/>
              </a:lnSpc>
              <a:buClr>
                <a:srgbClr val="727272"/>
              </a:buClr>
            </a:pPr>
            <a:r>
              <a:rPr lang="en-US" altLang="sr-Latn-RS" sz="2200" i="1">
                <a:solidFill>
                  <a:srgbClr val="727272"/>
                </a:solidFill>
              </a:rPr>
              <a:t>utvrđivanje nedostataka u politici i područja na kojima treba konkretno raditi </a:t>
            </a:r>
          </a:p>
          <a:p>
            <a:pPr marL="398463" lvl="1" indent="0">
              <a:lnSpc>
                <a:spcPct val="80000"/>
              </a:lnSpc>
              <a:buClr>
                <a:srgbClr val="727272"/>
              </a:buClr>
            </a:pPr>
            <a:r>
              <a:rPr lang="en-US" altLang="sr-Latn-RS" sz="2200" i="1">
                <a:solidFill>
                  <a:srgbClr val="727272"/>
                </a:solidFill>
              </a:rPr>
              <a:t>procjenu koherentnosti politika i resursa</a:t>
            </a:r>
          </a:p>
          <a:p>
            <a:pPr marL="398463" lvl="1" indent="0">
              <a:lnSpc>
                <a:spcPct val="80000"/>
              </a:lnSpc>
              <a:buClr>
                <a:srgbClr val="727272"/>
              </a:buClr>
            </a:pPr>
            <a:r>
              <a:rPr lang="en-US" altLang="sr-Latn-RS" sz="2200" i="1">
                <a:solidFill>
                  <a:srgbClr val="727272"/>
                </a:solidFill>
              </a:rPr>
              <a:t>pregled ekoloških u odnosu na druge prioritete</a:t>
            </a:r>
          </a:p>
          <a:p>
            <a:pPr marL="398463" lvl="1" indent="0">
              <a:lnSpc>
                <a:spcPct val="80000"/>
              </a:lnSpc>
              <a:buClr>
                <a:srgbClr val="727272"/>
              </a:buClr>
            </a:pPr>
            <a:r>
              <a:rPr lang="en-US" altLang="sr-Latn-RS" sz="2200" i="1">
                <a:solidFill>
                  <a:srgbClr val="727272"/>
                </a:solidFill>
              </a:rPr>
              <a:t>doprinos informiranoj raspravi temeljenoj na dokazima o održivom i uključivom rastu </a:t>
            </a:r>
          </a:p>
        </p:txBody>
      </p:sp>
      <p:sp>
        <p:nvSpPr>
          <p:cNvPr id="7171" name="Footer Placeholder 2">
            <a:extLst>
              <a:ext uri="{FF2B5EF4-FFF2-40B4-BE49-F238E27FC236}">
                <a16:creationId xmlns:a16="http://schemas.microsoft.com/office/drawing/2014/main" xmlns="" id="{65F406EA-1D42-47DF-996B-3893F815A1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sr-Latn-RS">
              <a:solidFill>
                <a:srgbClr val="727272"/>
              </a:solidFill>
              <a:latin typeface="Arial" panose="020B0604020202020204" pitchFamily="34" charset="0"/>
            </a:endParaRPr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xmlns="" id="{2B8AEFC1-4170-4854-8229-1B115685A5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4D54B0F1-F432-4693-9AF4-A758D91C4A55}" type="slidenum">
              <a:rPr lang="en-US" altLang="sr-Latn-RS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2</a:t>
            </a:fld>
            <a:endParaRPr lang="en-US" altLang="sr-Latn-R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7173" name="Title 4">
            <a:extLst>
              <a:ext uri="{FF2B5EF4-FFF2-40B4-BE49-F238E27FC236}">
                <a16:creationId xmlns:a16="http://schemas.microsoft.com/office/drawing/2014/main" xmlns="" id="{71059387-A403-47EC-A3E5-2EF4BBB12F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0" y="238125"/>
            <a:ext cx="7416800" cy="1022350"/>
          </a:xfrm>
        </p:spPr>
        <p:txBody>
          <a:bodyPr/>
          <a:lstStyle/>
          <a:p>
            <a:pPr algn="ctr">
              <a:buSzPct val="100000"/>
            </a:pPr>
            <a:r>
              <a:rPr lang="en-US" altLang="sr-Latn-RS">
                <a:solidFill>
                  <a:srgbClr val="727272"/>
                </a:solidFill>
              </a:rPr>
              <a:t>Ekološko planiranje proračuna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DA7B4469-09A7-4F30-8BCD-5FB0F2AAC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275" y="1484313"/>
            <a:ext cx="8721725" cy="2520950"/>
          </a:xfrm>
        </p:spPr>
        <p:txBody>
          <a:bodyPr>
            <a:normAutofit lnSpcReduction="10000"/>
          </a:bodyPr>
          <a:lstStyle/>
          <a:p>
            <a:pPr marL="0" lvl="1" indent="0">
              <a:spcBef>
                <a:spcPts val="763"/>
              </a:spcBef>
              <a:buClrTx/>
              <a:buFont typeface="Georgia" panose="02040502050405020303" pitchFamily="18" charset="0"/>
              <a:buNone/>
            </a:pPr>
            <a:r>
              <a:rPr lang="en-US" altLang="sr-Latn-RS" sz="2200" b="1">
                <a:solidFill>
                  <a:srgbClr val="727272"/>
                </a:solidFill>
              </a:rPr>
              <a:t>Domaće i međunarodne aktivnosti u pogledu zaštite okoliša: </a:t>
            </a:r>
          </a:p>
          <a:p>
            <a:pPr marL="0" lvl="1" indent="0">
              <a:buClr>
                <a:srgbClr val="727272"/>
              </a:buClr>
            </a:pPr>
            <a:r>
              <a:rPr lang="en-US" altLang="sr-Latn-RS" sz="2200">
                <a:solidFill>
                  <a:srgbClr val="727272"/>
                </a:solidFill>
              </a:rPr>
              <a:t>onečišćenje zraka, bioraznolikost, klima</a:t>
            </a:r>
          </a:p>
          <a:p>
            <a:pPr marL="0" lvl="1" indent="0">
              <a:buClr>
                <a:srgbClr val="727272"/>
              </a:buClr>
            </a:pPr>
            <a:r>
              <a:rPr lang="en-US" altLang="sr-Latn-RS" sz="2200">
                <a:solidFill>
                  <a:srgbClr val="727272"/>
                </a:solidFill>
              </a:rPr>
              <a:t>Međunarodni sporazumi (Pariški sporazum, globalna strategija za zaštitu bioraznolikosti, tzv. Aichi ciljevi, te povezani ciljevi održivog razvoja)</a:t>
            </a:r>
          </a:p>
          <a:p>
            <a:pPr marL="0" lvl="1" indent="0">
              <a:buClr>
                <a:srgbClr val="727272"/>
              </a:buClr>
            </a:pPr>
            <a:r>
              <a:rPr lang="en-US" altLang="sr-Latn-RS" sz="2200">
                <a:solidFill>
                  <a:srgbClr val="727272"/>
                </a:solidFill>
              </a:rPr>
              <a:t>Bitno je uskladiti politiku sa </a:t>
            </a:r>
            <a:r>
              <a:rPr lang="en-US" altLang="sr-Latn-RS" sz="2200" b="1">
                <a:solidFill>
                  <a:srgbClr val="727272"/>
                </a:solidFill>
              </a:rPr>
              <a:t>svim</a:t>
            </a:r>
            <a:r>
              <a:rPr lang="en-US" altLang="sr-Latn-RS" sz="2200">
                <a:solidFill>
                  <a:srgbClr val="727272"/>
                </a:solidFill>
              </a:rPr>
              <a:t> financijskim tokovima</a:t>
            </a:r>
          </a:p>
        </p:txBody>
      </p:sp>
      <p:sp>
        <p:nvSpPr>
          <p:cNvPr id="9219" name="Slide Number Placeholder 3">
            <a:extLst>
              <a:ext uri="{FF2B5EF4-FFF2-40B4-BE49-F238E27FC236}">
                <a16:creationId xmlns:a16="http://schemas.microsoft.com/office/drawing/2014/main" xmlns="" id="{D6758086-4560-4D1E-9328-C8429BFC07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E7F5DDD7-EC3B-4ADE-9CA6-29DAA114F32A}" type="slidenum">
              <a:rPr lang="en-US" altLang="sr-Latn-RS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3</a:t>
            </a:fld>
            <a:endParaRPr lang="en-US" altLang="sr-Latn-R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9220" name="Title 4">
            <a:extLst>
              <a:ext uri="{FF2B5EF4-FFF2-40B4-BE49-F238E27FC236}">
                <a16:creationId xmlns:a16="http://schemas.microsoft.com/office/drawing/2014/main" xmlns="" id="{684B31C0-4063-4BBE-862F-DE74A478F6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0" y="238125"/>
            <a:ext cx="7956550" cy="1022350"/>
          </a:xfrm>
        </p:spPr>
        <p:txBody>
          <a:bodyPr/>
          <a:lstStyle/>
          <a:p>
            <a:pPr>
              <a:buSzPct val="100000"/>
            </a:pPr>
            <a:r>
              <a:rPr lang="en-US" altLang="sr-Latn-RS">
                <a:solidFill>
                  <a:srgbClr val="727272"/>
                </a:solidFill>
              </a:rPr>
              <a:t>„Nacionalne i međunarodne obveze”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C2B8BD8-8639-46EE-B856-601CBC50333C}"/>
              </a:ext>
            </a:extLst>
          </p:cNvPr>
          <p:cNvSpPr txBox="1"/>
          <p:nvPr/>
        </p:nvSpPr>
        <p:spPr>
          <a:xfrm>
            <a:off x="611188" y="4221163"/>
            <a:ext cx="7921625" cy="206216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>
            <a:spAutoFit/>
          </a:bodyPr>
          <a:lstStyle>
            <a:lvl1pPr marL="803275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1252538" indent="-4572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buSzPct val="100000"/>
            </a:pPr>
            <a:r>
              <a:rPr lang="en-US" altLang="sr-Latn-RS" sz="2200" b="1">
                <a:solidFill>
                  <a:srgbClr val="727272"/>
                </a:solidFill>
              </a:rPr>
              <a:t>Posljedice za javne financije? </a:t>
            </a:r>
          </a:p>
          <a:p>
            <a:pPr algn="ctr" eaLnBrk="1" hangingPunct="1">
              <a:buSzPct val="100000"/>
            </a:pPr>
            <a:endParaRPr lang="en-US" altLang="sr-Latn-RS" sz="2200" b="1">
              <a:solidFill>
                <a:srgbClr val="727272"/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sr-Latn-RS" sz="2200">
                <a:solidFill>
                  <a:srgbClr val="727272"/>
                </a:solidFill>
              </a:rPr>
              <a:t>Fiskalna održivost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sr-Latn-RS" sz="2200">
                <a:solidFill>
                  <a:srgbClr val="727272"/>
                </a:solidFill>
              </a:rPr>
              <a:t>Perverzni poticaji i neusklađenost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sr-Latn-RS" sz="2200">
                <a:solidFill>
                  <a:srgbClr val="727272"/>
                </a:solidFill>
              </a:rPr>
              <a:t>Proračunski proces (odgovori i priprema)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xmlns="" id="{156BEB38-BCD0-4540-BBCF-2B83498FC9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0" y="238125"/>
            <a:ext cx="7416800" cy="1022350"/>
          </a:xfrm>
        </p:spPr>
        <p:txBody>
          <a:bodyPr/>
          <a:lstStyle/>
          <a:p>
            <a:pPr>
              <a:buSzPct val="100000"/>
            </a:pPr>
            <a:r>
              <a:rPr lang="en-US" altLang="sr-Latn-RS">
                <a:solidFill>
                  <a:srgbClr val="727272"/>
                </a:solidFill>
              </a:rPr>
              <a:t>Pokretanje inicijative „Paris Collaborative”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xmlns="" id="{AAB5B46E-AF70-4A29-BD74-821F8C38ED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>
              <a:buClr>
                <a:srgbClr val="727272"/>
              </a:buClr>
            </a:pPr>
            <a:r>
              <a:rPr lang="en-US" altLang="sr-Latn-RS" sz="2600">
                <a:solidFill>
                  <a:srgbClr val="727272"/>
                </a:solidFill>
              </a:rPr>
              <a:t>Inicijativa je pokrenuta na sastanku na vrhu posvećenom klimi, „One Planet Summit”, 12. prosinca 2017. u Parizu</a:t>
            </a:r>
          </a:p>
          <a:p>
            <a:pPr>
              <a:buClr>
                <a:srgbClr val="727272"/>
              </a:buClr>
            </a:pPr>
            <a:endParaRPr lang="en-US" altLang="sr-Latn-RS" sz="2600">
              <a:solidFill>
                <a:srgbClr val="727272"/>
              </a:solidFill>
            </a:endParaRPr>
          </a:p>
          <a:p>
            <a:pPr>
              <a:buClr>
                <a:srgbClr val="727272"/>
              </a:buClr>
            </a:pPr>
            <a:r>
              <a:rPr lang="en-US" altLang="sr-Latn-RS" sz="2600">
                <a:solidFill>
                  <a:srgbClr val="727272"/>
                </a:solidFill>
              </a:rPr>
              <a:t>Organizator je bio OECD u bliskoj suradnji s vladama i stručnjacima</a:t>
            </a:r>
          </a:p>
        </p:txBody>
      </p:sp>
      <p:pic>
        <p:nvPicPr>
          <p:cNvPr id="11268" name="Picture 2" descr="Image result for macron one planet">
            <a:extLst>
              <a:ext uri="{FF2B5EF4-FFF2-40B4-BE49-F238E27FC236}">
                <a16:creationId xmlns:a16="http://schemas.microsoft.com/office/drawing/2014/main" xmlns="" id="{87B98299-B5B0-482D-8A38-67C0E3871D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6663" y="1389063"/>
            <a:ext cx="3386137" cy="225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4" descr="Image result for oecd one planet summit">
            <a:extLst>
              <a:ext uri="{FF2B5EF4-FFF2-40B4-BE49-F238E27FC236}">
                <a16:creationId xmlns:a16="http://schemas.microsoft.com/office/drawing/2014/main" xmlns="" id="{BC3E1AB4-7B92-4CB0-BEEE-60BDFFDCCB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6663" y="3900488"/>
            <a:ext cx="3386137" cy="253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E95F27BB-FC86-4E97-ABB6-591051CED48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1614488"/>
            <a:ext cx="6408738" cy="3168650"/>
          </a:xfrm>
        </p:spPr>
        <p:txBody>
          <a:bodyPr/>
          <a:lstStyle/>
          <a:p>
            <a:pPr>
              <a:spcAft>
                <a:spcPts val="1813"/>
              </a:spcAft>
              <a:buClr>
                <a:srgbClr val="727272"/>
              </a:buClr>
            </a:pPr>
            <a:r>
              <a:rPr lang="en-US" altLang="sr-Latn-RS" sz="2600">
                <a:solidFill>
                  <a:srgbClr val="727272"/>
                </a:solidFill>
              </a:rPr>
              <a:t>Planiranje proračuna za uključiv i održiv rast</a:t>
            </a:r>
          </a:p>
          <a:p>
            <a:pPr>
              <a:spcAft>
                <a:spcPts val="1813"/>
              </a:spcAft>
              <a:buClr>
                <a:srgbClr val="727272"/>
              </a:buClr>
            </a:pPr>
            <a:r>
              <a:rPr lang="en-US" altLang="sr-Latn-RS" sz="2600">
                <a:solidFill>
                  <a:srgbClr val="727272"/>
                </a:solidFill>
              </a:rPr>
              <a:t>Dugoročna fiskalna održivost</a:t>
            </a:r>
          </a:p>
          <a:p>
            <a:pPr>
              <a:spcAft>
                <a:spcPts val="1813"/>
              </a:spcAft>
              <a:buClr>
                <a:srgbClr val="727272"/>
              </a:buClr>
            </a:pPr>
            <a:r>
              <a:rPr lang="en-US" altLang="sr-Latn-RS" sz="2600">
                <a:solidFill>
                  <a:srgbClr val="727272"/>
                </a:solidFill>
              </a:rPr>
              <a:t>Ekološke analize isplativosti</a:t>
            </a:r>
          </a:p>
          <a:p>
            <a:pPr>
              <a:spcAft>
                <a:spcPts val="1813"/>
              </a:spcAft>
              <a:buClr>
                <a:srgbClr val="727272"/>
              </a:buClr>
            </a:pPr>
            <a:r>
              <a:rPr lang="en-US" altLang="sr-Latn-RS" sz="2600">
                <a:solidFill>
                  <a:srgbClr val="727272"/>
                </a:solidFill>
              </a:rPr>
              <a:t>Ekološka porezna reforma</a:t>
            </a:r>
          </a:p>
          <a:p>
            <a:pPr>
              <a:buClr>
                <a:srgbClr val="727272"/>
              </a:buClr>
            </a:pPr>
            <a:r>
              <a:rPr lang="en-US" altLang="sr-Latn-RS" sz="2600">
                <a:solidFill>
                  <a:srgbClr val="727272"/>
                </a:solidFill>
              </a:rPr>
              <a:t>Određivanje cijene ugljika i reforma subvencija koje štete okolišu</a:t>
            </a:r>
          </a:p>
        </p:txBody>
      </p:sp>
      <p:sp>
        <p:nvSpPr>
          <p:cNvPr id="13315" name="Footer Placeholder 2">
            <a:extLst>
              <a:ext uri="{FF2B5EF4-FFF2-40B4-BE49-F238E27FC236}">
                <a16:creationId xmlns:a16="http://schemas.microsoft.com/office/drawing/2014/main" xmlns="" id="{821C423C-B469-4A0E-9ED3-C73BF75C67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sr-Latn-RS">
              <a:solidFill>
                <a:srgbClr val="727272"/>
              </a:solidFill>
              <a:latin typeface="Arial" panose="020B0604020202020204" pitchFamily="34" charset="0"/>
            </a:endParaRPr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xmlns="" id="{93459122-71E5-4419-9958-5D31413E66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A2B255D8-0F0F-4FB0-99E7-5D8C8A857416}" type="slidenum">
              <a:rPr lang="en-US" altLang="sr-Latn-RS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5</a:t>
            </a:fld>
            <a:endParaRPr lang="en-US" altLang="sr-Latn-R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3317" name="Title 4">
            <a:extLst>
              <a:ext uri="{FF2B5EF4-FFF2-40B4-BE49-F238E27FC236}">
                <a16:creationId xmlns:a16="http://schemas.microsoft.com/office/drawing/2014/main" xmlns="" id="{E342F1BF-548F-4805-B39F-A715E4A833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0" y="238125"/>
            <a:ext cx="7596188" cy="1022350"/>
          </a:xfrm>
        </p:spPr>
        <p:txBody>
          <a:bodyPr/>
          <a:lstStyle/>
          <a:p>
            <a:pPr>
              <a:buSzPct val="100000"/>
            </a:pPr>
            <a:r>
              <a:rPr lang="en-US" altLang="sr-Latn-RS">
                <a:solidFill>
                  <a:srgbClr val="727272"/>
                </a:solidFill>
              </a:rPr>
              <a:t>Temelj na postojećim aktivnostima radnih skupina OECD-a</a:t>
            </a:r>
          </a:p>
        </p:txBody>
      </p:sp>
      <p:pic>
        <p:nvPicPr>
          <p:cNvPr id="13318" name="Picture 2" descr="Image result for jigsaw pieces coming together">
            <a:extLst>
              <a:ext uri="{FF2B5EF4-FFF2-40B4-BE49-F238E27FC236}">
                <a16:creationId xmlns:a16="http://schemas.microsoft.com/office/drawing/2014/main" xmlns="" id="{CE0D1BCB-79E1-46D7-B4BF-8B9379E777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2714625"/>
            <a:ext cx="2222500" cy="206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47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79" end="1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118" end="1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143" end="1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>
            <a:extLst>
              <a:ext uri="{FF2B5EF4-FFF2-40B4-BE49-F238E27FC236}">
                <a16:creationId xmlns:a16="http://schemas.microsoft.com/office/drawing/2014/main" xmlns="" id="{8166B0F0-0530-4DBD-892E-27E68F9F90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1484313"/>
            <a:ext cx="5616575" cy="4708525"/>
          </a:xfrm>
        </p:spPr>
        <p:txBody>
          <a:bodyPr/>
          <a:lstStyle/>
          <a:p>
            <a:pPr marL="514350" indent="-514350">
              <a:spcBef>
                <a:spcPct val="0"/>
              </a:spcBef>
              <a:spcAft>
                <a:spcPts val="600"/>
              </a:spcAft>
              <a:buClr>
                <a:srgbClr val="727272"/>
              </a:buClr>
              <a:buFont typeface="Arial" panose="020B0604020202020204" pitchFamily="34" charset="0"/>
              <a:buAutoNum type="arabicPeriod"/>
            </a:pPr>
            <a:r>
              <a:rPr lang="en-US" altLang="sr-Latn-RS" sz="2800">
                <a:solidFill>
                  <a:srgbClr val="727272"/>
                </a:solidFill>
              </a:rPr>
              <a:t>Vodič za ekološko planiranje proračuna</a:t>
            </a:r>
          </a:p>
          <a:p>
            <a:pPr marL="514350" indent="-514350">
              <a:spcBef>
                <a:spcPct val="0"/>
              </a:spcBef>
              <a:spcAft>
                <a:spcPts val="600"/>
              </a:spcAft>
              <a:buClr>
                <a:srgbClr val="727272"/>
              </a:buClr>
              <a:buFont typeface="Arial" panose="020B0604020202020204" pitchFamily="34" charset="0"/>
              <a:buAutoNum type="arabicPeriod"/>
            </a:pPr>
            <a:r>
              <a:rPr lang="en-US" altLang="sr-Latn-RS" sz="2800">
                <a:solidFill>
                  <a:srgbClr val="727272"/>
                </a:solidFill>
              </a:rPr>
              <a:t>Novi dokument o ekološkom planiranju proračuna </a:t>
            </a:r>
          </a:p>
          <a:p>
            <a:pPr marL="514350" indent="-514350">
              <a:spcBef>
                <a:spcPct val="0"/>
              </a:spcBef>
              <a:spcAft>
                <a:spcPts val="600"/>
              </a:spcAft>
              <a:buClr>
                <a:srgbClr val="727272"/>
              </a:buClr>
              <a:buFont typeface="Arial" panose="020B0604020202020204" pitchFamily="34" charset="0"/>
              <a:buAutoNum type="arabicPeriod"/>
            </a:pPr>
            <a:r>
              <a:rPr lang="en-US" altLang="sr-Latn-RS" sz="2800">
                <a:solidFill>
                  <a:srgbClr val="727272"/>
                </a:solidFill>
              </a:rPr>
              <a:t>Angažirati radne skupine za daljnju analizu i doraditi nove alate za ekološko planiranje proračuna</a:t>
            </a:r>
          </a:p>
          <a:p>
            <a:pPr marL="514350" indent="-514350">
              <a:spcBef>
                <a:spcPct val="0"/>
              </a:spcBef>
              <a:spcAft>
                <a:spcPts val="600"/>
              </a:spcAft>
              <a:buClr>
                <a:srgbClr val="727272"/>
              </a:buClr>
              <a:buFont typeface="Arial" panose="020B0604020202020204" pitchFamily="34" charset="0"/>
              <a:buAutoNum type="arabicPeriod"/>
            </a:pPr>
            <a:r>
              <a:rPr lang="en-US" altLang="sr-Latn-RS" sz="2800">
                <a:solidFill>
                  <a:srgbClr val="727272"/>
                </a:solidFill>
              </a:rPr>
              <a:t>Razviti nove metodološke pristupe</a:t>
            </a:r>
          </a:p>
        </p:txBody>
      </p:sp>
      <p:sp>
        <p:nvSpPr>
          <p:cNvPr id="15363" name="Slide Number Placeholder 3">
            <a:extLst>
              <a:ext uri="{FF2B5EF4-FFF2-40B4-BE49-F238E27FC236}">
                <a16:creationId xmlns:a16="http://schemas.microsoft.com/office/drawing/2014/main" xmlns="" id="{FB2164F7-E9E5-4A84-9548-5FEC543C9B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EBB78AFD-35F9-4A6A-AEF1-3827A9EA8813}" type="slidenum">
              <a:rPr lang="en-US" altLang="sr-Latn-RS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6</a:t>
            </a:fld>
            <a:endParaRPr lang="en-US" altLang="sr-Latn-R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5364" name="Title 4">
            <a:extLst>
              <a:ext uri="{FF2B5EF4-FFF2-40B4-BE49-F238E27FC236}">
                <a16:creationId xmlns:a16="http://schemas.microsoft.com/office/drawing/2014/main" xmlns="" id="{4F771E52-9B31-416E-AF68-2EC62CB67C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0" y="238125"/>
            <a:ext cx="7416800" cy="1022350"/>
          </a:xfrm>
        </p:spPr>
        <p:txBody>
          <a:bodyPr/>
          <a:lstStyle/>
          <a:p>
            <a:pPr>
              <a:buSzPct val="100000"/>
            </a:pPr>
            <a:r>
              <a:rPr lang="en-US" altLang="sr-Latn-RS">
                <a:solidFill>
                  <a:srgbClr val="727272"/>
                </a:solidFill>
              </a:rPr>
              <a:t>Plan za inicijativu „Paris Collaborative”</a:t>
            </a:r>
          </a:p>
        </p:txBody>
      </p:sp>
      <p:pic>
        <p:nvPicPr>
          <p:cNvPr id="15365" name="Picture 2" descr="Image result for path ahead">
            <a:extLst>
              <a:ext uri="{FF2B5EF4-FFF2-40B4-BE49-F238E27FC236}">
                <a16:creationId xmlns:a16="http://schemas.microsoft.com/office/drawing/2014/main" xmlns="" id="{0161E946-8AE1-4721-91F4-48263F7037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557338"/>
            <a:ext cx="2914650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4F40B060-A932-48B9-9B14-738EFFB291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3714988"/>
              </p:ext>
            </p:extLst>
          </p:nvPr>
        </p:nvGraphicFramePr>
        <p:xfrm>
          <a:off x="468313" y="1340768"/>
          <a:ext cx="8280151" cy="4786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xmlns="" id="{B4CA4AF1-47A6-4AF2-A69C-8487346CF1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F374546F-FCDA-4759-8EBC-996963E948C2}" type="slidenum">
              <a:rPr lang="en-US" altLang="sr-Latn-RS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7</a:t>
            </a:fld>
            <a:endParaRPr lang="en-US" altLang="sr-Latn-R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7413" name="Title 4">
            <a:extLst>
              <a:ext uri="{FF2B5EF4-FFF2-40B4-BE49-F238E27FC236}">
                <a16:creationId xmlns:a16="http://schemas.microsoft.com/office/drawing/2014/main" xmlns="" id="{4F5375E8-4F7F-462A-B1C1-967021095A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0" y="238125"/>
            <a:ext cx="7416800" cy="1022350"/>
          </a:xfrm>
        </p:spPr>
        <p:txBody>
          <a:bodyPr/>
          <a:lstStyle/>
          <a:p>
            <a:pPr>
              <a:buSzPct val="100000"/>
            </a:pPr>
            <a:r>
              <a:rPr lang="en-US" altLang="sr-Latn-RS">
                <a:solidFill>
                  <a:srgbClr val="727272"/>
                </a:solidFill>
              </a:rPr>
              <a:t>Plan za inicijativu „Paris Collaborative” </a:t>
            </a:r>
          </a:p>
        </p:txBody>
      </p:sp>
      <p:sp>
        <p:nvSpPr>
          <p:cNvPr id="17414" name="TextBox 7">
            <a:extLst>
              <a:ext uri="{FF2B5EF4-FFF2-40B4-BE49-F238E27FC236}">
                <a16:creationId xmlns:a16="http://schemas.microsoft.com/office/drawing/2014/main" xmlns="" id="{C74B46E8-23E1-4DAD-A45C-C4634DF19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" y="4249739"/>
            <a:ext cx="2952750" cy="1831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sr-Latn-RS" dirty="0" err="1">
                <a:solidFill>
                  <a:srgbClr val="727272"/>
                </a:solidFill>
              </a:rPr>
              <a:t>Razraditi</a:t>
            </a:r>
            <a:r>
              <a:rPr lang="en-US" altLang="sr-Latn-RS" dirty="0">
                <a:solidFill>
                  <a:srgbClr val="727272"/>
                </a:solidFill>
              </a:rPr>
              <a:t> </a:t>
            </a:r>
            <a:r>
              <a:rPr lang="en-US" altLang="sr-Latn-RS" dirty="0" err="1">
                <a:solidFill>
                  <a:srgbClr val="727272"/>
                </a:solidFill>
              </a:rPr>
              <a:t>definiciju</a:t>
            </a:r>
            <a:r>
              <a:rPr lang="en-US" altLang="sr-Latn-RS" dirty="0">
                <a:solidFill>
                  <a:srgbClr val="727272"/>
                </a:solidFill>
              </a:rPr>
              <a:t> </a:t>
            </a:r>
            <a:r>
              <a:rPr lang="en-US" altLang="sr-Latn-RS" dirty="0" err="1">
                <a:solidFill>
                  <a:srgbClr val="727272"/>
                </a:solidFill>
              </a:rPr>
              <a:t>ekološkog</a:t>
            </a:r>
            <a:r>
              <a:rPr lang="en-US" altLang="sr-Latn-RS" dirty="0">
                <a:solidFill>
                  <a:srgbClr val="727272"/>
                </a:solidFill>
              </a:rPr>
              <a:t> </a:t>
            </a:r>
            <a:r>
              <a:rPr lang="en-US" altLang="sr-Latn-RS" dirty="0" err="1">
                <a:solidFill>
                  <a:srgbClr val="727272"/>
                </a:solidFill>
              </a:rPr>
              <a:t>planiranja</a:t>
            </a:r>
            <a:r>
              <a:rPr lang="en-US" altLang="sr-Latn-RS" dirty="0">
                <a:solidFill>
                  <a:srgbClr val="727272"/>
                </a:solidFill>
              </a:rPr>
              <a:t> </a:t>
            </a:r>
            <a:r>
              <a:rPr lang="en-US" altLang="sr-Latn-RS" dirty="0" err="1">
                <a:solidFill>
                  <a:srgbClr val="727272"/>
                </a:solidFill>
              </a:rPr>
              <a:t>proračuna</a:t>
            </a:r>
            <a:endParaRPr lang="en-US" altLang="sr-Latn-RS" dirty="0">
              <a:solidFill>
                <a:srgbClr val="727272"/>
              </a:solidFill>
            </a:endParaRPr>
          </a:p>
          <a:p>
            <a:pPr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sr-Latn-RS" dirty="0" err="1">
                <a:solidFill>
                  <a:srgbClr val="727272"/>
                </a:solidFill>
              </a:rPr>
              <a:t>Pronaći</a:t>
            </a:r>
            <a:r>
              <a:rPr lang="en-US" altLang="sr-Latn-RS" dirty="0">
                <a:solidFill>
                  <a:srgbClr val="727272"/>
                </a:solidFill>
              </a:rPr>
              <a:t> </a:t>
            </a:r>
            <a:r>
              <a:rPr lang="en-US" altLang="sr-Latn-RS" dirty="0" err="1">
                <a:solidFill>
                  <a:srgbClr val="727272"/>
                </a:solidFill>
              </a:rPr>
              <a:t>potencijalne</a:t>
            </a:r>
            <a:r>
              <a:rPr lang="en-US" altLang="sr-Latn-RS" dirty="0">
                <a:solidFill>
                  <a:srgbClr val="727272"/>
                </a:solidFill>
              </a:rPr>
              <a:t> </a:t>
            </a:r>
            <a:r>
              <a:rPr lang="en-US" altLang="sr-Latn-RS" dirty="0" err="1">
                <a:solidFill>
                  <a:srgbClr val="727272"/>
                </a:solidFill>
              </a:rPr>
              <a:t>alate</a:t>
            </a:r>
            <a:r>
              <a:rPr lang="en-US" altLang="sr-Latn-RS" dirty="0">
                <a:solidFill>
                  <a:srgbClr val="727272"/>
                </a:solidFill>
              </a:rPr>
              <a:t> </a:t>
            </a:r>
            <a:r>
              <a:rPr lang="en-US" altLang="sr-Latn-RS" dirty="0" err="1">
                <a:solidFill>
                  <a:srgbClr val="727272"/>
                </a:solidFill>
              </a:rPr>
              <a:t>za</a:t>
            </a:r>
            <a:r>
              <a:rPr lang="en-US" altLang="sr-Latn-RS" dirty="0">
                <a:solidFill>
                  <a:srgbClr val="727272"/>
                </a:solidFill>
              </a:rPr>
              <a:t> </a:t>
            </a:r>
            <a:r>
              <a:rPr lang="en-US" altLang="sr-Latn-RS" dirty="0" err="1">
                <a:solidFill>
                  <a:srgbClr val="727272"/>
                </a:solidFill>
              </a:rPr>
              <a:t>ekološko</a:t>
            </a:r>
            <a:r>
              <a:rPr lang="en-US" altLang="sr-Latn-RS" dirty="0">
                <a:solidFill>
                  <a:srgbClr val="727272"/>
                </a:solidFill>
              </a:rPr>
              <a:t> </a:t>
            </a:r>
            <a:r>
              <a:rPr lang="en-US" altLang="sr-Latn-RS" dirty="0" err="1">
                <a:solidFill>
                  <a:srgbClr val="727272"/>
                </a:solidFill>
              </a:rPr>
              <a:t>planiranje</a:t>
            </a:r>
            <a:r>
              <a:rPr lang="en-US" altLang="sr-Latn-RS" dirty="0">
                <a:solidFill>
                  <a:srgbClr val="727272"/>
                </a:solidFill>
              </a:rPr>
              <a:t> </a:t>
            </a:r>
            <a:r>
              <a:rPr lang="en-US" altLang="sr-Latn-RS" dirty="0" err="1">
                <a:solidFill>
                  <a:srgbClr val="727272"/>
                </a:solidFill>
              </a:rPr>
              <a:t>proračuna</a:t>
            </a:r>
            <a:endParaRPr lang="en-US" altLang="sr-Latn-RS" dirty="0">
              <a:solidFill>
                <a:srgbClr val="727272"/>
              </a:solidFill>
            </a:endParaRPr>
          </a:p>
        </p:txBody>
      </p:sp>
      <p:sp>
        <p:nvSpPr>
          <p:cNvPr id="9" name="Left Brace 8">
            <a:extLst>
              <a:ext uri="{FF2B5EF4-FFF2-40B4-BE49-F238E27FC236}">
                <a16:creationId xmlns:a16="http://schemas.microsoft.com/office/drawing/2014/main" xmlns="" id="{F9C73805-478E-4FEB-9290-76C5E7E41214}"/>
              </a:ext>
            </a:extLst>
          </p:cNvPr>
          <p:cNvSpPr/>
          <p:nvPr/>
        </p:nvSpPr>
        <p:spPr>
          <a:xfrm rot="16200000">
            <a:off x="1389856" y="2867820"/>
            <a:ext cx="460375" cy="2303462"/>
          </a:xfrm>
          <a:prstGeom prst="leftBrace">
            <a:avLst>
              <a:gd name="adj1" fmla="val 8333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E1238FE8-6A3F-416E-8DB8-2A9871DC0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475" y="4249738"/>
            <a:ext cx="5329238" cy="1631216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514350" indent="-5143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sr-Latn-RS" dirty="0" err="1">
                <a:solidFill>
                  <a:srgbClr val="727272"/>
                </a:solidFill>
              </a:rPr>
              <a:t>Angažirati</a:t>
            </a:r>
            <a:r>
              <a:rPr lang="en-US" altLang="sr-Latn-RS" dirty="0">
                <a:solidFill>
                  <a:srgbClr val="727272"/>
                </a:solidFill>
              </a:rPr>
              <a:t> </a:t>
            </a:r>
            <a:r>
              <a:rPr lang="en-US" altLang="sr-Latn-RS" b="1" dirty="0" err="1">
                <a:solidFill>
                  <a:srgbClr val="727272"/>
                </a:solidFill>
              </a:rPr>
              <a:t>radnu</a:t>
            </a:r>
            <a:r>
              <a:rPr lang="en-US" altLang="sr-Latn-RS" b="1" dirty="0">
                <a:solidFill>
                  <a:srgbClr val="727272"/>
                </a:solidFill>
              </a:rPr>
              <a:t> </a:t>
            </a:r>
            <a:r>
              <a:rPr lang="en-US" altLang="sr-Latn-RS" b="1" dirty="0" err="1">
                <a:solidFill>
                  <a:srgbClr val="727272"/>
                </a:solidFill>
              </a:rPr>
              <a:t>skupinu</a:t>
            </a:r>
            <a:r>
              <a:rPr lang="en-US" altLang="sr-Latn-RS" b="1" dirty="0">
                <a:solidFill>
                  <a:srgbClr val="727272"/>
                </a:solidFill>
              </a:rPr>
              <a:t> </a:t>
            </a:r>
            <a:r>
              <a:rPr lang="en-US" altLang="sr-Latn-RS" dirty="0" err="1">
                <a:solidFill>
                  <a:srgbClr val="727272"/>
                </a:solidFill>
              </a:rPr>
              <a:t>za</a:t>
            </a:r>
            <a:r>
              <a:rPr lang="en-US" altLang="sr-Latn-RS" dirty="0">
                <a:solidFill>
                  <a:srgbClr val="727272"/>
                </a:solidFill>
              </a:rPr>
              <a:t> </a:t>
            </a:r>
            <a:r>
              <a:rPr lang="en-US" altLang="sr-Latn-RS" dirty="0" err="1">
                <a:solidFill>
                  <a:srgbClr val="727272"/>
                </a:solidFill>
              </a:rPr>
              <a:t>daljnju</a:t>
            </a:r>
            <a:r>
              <a:rPr lang="en-US" altLang="sr-Latn-RS" dirty="0">
                <a:solidFill>
                  <a:srgbClr val="727272"/>
                </a:solidFill>
              </a:rPr>
              <a:t> </a:t>
            </a:r>
            <a:r>
              <a:rPr lang="en-US" altLang="sr-Latn-RS" dirty="0" err="1">
                <a:solidFill>
                  <a:srgbClr val="727272"/>
                </a:solidFill>
              </a:rPr>
              <a:t>analizu</a:t>
            </a:r>
            <a:endParaRPr lang="en-US" altLang="sr-Latn-RS" dirty="0">
              <a:solidFill>
                <a:srgbClr val="727272"/>
              </a:solidFill>
            </a:endParaRPr>
          </a:p>
          <a:p>
            <a:pPr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sr-Latn-RS" dirty="0" err="1">
                <a:solidFill>
                  <a:srgbClr val="727272"/>
                </a:solidFill>
              </a:rPr>
              <a:t>Razviti</a:t>
            </a:r>
            <a:r>
              <a:rPr lang="en-US" altLang="sr-Latn-RS" dirty="0">
                <a:solidFill>
                  <a:srgbClr val="727272"/>
                </a:solidFill>
              </a:rPr>
              <a:t> </a:t>
            </a:r>
            <a:r>
              <a:rPr lang="en-US" altLang="sr-Latn-RS" dirty="0" err="1">
                <a:solidFill>
                  <a:srgbClr val="727272"/>
                </a:solidFill>
              </a:rPr>
              <a:t>nove</a:t>
            </a:r>
            <a:r>
              <a:rPr lang="en-US" altLang="sr-Latn-RS" dirty="0">
                <a:solidFill>
                  <a:srgbClr val="727272"/>
                </a:solidFill>
              </a:rPr>
              <a:t> </a:t>
            </a:r>
            <a:r>
              <a:rPr lang="en-US" altLang="sr-Latn-RS" dirty="0" err="1">
                <a:solidFill>
                  <a:srgbClr val="727272"/>
                </a:solidFill>
              </a:rPr>
              <a:t>metodološke</a:t>
            </a:r>
            <a:r>
              <a:rPr lang="en-US" altLang="sr-Latn-RS" dirty="0">
                <a:solidFill>
                  <a:srgbClr val="727272"/>
                </a:solidFill>
              </a:rPr>
              <a:t> </a:t>
            </a:r>
            <a:r>
              <a:rPr lang="en-US" altLang="sr-Latn-RS" dirty="0" err="1">
                <a:solidFill>
                  <a:srgbClr val="727272"/>
                </a:solidFill>
              </a:rPr>
              <a:t>pristupe</a:t>
            </a:r>
            <a:endParaRPr lang="en-US" altLang="sr-Latn-RS" dirty="0">
              <a:solidFill>
                <a:srgbClr val="727272"/>
              </a:solidFill>
            </a:endParaRPr>
          </a:p>
          <a:p>
            <a:pPr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sr-Latn-RS" b="1" dirty="0" err="1">
                <a:solidFill>
                  <a:srgbClr val="727272"/>
                </a:solidFill>
              </a:rPr>
              <a:t>Doraditi</a:t>
            </a:r>
            <a:r>
              <a:rPr lang="en-US" altLang="sr-Latn-RS" b="1" dirty="0">
                <a:solidFill>
                  <a:srgbClr val="727272"/>
                </a:solidFill>
              </a:rPr>
              <a:t> </a:t>
            </a:r>
            <a:r>
              <a:rPr lang="en-US" altLang="sr-Latn-RS" b="1" dirty="0" err="1">
                <a:solidFill>
                  <a:srgbClr val="727272"/>
                </a:solidFill>
              </a:rPr>
              <a:t>i</a:t>
            </a:r>
            <a:r>
              <a:rPr lang="en-US" altLang="sr-Latn-RS" b="1" dirty="0">
                <a:solidFill>
                  <a:srgbClr val="727272"/>
                </a:solidFill>
              </a:rPr>
              <a:t> </a:t>
            </a:r>
            <a:r>
              <a:rPr lang="en-US" altLang="sr-Latn-RS" b="1" dirty="0" err="1">
                <a:solidFill>
                  <a:srgbClr val="727272"/>
                </a:solidFill>
              </a:rPr>
              <a:t>napraviti</a:t>
            </a:r>
            <a:r>
              <a:rPr lang="en-US" altLang="sr-Latn-RS" dirty="0">
                <a:solidFill>
                  <a:srgbClr val="727272"/>
                </a:solidFill>
              </a:rPr>
              <a:t> </a:t>
            </a:r>
            <a:r>
              <a:rPr lang="en-US" altLang="sr-Latn-RS" dirty="0" err="1">
                <a:solidFill>
                  <a:srgbClr val="727272"/>
                </a:solidFill>
              </a:rPr>
              <a:t>pokusne</a:t>
            </a:r>
            <a:r>
              <a:rPr lang="en-US" altLang="sr-Latn-RS" dirty="0">
                <a:solidFill>
                  <a:srgbClr val="727272"/>
                </a:solidFill>
              </a:rPr>
              <a:t> </a:t>
            </a:r>
            <a:r>
              <a:rPr lang="en-US" altLang="sr-Latn-RS" dirty="0" err="1">
                <a:solidFill>
                  <a:srgbClr val="727272"/>
                </a:solidFill>
              </a:rPr>
              <a:t>alate</a:t>
            </a:r>
            <a:r>
              <a:rPr lang="en-US" altLang="sr-Latn-RS" dirty="0">
                <a:solidFill>
                  <a:srgbClr val="727272"/>
                </a:solidFill>
              </a:rPr>
              <a:t> </a:t>
            </a:r>
            <a:r>
              <a:rPr lang="en-US" altLang="sr-Latn-RS" dirty="0" err="1">
                <a:solidFill>
                  <a:srgbClr val="727272"/>
                </a:solidFill>
              </a:rPr>
              <a:t>za</a:t>
            </a:r>
            <a:r>
              <a:rPr lang="en-US" altLang="sr-Latn-RS" dirty="0">
                <a:solidFill>
                  <a:srgbClr val="727272"/>
                </a:solidFill>
              </a:rPr>
              <a:t> </a:t>
            </a:r>
            <a:r>
              <a:rPr lang="en-US" altLang="sr-Latn-RS" dirty="0" err="1">
                <a:solidFill>
                  <a:srgbClr val="727272"/>
                </a:solidFill>
              </a:rPr>
              <a:t>ekološko</a:t>
            </a:r>
            <a:r>
              <a:rPr lang="en-US" altLang="sr-Latn-RS" dirty="0">
                <a:solidFill>
                  <a:srgbClr val="727272"/>
                </a:solidFill>
              </a:rPr>
              <a:t> </a:t>
            </a:r>
            <a:r>
              <a:rPr lang="en-US" altLang="sr-Latn-RS" dirty="0" err="1">
                <a:solidFill>
                  <a:srgbClr val="727272"/>
                </a:solidFill>
              </a:rPr>
              <a:t>planiranje</a:t>
            </a:r>
            <a:r>
              <a:rPr lang="en-US" altLang="sr-Latn-RS" dirty="0">
                <a:solidFill>
                  <a:srgbClr val="727272"/>
                </a:solidFill>
              </a:rPr>
              <a:t> </a:t>
            </a:r>
            <a:r>
              <a:rPr lang="en-US" altLang="sr-Latn-RS" dirty="0" err="1">
                <a:solidFill>
                  <a:srgbClr val="727272"/>
                </a:solidFill>
              </a:rPr>
              <a:t>proračuna</a:t>
            </a:r>
            <a:endParaRPr lang="en-US" altLang="sr-Latn-RS" dirty="0">
              <a:solidFill>
                <a:srgbClr val="727272"/>
              </a:solidFill>
            </a:endParaRPr>
          </a:p>
        </p:txBody>
      </p:sp>
      <p:sp>
        <p:nvSpPr>
          <p:cNvPr id="11" name="Left Brace 10">
            <a:extLst>
              <a:ext uri="{FF2B5EF4-FFF2-40B4-BE49-F238E27FC236}">
                <a16:creationId xmlns:a16="http://schemas.microsoft.com/office/drawing/2014/main" xmlns="" id="{264B2A22-1DE8-4575-95CF-266F6BA62586}"/>
              </a:ext>
            </a:extLst>
          </p:cNvPr>
          <p:cNvSpPr/>
          <p:nvPr/>
        </p:nvSpPr>
        <p:spPr>
          <a:xfrm rot="16200000">
            <a:off x="5601494" y="1031082"/>
            <a:ext cx="460375" cy="5976937"/>
          </a:xfrm>
          <a:prstGeom prst="leftBrace">
            <a:avLst>
              <a:gd name="adj1" fmla="val 8333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AE766FD9-FE05-4DC3-B0E4-3E6F01D99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601788"/>
            <a:ext cx="5256212" cy="4922837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ClrTx/>
              <a:buFont typeface="Georgia" panose="02040502050405020303" pitchFamily="18" charset="0"/>
              <a:buNone/>
            </a:pPr>
            <a:r>
              <a:rPr lang="en-US" altLang="sr-Latn-RS" sz="2700">
                <a:solidFill>
                  <a:srgbClr val="727272"/>
                </a:solidFill>
              </a:rPr>
              <a:t>dobrovoljni alat za izvještavanje kojim se ocjenjuje: </a:t>
            </a:r>
          </a:p>
          <a:p>
            <a:pPr marL="0" indent="0">
              <a:lnSpc>
                <a:spcPct val="80000"/>
              </a:lnSpc>
              <a:buClr>
                <a:srgbClr val="727272"/>
              </a:buClr>
            </a:pPr>
            <a:r>
              <a:rPr lang="en-US" altLang="sr-Latn-RS" sz="2700">
                <a:solidFill>
                  <a:srgbClr val="727272"/>
                </a:solidFill>
              </a:rPr>
              <a:t>učinak ključnih proračunskih mjera na okoliš </a:t>
            </a:r>
          </a:p>
          <a:p>
            <a:pPr marL="0" indent="0">
              <a:lnSpc>
                <a:spcPct val="80000"/>
              </a:lnSpc>
              <a:buClr>
                <a:srgbClr val="727272"/>
              </a:buClr>
            </a:pPr>
            <a:r>
              <a:rPr lang="en-US" altLang="sr-Latn-RS" sz="2700">
                <a:solidFill>
                  <a:srgbClr val="727272"/>
                </a:solidFill>
              </a:rPr>
              <a:t>doprinos iz godišnjeg proračuna za ostvarenje ekoloških ciljeva</a:t>
            </a:r>
          </a:p>
          <a:p>
            <a:pPr marL="0" indent="0">
              <a:lnSpc>
                <a:spcPct val="80000"/>
              </a:lnSpc>
              <a:buClr>
                <a:srgbClr val="727272"/>
              </a:buClr>
            </a:pPr>
            <a:r>
              <a:rPr lang="en-US" altLang="sr-Latn-RS" sz="2700">
                <a:solidFill>
                  <a:srgbClr val="727272"/>
                </a:solidFill>
              </a:rPr>
              <a:t>razina i podobnost resursa povezanih s političkim mjerama</a:t>
            </a:r>
          </a:p>
          <a:p>
            <a:pPr marL="0" indent="0">
              <a:lnSpc>
                <a:spcPct val="80000"/>
              </a:lnSpc>
              <a:buClr>
                <a:srgbClr val="727272"/>
              </a:buClr>
            </a:pPr>
            <a:r>
              <a:rPr lang="en-US" altLang="sr-Latn-RS" sz="2700">
                <a:solidFill>
                  <a:srgbClr val="727272"/>
                </a:solidFill>
              </a:rPr>
              <a:t>dosljednost proračunskih politika</a:t>
            </a:r>
          </a:p>
          <a:p>
            <a:pPr marL="0" indent="0">
              <a:lnSpc>
                <a:spcPct val="80000"/>
              </a:lnSpc>
              <a:buClr>
                <a:srgbClr val="727272"/>
              </a:buClr>
            </a:pPr>
            <a:r>
              <a:rPr lang="en-US" altLang="sr-Latn-RS" sz="2700">
                <a:solidFill>
                  <a:srgbClr val="727272"/>
                </a:solidFill>
              </a:rPr>
              <a:t>područja na kojima treba raditi u budućnosti</a:t>
            </a:r>
          </a:p>
        </p:txBody>
      </p:sp>
      <p:sp>
        <p:nvSpPr>
          <p:cNvPr id="19459" name="Footer Placeholder 2">
            <a:extLst>
              <a:ext uri="{FF2B5EF4-FFF2-40B4-BE49-F238E27FC236}">
                <a16:creationId xmlns:a16="http://schemas.microsoft.com/office/drawing/2014/main" xmlns="" id="{303C8C23-F992-4258-9796-CF93DA15C7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sr-Latn-RS">
              <a:solidFill>
                <a:srgbClr val="727272"/>
              </a:solidFill>
              <a:latin typeface="Arial" panose="020B0604020202020204" pitchFamily="34" charset="0"/>
            </a:endParaRPr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xmlns="" id="{91B33E0E-A836-4ABF-9AAC-F8445DDB5A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8D99A676-A36F-420E-903F-DE8598FA2865}" type="slidenum">
              <a:rPr lang="en-US" altLang="sr-Latn-RS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8</a:t>
            </a:fld>
            <a:endParaRPr lang="en-US" altLang="sr-Latn-R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9461" name="Title 4">
            <a:extLst>
              <a:ext uri="{FF2B5EF4-FFF2-40B4-BE49-F238E27FC236}">
                <a16:creationId xmlns:a16="http://schemas.microsoft.com/office/drawing/2014/main" xmlns="" id="{06E4FCBC-5312-4675-AFE7-616B1D28B4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0" y="238125"/>
            <a:ext cx="7813675" cy="1022350"/>
          </a:xfrm>
        </p:spPr>
        <p:txBody>
          <a:bodyPr/>
          <a:lstStyle/>
          <a:p>
            <a:pPr>
              <a:buSzPct val="100000"/>
            </a:pPr>
            <a:r>
              <a:rPr lang="en-US" altLang="sr-Latn-RS" sz="2400" dirty="0" err="1">
                <a:solidFill>
                  <a:srgbClr val="727272"/>
                </a:solidFill>
              </a:rPr>
              <a:t>Nacrt</a:t>
            </a:r>
            <a:r>
              <a:rPr lang="en-US" altLang="sr-Latn-RS" sz="2400" dirty="0">
                <a:solidFill>
                  <a:srgbClr val="727272"/>
                </a:solidFill>
              </a:rPr>
              <a:t> </a:t>
            </a:r>
            <a:r>
              <a:rPr lang="en-US" altLang="sr-Latn-RS" sz="2400" dirty="0" err="1">
                <a:solidFill>
                  <a:srgbClr val="727272"/>
                </a:solidFill>
              </a:rPr>
              <a:t>izlaznog</a:t>
            </a:r>
            <a:r>
              <a:rPr lang="en-US" altLang="sr-Latn-RS" sz="2400" dirty="0">
                <a:solidFill>
                  <a:srgbClr val="727272"/>
                </a:solidFill>
              </a:rPr>
              <a:t> </a:t>
            </a:r>
            <a:r>
              <a:rPr lang="en-US" altLang="sr-Latn-RS" sz="2400" dirty="0" err="1">
                <a:solidFill>
                  <a:srgbClr val="727272"/>
                </a:solidFill>
              </a:rPr>
              <a:t>rezultata</a:t>
            </a:r>
            <a:r>
              <a:rPr lang="en-US" altLang="sr-Latn-RS" sz="2400" dirty="0">
                <a:solidFill>
                  <a:srgbClr val="727272"/>
                </a:solidFill>
              </a:rPr>
              <a:t> br. 1 </a:t>
            </a:r>
            <a:br>
              <a:rPr lang="en-US" altLang="sr-Latn-RS" sz="2400" dirty="0">
                <a:solidFill>
                  <a:srgbClr val="727272"/>
                </a:solidFill>
              </a:rPr>
            </a:br>
            <a:r>
              <a:rPr lang="en-US" altLang="sr-Latn-RS" sz="2400" dirty="0" err="1">
                <a:solidFill>
                  <a:srgbClr val="727272"/>
                </a:solidFill>
              </a:rPr>
              <a:t>prototip</a:t>
            </a:r>
            <a:r>
              <a:rPr lang="en-US" altLang="sr-Latn-RS" sz="2400" dirty="0">
                <a:solidFill>
                  <a:srgbClr val="727272"/>
                </a:solidFill>
              </a:rPr>
              <a:t> </a:t>
            </a:r>
            <a:r>
              <a:rPr lang="en-US" altLang="sr-Latn-RS" sz="2400" dirty="0" err="1">
                <a:solidFill>
                  <a:srgbClr val="727272"/>
                </a:solidFill>
              </a:rPr>
              <a:t>dokumenta</a:t>
            </a:r>
            <a:r>
              <a:rPr lang="en-US" altLang="sr-Latn-RS" sz="2400" dirty="0">
                <a:solidFill>
                  <a:srgbClr val="727272"/>
                </a:solidFill>
              </a:rPr>
              <a:t> o </a:t>
            </a:r>
            <a:r>
              <a:rPr lang="en-US" altLang="sr-Latn-RS" sz="2400" dirty="0" err="1">
                <a:solidFill>
                  <a:srgbClr val="727272"/>
                </a:solidFill>
              </a:rPr>
              <a:t>ekološkom</a:t>
            </a:r>
            <a:r>
              <a:rPr lang="en-US" altLang="sr-Latn-RS" sz="2400" dirty="0">
                <a:solidFill>
                  <a:srgbClr val="727272"/>
                </a:solidFill>
              </a:rPr>
              <a:t> </a:t>
            </a:r>
            <a:r>
              <a:rPr lang="en-US" altLang="sr-Latn-RS" sz="2400" dirty="0" err="1">
                <a:solidFill>
                  <a:srgbClr val="727272"/>
                </a:solidFill>
              </a:rPr>
              <a:t>planiranju</a:t>
            </a:r>
            <a:r>
              <a:rPr lang="en-US" altLang="sr-Latn-RS" sz="2400" dirty="0">
                <a:solidFill>
                  <a:srgbClr val="727272"/>
                </a:solidFill>
              </a:rPr>
              <a:t> </a:t>
            </a:r>
            <a:r>
              <a:rPr lang="en-US" altLang="sr-Latn-RS" sz="2400" dirty="0" err="1">
                <a:solidFill>
                  <a:srgbClr val="727272"/>
                </a:solidFill>
              </a:rPr>
              <a:t>proračuna</a:t>
            </a:r>
            <a:endParaRPr lang="en-US" altLang="sr-Latn-RS" sz="2400" dirty="0">
              <a:solidFill>
                <a:srgbClr val="727272"/>
              </a:solidFill>
            </a:endParaRPr>
          </a:p>
        </p:txBody>
      </p:sp>
      <p:pic>
        <p:nvPicPr>
          <p:cNvPr id="19462" name="Picture 2">
            <a:extLst>
              <a:ext uri="{FF2B5EF4-FFF2-40B4-BE49-F238E27FC236}">
                <a16:creationId xmlns:a16="http://schemas.microsoft.com/office/drawing/2014/main" xmlns="" id="{CCE60CF2-EA54-43AD-8381-9BA1C88286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1484313"/>
            <a:ext cx="3233737" cy="474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>
            <a:extLst>
              <a:ext uri="{FF2B5EF4-FFF2-40B4-BE49-F238E27FC236}">
                <a16:creationId xmlns:a16="http://schemas.microsoft.com/office/drawing/2014/main" xmlns="" id="{080F7B82-C998-48E1-A5BF-8107AAB5A3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7A237C31-89B9-480A-A096-612E7A8D706D}" type="slidenum">
              <a:rPr lang="en-US" altLang="sr-Latn-RS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9</a:t>
            </a:fld>
            <a:endParaRPr lang="en-US" altLang="sr-Latn-R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6271E427-F2E7-4A3D-BBBF-AE7B71E1D223}"/>
              </a:ext>
            </a:extLst>
          </p:cNvPr>
          <p:cNvGraphicFramePr>
            <a:graphicFrameLocks noGrp="1"/>
          </p:cNvGraphicFramePr>
          <p:nvPr/>
        </p:nvGraphicFramePr>
        <p:xfrm>
          <a:off x="468313" y="1639888"/>
          <a:ext cx="8351837" cy="4349754"/>
        </p:xfrm>
        <a:graphic>
          <a:graphicData uri="http://schemas.openxmlformats.org/drawingml/2006/table">
            <a:tbl>
              <a:tblPr/>
              <a:tblGrid>
                <a:gridCol w="4951412">
                  <a:extLst>
                    <a:ext uri="{9D8B030D-6E8A-4147-A177-3AD203B41FA5}">
                      <a16:colId xmlns:a16="http://schemas.microsoft.com/office/drawing/2014/main" xmlns="" val="1899939280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xmlns="" val="1266533483"/>
                    </a:ext>
                  </a:extLst>
                </a:gridCol>
                <a:gridCol w="1074738">
                  <a:extLst>
                    <a:ext uri="{9D8B030D-6E8A-4147-A177-3AD203B41FA5}">
                      <a16:colId xmlns:a16="http://schemas.microsoft.com/office/drawing/2014/main" xmlns="" val="3709680010"/>
                    </a:ext>
                  </a:extLst>
                </a:gridCol>
                <a:gridCol w="474662">
                  <a:extLst>
                    <a:ext uri="{9D8B030D-6E8A-4147-A177-3AD203B41FA5}">
                      <a16:colId xmlns:a16="http://schemas.microsoft.com/office/drawing/2014/main" xmlns="" val="2247182075"/>
                    </a:ext>
                  </a:extLst>
                </a:gridCol>
                <a:gridCol w="768350">
                  <a:extLst>
                    <a:ext uri="{9D8B030D-6E8A-4147-A177-3AD203B41FA5}">
                      <a16:colId xmlns:a16="http://schemas.microsoft.com/office/drawing/2014/main" xmlns="" val="1278748554"/>
                    </a:ext>
                  </a:extLst>
                </a:gridCol>
                <a:gridCol w="527050">
                  <a:extLst>
                    <a:ext uri="{9D8B030D-6E8A-4147-A177-3AD203B41FA5}">
                      <a16:colId xmlns:a16="http://schemas.microsoft.com/office/drawing/2014/main" xmlns="" val="386680860"/>
                    </a:ext>
                  </a:extLst>
                </a:gridCol>
              </a:tblGrid>
              <a:tr h="630238">
                <a:tc gridSpan="6"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2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Dokument o ekološkom planiranju proračuna: utjecaj proračunskih mjera na okoliš</a:t>
                      </a:r>
                    </a:p>
                  </a:txBody>
                  <a:tcPr marL="5899" marR="5899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75941097"/>
                  </a:ext>
                </a:extLst>
              </a:tr>
              <a:tr h="296863"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A. Emisije ugljičnog dioksida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Milijuni tona C0</a:t>
                      </a:r>
                      <a:r>
                        <a:rPr kumimoji="0" lang="en-US" altLang="sr-Latn-RS" sz="11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(Mtco</a:t>
                      </a:r>
                      <a:r>
                        <a:rPr kumimoji="0" lang="en-US" altLang="sr-Latn-RS" sz="11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2</a:t>
                      </a: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46372360"/>
                  </a:ext>
                </a:extLst>
              </a:tr>
              <a:tr h="254000"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godina-</a:t>
                      </a: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 2018.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2019.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2025.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2030.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2040.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2050.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4086334"/>
                  </a:ext>
                </a:extLst>
              </a:tr>
              <a:tr h="350838">
                <a:tc gridSpan="6"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</a:p>
                  </a:txBody>
                  <a:tcPr marL="5899" marR="5899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75708427"/>
                  </a:ext>
                </a:extLst>
              </a:tr>
              <a:tr h="196850"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SAŽETAK </a:t>
                      </a:r>
                      <a:r>
                        <a:rPr kumimoji="0" lang="en-US" altLang="sr-Latn-RS" sz="11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Nacionalni plan za emisije CO </a:t>
                      </a:r>
                      <a:r>
                        <a:rPr kumimoji="0" lang="en-US" altLang="sr-Latn-RS" sz="1100" b="0" i="1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2</a:t>
                      </a:r>
                      <a:r>
                        <a:rPr kumimoji="0" lang="en-US" altLang="sr-Latn-RS" sz="11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 </a:t>
                      </a:r>
                    </a:p>
                  </a:txBody>
                  <a:tcPr marL="5899" marR="589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51,0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42,0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35,0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28,0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94753943"/>
                  </a:ext>
                </a:extLst>
              </a:tr>
              <a:tr h="265113"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              Pretproračunska projekcija                                                                           55,5</a:t>
                      </a:r>
                    </a:p>
                  </a:txBody>
                  <a:tcPr marL="5899" marR="589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58,5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61,4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114300"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11430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64,3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63,2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63,0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94677811"/>
                  </a:ext>
                </a:extLst>
              </a:tr>
              <a:tr h="228600">
                <a:tc>
                  <a:txBody>
                    <a:bodyPr/>
                    <a:lstStyle>
                      <a:lvl1pPr marL="584200"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58420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Relevantne proračunske alokacije (u milijunimam eura, kumulativno)</a:t>
                      </a:r>
                    </a:p>
                  </a:txBody>
                  <a:tcPr marL="5899" marR="58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1.119 €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1.455 €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481 €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177 €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150 €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93137342"/>
                  </a:ext>
                </a:extLst>
              </a:tr>
              <a:tr h="204788">
                <a:tc>
                  <a:txBody>
                    <a:bodyPr/>
                    <a:lstStyle>
                      <a:lvl1pPr marL="584200"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58420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Proračunski utjecaj na emisije ugljičnog dioksida (procjena)</a:t>
                      </a:r>
                    </a:p>
                  </a:txBody>
                  <a:tcPr marL="5899" marR="58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0,5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-2,4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DDB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-11,7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9BF8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-21,8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9BF8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-26,5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9BF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75874243"/>
                  </a:ext>
                </a:extLst>
              </a:tr>
              <a:tr h="85725"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</a:p>
                  </a:txBody>
                  <a:tcPr marL="5899" marR="589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39491164"/>
                  </a:ext>
                </a:extLst>
              </a:tr>
              <a:tr h="196850">
                <a:tc>
                  <a:txBody>
                    <a:bodyPr/>
                    <a:lstStyle>
                      <a:lvl1pPr marL="584200"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58420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I. - Proizvodnja struje</a:t>
                      </a:r>
                    </a:p>
                  </a:txBody>
                  <a:tcPr marL="5899" marR="58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0,1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0,9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6D8"/>
                    </a:solidFill>
                  </a:tcPr>
                </a:tc>
                <a:tc>
                  <a:txBody>
                    <a:bodyPr/>
                    <a:lstStyle>
                      <a:lvl1pPr marL="114300"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11430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-1,8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DDB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-5,4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9BF8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-7,6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9BF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23989383"/>
                  </a:ext>
                </a:extLst>
              </a:tr>
              <a:tr h="204788">
                <a:tc>
                  <a:txBody>
                    <a:bodyPr/>
                    <a:lstStyle>
                      <a:lvl1pPr marL="584200"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58420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II. - Izgrađen okoliš</a:t>
                      </a:r>
                    </a:p>
                  </a:txBody>
                  <a:tcPr marL="5899" marR="58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-0,5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-2,5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DDBD"/>
                    </a:solidFill>
                  </a:tcPr>
                </a:tc>
                <a:tc>
                  <a:txBody>
                    <a:bodyPr/>
                    <a:lstStyle>
                      <a:lvl1pPr marL="114300"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11430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-3,6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9BF8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-4,1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9BF8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-3,4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9BF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72123562"/>
                  </a:ext>
                </a:extLst>
              </a:tr>
              <a:tr h="200025">
                <a:tc>
                  <a:txBody>
                    <a:bodyPr/>
                    <a:lstStyle>
                      <a:lvl1pPr marL="584200"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58420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III. - Prijevoz</a:t>
                      </a:r>
                    </a:p>
                  </a:txBody>
                  <a:tcPr marL="5899" marR="58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0,3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1,0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6D8"/>
                    </a:solidFill>
                  </a:tcPr>
                </a:tc>
                <a:tc>
                  <a:txBody>
                    <a:bodyPr/>
                    <a:lstStyle>
                      <a:lvl1pPr marL="114300"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11430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-2,2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DDB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-6,2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9BF8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-8,5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9BF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7852910"/>
                  </a:ext>
                </a:extLst>
              </a:tr>
              <a:tr h="204788">
                <a:tc>
                  <a:txBody>
                    <a:bodyPr/>
                    <a:lstStyle>
                      <a:lvl1pPr marL="584200"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58420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IV. - Poljoprivreda, šumarstvo i upotreba zemljišta</a:t>
                      </a:r>
                    </a:p>
                  </a:txBody>
                  <a:tcPr marL="5899" marR="58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-0,7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-1,6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DDBD"/>
                    </a:solidFill>
                  </a:tcPr>
                </a:tc>
                <a:tc>
                  <a:txBody>
                    <a:bodyPr/>
                    <a:lstStyle>
                      <a:lvl1pPr marL="114300"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11430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-3,2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9BF8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-4,6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9BF8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-5,2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9BF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48725496"/>
                  </a:ext>
                </a:extLst>
              </a:tr>
              <a:tr h="211138">
                <a:tc>
                  <a:txBody>
                    <a:bodyPr/>
                    <a:lstStyle>
                      <a:lvl1pPr marL="584200"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58420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V. - Ostali programi</a:t>
                      </a:r>
                    </a:p>
                  </a:txBody>
                  <a:tcPr marL="5899" marR="589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1,3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6D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-0,2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114300"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11430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-0,9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-1,5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DDB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-1,8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DD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13008020"/>
                  </a:ext>
                </a:extLst>
              </a:tr>
              <a:tr h="282575">
                <a:tc>
                  <a:txBody>
                    <a:bodyPr/>
                    <a:lstStyle>
                      <a:lvl1pPr marL="584200"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58420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Postproračunske projekcije                                                                             55,5</a:t>
                      </a:r>
                    </a:p>
                  </a:txBody>
                  <a:tcPr marL="5899" marR="589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59,0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59,0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114300"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11430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52,6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41,4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36,5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02076577"/>
                  </a:ext>
                </a:extLst>
              </a:tr>
              <a:tr h="200025">
                <a:tc>
                  <a:txBody>
                    <a:bodyPr/>
                    <a:lstStyle>
                      <a:lvl1pPr marL="584200"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58420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Buduće aktivnosti</a:t>
                      </a:r>
                    </a:p>
                  </a:txBody>
                  <a:tcPr marL="5899" marR="589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-8,0</a:t>
                      </a:r>
                    </a:p>
                  </a:txBody>
                  <a:tcPr marL="5899" marR="589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-10,6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-6,4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-8,5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0150965"/>
                  </a:ext>
                </a:extLst>
              </a:tr>
              <a:tr h="230188"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</a:p>
                  </a:txBody>
                  <a:tcPr marL="5899" marR="589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sr-Latn-RS" sz="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</a:p>
                  </a:txBody>
                  <a:tcPr marL="5899" marR="5899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7428715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ECD_English_white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CtFieldPriority xmlns="http://www.oecd.org/eshare/projectsentre/CtFieldPriority/" xmlns:i="http://www.w3.org/2001/XMLSchema-instance">
  <PriorityFields xmlns:a="http://schemas.microsoft.com/2003/10/Serialization/Arrays">
    <a:string>Title</a:string>
    <a:string>OECDCountry</a:string>
    <a:string>OECDTopic</a:string>
    <a:string>OECDKeywords</a:string>
  </PriorityFields>
</CtFieldPriority>
</file>

<file path=customXml/item2.xml><?xml version="1.0" encoding="utf-8"?>
<?mso-contentType ?>
<SharedContentType xmlns="Microsoft.SharePoint.Taxonomy.ContentTypeSync" SourceId="27ec883c-a62c-444f-a935-fcddb579e39d" ContentTypeId="0x0101008B4DD370EC31429186F3AD49F0D3098F00D44DBCB9EB4F45278CB5C9765BE52995" PreviousValue="false"/>
</file>

<file path=customXml/item3.xml><?xml version="1.0" encoding="utf-8"?>
<?mso-contentType ?>
<FormTemplates xmlns="http://schemas.microsoft.com/sharepoint/v3/contenttype/forms">
  <Display>OECDListFormCollapsible</Display>
  <Edit>OECDListFormCollapsible</Edit>
  <New>OECDListFormCollapsible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ECDTagsCache xmlns="7348197b-4e95-41c6-b270-341eaa4cbbb2" xsi:nil="true"/>
    <OECDProjectManager xmlns="7348197b-4e95-41c6-b270-341eaa4cbbb2">
      <UserInfo>
        <DisplayName/>
        <AccountId>643</AccountId>
        <AccountType/>
      </UserInfo>
    </OECDProjectManager>
    <OECDAllRelatedUsers xmlns="e36e4070-fdd8-494c-ae17-1a8cf14e7707">
      <UserInfo>
        <DisplayName/>
        <AccountId xsi:nil="true"/>
        <AccountType/>
      </UserInfo>
    </OECDAllRelatedUsers>
    <OECDKimBussinessContext xmlns="54c4cd27-f286-408f-9ce0-33c1e0f3ab39" xsi:nil="true"/>
    <g1cb84c392954f02b97ef964d7fd5f94 xmlns="e36e4070-fdd8-494c-ae17-1a8cf14e7707">
      <Terms xmlns="http://schemas.microsoft.com/office/infopath/2007/PartnerControls"/>
    </g1cb84c392954f02b97ef964d7fd5f94>
    <OECDCommunityDocumentID xmlns="7348197b-4e95-41c6-b270-341eaa4cbbb2" xsi:nil="true"/>
    <OECDlanguage xmlns="ca82dde9-3436-4d3d-bddd-d31447390034">English</OECDlanguage>
    <eSharePWBTaxHTField0 xmlns="c9f238dd-bb73-4aef-a7a5-d644ad823e52">
      <Terms xmlns="http://schemas.microsoft.com/office/infopath/2007/PartnerControls">
        <TermInfo xmlns="http://schemas.microsoft.com/office/infopath/2007/PartnerControls">
          <TermName xmlns="http://schemas.microsoft.com/office/infopath/2007/PartnerControls">2.3 Environmental Sustainability</TermName>
          <TermId xmlns="http://schemas.microsoft.com/office/infopath/2007/PartnerControls">777d15ed-1524-4a8d-ad08-4d5125d7a655</TermId>
        </TermInfo>
      </Terms>
    </eSharePWBTaxHTField0>
    <IconOverlay xmlns="http://schemas.microsoft.com/sharepoint/v4" xsi:nil="true"/>
    <OECDCommunityDocumentURL xmlns="7348197b-4e95-41c6-b270-341eaa4cbbb2" xsi:nil="true"/>
    <DocumentSetDescription xmlns="http://schemas.microsoft.com/sharepoint/v3" xsi:nil="true"/>
    <OECDExpirationDate xmlns="e36e4070-fdd8-494c-ae17-1a8cf14e7707" xsi:nil="true"/>
    <a5c695ec21c747a0bdb8a6375755520a xmlns="7348197b-4e95-41c6-b270-341eaa4cbbb2">
      <Terms xmlns="http://schemas.microsoft.com/office/infopath/2007/PartnerControls"/>
    </a5c695ec21c747a0bdb8a6375755520a>
    <OECDProjectLookup xmlns="7348197b-4e95-41c6-b270-341eaa4cbbb2">124</OECDProjectLookup>
    <OECDMeetingDate xmlns="54c4cd27-f286-408f-9ce0-33c1e0f3ab39" xsi:nil="true"/>
    <OECDPinnedBy xmlns="7348197b-4e95-41c6-b270-341eaa4cbbb2">
      <UserInfo>
        <DisplayName/>
        <AccountId xsi:nil="true"/>
        <AccountType/>
      </UserInfo>
    </OECDPinnedBy>
    <eShareCommitteeTaxHTField0 xmlns="c9f238dd-bb73-4aef-a7a5-d644ad823e52">
      <Terms xmlns="http://schemas.microsoft.com/office/infopath/2007/PartnerControls"/>
    </eShareCommitteeTaxHTField0>
    <OECDMainProject xmlns="7348197b-4e95-41c6-b270-341eaa4cbbb2" xsi:nil="true"/>
    <OECDKimProvenance xmlns="54c4cd27-f286-408f-9ce0-33c1e0f3ab39" xsi:nil="true"/>
    <n8655da54a064da182923cf6cbb46907 xmlns="7348197b-4e95-41c6-b270-341eaa4cbbb2" xsi:nil="true"/>
    <OECDKimStatus xmlns="54c4cd27-f286-408f-9ce0-33c1e0f3ab39">Draft</OECDKimStatus>
    <eShareCountryTaxHTField0 xmlns="c9f238dd-bb73-4aef-a7a5-d644ad823e52">
      <Terms xmlns="http://schemas.microsoft.com/office/infopath/2007/PartnerControls"/>
    </eShareCountryTaxHTField0>
    <eShareTopicTaxHTField0 xmlns="c9f238dd-bb73-4aef-a7a5-d644ad823e52">
      <Terms xmlns="http://schemas.microsoft.com/office/infopath/2007/PartnerControls"/>
    </eShareTopicTaxHTField0>
    <eShareKeywordsTaxHTField0 xmlns="c9f238dd-bb73-4aef-a7a5-d644ad823e52">
      <Terms xmlns="http://schemas.microsoft.com/office/infopath/2007/PartnerControls"/>
    </eShareKeywordsTaxHTField0>
    <eShareHorizProjTaxHTField0 xmlns="e36e4070-fdd8-494c-ae17-1a8cf14e7707" xsi:nil="true"/>
    <TaxCatchAll xmlns="ca82dde9-3436-4d3d-bddd-d31447390034">
      <Value>1687</Value>
    </TaxCatchAll>
    <OECDProjectMembers xmlns="7348197b-4e95-41c6-b270-341eaa4cbbb2">
      <UserInfo>
        <DisplayName>CALDER Jennifer, ENV/CBW</DisplayName>
        <AccountId>264</AccountId>
        <AccountType/>
      </UserInfo>
      <UserInfo>
        <DisplayName>MIRABILE Mariana, ENV/CBW</DisplayName>
        <AccountId>1061</AccountId>
        <AccountType/>
      </UserInfo>
      <UserInfo>
        <DisplayName>RÖTTGERS Dirk, ENV/CBW</DisplayName>
        <AccountId>1083</AccountId>
        <AccountType/>
      </UserInfo>
      <UserInfo>
        <DisplayName>BOYD Rodney, ENV/CBW</DisplayName>
        <AccountId>1883</AccountId>
        <AccountType/>
      </UserInfo>
      <UserInfo>
        <DisplayName>DEL BOURGO Beth, ENV</DisplayName>
        <AccountId>643</AccountId>
        <AccountType/>
      </UserInfo>
      <UserInfo>
        <DisplayName>DANIELSON Lisa, ENV/CBW</DisplayName>
        <AccountId>2085</AccountId>
        <AccountType/>
      </UserInfo>
    </OECDProjectMembers>
    <OECDSharingStatus xmlns="7348197b-4e95-41c6-b270-341eaa4cbbb2" xsi:nil="true"/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Working Document" ma:contentTypeID="0x0101008B4DD370EC31429186F3AD49F0D3098F00D44DBCB9EB4F45278CB5C9765BE5299500A4858B360C6A491AA753F8BCA47AA91000D6712DEE41081B4DBBA433D0B03F813E" ma:contentTypeVersion="188" ma:contentTypeDescription="" ma:contentTypeScope="" ma:versionID="70f59a8330cde485e9984993773ac5e3">
  <xsd:schema xmlns:xsd="http://www.w3.org/2001/XMLSchema" xmlns:xs="http://www.w3.org/2001/XMLSchema" xmlns:p="http://schemas.microsoft.com/office/2006/metadata/properties" xmlns:ns1="http://schemas.microsoft.com/sharepoint/v3" xmlns:ns2="54c4cd27-f286-408f-9ce0-33c1e0f3ab39" xmlns:ns3="e36e4070-fdd8-494c-ae17-1a8cf14e7707" xmlns:ns4="ca82dde9-3436-4d3d-bddd-d31447390034" xmlns:ns5="7348197b-4e95-41c6-b270-341eaa4cbbb2" xmlns:ns6="c9f238dd-bb73-4aef-a7a5-d644ad823e52" xmlns:ns7="http://schemas.microsoft.com/sharepoint/v4" targetNamespace="http://schemas.microsoft.com/office/2006/metadata/properties" ma:root="true" ma:fieldsID="4f768d69b752ff938cb2d5b93d4ff6c9" ns1:_="" ns2:_="" ns3:_="" ns4:_="" ns5:_="" ns6:_="" ns7:_="">
    <xsd:import namespace="http://schemas.microsoft.com/sharepoint/v3"/>
    <xsd:import namespace="54c4cd27-f286-408f-9ce0-33c1e0f3ab39"/>
    <xsd:import namespace="e36e4070-fdd8-494c-ae17-1a8cf14e7707"/>
    <xsd:import namespace="ca82dde9-3436-4d3d-bddd-d31447390034"/>
    <xsd:import namespace="7348197b-4e95-41c6-b270-341eaa4cbbb2"/>
    <xsd:import namespace="c9f238dd-bb73-4aef-a7a5-d644ad823e52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OECDMeetingDate" minOccurs="0"/>
                <xsd:element ref="ns4:OECDlanguage" minOccurs="0"/>
                <xsd:element ref="ns3:OECDExpirationDate" minOccurs="0"/>
                <xsd:element ref="ns5:OECDProjectLookup" minOccurs="0"/>
                <xsd:element ref="ns5:OECDProjectManager" minOccurs="0"/>
                <xsd:element ref="ns5:OECDProjectMembers" minOccurs="0"/>
                <xsd:element ref="ns5:OECDMainProject" minOccurs="0"/>
                <xsd:element ref="ns5:OECDPinnedBy" minOccurs="0"/>
                <xsd:element ref="ns2:OECDKimStatus" minOccurs="0"/>
                <xsd:element ref="ns5:OECDTagsCache" minOccurs="0"/>
                <xsd:element ref="ns3:_dlc_DocIdUrl" minOccurs="0"/>
                <xsd:element ref="ns6:eShareCountryTaxHTField0" minOccurs="0"/>
                <xsd:element ref="ns6:eShareTopicTaxHTField0" minOccurs="0"/>
                <xsd:element ref="ns6:eShareKeywordsTaxHTField0" minOccurs="0"/>
                <xsd:element ref="ns6:eShareCommitteeTaxHTField0" minOccurs="0"/>
                <xsd:element ref="ns6:eSharePWBTaxHTField0" minOccurs="0"/>
                <xsd:element ref="ns5:Project_x003a_Project_x0020_status" minOccurs="0"/>
                <xsd:element ref="ns3:_dlc_DocIdPersistId" minOccurs="0"/>
                <xsd:element ref="ns2:OECDKimBussinessContext" minOccurs="0"/>
                <xsd:element ref="ns4:TaxCatchAll" minOccurs="0"/>
                <xsd:element ref="ns2:OECDKimProvenance" minOccurs="0"/>
                <xsd:element ref="ns3:_dlc_DocId" minOccurs="0"/>
                <xsd:element ref="ns7:IconOverlay" minOccurs="0"/>
                <xsd:element ref="ns5:n8655da54a064da182923cf6cbb46907" minOccurs="0"/>
                <xsd:element ref="ns4:TaxCatchAllLabel" minOccurs="0"/>
                <xsd:element ref="ns3:g1cb84c392954f02b97ef964d7fd5f94" minOccurs="0"/>
                <xsd:element ref="ns5:a5c695ec21c747a0bdb8a6375755520a" minOccurs="0"/>
                <xsd:element ref="ns1:DocumentSetDescription" minOccurs="0"/>
                <xsd:element ref="ns5:OECDSharingStatus" minOccurs="0"/>
                <xsd:element ref="ns5:OECDCommunityDocumentURL" minOccurs="0"/>
                <xsd:element ref="ns5:OECDCommunityDocumentID" minOccurs="0"/>
                <xsd:element ref="ns3:eShareHorizProjTaxHTField0" minOccurs="0"/>
                <xsd:element ref="ns3:OECDAllRelatedUsers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DocumentSetDescription" ma:index="41" nillable="true" ma:displayName="Description" ma:description="A description of the Document Set" ma:internalName="DocumentSetDescription" ma:readOnly="fals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c4cd27-f286-408f-9ce0-33c1e0f3ab39" elementFormDefault="qualified">
    <xsd:import namespace="http://schemas.microsoft.com/office/2006/documentManagement/types"/>
    <xsd:import namespace="http://schemas.microsoft.com/office/infopath/2007/PartnerControls"/>
    <xsd:element name="OECDMeetingDate" ma:index="4" nillable="true" ma:displayName="Meeting Date" ma:default="" ma:format="DateOnly" ma:hidden="true" ma:internalName="OECDMeetingDate" ma:readOnly="false">
      <xsd:simpleType>
        <xsd:restriction base="dms:DateTime"/>
      </xsd:simpleType>
    </xsd:element>
    <xsd:element name="OECDKimStatus" ma:index="16" nillable="true" ma:displayName="Kim status" ma:default="Draft" ma:description="" ma:format="Dropdown" ma:hidden="true" ma:internalName="OECDKimStatus">
      <xsd:simpleType>
        <xsd:restriction base="dms:Choice">
          <xsd:enumeration value="Draft"/>
          <xsd:enumeration value="Final"/>
        </xsd:restriction>
      </xsd:simpleType>
    </xsd:element>
    <xsd:element name="OECDKimBussinessContext" ma:index="30" nillable="true" ma:displayName="Kim business context" ma:description="" ma:hidden="true" ma:internalName="OECDKimBussinessContext" ma:readOnly="false">
      <xsd:simpleType>
        <xsd:restriction base="dms:Text"/>
      </xsd:simpleType>
    </xsd:element>
    <xsd:element name="OECDKimProvenance" ma:index="32" nillable="true" ma:displayName="Kim provenance" ma:description="" ma:hidden="true" ma:internalName="OECDKimProvenance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6e4070-fdd8-494c-ae17-1a8cf14e7707" elementFormDefault="qualified">
    <xsd:import namespace="http://schemas.microsoft.com/office/2006/documentManagement/types"/>
    <xsd:import namespace="http://schemas.microsoft.com/office/infopath/2007/PartnerControls"/>
    <xsd:element name="OECDExpirationDate" ma:index="8" nillable="true" ma:displayName="Highlights" ma:default="" ma:description="" ma:format="DateOnly" ma:hidden="true" ma:indexed="true" ma:internalName="OECDExpirationDate">
      <xsd:simpleType>
        <xsd:restriction base="dms:DateTime"/>
      </xsd:simpleType>
    </xsd:element>
    <xsd:element name="_dlc_DocIdUrl" ma:index="18" nillable="true" ma:displayName="Document ID" ma:description="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7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_dlc_DocId" ma:index="33" nillable="true" ma:displayName="Document ID" ma:description="" ma:hidden="true" ma:internalName="_dlc_DocId" ma:readOnly="true">
      <xsd:simpleType>
        <xsd:restriction base="dms:Text"/>
      </xsd:simpleType>
    </xsd:element>
    <xsd:element name="g1cb84c392954f02b97ef964d7fd5f94" ma:index="38" nillable="true" ma:taxonomy="true" ma:internalName="g1cb84c392954f02b97ef964d7fd5f94" ma:taxonomyFieldName="OECDHorizontalProjects" ma:displayName="Horizontal project" ma:readOnly="false" ma:default="" ma:fieldId="01cb84c3-9295-4f02-b97e-f964d7fd5f94" ma:taxonomyMulti="true" ma:sspId="27ec883c-a62c-444f-a935-fcddb579e39d" ma:termSetId="d3ca0e0e-65f9-44bf-9d98-5271504f6d6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HorizProjTaxHTField0" ma:index="45" nillable="true" ma:displayName="OECDHorizontalProjects_0" ma:description="" ma:hidden="true" ma:internalName="eShareHorizProjTaxHTField0">
      <xsd:simpleType>
        <xsd:restriction base="dms:Note"/>
      </xsd:simpleType>
    </xsd:element>
    <xsd:element name="OECDAllRelatedUsers" ma:index="48" nillable="true" ma:displayName="All related users" ma:description="" ma:hidden="true" ma:internalName="OECDAllRelatedUs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82dde9-3436-4d3d-bddd-d31447390034" elementFormDefault="qualified">
    <xsd:import namespace="http://schemas.microsoft.com/office/2006/documentManagement/types"/>
    <xsd:import namespace="http://schemas.microsoft.com/office/infopath/2007/PartnerControls"/>
    <xsd:element name="OECDlanguage" ma:index="5" nillable="true" ma:displayName="Document language" ma:default="English" ma:description="" ma:format="Dropdown" ma:hidden="true" ma:internalName="OECDlanguage" ma:readOnly="false">
      <xsd:simpleType>
        <xsd:restriction base="dms:Choice">
          <xsd:enumeration value="English"/>
          <xsd:enumeration value="French"/>
        </xsd:restriction>
      </xsd:simpleType>
    </xsd:element>
    <xsd:element name="TaxCatchAll" ma:index="31" nillable="true" ma:displayName="Taxonomy Catch All Column" ma:hidden="true" ma:list="{e92eb940-6ce3-49f1-938f-e905cf32b7e4}" ma:internalName="TaxCatchAll" ma:showField="CatchAllData" ma:web="e36e4070-fdd8-494c-ae17-1a8cf14e770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36" nillable="true" ma:displayName="Taxonomy Catch All Column1" ma:hidden="true" ma:list="{e92eb940-6ce3-49f1-938f-e905cf32b7e4}" ma:internalName="TaxCatchAllLabel" ma:readOnly="true" ma:showField="CatchAllDataLabel" ma:web="e36e4070-fdd8-494c-ae17-1a8cf14e770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48197b-4e95-41c6-b270-341eaa4cbbb2" elementFormDefault="qualified">
    <xsd:import namespace="http://schemas.microsoft.com/office/2006/documentManagement/types"/>
    <xsd:import namespace="http://schemas.microsoft.com/office/infopath/2007/PartnerControls"/>
    <xsd:element name="OECDProjectLookup" ma:index="9" nillable="true" ma:displayName="Project" ma:description="" ma:hidden="true" ma:indexed="true" ma:list="79d7b38c-e11d-4327-b506-f1b1b5675f7d" ma:internalName="OECDProjectLookup" ma:showField="OECDShortProjectName" ma:web="7348197b-4e95-41c6-b270-341eaa4cbbb2">
      <xsd:simpleType>
        <xsd:restriction base="dms:Lookup"/>
      </xsd:simpleType>
    </xsd:element>
    <xsd:element name="OECDProjectManager" ma:index="10" nillable="true" ma:displayName="Project manager" ma:description="" ma:hidden="true" ma:indexed="true" ma:internalName="OECDProjectManage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ECDProjectMembers" ma:index="11" nillable="true" ma:displayName="Project members" ma:description="" ma:hidden="true" ma:internalName="OECDProjectMembers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ECDMainProject" ma:index="14" nillable="true" ma:displayName="Main project" ma:description="" ma:hidden="true" ma:indexed="true" ma:list="79d7b38c-e11d-4327-b506-f1b1b5675f7d" ma:internalName="OECDMainProject" ma:showField="OECDShortProjectName">
      <xsd:simpleType>
        <xsd:restriction base="dms:Lookup"/>
      </xsd:simpleType>
    </xsd:element>
    <xsd:element name="OECDPinnedBy" ma:index="15" nillable="true" ma:displayName="Pinned by" ma:description="" ma:hidden="true" ma:internalName="OECDPinn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ECDTagsCache" ma:index="17" nillable="true" ma:displayName="Tags cache" ma:description="" ma:hidden="true" ma:internalName="OECDTagsCache">
      <xsd:simpleType>
        <xsd:restriction base="dms:Note"/>
      </xsd:simpleType>
    </xsd:element>
    <xsd:element name="Project_x003a_Project_x0020_status" ma:index="25" nillable="true" ma:displayName="Project:Project status" ma:hidden="true" ma:list="79d7b38c-e11d-4327-b506-f1b1b5675f7d" ma:internalName="Project_x003A_Project_x0020_status" ma:readOnly="true" ma:showField="OECDProjectStatus" ma:web="7348197b-4e95-41c6-b270-341eaa4cbbb2">
      <xsd:simpleType>
        <xsd:restriction base="dms:Lookup"/>
      </xsd:simpleType>
    </xsd:element>
    <xsd:element name="n8655da54a064da182923cf6cbb46907" ma:index="35" nillable="true" ma:displayName="Deliverable partners_0" ma:hidden="true" ma:internalName="n8655da54a064da182923cf6cbb46907">
      <xsd:simpleType>
        <xsd:restriction base="dms:Note"/>
      </xsd:simpleType>
    </xsd:element>
    <xsd:element name="a5c695ec21c747a0bdb8a6375755520a" ma:index="39" nillable="true" ma:taxonomy="true" ma:internalName="a5c695ec21c747a0bdb8a6375755520a" ma:taxonomyFieldName="OECDProjectOwnerStructure" ma:displayName="Project owner" ma:readOnly="false" ma:default="" ma:fieldId="a5c695ec-21c7-47a0-bdb8-a6375755520a" ma:taxonomyMulti="true" ma:sspId="27ec883c-a62c-444f-a935-fcddb579e39d" ma:termSetId="aeec4dcb-19ee-4bc0-941f-681845b568c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ECDSharingStatus" ma:index="42" nillable="true" ma:displayName="O.N.E Document Sharing Status" ma:description="" ma:hidden="true" ma:internalName="OECDSharingStatus">
      <xsd:simpleType>
        <xsd:restriction base="dms:Text"/>
      </xsd:simpleType>
    </xsd:element>
    <xsd:element name="OECDCommunityDocumentURL" ma:index="43" nillable="true" ma:displayName="O.N.E Community Document URL" ma:description="" ma:hidden="true" ma:internalName="OECDCommunityDocumentURL">
      <xsd:simpleType>
        <xsd:restriction base="dms:Text"/>
      </xsd:simpleType>
    </xsd:element>
    <xsd:element name="OECDCommunityDocumentID" ma:index="44" nillable="true" ma:displayName="O.N.E Community Document ID" ma:decimals="0" ma:description="" ma:hidden="true" ma:internalName="OECDCommunityDocumentID">
      <xsd:simpleType>
        <xsd:restriction base="dms:Number"/>
      </xsd:simpleType>
    </xsd:element>
    <xsd:element name="SharedWithUsers" ma:index="4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f238dd-bb73-4aef-a7a5-d644ad823e52" elementFormDefault="qualified">
    <xsd:import namespace="http://schemas.microsoft.com/office/2006/documentManagement/types"/>
    <xsd:import namespace="http://schemas.microsoft.com/office/infopath/2007/PartnerControls"/>
    <xsd:element name="eShareCountryTaxHTField0" ma:index="20" nillable="true" ma:taxonomy="true" ma:internalName="eShareCountryTaxHTField0" ma:taxonomyFieldName="OECDCountry" ma:displayName="Country" ma:readOnly="false" ma:default="" ma:fieldId="aa366335-bba6-4f71-86c6-f91b1ae503c2" ma:taxonomyMulti="true" ma:sspId="27ec883c-a62c-444f-a935-fcddb579e39d" ma:termSetId="e1026e78-e24d-4b33-a8f4-6ff75b8e5ad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TopicTaxHTField0" ma:index="21" nillable="true" ma:taxonomy="true" ma:internalName="eShareTopicTaxHTField0" ma:taxonomyFieldName="OECDTopic" ma:displayName="Topic" ma:readOnly="false" ma:default="" ma:fieldId="9b5335f8-765c-484a-86dd-d10580650a95" ma:taxonomyMulti="true" ma:sspId="27ec883c-a62c-444f-a935-fcddb579e39d" ma:termSetId="d0043ed9-7fdc-4b21-8641-a864cc50d2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KeywordsTaxHTField0" ma:index="22" nillable="true" ma:taxonomy="true" ma:internalName="eShareKeywordsTaxHTField0" ma:taxonomyFieldName="OECDKeywords" ma:displayName="Keywords" ma:default="" ma:fieldId="8a7c3663-990d-467c-b1b8-bb4b775674ad" ma:taxonomyMulti="true" ma:sspId="27ec883c-a62c-444f-a935-fcddb579e39d" ma:termSetId="f51791ee-8e04-4654-a875-fc747102cd45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ShareCommitteeTaxHTField0" ma:index="23" nillable="true" ma:taxonomy="true" ma:internalName="eShareCommitteeTaxHTField0" ma:taxonomyFieldName="OECDCommittee" ma:displayName="Committee" ma:readOnly="false" ma:default="" ma:fieldId="29494d90-e667-47b5-adc1-d09dfb5832ab" ma:sspId="27ec883c-a62c-444f-a935-fcddb579e39d" ma:termSetId="87919aae-be42-4481-84cf-2389a5c84ac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PWBTaxHTField0" ma:index="24" nillable="true" ma:taxonomy="true" ma:internalName="eSharePWBTaxHTField0" ma:taxonomyFieldName="OECDPWB" ma:displayName="PWB" ma:readOnly="false" ma:default="" ma:fieldId="fe327ce1-b783-48aa-9b0b-52ad26d1c9f6" ma:taxonomyMulti="true" ma:sspId="27ec883c-a62c-444f-a935-fcddb579e39d" ma:termSetId="7bc7477d-4ef0-4820-a158-bb7b3cda138d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34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6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6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05223A4F-5617-4393-AE29-0ECB036BF3AC}">
  <ds:schemaRefs>
    <ds:schemaRef ds:uri="http://www.oecd.org/eshare/projectsentre/CtFieldPriority/"/>
    <ds:schemaRef ds:uri="http://schemas.microsoft.com/2003/10/Serialization/Arrays"/>
  </ds:schemaRefs>
</ds:datastoreItem>
</file>

<file path=customXml/itemProps2.xml><?xml version="1.0" encoding="utf-8"?>
<ds:datastoreItem xmlns:ds="http://schemas.openxmlformats.org/officeDocument/2006/customXml" ds:itemID="{0A6FEC18-2B8B-424F-889D-1337628C8A1E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22023E75-9E8E-49EE-A7FA-CF8DFD03F44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886824C1-BB1F-4837-BEFA-6BDD40457E6A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dcmitype/"/>
    <ds:schemaRef ds:uri="54c4cd27-f286-408f-9ce0-33c1e0f3ab39"/>
    <ds:schemaRef ds:uri="http://schemas.openxmlformats.org/package/2006/metadata/core-properties"/>
    <ds:schemaRef ds:uri="http://schemas.microsoft.com/sharepoint/v4"/>
    <ds:schemaRef ds:uri="http://purl.org/dc/elements/1.1/"/>
    <ds:schemaRef ds:uri="http://schemas.microsoft.com/office/2006/metadata/properties"/>
    <ds:schemaRef ds:uri="c9f238dd-bb73-4aef-a7a5-d644ad823e52"/>
    <ds:schemaRef ds:uri="http://schemas.microsoft.com/sharepoint/v3"/>
    <ds:schemaRef ds:uri="7348197b-4e95-41c6-b270-341eaa4cbbb2"/>
    <ds:schemaRef ds:uri="ca82dde9-3436-4d3d-bddd-d31447390034"/>
    <ds:schemaRef ds:uri="e36e4070-fdd8-494c-ae17-1a8cf14e7707"/>
    <ds:schemaRef ds:uri="http://www.w3.org/XML/1998/namespace"/>
  </ds:schemaRefs>
</ds:datastoreItem>
</file>

<file path=customXml/itemProps5.xml><?xml version="1.0" encoding="utf-8"?>
<ds:datastoreItem xmlns:ds="http://schemas.openxmlformats.org/officeDocument/2006/customXml" ds:itemID="{235120AC-8926-4C68-B930-2373B4B740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4c4cd27-f286-408f-9ce0-33c1e0f3ab39"/>
    <ds:schemaRef ds:uri="e36e4070-fdd8-494c-ae17-1a8cf14e7707"/>
    <ds:schemaRef ds:uri="ca82dde9-3436-4d3d-bddd-d31447390034"/>
    <ds:schemaRef ds:uri="7348197b-4e95-41c6-b270-341eaa4cbbb2"/>
    <ds:schemaRef ds:uri="c9f238dd-bb73-4aef-a7a5-d644ad823e52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6.xml><?xml version="1.0" encoding="utf-8"?>
<ds:datastoreItem xmlns:ds="http://schemas.openxmlformats.org/officeDocument/2006/customXml" ds:itemID="{D5F38F93-6BFA-460B-95BC-0A570347E5D3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OECD_English_white</Template>
  <TotalTime>8432</TotalTime>
  <Words>769</Words>
  <Application>Microsoft Office PowerPoint</Application>
  <PresentationFormat>On-screen Show (4:3)</PresentationFormat>
  <Paragraphs>189</Paragraphs>
  <Slides>12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OECD_English_white</vt:lpstr>
      <vt:lpstr>OECD-ova inicijativa za usklađivanje proračunskih procesa s Pariškim sporazumom – Paris Collaborative on Green Budgeting:  OD IDEJE DO PRAKSE</vt:lpstr>
      <vt:lpstr>Ekološko planiranje proračuna</vt:lpstr>
      <vt:lpstr>„Nacionalne i međunarodne obveze”</vt:lpstr>
      <vt:lpstr>Pokretanje inicijative „Paris Collaborative”</vt:lpstr>
      <vt:lpstr>Temelj na postojećim aktivnostima radnih skupina OECD-a</vt:lpstr>
      <vt:lpstr>Plan za inicijativu „Paris Collaborative”</vt:lpstr>
      <vt:lpstr>Plan za inicijativu „Paris Collaborative” </vt:lpstr>
      <vt:lpstr>Nacrt izlaznog rezultata br. 1  prototip dokumenta o ekološkom planiranju proračuna</vt:lpstr>
      <vt:lpstr>PowerPoint Presentation</vt:lpstr>
      <vt:lpstr>Ostali potencijalni proizvodi</vt:lpstr>
      <vt:lpstr>Pitanja za raspravu</vt:lpstr>
      <vt:lpstr>PowerPoint Presentation</vt:lpstr>
    </vt:vector>
  </TitlesOfParts>
  <Company>OECD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MULLAN Michael</dc:creator>
  <cp:lastModifiedBy>Assia Barić</cp:lastModifiedBy>
  <cp:revision>218</cp:revision>
  <cp:lastPrinted>2018-02-06T09:55:59Z</cp:lastPrinted>
  <dcterms:created xsi:type="dcterms:W3CDTF">2015-11-30T13:25:00Z</dcterms:created>
  <dcterms:modified xsi:type="dcterms:W3CDTF">2018-07-02T13:30:33Z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0x0101008B4DD370EC31429186F3AD49F0D3098F00D44DBCB9EB4F45278CB5C9765BE5299500A4858B360C6A491AA753F8BCA47AA91000D6712DEE41081B4DBBA433D0B03F813E</vt:lpwstr>
  </property>
  <property fmtid="{D5CDD505-2E9C-101B-9397-08002B2CF9AE}" pid="3" name="OECDTopic">
    <vt:lpwstr/>
  </property>
  <property fmtid="{D5CDD505-2E9C-101B-9397-08002B2CF9AE}" pid="4" name="OECDCountry">
    <vt:lpwstr/>
  </property>
  <property fmtid="{D5CDD505-2E9C-101B-9397-08002B2CF9AE}" pid="5" name="OECDCommittee">
    <vt:lpwstr/>
  </property>
  <property fmtid="{D5CDD505-2E9C-101B-9397-08002B2CF9AE}" pid="6" name="OECDPWB">
    <vt:lpwstr>1687;#2.3 Environmental Sustainability|777d15ed-1524-4a8d-ad08-4d5125d7a655</vt:lpwstr>
  </property>
  <property fmtid="{D5CDD505-2E9C-101B-9397-08002B2CF9AE}" pid="7" name="eShareOrganisationTaxHTField0">
    <vt:lpwstr/>
  </property>
  <property fmtid="{D5CDD505-2E9C-101B-9397-08002B2CF9AE}" pid="8" name="OECDKeywords">
    <vt:lpwstr/>
  </property>
  <property fmtid="{D5CDD505-2E9C-101B-9397-08002B2CF9AE}" pid="9" name="OECDDeliverablePartnersStructure">
    <vt:lpwstr/>
  </property>
  <property fmtid="{D5CDD505-2E9C-101B-9397-08002B2CF9AE}" pid="10" name="OECDHorizontalProjects">
    <vt:lpwstr/>
  </property>
  <property fmtid="{D5CDD505-2E9C-101B-9397-08002B2CF9AE}" pid="11" name="OECDProjectOwnerStructure">
    <vt:lpwstr/>
  </property>
  <property fmtid="{D5CDD505-2E9C-101B-9397-08002B2CF9AE}" pid="12" name="OECDOrganisation">
    <vt:lpwstr/>
  </property>
</Properties>
</file>