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8" r:id="rId5"/>
  </p:sldMasterIdLst>
  <p:notesMasterIdLst>
    <p:notesMasterId r:id="rId18"/>
  </p:notesMasterIdLst>
  <p:sldIdLst>
    <p:sldId id="256" r:id="rId6"/>
    <p:sldId id="310" r:id="rId7"/>
    <p:sldId id="297" r:id="rId8"/>
    <p:sldId id="298" r:id="rId9"/>
    <p:sldId id="299" r:id="rId10"/>
    <p:sldId id="306" r:id="rId11"/>
    <p:sldId id="315" r:id="rId12"/>
    <p:sldId id="313" r:id="rId13"/>
    <p:sldId id="317" r:id="rId14"/>
    <p:sldId id="316" r:id="rId15"/>
    <p:sldId id="288" r:id="rId16"/>
    <p:sldId id="283" r:id="rId17"/>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05F84AD-7A44-403C-AEBE-E61514DB9FBB}">
          <p14:sldIdLst>
            <p14:sldId id="256"/>
            <p14:sldId id="310"/>
            <p14:sldId id="297"/>
            <p14:sldId id="298"/>
            <p14:sldId id="299"/>
            <p14:sldId id="306"/>
            <p14:sldId id="315"/>
            <p14:sldId id="313"/>
            <p14:sldId id="317"/>
            <p14:sldId id="316"/>
            <p14:sldId id="288"/>
            <p14:sldId id="28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LDER Jennifer, ENV/CBW" initials="CJE" lastIdx="7" clrIdx="0">
    <p:extLst/>
  </p:cmAuthor>
  <p:cmAuthor id="2" name="JANSEN Juliane" initials="JJ"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68" autoAdjust="0"/>
    <p:restoredTop sz="92261" autoAdjust="0"/>
  </p:normalViewPr>
  <p:slideViewPr>
    <p:cSldViewPr>
      <p:cViewPr varScale="1">
        <p:scale>
          <a:sx n="49" d="100"/>
          <a:sy n="49" d="100"/>
        </p:scale>
        <p:origin x="1238" y="29"/>
      </p:cViewPr>
      <p:guideLst>
        <p:guide orient="horz" pos="2160"/>
        <p:guide pos="288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CF1989-243D-453F-8AFC-9A109871C62D}"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GB"/>
        </a:p>
      </dgm:t>
    </dgm:pt>
    <dgm:pt modelId="{1382F92F-AE91-4096-9733-393139247A28}">
      <dgm:prSet phldrT="[Text]" custT="1"/>
      <dgm:spPr/>
      <dgm:t>
        <a:bodyPr/>
        <a:lstStyle/>
        <a:p>
          <a:r>
            <a:rPr lang="ru-RU" sz="1600" dirty="0"/>
            <a:t>Стартовала в рамках саммита «Одна планета» </a:t>
          </a:r>
          <a:r>
            <a:rPr lang="en-GB" sz="1600" b="1" dirty="0">
              <a:solidFill>
                <a:srgbClr val="00B050"/>
              </a:solidFill>
            </a:rPr>
            <a:t>12 </a:t>
          </a:r>
          <a:r>
            <a:rPr lang="ru-RU" sz="1600" b="1" dirty="0">
              <a:solidFill>
                <a:srgbClr val="00B050"/>
              </a:solidFill>
            </a:rPr>
            <a:t>декабря </a:t>
          </a:r>
          <a:r>
            <a:rPr lang="en-GB" sz="1600" b="1" dirty="0">
              <a:solidFill>
                <a:srgbClr val="00B050"/>
              </a:solidFill>
            </a:rPr>
            <a:t>2017</a:t>
          </a:r>
          <a:r>
            <a:rPr lang="en-GB" sz="1600" dirty="0"/>
            <a:t> </a:t>
          </a:r>
          <a:r>
            <a:rPr lang="ru-RU" sz="1600" dirty="0"/>
            <a:t>г. в Париже</a:t>
          </a:r>
          <a:endParaRPr lang="en-GB" sz="1600" dirty="0"/>
        </a:p>
      </dgm:t>
    </dgm:pt>
    <dgm:pt modelId="{E2BE7779-53FC-4C9F-8FDB-168EBFEA0BB4}" type="parTrans" cxnId="{87047F28-E51F-4505-BDCF-3B365D48D3BF}">
      <dgm:prSet/>
      <dgm:spPr/>
      <dgm:t>
        <a:bodyPr/>
        <a:lstStyle/>
        <a:p>
          <a:endParaRPr lang="en-GB"/>
        </a:p>
      </dgm:t>
    </dgm:pt>
    <dgm:pt modelId="{C8B40A0A-CF9A-4B82-9FB8-FB847989599F}" type="sibTrans" cxnId="{87047F28-E51F-4505-BDCF-3B365D48D3BF}">
      <dgm:prSet/>
      <dgm:spPr/>
      <dgm:t>
        <a:bodyPr/>
        <a:lstStyle/>
        <a:p>
          <a:endParaRPr lang="en-GB"/>
        </a:p>
      </dgm:t>
    </dgm:pt>
    <dgm:pt modelId="{BDEAACCB-001F-4335-8AD1-00F851726ACF}">
      <dgm:prSet phldrT="[Text]" custT="1"/>
      <dgm:spPr/>
      <dgm:t>
        <a:bodyPr/>
        <a:lstStyle/>
        <a:p>
          <a:pPr>
            <a:spcAft>
              <a:spcPts val="0"/>
            </a:spcAft>
          </a:pPr>
          <a:r>
            <a:rPr lang="en-GB" sz="1600" b="1" dirty="0">
              <a:solidFill>
                <a:srgbClr val="00B050"/>
              </a:solidFill>
            </a:rPr>
            <a:t>20 </a:t>
          </a:r>
          <a:r>
            <a:rPr lang="ru-RU" sz="1600" b="1" dirty="0">
              <a:solidFill>
                <a:srgbClr val="00B050"/>
              </a:solidFill>
            </a:rPr>
            <a:t>июня </a:t>
          </a:r>
          <a:r>
            <a:rPr lang="en-GB" sz="1600" b="1" dirty="0">
              <a:solidFill>
                <a:srgbClr val="00B050"/>
              </a:solidFill>
            </a:rPr>
            <a:t>2018 </a:t>
          </a:r>
        </a:p>
        <a:p>
          <a:pPr>
            <a:spcAft>
              <a:spcPts val="0"/>
            </a:spcAft>
          </a:pPr>
          <a:r>
            <a:rPr lang="ru-RU" sz="1600" b="0" dirty="0">
              <a:solidFill>
                <a:schemeClr val="bg2">
                  <a:lumMod val="50000"/>
                </a:schemeClr>
              </a:solidFill>
            </a:rPr>
            <a:t>Семинар экспертов</a:t>
          </a:r>
          <a:endParaRPr lang="en-GB" sz="1600" b="0" dirty="0"/>
        </a:p>
      </dgm:t>
    </dgm:pt>
    <dgm:pt modelId="{BA7D7AFB-8013-4089-BC3F-B0243736084E}" type="parTrans" cxnId="{BBDFF97D-3EEF-4CB7-A9A0-193CA6567E21}">
      <dgm:prSet/>
      <dgm:spPr/>
      <dgm:t>
        <a:bodyPr/>
        <a:lstStyle/>
        <a:p>
          <a:endParaRPr lang="en-GB"/>
        </a:p>
      </dgm:t>
    </dgm:pt>
    <dgm:pt modelId="{45FFC9CD-5A89-427B-9E9B-41FCCF1518C3}" type="sibTrans" cxnId="{BBDFF97D-3EEF-4CB7-A9A0-193CA6567E21}">
      <dgm:prSet/>
      <dgm:spPr/>
      <dgm:t>
        <a:bodyPr/>
        <a:lstStyle/>
        <a:p>
          <a:endParaRPr lang="en-GB"/>
        </a:p>
      </dgm:t>
    </dgm:pt>
    <dgm:pt modelId="{C3A6E1F7-CCBD-4F48-8093-B3E641382AB0}">
      <dgm:prSet phldrT="[Text]" custT="1"/>
      <dgm:spPr>
        <a:ln>
          <a:solidFill>
            <a:srgbClr val="FF0000"/>
          </a:solidFill>
        </a:ln>
      </dgm:spPr>
      <dgm:t>
        <a:bodyPr/>
        <a:lstStyle/>
        <a:p>
          <a:r>
            <a:rPr lang="en-GB" sz="1600" b="1" dirty="0">
              <a:solidFill>
                <a:srgbClr val="00B050"/>
              </a:solidFill>
            </a:rPr>
            <a:t>22 </a:t>
          </a:r>
          <a:r>
            <a:rPr lang="ru-RU" sz="1600" b="1" dirty="0">
              <a:solidFill>
                <a:srgbClr val="00B050"/>
              </a:solidFill>
            </a:rPr>
            <a:t>мая </a:t>
          </a:r>
          <a:r>
            <a:rPr lang="en-GB" sz="1600" b="1" dirty="0">
              <a:solidFill>
                <a:srgbClr val="00B050"/>
              </a:solidFill>
            </a:rPr>
            <a:t>2018 </a:t>
          </a:r>
          <a:r>
            <a:rPr lang="ru-RU" sz="1600" b="1" dirty="0">
              <a:solidFill>
                <a:srgbClr val="00B050"/>
              </a:solidFill>
            </a:rPr>
            <a:t>г. ознакомительный семинар</a:t>
          </a:r>
          <a:endParaRPr lang="en-GB" b="0" dirty="0"/>
        </a:p>
      </dgm:t>
    </dgm:pt>
    <dgm:pt modelId="{5FBF6B07-ED95-4CB0-98C0-528C983CBB20}" type="parTrans" cxnId="{D54F9284-D988-42E7-B437-9ABB76A5F298}">
      <dgm:prSet/>
      <dgm:spPr/>
      <dgm:t>
        <a:bodyPr/>
        <a:lstStyle/>
        <a:p>
          <a:endParaRPr lang="en-GB"/>
        </a:p>
      </dgm:t>
    </dgm:pt>
    <dgm:pt modelId="{CB20E92C-9D21-44D6-B0FC-58645F0178AE}" type="sibTrans" cxnId="{D54F9284-D988-42E7-B437-9ABB76A5F298}">
      <dgm:prSet/>
      <dgm:spPr/>
      <dgm:t>
        <a:bodyPr/>
        <a:lstStyle/>
        <a:p>
          <a:endParaRPr lang="en-GB"/>
        </a:p>
      </dgm:t>
    </dgm:pt>
    <dgm:pt modelId="{2E8DAB68-5C0B-4757-A38E-CD68A66962EE}">
      <dgm:prSet phldrT="[Text]" custT="1"/>
      <dgm:spPr/>
      <dgm:t>
        <a:bodyPr/>
        <a:lstStyle/>
        <a:p>
          <a:pPr>
            <a:spcAft>
              <a:spcPts val="0"/>
            </a:spcAft>
          </a:pPr>
          <a:r>
            <a:rPr lang="ru-RU" sz="1600" b="1" dirty="0">
              <a:solidFill>
                <a:srgbClr val="00B050"/>
              </a:solidFill>
            </a:rPr>
            <a:t>Сентябрь</a:t>
          </a:r>
          <a:r>
            <a:rPr lang="en-GB" sz="1600" b="1" dirty="0">
              <a:solidFill>
                <a:srgbClr val="00B050"/>
              </a:solidFill>
            </a:rPr>
            <a:t>:</a:t>
          </a:r>
          <a:r>
            <a:rPr lang="en-GB" sz="1600" dirty="0"/>
            <a:t> </a:t>
          </a:r>
          <a:r>
            <a:rPr lang="ru-RU" sz="1600" dirty="0"/>
            <a:t>Доклад о ходе работы после саммита «Одна планета»</a:t>
          </a:r>
          <a:endParaRPr lang="en-GB" sz="1600" dirty="0"/>
        </a:p>
      </dgm:t>
    </dgm:pt>
    <dgm:pt modelId="{314874D0-ED84-47AA-9491-73EBF64D9EA1}" type="parTrans" cxnId="{FAD68745-BE7D-49C5-8B23-FAABAB8B53E8}">
      <dgm:prSet/>
      <dgm:spPr/>
      <dgm:t>
        <a:bodyPr/>
        <a:lstStyle/>
        <a:p>
          <a:endParaRPr lang="en-GB"/>
        </a:p>
      </dgm:t>
    </dgm:pt>
    <dgm:pt modelId="{3DD74C08-E8F0-47C4-93C4-476A48D56946}" type="sibTrans" cxnId="{FAD68745-BE7D-49C5-8B23-FAABAB8B53E8}">
      <dgm:prSet/>
      <dgm:spPr/>
      <dgm:t>
        <a:bodyPr/>
        <a:lstStyle/>
        <a:p>
          <a:endParaRPr lang="en-GB"/>
        </a:p>
      </dgm:t>
    </dgm:pt>
    <dgm:pt modelId="{38ADCF49-1549-4C68-BB09-4A47B66B07B5}" type="pres">
      <dgm:prSet presAssocID="{A2CF1989-243D-453F-8AFC-9A109871C62D}" presName="Name0" presStyleCnt="0">
        <dgm:presLayoutVars>
          <dgm:dir/>
          <dgm:resizeHandles val="exact"/>
        </dgm:presLayoutVars>
      </dgm:prSet>
      <dgm:spPr/>
    </dgm:pt>
    <dgm:pt modelId="{A685A6EE-CAE1-4A4E-A372-ACE3D3E7DF4D}" type="pres">
      <dgm:prSet presAssocID="{A2CF1989-243D-453F-8AFC-9A109871C62D}" presName="arrow" presStyleLbl="bgShp" presStyleIdx="0" presStyleCnt="1" custScaleX="100000" custScaleY="107096" custLinFactNeighborX="-9" custLinFactNeighborY="-30085"/>
      <dgm:spPr/>
    </dgm:pt>
    <dgm:pt modelId="{A72DF111-BA94-4A31-82A4-34A9CD2C73E9}" type="pres">
      <dgm:prSet presAssocID="{A2CF1989-243D-453F-8AFC-9A109871C62D}" presName="points" presStyleCnt="0"/>
      <dgm:spPr/>
    </dgm:pt>
    <dgm:pt modelId="{64287825-6070-4DB1-AAD6-DE8D720CD104}" type="pres">
      <dgm:prSet presAssocID="{1382F92F-AE91-4096-9733-393139247A28}" presName="compositeA" presStyleCnt="0"/>
      <dgm:spPr/>
    </dgm:pt>
    <dgm:pt modelId="{3373FD0D-25D2-4FC5-9BF6-B858475077D3}" type="pres">
      <dgm:prSet presAssocID="{1382F92F-AE91-4096-9733-393139247A28}" presName="textA" presStyleLbl="revTx" presStyleIdx="0" presStyleCnt="4" custScaleX="129271" custScaleY="84957" custLinFactNeighborX="-162" custLinFactNeighborY="-5641">
        <dgm:presLayoutVars>
          <dgm:bulletEnabled val="1"/>
        </dgm:presLayoutVars>
      </dgm:prSet>
      <dgm:spPr/>
    </dgm:pt>
    <dgm:pt modelId="{E77CD4C3-D1CE-41D5-8841-D209AA4562E5}" type="pres">
      <dgm:prSet presAssocID="{1382F92F-AE91-4096-9733-393139247A28}" presName="circleA" presStyleLbl="node1" presStyleIdx="0" presStyleCnt="4" custLinFactNeighborX="22208" custLinFactNeighborY="-66417"/>
      <dgm:spPr/>
    </dgm:pt>
    <dgm:pt modelId="{84A96EB5-BC0A-428A-A307-1858E4736001}" type="pres">
      <dgm:prSet presAssocID="{1382F92F-AE91-4096-9733-393139247A28}" presName="spaceA" presStyleCnt="0"/>
      <dgm:spPr/>
    </dgm:pt>
    <dgm:pt modelId="{5BA8B296-8FAB-4762-BB0F-38C0AB2E1C52}" type="pres">
      <dgm:prSet presAssocID="{C8B40A0A-CF9A-4B82-9FB8-FB847989599F}" presName="space" presStyleCnt="0"/>
      <dgm:spPr/>
    </dgm:pt>
    <dgm:pt modelId="{ABD33D78-B254-4C82-BB2C-8D5690BBB7F9}" type="pres">
      <dgm:prSet presAssocID="{C3A6E1F7-CCBD-4F48-8093-B3E641382AB0}" presName="compositeB" presStyleCnt="0"/>
      <dgm:spPr/>
    </dgm:pt>
    <dgm:pt modelId="{F9B6CAFD-1578-4A8B-A8C6-CFA36FAB1B46}" type="pres">
      <dgm:prSet presAssocID="{C3A6E1F7-CCBD-4F48-8093-B3E641382AB0}" presName="textB" presStyleLbl="revTx" presStyleIdx="1" presStyleCnt="4" custScaleY="50426" custLinFactY="-75899" custLinFactNeighborX="-9810" custLinFactNeighborY="-100000">
        <dgm:presLayoutVars>
          <dgm:bulletEnabled val="1"/>
        </dgm:presLayoutVars>
      </dgm:prSet>
      <dgm:spPr/>
    </dgm:pt>
    <dgm:pt modelId="{E7367D85-8A60-441B-B106-46562D5EF24E}" type="pres">
      <dgm:prSet presAssocID="{C3A6E1F7-CCBD-4F48-8093-B3E641382AB0}" presName="circleB" presStyleLbl="node1" presStyleIdx="1" presStyleCnt="4" custLinFactY="-68640" custLinFactNeighborX="-1444" custLinFactNeighborY="-100000"/>
      <dgm:spPr/>
    </dgm:pt>
    <dgm:pt modelId="{1BEC6901-781A-481D-A84D-861418525421}" type="pres">
      <dgm:prSet presAssocID="{C3A6E1F7-CCBD-4F48-8093-B3E641382AB0}" presName="spaceB" presStyleCnt="0"/>
      <dgm:spPr/>
    </dgm:pt>
    <dgm:pt modelId="{87B69BE0-4989-47F4-9E90-99FD6B8615A6}" type="pres">
      <dgm:prSet presAssocID="{CB20E92C-9D21-44D6-B0FC-58645F0178AE}" presName="space" presStyleCnt="0"/>
      <dgm:spPr/>
    </dgm:pt>
    <dgm:pt modelId="{7057686D-E5EB-46CE-985D-20F26A1FA851}" type="pres">
      <dgm:prSet presAssocID="{BDEAACCB-001F-4335-8AD1-00F851726ACF}" presName="compositeA" presStyleCnt="0"/>
      <dgm:spPr/>
    </dgm:pt>
    <dgm:pt modelId="{1CA2EF66-3C1A-442E-A850-56EF7EEBC68E}" type="pres">
      <dgm:prSet presAssocID="{BDEAACCB-001F-4335-8AD1-00F851726ACF}" presName="textA" presStyleLbl="revTx" presStyleIdx="2" presStyleCnt="4" custScaleX="119748" custScaleY="54873" custLinFactNeighborX="-3079" custLinFactNeighborY="-11282">
        <dgm:presLayoutVars>
          <dgm:bulletEnabled val="1"/>
        </dgm:presLayoutVars>
      </dgm:prSet>
      <dgm:spPr/>
    </dgm:pt>
    <dgm:pt modelId="{AD3DC8D2-9274-414E-97EB-6E3100FA42DD}" type="pres">
      <dgm:prSet presAssocID="{BDEAACCB-001F-4335-8AD1-00F851726ACF}" presName="circleA" presStyleLbl="node1" presStyleIdx="2" presStyleCnt="4" custLinFactNeighborX="-9786" custLinFactNeighborY="-73939"/>
      <dgm:spPr/>
    </dgm:pt>
    <dgm:pt modelId="{29EA9BB8-39AC-4E18-A009-E07414094484}" type="pres">
      <dgm:prSet presAssocID="{BDEAACCB-001F-4335-8AD1-00F851726ACF}" presName="spaceA" presStyleCnt="0"/>
      <dgm:spPr/>
    </dgm:pt>
    <dgm:pt modelId="{1E99315F-3750-43A1-9497-D8D23BB128D0}" type="pres">
      <dgm:prSet presAssocID="{45FFC9CD-5A89-427B-9E9B-41FCCF1518C3}" presName="space" presStyleCnt="0"/>
      <dgm:spPr/>
    </dgm:pt>
    <dgm:pt modelId="{DF38CB4E-954C-449F-98D2-86E25D4A37DB}" type="pres">
      <dgm:prSet presAssocID="{2E8DAB68-5C0B-4757-A38E-CD68A66962EE}" presName="compositeB" presStyleCnt="0"/>
      <dgm:spPr/>
    </dgm:pt>
    <dgm:pt modelId="{086A8308-B28A-4388-8B48-FD7A426BEDF7}" type="pres">
      <dgm:prSet presAssocID="{2E8DAB68-5C0B-4757-A38E-CD68A66962EE}" presName="textB" presStyleLbl="revTx" presStyleIdx="3" presStyleCnt="4" custScaleX="119946" custScaleY="57947" custLinFactY="-70258" custLinFactNeighborX="-3888" custLinFactNeighborY="-100000">
        <dgm:presLayoutVars>
          <dgm:bulletEnabled val="1"/>
        </dgm:presLayoutVars>
      </dgm:prSet>
      <dgm:spPr/>
    </dgm:pt>
    <dgm:pt modelId="{0360E699-8D2B-4704-A2A7-BAB00A49A9D6}" type="pres">
      <dgm:prSet presAssocID="{2E8DAB68-5C0B-4757-A38E-CD68A66962EE}" presName="circleB" presStyleLbl="node1" presStyleIdx="3" presStyleCnt="4" custLinFactY="-46076" custLinFactNeighborX="-35152" custLinFactNeighborY="-100000"/>
      <dgm:spPr/>
    </dgm:pt>
    <dgm:pt modelId="{A75D813C-C856-4F91-AABF-57895FCDFABF}" type="pres">
      <dgm:prSet presAssocID="{2E8DAB68-5C0B-4757-A38E-CD68A66962EE}" presName="spaceB" presStyleCnt="0"/>
      <dgm:spPr/>
    </dgm:pt>
  </dgm:ptLst>
  <dgm:cxnLst>
    <dgm:cxn modelId="{854F661B-9CD2-459D-A8DC-5DF537BD3559}" type="presOf" srcId="{1382F92F-AE91-4096-9733-393139247A28}" destId="{3373FD0D-25D2-4FC5-9BF6-B858475077D3}" srcOrd="0" destOrd="0" presId="urn:microsoft.com/office/officeart/2005/8/layout/hProcess11"/>
    <dgm:cxn modelId="{87047F28-E51F-4505-BDCF-3B365D48D3BF}" srcId="{A2CF1989-243D-453F-8AFC-9A109871C62D}" destId="{1382F92F-AE91-4096-9733-393139247A28}" srcOrd="0" destOrd="0" parTransId="{E2BE7779-53FC-4C9F-8FDB-168EBFEA0BB4}" sibTransId="{C8B40A0A-CF9A-4B82-9FB8-FB847989599F}"/>
    <dgm:cxn modelId="{82ACA45E-B967-47A6-8DCE-CF9594992A06}" type="presOf" srcId="{A2CF1989-243D-453F-8AFC-9A109871C62D}" destId="{38ADCF49-1549-4C68-BB09-4A47B66B07B5}" srcOrd="0" destOrd="0" presId="urn:microsoft.com/office/officeart/2005/8/layout/hProcess11"/>
    <dgm:cxn modelId="{FAD68745-BE7D-49C5-8B23-FAABAB8B53E8}" srcId="{A2CF1989-243D-453F-8AFC-9A109871C62D}" destId="{2E8DAB68-5C0B-4757-A38E-CD68A66962EE}" srcOrd="3" destOrd="0" parTransId="{314874D0-ED84-47AA-9491-73EBF64D9EA1}" sibTransId="{3DD74C08-E8F0-47C4-93C4-476A48D56946}"/>
    <dgm:cxn modelId="{BBDFF97D-3EEF-4CB7-A9A0-193CA6567E21}" srcId="{A2CF1989-243D-453F-8AFC-9A109871C62D}" destId="{BDEAACCB-001F-4335-8AD1-00F851726ACF}" srcOrd="2" destOrd="0" parTransId="{BA7D7AFB-8013-4089-BC3F-B0243736084E}" sibTransId="{45FFC9CD-5A89-427B-9E9B-41FCCF1518C3}"/>
    <dgm:cxn modelId="{D54F9284-D988-42E7-B437-9ABB76A5F298}" srcId="{A2CF1989-243D-453F-8AFC-9A109871C62D}" destId="{C3A6E1F7-CCBD-4F48-8093-B3E641382AB0}" srcOrd="1" destOrd="0" parTransId="{5FBF6B07-ED95-4CB0-98C0-528C983CBB20}" sibTransId="{CB20E92C-9D21-44D6-B0FC-58645F0178AE}"/>
    <dgm:cxn modelId="{F4A898BE-893D-463D-8D43-05B5EDA2D12F}" type="presOf" srcId="{C3A6E1F7-CCBD-4F48-8093-B3E641382AB0}" destId="{F9B6CAFD-1578-4A8B-A8C6-CFA36FAB1B46}" srcOrd="0" destOrd="0" presId="urn:microsoft.com/office/officeart/2005/8/layout/hProcess11"/>
    <dgm:cxn modelId="{69056EDF-A4C0-4876-9073-F88B8D69CD05}" type="presOf" srcId="{BDEAACCB-001F-4335-8AD1-00F851726ACF}" destId="{1CA2EF66-3C1A-442E-A850-56EF7EEBC68E}" srcOrd="0" destOrd="0" presId="urn:microsoft.com/office/officeart/2005/8/layout/hProcess11"/>
    <dgm:cxn modelId="{44302FFB-805E-4BD3-87C4-676023C79948}" type="presOf" srcId="{2E8DAB68-5C0B-4757-A38E-CD68A66962EE}" destId="{086A8308-B28A-4388-8B48-FD7A426BEDF7}" srcOrd="0" destOrd="0" presId="urn:microsoft.com/office/officeart/2005/8/layout/hProcess11"/>
    <dgm:cxn modelId="{0B9FFECC-5002-4B29-9534-B25D0009D00E}" type="presParOf" srcId="{38ADCF49-1549-4C68-BB09-4A47B66B07B5}" destId="{A685A6EE-CAE1-4A4E-A372-ACE3D3E7DF4D}" srcOrd="0" destOrd="0" presId="urn:microsoft.com/office/officeart/2005/8/layout/hProcess11"/>
    <dgm:cxn modelId="{D2035861-C7A6-4E7E-947A-2B459FB1B322}" type="presParOf" srcId="{38ADCF49-1549-4C68-BB09-4A47B66B07B5}" destId="{A72DF111-BA94-4A31-82A4-34A9CD2C73E9}" srcOrd="1" destOrd="0" presId="urn:microsoft.com/office/officeart/2005/8/layout/hProcess11"/>
    <dgm:cxn modelId="{7DEFD151-B7DD-4794-9762-16EAD8A73BFA}" type="presParOf" srcId="{A72DF111-BA94-4A31-82A4-34A9CD2C73E9}" destId="{64287825-6070-4DB1-AAD6-DE8D720CD104}" srcOrd="0" destOrd="0" presId="urn:microsoft.com/office/officeart/2005/8/layout/hProcess11"/>
    <dgm:cxn modelId="{67D98E7A-D723-458C-9311-5DA5108A3119}" type="presParOf" srcId="{64287825-6070-4DB1-AAD6-DE8D720CD104}" destId="{3373FD0D-25D2-4FC5-9BF6-B858475077D3}" srcOrd="0" destOrd="0" presId="urn:microsoft.com/office/officeart/2005/8/layout/hProcess11"/>
    <dgm:cxn modelId="{AABEF08D-AEA7-4944-9118-70289455EAA9}" type="presParOf" srcId="{64287825-6070-4DB1-AAD6-DE8D720CD104}" destId="{E77CD4C3-D1CE-41D5-8841-D209AA4562E5}" srcOrd="1" destOrd="0" presId="urn:microsoft.com/office/officeart/2005/8/layout/hProcess11"/>
    <dgm:cxn modelId="{CFAADD26-86A3-41AF-A8FE-BEC65EA6D27E}" type="presParOf" srcId="{64287825-6070-4DB1-AAD6-DE8D720CD104}" destId="{84A96EB5-BC0A-428A-A307-1858E4736001}" srcOrd="2" destOrd="0" presId="urn:microsoft.com/office/officeart/2005/8/layout/hProcess11"/>
    <dgm:cxn modelId="{953D8D99-D499-4963-83A7-86CBF9E642D5}" type="presParOf" srcId="{A72DF111-BA94-4A31-82A4-34A9CD2C73E9}" destId="{5BA8B296-8FAB-4762-BB0F-38C0AB2E1C52}" srcOrd="1" destOrd="0" presId="urn:microsoft.com/office/officeart/2005/8/layout/hProcess11"/>
    <dgm:cxn modelId="{3A890BD0-E022-45EC-B736-20AC106E2DB6}" type="presParOf" srcId="{A72DF111-BA94-4A31-82A4-34A9CD2C73E9}" destId="{ABD33D78-B254-4C82-BB2C-8D5690BBB7F9}" srcOrd="2" destOrd="0" presId="urn:microsoft.com/office/officeart/2005/8/layout/hProcess11"/>
    <dgm:cxn modelId="{4DDD1245-48DB-4BD6-86B0-8F5C63457356}" type="presParOf" srcId="{ABD33D78-B254-4C82-BB2C-8D5690BBB7F9}" destId="{F9B6CAFD-1578-4A8B-A8C6-CFA36FAB1B46}" srcOrd="0" destOrd="0" presId="urn:microsoft.com/office/officeart/2005/8/layout/hProcess11"/>
    <dgm:cxn modelId="{B9A9A3C4-134F-45DE-AFFA-F4491A1B9C75}" type="presParOf" srcId="{ABD33D78-B254-4C82-BB2C-8D5690BBB7F9}" destId="{E7367D85-8A60-441B-B106-46562D5EF24E}" srcOrd="1" destOrd="0" presId="urn:microsoft.com/office/officeart/2005/8/layout/hProcess11"/>
    <dgm:cxn modelId="{ACD75D59-52F6-4E45-8F76-396CA36CA7D0}" type="presParOf" srcId="{ABD33D78-B254-4C82-BB2C-8D5690BBB7F9}" destId="{1BEC6901-781A-481D-A84D-861418525421}" srcOrd="2" destOrd="0" presId="urn:microsoft.com/office/officeart/2005/8/layout/hProcess11"/>
    <dgm:cxn modelId="{4697C9AC-2CEA-4BAB-8B2C-DBE0AB3192DE}" type="presParOf" srcId="{A72DF111-BA94-4A31-82A4-34A9CD2C73E9}" destId="{87B69BE0-4989-47F4-9E90-99FD6B8615A6}" srcOrd="3" destOrd="0" presId="urn:microsoft.com/office/officeart/2005/8/layout/hProcess11"/>
    <dgm:cxn modelId="{7F83815C-830E-4BF2-9E52-37D5F91955B0}" type="presParOf" srcId="{A72DF111-BA94-4A31-82A4-34A9CD2C73E9}" destId="{7057686D-E5EB-46CE-985D-20F26A1FA851}" srcOrd="4" destOrd="0" presId="urn:microsoft.com/office/officeart/2005/8/layout/hProcess11"/>
    <dgm:cxn modelId="{0DE2025A-A9EA-49FF-9BDE-EC147972908A}" type="presParOf" srcId="{7057686D-E5EB-46CE-985D-20F26A1FA851}" destId="{1CA2EF66-3C1A-442E-A850-56EF7EEBC68E}" srcOrd="0" destOrd="0" presId="urn:microsoft.com/office/officeart/2005/8/layout/hProcess11"/>
    <dgm:cxn modelId="{B576D20A-DC3C-487C-9B8A-24136D60920A}" type="presParOf" srcId="{7057686D-E5EB-46CE-985D-20F26A1FA851}" destId="{AD3DC8D2-9274-414E-97EB-6E3100FA42DD}" srcOrd="1" destOrd="0" presId="urn:microsoft.com/office/officeart/2005/8/layout/hProcess11"/>
    <dgm:cxn modelId="{1672C4A9-57B9-4ACF-8407-220B38052AC4}" type="presParOf" srcId="{7057686D-E5EB-46CE-985D-20F26A1FA851}" destId="{29EA9BB8-39AC-4E18-A009-E07414094484}" srcOrd="2" destOrd="0" presId="urn:microsoft.com/office/officeart/2005/8/layout/hProcess11"/>
    <dgm:cxn modelId="{06B078A5-438B-4DE7-B71E-1604FB6FFD75}" type="presParOf" srcId="{A72DF111-BA94-4A31-82A4-34A9CD2C73E9}" destId="{1E99315F-3750-43A1-9497-D8D23BB128D0}" srcOrd="5" destOrd="0" presId="urn:microsoft.com/office/officeart/2005/8/layout/hProcess11"/>
    <dgm:cxn modelId="{755F9CDD-5FC4-4CB7-8E3C-D2B1FA4ED7D2}" type="presParOf" srcId="{A72DF111-BA94-4A31-82A4-34A9CD2C73E9}" destId="{DF38CB4E-954C-449F-98D2-86E25D4A37DB}" srcOrd="6" destOrd="0" presId="urn:microsoft.com/office/officeart/2005/8/layout/hProcess11"/>
    <dgm:cxn modelId="{95625CDA-E8DA-45E3-80FD-8970410C8001}" type="presParOf" srcId="{DF38CB4E-954C-449F-98D2-86E25D4A37DB}" destId="{086A8308-B28A-4388-8B48-FD7A426BEDF7}" srcOrd="0" destOrd="0" presId="urn:microsoft.com/office/officeart/2005/8/layout/hProcess11"/>
    <dgm:cxn modelId="{D8E9FA83-D59B-40E8-AB7E-BCE024BD647A}" type="presParOf" srcId="{DF38CB4E-954C-449F-98D2-86E25D4A37DB}" destId="{0360E699-8D2B-4704-A2A7-BAB00A49A9D6}" srcOrd="1" destOrd="0" presId="urn:microsoft.com/office/officeart/2005/8/layout/hProcess11"/>
    <dgm:cxn modelId="{EA607073-06BB-4232-AB6A-41260A4347D9}" type="presParOf" srcId="{DF38CB4E-954C-449F-98D2-86E25D4A37DB}" destId="{A75D813C-C856-4F91-AABF-57895FCDFABF}"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85A6EE-CAE1-4A4E-A372-ACE3D3E7DF4D}">
      <dsp:nvSpPr>
        <dsp:cNvPr id="0" name=""/>
        <dsp:cNvSpPr/>
      </dsp:nvSpPr>
      <dsp:spPr>
        <a:xfrm>
          <a:off x="0" y="792092"/>
          <a:ext cx="8280151" cy="2050666"/>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73FD0D-25D2-4FC5-9BF6-B858475077D3}">
      <dsp:nvSpPr>
        <dsp:cNvPr id="0" name=""/>
        <dsp:cNvSpPr/>
      </dsp:nvSpPr>
      <dsp:spPr>
        <a:xfrm>
          <a:off x="0" y="0"/>
          <a:ext cx="1989721" cy="1626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ru-RU" sz="1600" kern="1200" dirty="0"/>
            <a:t>Стартовала в рамках саммита «Одна планета» </a:t>
          </a:r>
          <a:r>
            <a:rPr lang="en-GB" sz="1600" b="1" kern="1200" dirty="0">
              <a:solidFill>
                <a:srgbClr val="00B050"/>
              </a:solidFill>
            </a:rPr>
            <a:t>12 </a:t>
          </a:r>
          <a:r>
            <a:rPr lang="ru-RU" sz="1600" b="1" kern="1200" dirty="0">
              <a:solidFill>
                <a:srgbClr val="00B050"/>
              </a:solidFill>
            </a:rPr>
            <a:t>декабря </a:t>
          </a:r>
          <a:r>
            <a:rPr lang="en-GB" sz="1600" b="1" kern="1200" dirty="0">
              <a:solidFill>
                <a:srgbClr val="00B050"/>
              </a:solidFill>
            </a:rPr>
            <a:t>2017</a:t>
          </a:r>
          <a:r>
            <a:rPr lang="en-GB" sz="1600" kern="1200" dirty="0"/>
            <a:t> </a:t>
          </a:r>
          <a:r>
            <a:rPr lang="ru-RU" sz="1600" kern="1200" dirty="0"/>
            <a:t>г. в Париже</a:t>
          </a:r>
          <a:endParaRPr lang="en-GB" sz="1600" kern="1200" dirty="0"/>
        </a:p>
      </dsp:txBody>
      <dsp:txXfrm>
        <a:off x="0" y="0"/>
        <a:ext cx="1989721" cy="1626750"/>
      </dsp:txXfrm>
    </dsp:sp>
    <dsp:sp modelId="{E77CD4C3-D1CE-41D5-8841-D209AA4562E5}">
      <dsp:nvSpPr>
        <dsp:cNvPr id="0" name=""/>
        <dsp:cNvSpPr/>
      </dsp:nvSpPr>
      <dsp:spPr>
        <a:xfrm>
          <a:off x="863327" y="1764194"/>
          <a:ext cx="478698" cy="478698"/>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B6CAFD-1578-4A8B-A8C6-CFA36FAB1B46}">
      <dsp:nvSpPr>
        <dsp:cNvPr id="0" name=""/>
        <dsp:cNvSpPr/>
      </dsp:nvSpPr>
      <dsp:spPr>
        <a:xfrm>
          <a:off x="1917193" y="216017"/>
          <a:ext cx="1539186" cy="965553"/>
        </a:xfrm>
        <a:prstGeom prst="rect">
          <a:avLst/>
        </a:prstGeom>
        <a:noFill/>
        <a:ln>
          <a:solidFill>
            <a:srgbClr val="FF0000"/>
          </a:solid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en-GB" sz="1600" b="1" kern="1200" dirty="0">
              <a:solidFill>
                <a:srgbClr val="00B050"/>
              </a:solidFill>
            </a:rPr>
            <a:t>22 </a:t>
          </a:r>
          <a:r>
            <a:rPr lang="ru-RU" sz="1600" b="1" kern="1200" dirty="0">
              <a:solidFill>
                <a:srgbClr val="00B050"/>
              </a:solidFill>
            </a:rPr>
            <a:t>мая </a:t>
          </a:r>
          <a:r>
            <a:rPr lang="en-GB" sz="1600" b="1" kern="1200" dirty="0">
              <a:solidFill>
                <a:srgbClr val="00B050"/>
              </a:solidFill>
            </a:rPr>
            <a:t>2018 </a:t>
          </a:r>
          <a:r>
            <a:rPr lang="ru-RU" sz="1600" b="1" kern="1200" dirty="0">
              <a:solidFill>
                <a:srgbClr val="00B050"/>
              </a:solidFill>
            </a:rPr>
            <a:t>г. ознакомительный семинар</a:t>
          </a:r>
          <a:endParaRPr lang="en-GB" b="0" kern="1200" dirty="0"/>
        </a:p>
      </dsp:txBody>
      <dsp:txXfrm>
        <a:off x="1917193" y="216017"/>
        <a:ext cx="1539186" cy="965553"/>
      </dsp:txXfrm>
    </dsp:sp>
    <dsp:sp modelId="{E7367D85-8A60-441B-B106-46562D5EF24E}">
      <dsp:nvSpPr>
        <dsp:cNvPr id="0" name=""/>
        <dsp:cNvSpPr/>
      </dsp:nvSpPr>
      <dsp:spPr>
        <a:xfrm>
          <a:off x="2591518" y="1584175"/>
          <a:ext cx="478698" cy="478698"/>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A2EF66-3C1A-442E-A850-56EF7EEBC68E}">
      <dsp:nvSpPr>
        <dsp:cNvPr id="0" name=""/>
        <dsp:cNvSpPr/>
      </dsp:nvSpPr>
      <dsp:spPr>
        <a:xfrm>
          <a:off x="3636941" y="0"/>
          <a:ext cx="1843144" cy="1050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ts val="0"/>
            </a:spcAft>
            <a:buNone/>
          </a:pPr>
          <a:r>
            <a:rPr lang="en-GB" sz="1600" b="1" kern="1200" dirty="0">
              <a:solidFill>
                <a:srgbClr val="00B050"/>
              </a:solidFill>
            </a:rPr>
            <a:t>20 </a:t>
          </a:r>
          <a:r>
            <a:rPr lang="ru-RU" sz="1600" b="1" kern="1200" dirty="0">
              <a:solidFill>
                <a:srgbClr val="00B050"/>
              </a:solidFill>
            </a:rPr>
            <a:t>июня </a:t>
          </a:r>
          <a:r>
            <a:rPr lang="en-GB" sz="1600" b="1" kern="1200" dirty="0">
              <a:solidFill>
                <a:srgbClr val="00B050"/>
              </a:solidFill>
            </a:rPr>
            <a:t>2018 </a:t>
          </a:r>
        </a:p>
        <a:p>
          <a:pPr marL="0" lvl="0" indent="0" algn="ctr" defTabSz="711200">
            <a:lnSpc>
              <a:spcPct val="90000"/>
            </a:lnSpc>
            <a:spcBef>
              <a:spcPct val="0"/>
            </a:spcBef>
            <a:spcAft>
              <a:spcPts val="0"/>
            </a:spcAft>
            <a:buNone/>
          </a:pPr>
          <a:r>
            <a:rPr lang="ru-RU" sz="1600" b="0" kern="1200" dirty="0">
              <a:solidFill>
                <a:schemeClr val="bg2">
                  <a:lumMod val="50000"/>
                </a:schemeClr>
              </a:solidFill>
            </a:rPr>
            <a:t>Семинар экспертов</a:t>
          </a:r>
          <a:endParaRPr lang="en-GB" sz="1600" b="0" kern="1200" dirty="0"/>
        </a:p>
      </dsp:txBody>
      <dsp:txXfrm>
        <a:off x="3636941" y="0"/>
        <a:ext cx="1843144" cy="1050704"/>
      </dsp:txXfrm>
    </dsp:sp>
    <dsp:sp modelId="{AD3DC8D2-9274-414E-97EB-6E3100FA42DD}">
      <dsp:nvSpPr>
        <dsp:cNvPr id="0" name=""/>
        <dsp:cNvSpPr/>
      </dsp:nvSpPr>
      <dsp:spPr>
        <a:xfrm>
          <a:off x="4319710" y="1584175"/>
          <a:ext cx="478698" cy="478698"/>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6A8308-B28A-4388-8B48-FD7A426BEDF7}">
      <dsp:nvSpPr>
        <dsp:cNvPr id="0" name=""/>
        <dsp:cNvSpPr/>
      </dsp:nvSpPr>
      <dsp:spPr>
        <a:xfrm>
          <a:off x="5544593" y="216022"/>
          <a:ext cx="1846192" cy="110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ts val="0"/>
            </a:spcAft>
            <a:buNone/>
          </a:pPr>
          <a:r>
            <a:rPr lang="ru-RU" sz="1600" b="1" kern="1200" dirty="0">
              <a:solidFill>
                <a:srgbClr val="00B050"/>
              </a:solidFill>
            </a:rPr>
            <a:t>Сентябрь</a:t>
          </a:r>
          <a:r>
            <a:rPr lang="en-GB" sz="1600" b="1" kern="1200" dirty="0">
              <a:solidFill>
                <a:srgbClr val="00B050"/>
              </a:solidFill>
            </a:rPr>
            <a:t>:</a:t>
          </a:r>
          <a:r>
            <a:rPr lang="en-GB" sz="1600" kern="1200" dirty="0"/>
            <a:t> </a:t>
          </a:r>
          <a:r>
            <a:rPr lang="ru-RU" sz="1600" kern="1200" dirty="0"/>
            <a:t>Доклад о ходе работы после саммита «Одна планета»</a:t>
          </a:r>
          <a:endParaRPr lang="en-GB" sz="1600" kern="1200" dirty="0"/>
        </a:p>
      </dsp:txBody>
      <dsp:txXfrm>
        <a:off x="5544593" y="216022"/>
        <a:ext cx="1846192" cy="1109564"/>
      </dsp:txXfrm>
    </dsp:sp>
    <dsp:sp modelId="{0360E699-8D2B-4704-A2A7-BAB00A49A9D6}">
      <dsp:nvSpPr>
        <dsp:cNvPr id="0" name=""/>
        <dsp:cNvSpPr/>
      </dsp:nvSpPr>
      <dsp:spPr>
        <a:xfrm>
          <a:off x="6119912" y="1656185"/>
          <a:ext cx="478698" cy="478698"/>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0CE5FE25-6575-46BF-962E-56CEA9E1C3A1}" type="datetimeFigureOut">
              <a:rPr lang="en-GB" smtClean="0"/>
              <a:t>14/06/2018</a:t>
            </a:fld>
            <a:endParaRPr lang="en-GB" dirty="0"/>
          </a:p>
        </p:txBody>
      </p:sp>
      <p:sp>
        <p:nvSpPr>
          <p:cNvPr id="4" name="Slide Image Placeholder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B206DD7F-0616-4364-969F-0696BD47B07C}" type="slidenum">
              <a:rPr lang="en-GB" smtClean="0"/>
              <a:t>‹#›</a:t>
            </a:fld>
            <a:endParaRPr lang="en-GB" dirty="0"/>
          </a:p>
        </p:txBody>
      </p:sp>
    </p:spTree>
    <p:extLst>
      <p:ext uri="{BB962C8B-B14F-4D97-AF65-F5344CB8AC3E}">
        <p14:creationId xmlns:p14="http://schemas.microsoft.com/office/powerpoint/2010/main" val="97477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dirty="0"/>
              <a:t>I’ll be introducing you to a new initiative</a:t>
            </a:r>
            <a:r>
              <a:rPr lang="en-GB" sz="1100" baseline="0" dirty="0"/>
              <a:t> here at the OECD, being taken forward by a number of teams across the organisation. That initiative is called the Paris Collaborative on Green Budgeting.</a:t>
            </a:r>
            <a:endParaRPr lang="en-GB" sz="1100" dirty="0"/>
          </a:p>
        </p:txBody>
      </p:sp>
      <p:sp>
        <p:nvSpPr>
          <p:cNvPr id="4" name="Slide Number Placeholder 3"/>
          <p:cNvSpPr>
            <a:spLocks noGrp="1"/>
          </p:cNvSpPr>
          <p:nvPr>
            <p:ph type="sldNum" sz="quarter" idx="10"/>
          </p:nvPr>
        </p:nvSpPr>
        <p:spPr/>
        <p:txBody>
          <a:bodyPr/>
          <a:lstStyle/>
          <a:p>
            <a:fld id="{B206DD7F-0616-4364-969F-0696BD47B07C}" type="slidenum">
              <a:rPr lang="en-GB" smtClean="0"/>
              <a:t>1</a:t>
            </a:fld>
            <a:endParaRPr lang="en-GB" dirty="0"/>
          </a:p>
        </p:txBody>
      </p:sp>
    </p:spTree>
    <p:extLst>
      <p:ext uri="{BB962C8B-B14F-4D97-AF65-F5344CB8AC3E}">
        <p14:creationId xmlns:p14="http://schemas.microsoft.com/office/powerpoint/2010/main" val="24955491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If you would like further information, please feel free to download the full report or the policy highlights from our website.</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Thank you.</a:t>
            </a:r>
            <a:endParaRPr lang="en-GB" dirty="0"/>
          </a:p>
        </p:txBody>
      </p:sp>
      <p:sp>
        <p:nvSpPr>
          <p:cNvPr id="4" name="Slide Number Placeholder 3"/>
          <p:cNvSpPr>
            <a:spLocks noGrp="1"/>
          </p:cNvSpPr>
          <p:nvPr>
            <p:ph type="sldNum" sz="quarter" idx="10"/>
          </p:nvPr>
        </p:nvSpPr>
        <p:spPr/>
        <p:txBody>
          <a:bodyPr/>
          <a:lstStyle/>
          <a:p>
            <a:fld id="{6D934E20-768B-4D43-8D92-6FD25676348F}" type="slidenum">
              <a:rPr lang="en-GB" smtClean="0"/>
              <a:t>12</a:t>
            </a:fld>
            <a:endParaRPr lang="en-GB" dirty="0"/>
          </a:p>
        </p:txBody>
      </p:sp>
    </p:spTree>
    <p:extLst>
      <p:ext uri="{BB962C8B-B14F-4D97-AF65-F5344CB8AC3E}">
        <p14:creationId xmlns:p14="http://schemas.microsoft.com/office/powerpoint/2010/main" val="312222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aseline="0" dirty="0">
                <a:effectLst/>
                <a:latin typeface="Times New Roman"/>
              </a:rPr>
              <a:t>Green budgeting offers a range of tools which can help align public policy and public finances with national and international commitments. </a:t>
            </a:r>
            <a:endParaRPr lang="en-GB" dirty="0"/>
          </a:p>
          <a:p>
            <a:r>
              <a:rPr lang="en-GB" dirty="0"/>
              <a:t>- It </a:t>
            </a:r>
            <a:r>
              <a:rPr lang="en-GB" baseline="0" dirty="0"/>
              <a:t> </a:t>
            </a:r>
            <a:endParaRPr lang="en-GB" dirty="0"/>
          </a:p>
        </p:txBody>
      </p:sp>
      <p:sp>
        <p:nvSpPr>
          <p:cNvPr id="4" name="Slide Number Placeholder 3"/>
          <p:cNvSpPr>
            <a:spLocks noGrp="1"/>
          </p:cNvSpPr>
          <p:nvPr>
            <p:ph type="sldNum" sz="quarter" idx="10"/>
          </p:nvPr>
        </p:nvSpPr>
        <p:spPr/>
        <p:txBody>
          <a:bodyPr/>
          <a:lstStyle/>
          <a:p>
            <a:fld id="{B206DD7F-0616-4364-969F-0696BD47B07C}" type="slidenum">
              <a:rPr lang="en-GB" smtClean="0"/>
              <a:t>2</a:t>
            </a:fld>
            <a:endParaRPr lang="en-GB" dirty="0"/>
          </a:p>
        </p:txBody>
      </p:sp>
    </p:spTree>
    <p:extLst>
      <p:ext uri="{BB962C8B-B14F-4D97-AF65-F5344CB8AC3E}">
        <p14:creationId xmlns:p14="http://schemas.microsoft.com/office/powerpoint/2010/main" val="2409287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what is the rationale for green budgeting?</a:t>
            </a:r>
          </a:p>
          <a:p>
            <a:pPr marL="171450" indent="-171450">
              <a:buFont typeface="Arial" panose="020B0604020202020204" pitchFamily="34" charset="0"/>
              <a:buChar char="•"/>
            </a:pPr>
            <a:r>
              <a:rPr lang="en-GB" sz="1200" dirty="0">
                <a:effectLst/>
                <a:latin typeface="Times New Roman"/>
                <a:ea typeface="Calibri"/>
              </a:rPr>
              <a:t>We are all aware of the range of international commitments now in place – notably the Paris Agreement and its aim to make financial flows consistent with a long-term, low-emission development pathway, the actions set out at COP23, the Aichi Biodiversity Targets under the Convention on Biodiversity (CBD) and the other related Sustainable Development Goals (SDGs).</a:t>
            </a:r>
          </a:p>
          <a:p>
            <a:pPr marL="171450" indent="-171450">
              <a:buFont typeface="Arial" panose="020B0604020202020204" pitchFamily="34" charset="0"/>
              <a:buChar char="•"/>
            </a:pPr>
            <a:r>
              <a:rPr lang="en-GB" sz="1200" dirty="0">
                <a:effectLst/>
                <a:latin typeface="Times New Roman"/>
              </a:rPr>
              <a:t>There</a:t>
            </a:r>
            <a:r>
              <a:rPr lang="en-GB" sz="1200" baseline="0" dirty="0">
                <a:effectLst/>
                <a:latin typeface="Times New Roman"/>
              </a:rPr>
              <a:t> is a recognition that there is a need for financing for climate action, financing for biodiversity, development of resilient infrastructure, for example.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a:effectLst/>
                <a:latin typeface="Times New Roman"/>
              </a:rPr>
              <a:t>Climate developments have a number of implications for public finances. These financial issues go well beyond mobilising private finance. </a:t>
            </a:r>
            <a:endParaRPr lang="en-GB" dirty="0"/>
          </a:p>
          <a:p>
            <a:pPr marL="171450" indent="-171450">
              <a:buFont typeface="Arial" panose="020B0604020202020204" pitchFamily="34" charset="0"/>
              <a:buChar char="•"/>
            </a:pPr>
            <a:r>
              <a:rPr lang="en-GB" sz="1200" baseline="0" dirty="0">
                <a:effectLst/>
                <a:latin typeface="Times New Roman"/>
              </a:rPr>
              <a:t>Revenue streams will be changing and costs of climate change mitigation will be arising which could very well give rise to issues of long-term fiscal sustainability. </a:t>
            </a:r>
          </a:p>
          <a:p>
            <a:pPr marL="171450" indent="-171450">
              <a:buFont typeface="Arial" panose="020B0604020202020204" pitchFamily="34" charset="0"/>
              <a:buChar char="•"/>
            </a:pPr>
            <a:r>
              <a:rPr lang="en-GB" sz="1200" baseline="0" dirty="0">
                <a:effectLst/>
                <a:latin typeface="Times New Roman"/>
              </a:rPr>
              <a:t>Within the existing policy environment, there are perverse incentives and misalignments between policies. More thought needs to go into policy coherence with the national agenda.</a:t>
            </a:r>
          </a:p>
        </p:txBody>
      </p:sp>
      <p:sp>
        <p:nvSpPr>
          <p:cNvPr id="4" name="Slide Number Placeholder 3"/>
          <p:cNvSpPr>
            <a:spLocks noGrp="1"/>
          </p:cNvSpPr>
          <p:nvPr>
            <p:ph type="sldNum" sz="quarter" idx="10"/>
          </p:nvPr>
        </p:nvSpPr>
        <p:spPr/>
        <p:txBody>
          <a:bodyPr/>
          <a:lstStyle/>
          <a:p>
            <a:fld id="{B206DD7F-0616-4364-969F-0696BD47B07C}" type="slidenum">
              <a:rPr lang="en-GB" smtClean="0"/>
              <a:t>3</a:t>
            </a:fld>
            <a:endParaRPr lang="en-GB" dirty="0"/>
          </a:p>
        </p:txBody>
      </p:sp>
    </p:spTree>
    <p:extLst>
      <p:ext uri="{BB962C8B-B14F-4D97-AF65-F5344CB8AC3E}">
        <p14:creationId xmlns:p14="http://schemas.microsoft.com/office/powerpoint/2010/main" val="1621771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It was at the</a:t>
            </a:r>
            <a:r>
              <a:rPr lang="en-GB" sz="1200" kern="1200" baseline="0" dirty="0">
                <a:solidFill>
                  <a:schemeClr val="tx1"/>
                </a:solidFill>
                <a:effectLst/>
                <a:latin typeface="+mn-lt"/>
                <a:ea typeface="+mn-ea"/>
                <a:cs typeface="+mn-cs"/>
              </a:rPr>
              <a:t> One Planet Summit on 12 December in Paris that the </a:t>
            </a:r>
            <a:r>
              <a:rPr lang="en-GB" sz="1200" kern="1200" dirty="0">
                <a:solidFill>
                  <a:schemeClr val="tx1"/>
                </a:solidFill>
                <a:effectLst/>
                <a:latin typeface="+mn-lt"/>
                <a:ea typeface="+mn-ea"/>
                <a:cs typeface="+mn-cs"/>
              </a:rPr>
              <a:t>OECD Secretary-General Angel Gurría announced the launch of the “Paris Collaborative on Green Budgeting”, a strategic initiative to assess and drive the alignment of national budgetary processes with the Paris Agreement and other environmental goals.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announcement was endorsed by Environment Ministers Nicolas Hulot of France and Rafael Pacchiano of Mexico, during a panel discussion on the role of public policies in accelerating the ecological and inclusive transition.</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The</a:t>
            </a:r>
            <a:r>
              <a:rPr lang="en-GB" sz="1200" kern="1200" baseline="0" dirty="0">
                <a:solidFill>
                  <a:schemeClr val="tx1"/>
                </a:solidFill>
                <a:effectLst/>
                <a:latin typeface="+mn-lt"/>
                <a:ea typeface="+mn-ea"/>
                <a:cs typeface="+mn-cs"/>
              </a:rPr>
              <a:t> announcement was also restated by President Macron in his closing remarks at the summit.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The Paris Collaborative will be convened by the OECD, working in close partnership with a range of governments around the world.</a:t>
            </a:r>
            <a:endParaRPr lang="en-GB"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B206DD7F-0616-4364-969F-0696BD47B07C}" type="slidenum">
              <a:rPr lang="en-GB" smtClean="0"/>
              <a:t>4</a:t>
            </a:fld>
            <a:endParaRPr lang="en-GB" dirty="0"/>
          </a:p>
        </p:txBody>
      </p:sp>
    </p:spTree>
    <p:extLst>
      <p:ext uri="{BB962C8B-B14F-4D97-AF65-F5344CB8AC3E}">
        <p14:creationId xmlns:p14="http://schemas.microsoft.com/office/powerpoint/2010/main" val="1404896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Budgeting for inclusive and sustainable growth:</a:t>
            </a:r>
          </a:p>
          <a:p>
            <a:pPr marL="171450" indent="-171450">
              <a:buFont typeface="Arial" panose="020B0604020202020204" pitchFamily="34" charset="0"/>
              <a:buChar char="•"/>
            </a:pPr>
            <a:r>
              <a:rPr lang="en-GB" dirty="0"/>
              <a:t>The</a:t>
            </a:r>
            <a:r>
              <a:rPr lang="en-GB" baseline="0" dirty="0"/>
              <a:t> OECD is already looking at how budget systems can be used to achieve inclusive and sustainable goals. </a:t>
            </a:r>
            <a:r>
              <a:rPr kumimoji="0" lang="en-GB" sz="1200" b="0" i="0" u="none" strike="noStrike" kern="1200" cap="none" spc="0" normalizeH="0" baseline="0" noProof="0" dirty="0">
                <a:ln>
                  <a:noFill/>
                </a:ln>
                <a:solidFill>
                  <a:prstClr val="black"/>
                </a:solidFill>
                <a:effectLst/>
                <a:uLnTx/>
                <a:uFillTx/>
                <a:latin typeface="+mn-lt"/>
                <a:ea typeface="+mn-ea"/>
                <a:cs typeface="+mn-cs"/>
              </a:rPr>
              <a:t>For example, the OECD is currently working with countries such as Austria and Canada to look at how budgeting systems can be better designed to help achieve overarching gender goals.</a:t>
            </a:r>
            <a:endParaRPr lang="en-GB" baseline="0" dirty="0"/>
          </a:p>
          <a:p>
            <a:pPr marL="171450" indent="-171450">
              <a:buFont typeface="Arial" panose="020B0604020202020204" pitchFamily="34" charset="0"/>
              <a:buChar char="•"/>
            </a:pPr>
            <a:r>
              <a:rPr lang="en-GB" baseline="0" dirty="0"/>
              <a:t>In this work we look at the budget, not as a one day event, but as a year round, even multi-year event with multiple windows to apply a gender lens. For example, in the budget development phase policy proposals can be subject to gender impact assessments. When the draft budget is presented, an accompanying gender budget statement can highlight how the new policies presented will contribute in net towards gender goals, drawing on information from the gender impact assessments.</a:t>
            </a:r>
          </a:p>
          <a:p>
            <a:pPr marL="0" indent="0">
              <a:buFont typeface="Arial" panose="020B0604020202020204" pitchFamily="34" charset="0"/>
              <a:buNone/>
            </a:pPr>
            <a:r>
              <a:rPr lang="en-GB" b="1" baseline="0" dirty="0"/>
              <a:t>Long-term fiscal sustainability:</a:t>
            </a:r>
          </a:p>
          <a:p>
            <a:pPr marL="171450" indent="-171450">
              <a:buFont typeface="Arial" panose="020B0604020202020204" pitchFamily="34" charset="0"/>
              <a:buChar char="•"/>
            </a:pPr>
            <a:r>
              <a:rPr lang="en-GB" dirty="0"/>
              <a:t>LTFS analysis is done as a matter of routine,</a:t>
            </a:r>
            <a:r>
              <a:rPr lang="en-GB" baseline="0" dirty="0"/>
              <a:t> underpinned by economic and demographic projections, often with stark lessons for policy-makers. However, the OECD is looking at how to do a different multi-dimensional LTFS analysis taking into account environmental projections and shining a spotlight on what needs to be done today to achieve national and international commitments.</a:t>
            </a:r>
          </a:p>
          <a:p>
            <a:pPr marL="0" indent="0">
              <a:buFont typeface="Arial" panose="020B0604020202020204" pitchFamily="34" charset="0"/>
              <a:buNone/>
            </a:pPr>
            <a:r>
              <a:rPr lang="en-GB" b="1" baseline="0" dirty="0"/>
              <a:t>Environmental cost-benefit assessments:</a:t>
            </a:r>
          </a:p>
          <a:p>
            <a:pPr marL="171450" indent="-171450">
              <a:buFont typeface="Arial" panose="020B0604020202020204" pitchFamily="34" charset="0"/>
              <a:buChar char="•"/>
            </a:pPr>
            <a:r>
              <a:rPr lang="en-GB" dirty="0"/>
              <a:t>The OECD recognises that it</a:t>
            </a:r>
            <a:r>
              <a:rPr lang="en-GB" baseline="0" dirty="0"/>
              <a:t> is important to consider the full social costs and benefits of all budget measures. As part of this, CBAs should value changes in GHG emissions, but also changes in emissions of local air pollutants. The OECD has a number of activities furthering work in this area, including pioneering work in relation to ex post CBAs of environmentally related taxes and tax provisions being done by the Joint Meetings of Tax and Environmental Experts.</a:t>
            </a:r>
          </a:p>
          <a:p>
            <a:pPr marL="0" indent="0">
              <a:buFont typeface="Arial" panose="020B0604020202020204" pitchFamily="34" charset="0"/>
              <a:buNone/>
            </a:pPr>
            <a:r>
              <a:rPr lang="en-GB" b="1" baseline="0" dirty="0"/>
              <a:t>Environmental fiscal reform:</a:t>
            </a:r>
          </a:p>
          <a:p>
            <a:pPr marL="171450" indent="-171450">
              <a:buFont typeface="Arial" panose="020B0604020202020204" pitchFamily="34" charset="0"/>
              <a:buChar char="•"/>
            </a:pPr>
            <a:r>
              <a:rPr lang="en-US" baseline="0" dirty="0"/>
              <a:t>Taxes are one instrument in the environment policy toolbox. For example, we all know taxes can be used to reflect the costs of pollution in prices. This not only reduces pollution, but it also does it in effective and cost-effective ways. </a:t>
            </a:r>
          </a:p>
          <a:p>
            <a:pPr marL="171450" indent="-171450">
              <a:buFont typeface="Arial" panose="020B0604020202020204" pitchFamily="34" charset="0"/>
              <a:buChar char="•"/>
            </a:pPr>
            <a:r>
              <a:rPr lang="en-US" baseline="0" dirty="0"/>
              <a:t>At present, environmentally related taxes are of limited coverage, low and there are volatile rates in most sectors except transport.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The OECD has been preparing comparative analysis of environmentally related taxes as a primer in environmental fiscal reform. </a:t>
            </a:r>
          </a:p>
          <a:p>
            <a:pPr marL="171450" indent="-171450">
              <a:buFont typeface="Arial" panose="020B0604020202020204" pitchFamily="34" charset="0"/>
              <a:buChar char="•"/>
            </a:pPr>
            <a:r>
              <a:rPr lang="en-US" dirty="0"/>
              <a:t>Environmental fiscal reform holds considerable opportunity. This sort of reform could be the cornerstone of cost effective environmental policy, but with few exceptions it does not deliver on that promise yet. </a:t>
            </a:r>
            <a:endParaRPr lang="en-US" baseline="0" dirty="0"/>
          </a:p>
          <a:p>
            <a:pPr marL="0" indent="0">
              <a:buFont typeface="Arial" panose="020B0604020202020204" pitchFamily="34" charset="0"/>
              <a:buNone/>
            </a:pPr>
            <a:r>
              <a:rPr lang="en-US" b="1" baseline="0" dirty="0"/>
              <a:t>Carbon pricing and reform of harmful subsidies:</a:t>
            </a:r>
          </a:p>
          <a:p>
            <a:pPr marL="171450" indent="-171450">
              <a:buFont typeface="Arial" panose="020B0604020202020204" pitchFamily="34" charset="0"/>
              <a:buChar char="•"/>
            </a:pPr>
            <a:r>
              <a:rPr lang="en-US" dirty="0"/>
              <a:t>At the COP21 Conference on Climate Change in 2015, 195 countries agreed to decarbonise the global economy by the second half of the century. This requires deep change in the structure of modern economies and environmental fiscal reform. The OECD is undertaken comprehensive analysis in this area to help better understand what needs to be done. For example, OECD analysis of 2012 data showed that 60% of CO2-emissions from all energy use in the 41 countries are not subject to an ECR at all, 30% are subject to a rate between zero and EUR 30 per tonne of CO2, and 10% to a rate above EUR 30 per tonne.</a:t>
            </a:r>
          </a:p>
        </p:txBody>
      </p:sp>
      <p:sp>
        <p:nvSpPr>
          <p:cNvPr id="4" name="Slide Number Placeholder 3"/>
          <p:cNvSpPr>
            <a:spLocks noGrp="1"/>
          </p:cNvSpPr>
          <p:nvPr>
            <p:ph type="sldNum" sz="quarter" idx="10"/>
          </p:nvPr>
        </p:nvSpPr>
        <p:spPr/>
        <p:txBody>
          <a:bodyPr/>
          <a:lstStyle/>
          <a:p>
            <a:fld id="{B206DD7F-0616-4364-969F-0696BD47B07C}" type="slidenum">
              <a:rPr lang="en-GB" smtClean="0"/>
              <a:t>5</a:t>
            </a:fld>
            <a:endParaRPr lang="en-GB" dirty="0"/>
          </a:p>
        </p:txBody>
      </p:sp>
    </p:spTree>
    <p:extLst>
      <p:ext uri="{BB962C8B-B14F-4D97-AF65-F5344CB8AC3E}">
        <p14:creationId xmlns:p14="http://schemas.microsoft.com/office/powerpoint/2010/main" val="3630897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Range of existing</a:t>
            </a:r>
            <a:r>
              <a:rPr lang="en-GB" baseline="0" dirty="0"/>
              <a:t> tools which can inspire work in this area, for example:</a:t>
            </a:r>
          </a:p>
          <a:p>
            <a:pPr marL="171450" indent="-171450">
              <a:buFont typeface="Arial" panose="020B0604020202020204" pitchFamily="34" charset="0"/>
              <a:buChar char="•"/>
            </a:pPr>
            <a:r>
              <a:rPr lang="en-GB" baseline="0" dirty="0"/>
              <a:t>Rio markers, which </a:t>
            </a:r>
            <a:r>
              <a:rPr lang="en-US" baseline="0" dirty="0"/>
              <a:t>form an important part of the overall OECD monitoring of official development finance.</a:t>
            </a:r>
          </a:p>
          <a:p>
            <a:pPr marL="171450" indent="-171450">
              <a:buFont typeface="Arial" panose="020B0604020202020204" pitchFamily="34" charset="0"/>
              <a:buChar char="•"/>
            </a:pPr>
            <a:r>
              <a:rPr lang="en-GB" sz="1200" b="0" dirty="0">
                <a:effectLst/>
                <a:latin typeface="Times New Roman"/>
                <a:ea typeface="Calibri"/>
              </a:rPr>
              <a:t>Climate budget tagging which </a:t>
            </a:r>
            <a:r>
              <a:rPr lang="en-GB" sz="1200" dirty="0">
                <a:effectLst/>
                <a:latin typeface="Times New Roman"/>
                <a:ea typeface="Calibri"/>
              </a:rPr>
              <a:t>is being used in some countries to highlight and monitor how money being spent through their budget for the achievement</a:t>
            </a:r>
            <a:r>
              <a:rPr lang="en-GB" sz="1200" baseline="0" dirty="0">
                <a:effectLst/>
                <a:latin typeface="Times New Roman"/>
                <a:ea typeface="Calibri"/>
              </a:rPr>
              <a:t> of</a:t>
            </a:r>
            <a:r>
              <a:rPr lang="en-GB" sz="1200" dirty="0">
                <a:effectLst/>
                <a:latin typeface="Times New Roman"/>
                <a:ea typeface="Calibri"/>
              </a:rPr>
              <a:t> climate-change goals.</a:t>
            </a:r>
          </a:p>
          <a:p>
            <a:pPr marL="171450" indent="-171450">
              <a:buFont typeface="Arial" panose="020B0604020202020204" pitchFamily="34" charset="0"/>
              <a:buChar char="•"/>
            </a:pPr>
            <a:r>
              <a:rPr lang="en-US" sz="1200" b="0" dirty="0">
                <a:effectLst/>
                <a:latin typeface="Times New Roman"/>
                <a:ea typeface="Calibri"/>
              </a:rPr>
              <a:t>The application of an environmental perspective to spending review, as </a:t>
            </a:r>
            <a:r>
              <a:rPr lang="en-GB" sz="1200" b="0" dirty="0">
                <a:effectLst/>
                <a:latin typeface="Times New Roman"/>
                <a:ea typeface="Calibri"/>
              </a:rPr>
              <a:t>has</a:t>
            </a:r>
            <a:r>
              <a:rPr lang="en-GB" sz="1200" b="0" baseline="0" dirty="0">
                <a:effectLst/>
                <a:latin typeface="Times New Roman"/>
                <a:ea typeface="Calibri"/>
              </a:rPr>
              <a:t> been</a:t>
            </a:r>
            <a:r>
              <a:rPr lang="en-GB" sz="1200" b="0" dirty="0">
                <a:effectLst/>
                <a:latin typeface="Times New Roman"/>
                <a:ea typeface="Calibri"/>
              </a:rPr>
              <a:t> practiced in some countries, such as the UK.</a:t>
            </a:r>
          </a:p>
          <a:p>
            <a:pPr marL="171450" indent="-171450">
              <a:buFont typeface="Arial" panose="020B0604020202020204" pitchFamily="34" charset="0"/>
              <a:buChar char="•"/>
            </a:pPr>
            <a:endParaRPr lang="en-GB" sz="1200" dirty="0">
              <a:effectLst/>
              <a:latin typeface="Times New Roman"/>
              <a:ea typeface="Calibri"/>
            </a:endParaRPr>
          </a:p>
          <a:p>
            <a:pPr marL="171450" indent="-171450">
              <a:buFont typeface="Arial" panose="020B0604020202020204" pitchFamily="34" charset="0"/>
              <a:buChar char="•"/>
            </a:pPr>
            <a:endParaRPr lang="en-GB" dirty="0"/>
          </a:p>
          <a:p>
            <a:endParaRPr lang="en-GB" dirty="0"/>
          </a:p>
          <a:p>
            <a:endParaRPr lang="en-GB" dirty="0"/>
          </a:p>
          <a:p>
            <a:r>
              <a:rPr lang="en-GB" dirty="0"/>
              <a:t>ENV WPBWE 2019-2020</a:t>
            </a:r>
            <a:r>
              <a:rPr lang="en-GB" baseline="0" dirty="0"/>
              <a:t> work on Developing national guidance to identify and assess subsidies harmful to biodiversity</a:t>
            </a:r>
          </a:p>
          <a:p>
            <a:r>
              <a:rPr lang="en-GB" baseline="0" dirty="0"/>
              <a:t>(examine and compare existing national level studies undertaken for France, Italy, etc) and develop further..</a:t>
            </a:r>
            <a:endParaRPr lang="en-GB" dirty="0"/>
          </a:p>
        </p:txBody>
      </p:sp>
      <p:sp>
        <p:nvSpPr>
          <p:cNvPr id="4" name="Slide Number Placeholder 3"/>
          <p:cNvSpPr>
            <a:spLocks noGrp="1"/>
          </p:cNvSpPr>
          <p:nvPr>
            <p:ph type="sldNum" sz="quarter" idx="10"/>
          </p:nvPr>
        </p:nvSpPr>
        <p:spPr/>
        <p:txBody>
          <a:bodyPr/>
          <a:lstStyle/>
          <a:p>
            <a:fld id="{B206DD7F-0616-4364-969F-0696BD47B07C}" type="slidenum">
              <a:rPr lang="en-GB" smtClean="0"/>
              <a:t>6</a:t>
            </a:fld>
            <a:endParaRPr lang="en-GB" dirty="0"/>
          </a:p>
        </p:txBody>
      </p:sp>
    </p:spTree>
    <p:extLst>
      <p:ext uri="{BB962C8B-B14F-4D97-AF65-F5344CB8AC3E}">
        <p14:creationId xmlns:p14="http://schemas.microsoft.com/office/powerpoint/2010/main" val="1018580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The </a:t>
            </a:r>
            <a:r>
              <a:rPr lang="en-US" sz="1000" b="1" i="1" dirty="0"/>
              <a:t>Cost-Benefit Analysis and the Environment: Further Developments and Policy Use </a:t>
            </a:r>
            <a:r>
              <a:rPr lang="en-US" sz="1000" dirty="0"/>
              <a:t>publication has been completed and the book will be available in June 2018 </a:t>
            </a:r>
          </a:p>
          <a:p>
            <a:endParaRPr lang="en-GB" sz="1000" dirty="0"/>
          </a:p>
        </p:txBody>
      </p:sp>
      <p:sp>
        <p:nvSpPr>
          <p:cNvPr id="4" name="Slide Number Placeholder 3"/>
          <p:cNvSpPr>
            <a:spLocks noGrp="1"/>
          </p:cNvSpPr>
          <p:nvPr>
            <p:ph type="sldNum" sz="quarter" idx="10"/>
          </p:nvPr>
        </p:nvSpPr>
        <p:spPr/>
        <p:txBody>
          <a:bodyPr/>
          <a:lstStyle/>
          <a:p>
            <a:fld id="{B206DD7F-0616-4364-969F-0696BD47B07C}" type="slidenum">
              <a:rPr lang="en-GB" smtClean="0"/>
              <a:t>7</a:t>
            </a:fld>
            <a:endParaRPr lang="en-GB" dirty="0"/>
          </a:p>
        </p:txBody>
      </p:sp>
    </p:spTree>
    <p:extLst>
      <p:ext uri="{BB962C8B-B14F-4D97-AF65-F5344CB8AC3E}">
        <p14:creationId xmlns:p14="http://schemas.microsoft.com/office/powerpoint/2010/main" val="33586333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a:t>a </a:t>
            </a:r>
            <a:r>
              <a:rPr lang="en-GB" b="1" dirty="0"/>
              <a:t>Green Budget Sustainability Report</a:t>
            </a:r>
            <a:r>
              <a:rPr lang="en-GB" dirty="0"/>
              <a:t> which scopes out the revenue and expenditure risks and opportunities on the pathway towards low greenhouse gas emissions and climate-resilient development that are relevant for budgetary sustainability</a:t>
            </a:r>
          </a:p>
          <a:p>
            <a:pPr lvl="0"/>
            <a:r>
              <a:rPr lang="en-GB" dirty="0"/>
              <a:t>a </a:t>
            </a:r>
            <a:r>
              <a:rPr lang="en-GB" b="1" dirty="0"/>
              <a:t>Tax Decarbonisation Country Scan </a:t>
            </a:r>
            <a:r>
              <a:rPr lang="en-GB" dirty="0"/>
              <a:t>to gauge, at the country level, the impact of carbon pricing and decarbonisation on fossil fuel use and on tax revenues, and to assess the potential of alternative tax tools;</a:t>
            </a:r>
          </a:p>
          <a:p>
            <a:pPr lvl="0"/>
            <a:r>
              <a:rPr lang="en-GB" dirty="0"/>
              <a:t>a </a:t>
            </a:r>
            <a:r>
              <a:rPr lang="en-GB" b="1" dirty="0"/>
              <a:t>Green Budgeting Toolkit</a:t>
            </a:r>
            <a:r>
              <a:rPr lang="en-GB" dirty="0"/>
              <a:t> providing core reference and guidance on applying analytical tools and techniques. This will include a new guidance framework on a proportionate and practical approach to Environmental Impact Assessment.</a:t>
            </a:r>
          </a:p>
        </p:txBody>
      </p:sp>
      <p:sp>
        <p:nvSpPr>
          <p:cNvPr id="4" name="Slide Number Placeholder 3"/>
          <p:cNvSpPr>
            <a:spLocks noGrp="1"/>
          </p:cNvSpPr>
          <p:nvPr>
            <p:ph type="sldNum" sz="quarter" idx="10"/>
          </p:nvPr>
        </p:nvSpPr>
        <p:spPr/>
        <p:txBody>
          <a:bodyPr/>
          <a:lstStyle/>
          <a:p>
            <a:fld id="{B206DD7F-0616-4364-969F-0696BD47B07C}" type="slidenum">
              <a:rPr lang="en-GB" smtClean="0"/>
              <a:t>10</a:t>
            </a:fld>
            <a:endParaRPr lang="en-GB" dirty="0"/>
          </a:p>
        </p:txBody>
      </p:sp>
    </p:spTree>
    <p:extLst>
      <p:ext uri="{BB962C8B-B14F-4D97-AF65-F5344CB8AC3E}">
        <p14:creationId xmlns:p14="http://schemas.microsoft.com/office/powerpoint/2010/main" val="41026928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206DD7F-0616-4364-969F-0696BD47B07C}" type="slidenum">
              <a:rPr lang="en-GB" smtClean="0"/>
              <a:t>11</a:t>
            </a:fld>
            <a:endParaRPr lang="en-GB" dirty="0"/>
          </a:p>
        </p:txBody>
      </p:sp>
    </p:spTree>
    <p:extLst>
      <p:ext uri="{BB962C8B-B14F-4D97-AF65-F5344CB8AC3E}">
        <p14:creationId xmlns:p14="http://schemas.microsoft.com/office/powerpoint/2010/main" val="20882780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000" y="2628508"/>
            <a:ext cx="2628000" cy="4229631"/>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8"/>
            <a:ext cx="2628000" cy="4229631"/>
          </a:xfrm>
          <a:prstGeom prst="rect">
            <a:avLst/>
          </a:prstGeom>
        </p:spPr>
      </p:pic>
      <p:sp>
        <p:nvSpPr>
          <p:cNvPr id="8" name="Title 7"/>
          <p:cNvSpPr>
            <a:spLocks noGrp="1"/>
          </p:cNvSpPr>
          <p:nvPr>
            <p:ph type="ctrTitle" hasCustomPrompt="1"/>
          </p:nvPr>
        </p:nvSpPr>
        <p:spPr>
          <a:xfrm>
            <a:off x="1368000" y="2480400"/>
            <a:ext cx="63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en-US" dirty="0"/>
              <a:t>Click to edit Presentation title</a:t>
            </a:r>
          </a:p>
        </p:txBody>
      </p:sp>
      <p:sp>
        <p:nvSpPr>
          <p:cNvPr id="9" name="Subtitle 8"/>
          <p:cNvSpPr>
            <a:spLocks noGrp="1"/>
          </p:cNvSpPr>
          <p:nvPr>
            <p:ph type="subTitle" idx="1" hasCustomPrompt="1"/>
          </p:nvPr>
        </p:nvSpPr>
        <p:spPr>
          <a:xfrm>
            <a:off x="1368000" y="3805200"/>
            <a:ext cx="63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a:t>Click to </a:t>
            </a:r>
            <a:r>
              <a:rPr kumimoji="0" lang="fr-FR" dirty="0" err="1"/>
              <a:t>edit</a:t>
            </a:r>
            <a:r>
              <a:rPr kumimoji="0" lang="fr-FR" dirty="0"/>
              <a:t> </a:t>
            </a:r>
            <a:r>
              <a:rPr kumimoji="0" lang="fr-FR" dirty="0" err="1"/>
              <a:t>Subtitle</a:t>
            </a:r>
            <a:endParaRPr kumimoji="0" lang="en-US" dirty="0"/>
          </a:p>
        </p:txBody>
      </p:sp>
      <p:pic>
        <p:nvPicPr>
          <p:cNvPr id="37" name="Image 11"/>
          <p:cNvPicPr>
            <a:picLocks noChangeAspect="1"/>
          </p:cNvPicPr>
          <p:nvPr/>
        </p:nvPicPr>
        <p:blipFill>
          <a:blip r:embed="rId3" cstate="print"/>
          <a:stretch>
            <a:fillRect/>
          </a:stretch>
        </p:blipFill>
        <p:spPr>
          <a:xfrm>
            <a:off x="511200" y="432000"/>
            <a:ext cx="692307" cy="1440000"/>
          </a:xfrm>
          <a:prstGeom prst="rect">
            <a:avLst/>
          </a:prstGeom>
        </p:spPr>
      </p:pic>
      <p:sp>
        <p:nvSpPr>
          <p:cNvPr id="12"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14F8F170-6C62-42A8-A34F-5A2DA66570EB}" type="datetime1">
              <a:rPr lang="en-GB" smtClean="0"/>
              <a:t>14/06/2018</a:t>
            </a:fld>
            <a:endParaRPr lang="en-GB" dirty="0"/>
          </a:p>
        </p:txBody>
      </p:sp>
      <p:sp>
        <p:nvSpPr>
          <p:cNvPr id="13"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dirty="0"/>
          </a:p>
        </p:txBody>
      </p:sp>
      <p:pic>
        <p:nvPicPr>
          <p:cNvPr id="10"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4000" y="6055200"/>
            <a:ext cx="1742400" cy="57882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5B6EC60B-7219-4F00-9693-071A9E956BD0}" type="datetime1">
              <a:rPr lang="en-GB" smtClean="0"/>
              <a:t>14/06/2018</a:t>
            </a:fld>
            <a:endParaRPr lang="en-GB" dirty="0"/>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dirty="0"/>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F40D58F5-DE8E-4842-92CE-E8FDB95458C3}" type="slidenum">
              <a:rPr lang="en-GB" smtClean="0"/>
              <a:t>‹#›</a:t>
            </a:fld>
            <a:endParaRPr lang="en-GB" dirty="0"/>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lvl1pPr>
              <a:defRPr/>
            </a:lvl1pPr>
          </a:lstStyle>
          <a:p>
            <a:r>
              <a:rPr lang="en-US" dirty="0"/>
              <a:t>Click to edit Slide title</a:t>
            </a:r>
            <a:br>
              <a:rPr lang="en-US" dirty="0"/>
            </a:br>
            <a:r>
              <a:rPr lang="en-US" dirty="0"/>
              <a:t>Slide title can be extended to two lines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0" y="5328000"/>
            <a:ext cx="950407" cy="1530000"/>
          </a:xfrm>
          <a:prstGeom prst="rect">
            <a:avLst/>
          </a:prstGeom>
        </p:spPr>
      </p:pic>
      <p:pic>
        <p:nvPicPr>
          <p:cNvPr id="8" name="Image 7"/>
          <p:cNvPicPr>
            <a:picLocks noChangeAspect="1"/>
          </p:cNvPicPr>
          <p:nvPr/>
        </p:nvPicPr>
        <p:blipFill>
          <a:blip r:embed="rId3" cstate="print"/>
          <a:stretch>
            <a:fillRect/>
          </a:stretch>
        </p:blipFill>
        <p:spPr>
          <a:xfrm>
            <a:off x="579600" y="468000"/>
            <a:ext cx="692308" cy="1440000"/>
          </a:xfrm>
          <a:prstGeom prst="rect">
            <a:avLst/>
          </a:prstGeom>
        </p:spPr>
      </p:pic>
      <p:sp>
        <p:nvSpPr>
          <p:cNvPr id="9" name="Title 1"/>
          <p:cNvSpPr>
            <a:spLocks noGrp="1"/>
          </p:cNvSpPr>
          <p:nvPr>
            <p:ph type="title" hasCustomPrompt="1"/>
          </p:nvPr>
        </p:nvSpPr>
        <p:spPr>
          <a:xfrm>
            <a:off x="1260000" y="2928144"/>
            <a:ext cx="6624000" cy="1041311"/>
          </a:xfrm>
        </p:spPr>
        <p:txBody>
          <a:bodyPr anchor="ctr" anchorCtr="0">
            <a:spAutoFit/>
          </a:bodyPr>
          <a:lstStyle>
            <a:lvl1pPr algn="ctr">
              <a:lnSpc>
                <a:spcPts val="3700"/>
              </a:lnSpc>
              <a:defRPr sz="3700" b="0" i="0" cap="all" baseline="0">
                <a:solidFill>
                  <a:schemeClr val="bg1"/>
                </a:solidFill>
              </a:defRPr>
            </a:lvl1pPr>
          </a:lstStyle>
          <a:p>
            <a:r>
              <a:rPr lang="en-US" dirty="0"/>
              <a:t>Click to edit Section Header title</a:t>
            </a:r>
          </a:p>
        </p:txBody>
      </p:sp>
      <p:sp>
        <p:nvSpPr>
          <p:cNvPr id="10"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F9B8D8D0-96A0-4983-A26F-499A5F0874AE}" type="datetime1">
              <a:rPr lang="en-GB" smtClean="0"/>
              <a:t>14/06/2018</a:t>
            </a:fld>
            <a:endParaRPr lang="en-GB" dirty="0"/>
          </a:p>
        </p:txBody>
      </p:sp>
      <p:sp>
        <p:nvSpPr>
          <p:cNvPr id="11"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dirty="0"/>
          </a:p>
        </p:txBody>
      </p:sp>
      <p:sp>
        <p:nvSpPr>
          <p:cNvPr id="12"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F40D58F5-DE8E-4842-92CE-E8FDB95458C3}" type="slidenum">
              <a:rPr lang="en-GB" smtClean="0"/>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93600" y="5328184"/>
            <a:ext cx="950407" cy="1529631"/>
          </a:xfrm>
          <a:prstGeom prst="rect">
            <a:avLst/>
          </a:prstGeom>
        </p:spPr>
      </p:pic>
      <p:sp>
        <p:nvSpPr>
          <p:cNvPr id="21" name="Rectangle 20"/>
          <p:cNvSpPr/>
          <p:nvPr/>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dirty="0">
              <a:ln>
                <a:noFill/>
              </a:ln>
              <a:solidFill>
                <a:schemeClr val="tx1"/>
              </a:solidFill>
              <a:effectLst/>
              <a:latin typeface="Helvetica 65 Medium" pitchFamily="34" charset="0"/>
            </a:endParaRPr>
          </a:p>
        </p:txBody>
      </p:sp>
      <p:pic>
        <p:nvPicPr>
          <p:cNvPr id="24" name="Image 7"/>
          <p:cNvPicPr>
            <a:picLocks noChangeAspect="1"/>
          </p:cNvPicPr>
          <p:nvPr/>
        </p:nvPicPr>
        <p:blipFill>
          <a:blip r:embed="rId6" cstate="print"/>
          <a:stretch>
            <a:fillRect/>
          </a:stretch>
        </p:blipFill>
        <p:spPr>
          <a:xfrm>
            <a:off x="500400" y="288000"/>
            <a:ext cx="458653" cy="954000"/>
          </a:xfrm>
          <a:prstGeom prst="rect">
            <a:avLst/>
          </a:prstGeom>
        </p:spPr>
      </p:pic>
      <p:sp>
        <p:nvSpPr>
          <p:cNvPr id="13" name="Text Placeholder 12"/>
          <p:cNvSpPr>
            <a:spLocks noGrp="1"/>
          </p:cNvSpPr>
          <p:nvPr>
            <p:ph type="body" idx="1"/>
          </p:nvPr>
        </p:nvSpPr>
        <p:spPr>
          <a:xfrm>
            <a:off x="468000" y="1602000"/>
            <a:ext cx="8218800" cy="45252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5" name="Title Placeholder 1"/>
          <p:cNvSpPr>
            <a:spLocks noGrp="1"/>
          </p:cNvSpPr>
          <p:nvPr>
            <p:ph type="title"/>
          </p:nvPr>
        </p:nvSpPr>
        <p:spPr>
          <a:xfrm>
            <a:off x="1080000" y="237600"/>
            <a:ext cx="7416000" cy="1022400"/>
          </a:xfrm>
          <a:prstGeom prst="rect">
            <a:avLst/>
          </a:prstGeom>
        </p:spPr>
        <p:txBody>
          <a:bodyPr vert="horz" lIns="91440" tIns="45720" rIns="91440" bIns="45720" rtlCol="0" anchor="ctr">
            <a:noAutofit/>
          </a:bodyPr>
          <a:lstStyle/>
          <a:p>
            <a:r>
              <a:rPr lang="en-US" dirty="0"/>
              <a:t>Click to edit Slide title</a:t>
            </a:r>
            <a:br>
              <a:rPr lang="en-US" dirty="0"/>
            </a:br>
            <a:r>
              <a:rPr lang="en-US" dirty="0"/>
              <a:t>Slide title can be extended to two lines</a:t>
            </a:r>
          </a:p>
        </p:txBody>
      </p:sp>
      <p:sp>
        <p:nvSpPr>
          <p:cNvPr id="26"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5A1DA90F-C24C-4E23-8496-00750D539A24}" type="datetime1">
              <a:rPr lang="en-GB" smtClean="0"/>
              <a:t>14/06/2018</a:t>
            </a:fld>
            <a:endParaRPr lang="en-GB" dirty="0"/>
          </a:p>
        </p:txBody>
      </p:sp>
      <p:sp>
        <p:nvSpPr>
          <p:cNvPr id="27"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dirty="0"/>
          </a:p>
        </p:txBody>
      </p:sp>
      <p:sp>
        <p:nvSpPr>
          <p:cNvPr id="41"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F40D58F5-DE8E-4842-92CE-E8FDB95458C3}"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Lst>
  <p:hf hdr="0" dt="0"/>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2779702"/>
            <a:ext cx="7272808" cy="1823576"/>
          </a:xfrm>
        </p:spPr>
        <p:txBody>
          <a:bodyPr/>
          <a:lstStyle/>
          <a:p>
            <a:r>
              <a:rPr lang="ru-RU" sz="2400" dirty="0"/>
              <a:t>Парижская </a:t>
            </a:r>
            <a:r>
              <a:rPr lang="ru-RU" sz="2400"/>
              <a:t>совместная инициатива в </a:t>
            </a:r>
            <a:r>
              <a:rPr lang="ru-RU" sz="2400" dirty="0"/>
              <a:t>области «зеленого бюджетирования» </a:t>
            </a:r>
            <a:r>
              <a:rPr lang="fr-FR" sz="2400" dirty="0"/>
              <a:t>:</a:t>
            </a:r>
            <a:br>
              <a:rPr lang="fr-FR" sz="2400" dirty="0"/>
            </a:br>
            <a:r>
              <a:rPr lang="ru-RU" sz="2400" dirty="0"/>
              <a:t>от концепции к действию</a:t>
            </a:r>
            <a:endParaRPr lang="en-GB" sz="2400" i="1" dirty="0">
              <a:solidFill>
                <a:srgbClr val="92D050"/>
              </a:solidFill>
            </a:endParaRPr>
          </a:p>
        </p:txBody>
      </p:sp>
      <p:sp>
        <p:nvSpPr>
          <p:cNvPr id="3" name="Subtitle 2"/>
          <p:cNvSpPr>
            <a:spLocks noGrp="1"/>
          </p:cNvSpPr>
          <p:nvPr>
            <p:ph type="subTitle" idx="1"/>
          </p:nvPr>
        </p:nvSpPr>
        <p:spPr>
          <a:xfrm>
            <a:off x="179512" y="5805264"/>
            <a:ext cx="7884176" cy="605294"/>
          </a:xfrm>
        </p:spPr>
        <p:txBody>
          <a:bodyPr/>
          <a:lstStyle/>
          <a:p>
            <a:r>
              <a:rPr lang="ru-RU" sz="1600" dirty="0"/>
              <a:t>Ронни Даунс</a:t>
            </a:r>
            <a:endParaRPr lang="en-GB" sz="1600" dirty="0"/>
          </a:p>
          <a:p>
            <a:r>
              <a:rPr lang="ru-RU" sz="1600" dirty="0"/>
              <a:t>Отдел бюджетирования и государственных расходов</a:t>
            </a:r>
            <a:endParaRPr lang="en-GB" sz="1400" dirty="0"/>
          </a:p>
        </p:txBody>
      </p:sp>
      <p:sp>
        <p:nvSpPr>
          <p:cNvPr id="5" name="Subtitle 2"/>
          <p:cNvSpPr txBox="1">
            <a:spLocks/>
          </p:cNvSpPr>
          <p:nvPr/>
        </p:nvSpPr>
        <p:spPr>
          <a:xfrm>
            <a:off x="7812360" y="188639"/>
            <a:ext cx="1187432" cy="20354290"/>
          </a:xfrm>
          <a:prstGeom prst="rect">
            <a:avLst/>
          </a:prstGeom>
        </p:spPr>
        <p:txBody>
          <a:bodyPr vert="horz" wrap="square" lIns="90000" rIns="90000">
            <a:spAutoFit/>
          </a:bodyPr>
          <a:lstStyle>
            <a:lvl1pPr marL="0" indent="0" algn="l" rtl="0" eaLnBrk="1" latinLnBrk="0" hangingPunct="1">
              <a:lnSpc>
                <a:spcPts val="2000"/>
              </a:lnSpc>
              <a:spcBef>
                <a:spcPts val="0"/>
              </a:spcBef>
              <a:buClr>
                <a:schemeClr val="tx1"/>
              </a:buClr>
              <a:buFont typeface="Arial" pitchFamily="34" charset="0"/>
              <a:buNone/>
              <a:defRPr kumimoji="0" sz="1800" kern="1200" baseline="0">
                <a:solidFill>
                  <a:schemeClr val="bg1"/>
                </a:solidFill>
                <a:latin typeface="+mj-lt"/>
                <a:ea typeface="+mn-ea"/>
                <a:cs typeface="+mn-cs"/>
              </a:defRPr>
            </a:lvl1pPr>
            <a:lvl2pPr marL="457200" indent="0" algn="ctr" rtl="0" eaLnBrk="1" latinLnBrk="0" hangingPunct="1">
              <a:spcBef>
                <a:spcPts val="672"/>
              </a:spcBef>
              <a:buClr>
                <a:schemeClr val="tx1"/>
              </a:buClr>
              <a:buFont typeface="Arial" pitchFamily="34" charset="0"/>
              <a:buNone/>
              <a:defRPr kumimoji="0" sz="2800" kern="1200">
                <a:solidFill>
                  <a:schemeClr val="tx1"/>
                </a:solidFill>
                <a:latin typeface="+mn-lt"/>
                <a:ea typeface="+mn-ea"/>
                <a:cs typeface="+mn-cs"/>
              </a:defRPr>
            </a:lvl2pPr>
            <a:lvl3pPr marL="914400" indent="0" algn="ctr" rtl="0" eaLnBrk="1" latinLnBrk="0" hangingPunct="1">
              <a:spcBef>
                <a:spcPts val="576"/>
              </a:spcBef>
              <a:buClr>
                <a:schemeClr val="tx1"/>
              </a:buClr>
              <a:buFont typeface="Arial" pitchFamily="34" charset="0"/>
              <a:buNone/>
              <a:defRPr kumimoji="0" sz="2400" kern="1200">
                <a:solidFill>
                  <a:schemeClr val="tx1"/>
                </a:solidFill>
                <a:latin typeface="+mn-lt"/>
                <a:ea typeface="+mn-ea"/>
                <a:cs typeface="+mn-cs"/>
              </a:defRPr>
            </a:lvl3pPr>
            <a:lvl4pPr marL="1371600" indent="0" algn="ctr" rtl="0" eaLnBrk="1" latinLnBrk="0" hangingPunct="1">
              <a:spcBef>
                <a:spcPts val="480"/>
              </a:spcBef>
              <a:buClr>
                <a:schemeClr val="tx1"/>
              </a:buClr>
              <a:buFont typeface="Arial" pitchFamily="34" charset="0"/>
              <a:buNone/>
              <a:defRPr kumimoji="0" sz="2000" kern="1200">
                <a:solidFill>
                  <a:schemeClr val="tx1"/>
                </a:solidFill>
                <a:latin typeface="+mn-lt"/>
                <a:ea typeface="+mn-ea"/>
                <a:cs typeface="+mn-cs"/>
              </a:defRPr>
            </a:lvl4pPr>
            <a:lvl5pPr marL="1828800" indent="0" algn="ctr" rtl="0" eaLnBrk="1" latinLnBrk="0" hangingPunct="1">
              <a:spcBef>
                <a:spcPts val="480"/>
              </a:spcBef>
              <a:buClr>
                <a:schemeClr val="tx1"/>
              </a:buClr>
              <a:buFont typeface="Arial" pitchFamily="34" charset="0"/>
              <a:buNone/>
              <a:defRPr kumimoji="0" sz="2000" kern="1200">
                <a:solidFill>
                  <a:schemeClr val="tx1"/>
                </a:solidFill>
                <a:latin typeface="+mn-lt"/>
                <a:ea typeface="+mn-ea"/>
                <a:cs typeface="+mn-cs"/>
              </a:defRPr>
            </a:lvl5pPr>
            <a:lvl6pPr marL="2286000" indent="0" algn="ctr" rtl="0" eaLnBrk="1" latinLnBrk="0" hangingPunct="1">
              <a:spcBef>
                <a:spcPts val="300"/>
              </a:spcBef>
              <a:buClr>
                <a:schemeClr val="accent3"/>
              </a:buClr>
              <a:buFont typeface="Georgia"/>
              <a:buNone/>
              <a:defRPr kumimoji="0" sz="1800" kern="1200">
                <a:solidFill>
                  <a:schemeClr val="accent3"/>
                </a:solidFill>
                <a:latin typeface="+mn-lt"/>
                <a:ea typeface="+mn-ea"/>
                <a:cs typeface="+mn-cs"/>
              </a:defRPr>
            </a:lvl6pPr>
            <a:lvl7pPr marL="2743200" indent="0" algn="ctr" rtl="0" eaLnBrk="1" latinLnBrk="0" hangingPunct="1">
              <a:spcBef>
                <a:spcPts val="300"/>
              </a:spcBef>
              <a:buClr>
                <a:schemeClr val="accent3"/>
              </a:buClr>
              <a:buFont typeface="Georgia"/>
              <a:buNone/>
              <a:defRPr kumimoji="0" sz="1600" kern="1200">
                <a:solidFill>
                  <a:schemeClr val="accent3"/>
                </a:solidFill>
                <a:latin typeface="+mn-lt"/>
                <a:ea typeface="+mn-ea"/>
                <a:cs typeface="+mn-cs"/>
              </a:defRPr>
            </a:lvl7pPr>
            <a:lvl8pPr marL="3200400" indent="0" algn="ctr" rtl="0" eaLnBrk="1" latinLnBrk="0" hangingPunct="1">
              <a:spcBef>
                <a:spcPts val="300"/>
              </a:spcBef>
              <a:buClr>
                <a:schemeClr val="accent3"/>
              </a:buClr>
              <a:buFont typeface="Georgia"/>
              <a:buNone/>
              <a:defRPr kumimoji="0" sz="1500" kern="1200">
                <a:solidFill>
                  <a:schemeClr val="accent3"/>
                </a:solidFill>
                <a:latin typeface="+mn-lt"/>
                <a:ea typeface="+mn-ea"/>
                <a:cs typeface="+mn-cs"/>
              </a:defRPr>
            </a:lvl8pPr>
            <a:lvl9pPr marL="3657600" indent="0" algn="ctr" rtl="0" eaLnBrk="1" latinLnBrk="0" hangingPunct="1">
              <a:spcBef>
                <a:spcPts val="300"/>
              </a:spcBef>
              <a:buClr>
                <a:schemeClr val="accent3"/>
              </a:buClr>
              <a:buFont typeface="Georgia"/>
              <a:buNone/>
              <a:defRPr kumimoji="0" sz="1400" kern="1200" baseline="0">
                <a:solidFill>
                  <a:schemeClr val="accent3"/>
                </a:solidFill>
                <a:latin typeface="+mn-lt"/>
                <a:ea typeface="+mn-ea"/>
                <a:cs typeface="+mn-cs"/>
              </a:defRPr>
            </a:lvl9pPr>
          </a:lstStyle>
          <a:p>
            <a:pPr algn="r"/>
            <a:endParaRPr lang="en-GB" sz="1600" dirty="0"/>
          </a:p>
          <a:p>
            <a:pPr algn="r"/>
            <a:r>
              <a:rPr lang="ru-RU" sz="1600" dirty="0"/>
              <a:t>Совещание руководителей бюджетных ведомств стран ЦВЮВЕ</a:t>
            </a:r>
            <a:endParaRPr lang="en-US" sz="1600" dirty="0"/>
          </a:p>
          <a:p>
            <a:pPr algn="r"/>
            <a:r>
              <a:rPr lang="en-US" sz="1600" dirty="0"/>
              <a:t>23-24 </a:t>
            </a:r>
            <a:r>
              <a:rPr lang="ru-RU" sz="1600" dirty="0"/>
              <a:t>мая </a:t>
            </a:r>
            <a:r>
              <a:rPr lang="en-US" sz="1600" dirty="0"/>
              <a:t>2018</a:t>
            </a:r>
            <a:r>
              <a:rPr lang="ru-RU" sz="1600" dirty="0"/>
              <a:t> г.</a:t>
            </a:r>
            <a:endParaRPr lang="en-GB" sz="1600" dirty="0"/>
          </a:p>
          <a:p>
            <a:pPr algn="r"/>
            <a:r>
              <a:rPr lang="ru-RU" sz="1600" dirty="0"/>
              <a:t>Загреб, Хорватия</a:t>
            </a:r>
            <a:endParaRPr lang="en-GB" sz="1400" dirty="0"/>
          </a:p>
        </p:txBody>
      </p:sp>
    </p:spTree>
    <p:extLst>
      <p:ext uri="{BB962C8B-B14F-4D97-AF65-F5344CB8AC3E}">
        <p14:creationId xmlns:p14="http://schemas.microsoft.com/office/powerpoint/2010/main" val="3473388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1412776"/>
            <a:ext cx="8856984" cy="4752528"/>
          </a:xfrm>
        </p:spPr>
        <p:txBody>
          <a:bodyPr>
            <a:noAutofit/>
          </a:bodyPr>
          <a:lstStyle/>
          <a:p>
            <a:pPr lvl="0"/>
            <a:r>
              <a:rPr lang="ru-RU" sz="1600" b="1" dirty="0">
                <a:solidFill>
                  <a:srgbClr val="00B050"/>
                </a:solidFill>
              </a:rPr>
              <a:t>Заявление о «зеленом бюджете»</a:t>
            </a:r>
            <a:r>
              <a:rPr lang="en-GB" sz="1600" b="1" dirty="0">
                <a:solidFill>
                  <a:srgbClr val="00B050"/>
                </a:solidFill>
              </a:rPr>
              <a:t>– </a:t>
            </a:r>
            <a:r>
              <a:rPr lang="ru-RU" sz="1600" i="1" dirty="0"/>
              <a:t>см. следующий слайд</a:t>
            </a:r>
            <a:endParaRPr lang="en-GB" sz="1600" i="1" dirty="0"/>
          </a:p>
          <a:p>
            <a:pPr lvl="0"/>
            <a:r>
              <a:rPr lang="ru-RU" sz="1600" b="1" dirty="0">
                <a:solidFill>
                  <a:srgbClr val="00B050"/>
                </a:solidFill>
              </a:rPr>
              <a:t>Анализ базовых показателей «зеленого бюджета» </a:t>
            </a:r>
            <a:r>
              <a:rPr lang="en-GB" sz="1600" dirty="0"/>
              <a:t>- </a:t>
            </a:r>
            <a:r>
              <a:rPr lang="ru-RU" sz="1600" dirty="0"/>
              <a:t>«тепловая карта» экологического воздействия расходов и базовых показателей налоговой политики </a:t>
            </a:r>
          </a:p>
          <a:p>
            <a:pPr lvl="0"/>
            <a:r>
              <a:rPr lang="ru-RU" sz="1600" b="1" dirty="0">
                <a:solidFill>
                  <a:srgbClr val="00B050"/>
                </a:solidFill>
              </a:rPr>
              <a:t>Сравнение ориентиров в области «зеленого бюджета» </a:t>
            </a:r>
            <a:r>
              <a:rPr lang="ru-RU" sz="1600" dirty="0"/>
              <a:t>– сравнение хода выполнения разными странами международных экологических целей </a:t>
            </a:r>
            <a:endParaRPr lang="en-GB" sz="1600" dirty="0"/>
          </a:p>
          <a:p>
            <a:pPr lvl="0"/>
            <a:r>
              <a:rPr lang="ru-RU" sz="1600" b="1" dirty="0">
                <a:solidFill>
                  <a:srgbClr val="00B050"/>
                </a:solidFill>
              </a:rPr>
              <a:t>Экологический анализ затрат и выгод</a:t>
            </a:r>
            <a:r>
              <a:rPr lang="en-GB" sz="1600" b="1" dirty="0">
                <a:solidFill>
                  <a:srgbClr val="00B050"/>
                </a:solidFill>
              </a:rPr>
              <a:t>, </a:t>
            </a:r>
            <a:r>
              <a:rPr lang="ru-RU" sz="1600" dirty="0"/>
              <a:t>серьезное обновление справочной публикации ОЭСР</a:t>
            </a:r>
            <a:endParaRPr lang="en-GB" sz="1600" i="1" dirty="0"/>
          </a:p>
          <a:p>
            <a:pPr lvl="0"/>
            <a:r>
              <a:rPr lang="ru-RU" sz="1600" b="1" dirty="0">
                <a:solidFill>
                  <a:srgbClr val="00B050"/>
                </a:solidFill>
              </a:rPr>
              <a:t>Доклад об устойчивости «зеленого бюджета»</a:t>
            </a:r>
            <a:r>
              <a:rPr lang="en-GB" sz="1600" dirty="0">
                <a:solidFill>
                  <a:srgbClr val="00B050"/>
                </a:solidFill>
              </a:rPr>
              <a:t>– </a:t>
            </a:r>
            <a:r>
              <a:rPr lang="ru-RU" sz="1600" dirty="0"/>
              <a:t>долгосрочные бюджетные последствия низкоуглеродной и экологически ответственной экономики</a:t>
            </a:r>
            <a:endParaRPr lang="en-GB" sz="1600" dirty="0"/>
          </a:p>
          <a:p>
            <a:pPr lvl="0"/>
            <a:r>
              <a:rPr lang="ru-RU" sz="1600" b="1" dirty="0">
                <a:solidFill>
                  <a:srgbClr val="00B050"/>
                </a:solidFill>
              </a:rPr>
              <a:t>Страновой анализ последствий перехода на безуглеродную экономику для налогообложения  - </a:t>
            </a:r>
            <a:r>
              <a:rPr lang="ru-RU" sz="1600" dirty="0"/>
              <a:t>оценка влияния, обусловленного выплатами за выбросы СО2 в атмосферу и переходом на безуглеродную экономику, на использование ископаемых видов топлива и на налоговых доходы</a:t>
            </a:r>
            <a:endParaRPr lang="en-GB" sz="1600" b="1" dirty="0"/>
          </a:p>
          <a:p>
            <a:pPr lvl="0"/>
            <a:r>
              <a:rPr lang="ru-RU" sz="1600" b="1" dirty="0">
                <a:solidFill>
                  <a:srgbClr val="00B050"/>
                </a:solidFill>
              </a:rPr>
              <a:t>«Зеленый баланс»</a:t>
            </a:r>
            <a:r>
              <a:rPr lang="en-GB" sz="1600" b="1" dirty="0">
                <a:solidFill>
                  <a:srgbClr val="00B050"/>
                </a:solidFill>
              </a:rPr>
              <a:t> – </a:t>
            </a:r>
            <a:r>
              <a:rPr lang="ru-RU" sz="1600" dirty="0"/>
              <a:t>оценка природных активов и обязательств</a:t>
            </a:r>
            <a:endParaRPr lang="en-GB" sz="1600" dirty="0"/>
          </a:p>
          <a:p>
            <a:pPr lvl="0"/>
            <a:r>
              <a:rPr lang="ru-RU" sz="1600" b="1" dirty="0">
                <a:solidFill>
                  <a:srgbClr val="00B050"/>
                </a:solidFill>
              </a:rPr>
              <a:t>Отраслевая характеристика</a:t>
            </a:r>
            <a:r>
              <a:rPr lang="en-GB" sz="1600" b="1" dirty="0">
                <a:solidFill>
                  <a:srgbClr val="00B050"/>
                </a:solidFill>
              </a:rPr>
              <a:t>–</a:t>
            </a:r>
            <a:r>
              <a:rPr lang="en-GB" sz="1600" dirty="0"/>
              <a:t> </a:t>
            </a:r>
            <a:r>
              <a:rPr lang="ru-RU" sz="1600" dirty="0"/>
              <a:t>практическое воздействие инструментов экологической политики</a:t>
            </a:r>
            <a:endParaRPr lang="en-GB" sz="1600" dirty="0"/>
          </a:p>
          <a:p>
            <a:pPr marL="0" lvl="0" indent="0">
              <a:buNone/>
            </a:pPr>
            <a:endParaRPr lang="en-GB" sz="1600" dirty="0"/>
          </a:p>
        </p:txBody>
      </p:sp>
      <p:sp>
        <p:nvSpPr>
          <p:cNvPr id="4" name="Slide Number Placeholder 3"/>
          <p:cNvSpPr>
            <a:spLocks noGrp="1"/>
          </p:cNvSpPr>
          <p:nvPr>
            <p:ph type="sldNum" sz="quarter" idx="4"/>
          </p:nvPr>
        </p:nvSpPr>
        <p:spPr/>
        <p:txBody>
          <a:bodyPr/>
          <a:lstStyle/>
          <a:p>
            <a:fld id="{F40D58F5-DE8E-4842-92CE-E8FDB95458C3}" type="slidenum">
              <a:rPr lang="en-GB" smtClean="0"/>
              <a:t>10</a:t>
            </a:fld>
            <a:endParaRPr lang="en-GB" dirty="0"/>
          </a:p>
        </p:txBody>
      </p:sp>
      <p:sp>
        <p:nvSpPr>
          <p:cNvPr id="5" name="Title 4"/>
          <p:cNvSpPr>
            <a:spLocks noGrp="1"/>
          </p:cNvSpPr>
          <p:nvPr>
            <p:ph type="title"/>
          </p:nvPr>
        </p:nvSpPr>
        <p:spPr/>
        <p:txBody>
          <a:bodyPr/>
          <a:lstStyle/>
          <a:p>
            <a:r>
              <a:rPr lang="ru-RU" dirty="0"/>
              <a:t>Другие потенциальные результаты</a:t>
            </a:r>
            <a:endParaRPr lang="en-GB" dirty="0"/>
          </a:p>
        </p:txBody>
      </p:sp>
    </p:spTree>
    <p:extLst>
      <p:ext uri="{BB962C8B-B14F-4D97-AF65-F5344CB8AC3E}">
        <p14:creationId xmlns:p14="http://schemas.microsoft.com/office/powerpoint/2010/main" val="4093564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602000"/>
            <a:ext cx="7920880" cy="4525200"/>
          </a:xfrm>
        </p:spPr>
        <p:txBody>
          <a:bodyPr>
            <a:normAutofit lnSpcReduction="10000"/>
          </a:bodyPr>
          <a:lstStyle/>
          <a:p>
            <a:pPr>
              <a:spcAft>
                <a:spcPts val="2400"/>
              </a:spcAft>
            </a:pPr>
            <a:r>
              <a:rPr lang="ru-RU" sz="2800" dirty="0"/>
              <a:t>Насколько актуально «зеленое бюджетирование» для ваших стран</a:t>
            </a:r>
            <a:r>
              <a:rPr lang="en-US" sz="2800" dirty="0"/>
              <a:t>?</a:t>
            </a:r>
          </a:p>
          <a:p>
            <a:pPr>
              <a:spcAft>
                <a:spcPts val="2400"/>
              </a:spcAft>
            </a:pPr>
            <a:r>
              <a:rPr lang="ru-RU" sz="2800" dirty="0"/>
              <a:t>Какие потенциальные результаты являются наиболее многообещающими, с вашей точки зрения</a:t>
            </a:r>
            <a:r>
              <a:rPr lang="en-US" sz="2800" dirty="0"/>
              <a:t>? </a:t>
            </a:r>
          </a:p>
          <a:p>
            <a:pPr>
              <a:spcAft>
                <a:spcPts val="2400"/>
              </a:spcAft>
            </a:pPr>
            <a:r>
              <a:rPr lang="ru-RU" sz="2800" dirty="0"/>
              <a:t>Каким образом сеть руководителей бюджетных ведомств стран ЦВЮВЕ и ее члены хотели бы участвовать</a:t>
            </a:r>
            <a:r>
              <a:rPr lang="en-US" sz="2800" dirty="0"/>
              <a:t>? </a:t>
            </a:r>
          </a:p>
          <a:p>
            <a:pPr>
              <a:spcAft>
                <a:spcPts val="2400"/>
              </a:spcAft>
            </a:pPr>
            <a:endParaRPr lang="en-US" sz="2800" dirty="0"/>
          </a:p>
          <a:p>
            <a:pPr marL="0" indent="0">
              <a:spcAft>
                <a:spcPts val="2400"/>
              </a:spcAft>
              <a:buNone/>
            </a:pPr>
            <a:endParaRPr lang="en-US" sz="2800" dirty="0"/>
          </a:p>
          <a:p>
            <a:pPr>
              <a:spcAft>
                <a:spcPts val="2400"/>
              </a:spcAft>
            </a:pPr>
            <a:endParaRPr lang="en-US" sz="2800" dirty="0"/>
          </a:p>
          <a:p>
            <a:pPr>
              <a:spcAft>
                <a:spcPts val="2400"/>
              </a:spcAft>
            </a:pPr>
            <a:endParaRPr lang="en-GB" sz="2800" dirty="0"/>
          </a:p>
        </p:txBody>
      </p:sp>
      <p:sp>
        <p:nvSpPr>
          <p:cNvPr id="3" name="Footer Placeholder 2"/>
          <p:cNvSpPr>
            <a:spLocks noGrp="1"/>
          </p:cNvSpPr>
          <p:nvPr>
            <p:ph type="ftr" sz="quarter" idx="3"/>
          </p:nvPr>
        </p:nvSpPr>
        <p:spPr/>
        <p:txBody>
          <a:bodyPr/>
          <a:lstStyle/>
          <a:p>
            <a:endParaRPr lang="en-GB" dirty="0"/>
          </a:p>
        </p:txBody>
      </p:sp>
      <p:sp>
        <p:nvSpPr>
          <p:cNvPr id="4" name="Slide Number Placeholder 3"/>
          <p:cNvSpPr>
            <a:spLocks noGrp="1"/>
          </p:cNvSpPr>
          <p:nvPr>
            <p:ph type="sldNum" sz="quarter" idx="4"/>
          </p:nvPr>
        </p:nvSpPr>
        <p:spPr/>
        <p:txBody>
          <a:bodyPr/>
          <a:lstStyle/>
          <a:p>
            <a:fld id="{F40D58F5-DE8E-4842-92CE-E8FDB95458C3}" type="slidenum">
              <a:rPr lang="en-GB" smtClean="0"/>
              <a:t>11</a:t>
            </a:fld>
            <a:endParaRPr lang="en-GB" dirty="0"/>
          </a:p>
        </p:txBody>
      </p:sp>
      <p:sp>
        <p:nvSpPr>
          <p:cNvPr id="5" name="Title 4"/>
          <p:cNvSpPr>
            <a:spLocks noGrp="1"/>
          </p:cNvSpPr>
          <p:nvPr>
            <p:ph type="title"/>
          </p:nvPr>
        </p:nvSpPr>
        <p:spPr/>
        <p:txBody>
          <a:bodyPr/>
          <a:lstStyle/>
          <a:p>
            <a:r>
              <a:rPr lang="ru-RU" dirty="0"/>
              <a:t>Вопросы для обсуждения</a:t>
            </a:r>
            <a:endParaRPr lang="en-GB" dirty="0"/>
          </a:p>
        </p:txBody>
      </p:sp>
    </p:spTree>
    <p:extLst>
      <p:ext uri="{BB962C8B-B14F-4D97-AF65-F5344CB8AC3E}">
        <p14:creationId xmlns:p14="http://schemas.microsoft.com/office/powerpoint/2010/main" val="3561200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3933056"/>
            <a:ext cx="4144083" cy="3139321"/>
          </a:xfrm>
          <a:prstGeom prst="rect">
            <a:avLst/>
          </a:prstGeom>
          <a:noFill/>
        </p:spPr>
        <p:txBody>
          <a:bodyPr wrap="none" rtlCol="0">
            <a:spAutoFit/>
          </a:bodyPr>
          <a:lstStyle/>
          <a:p>
            <a:pPr>
              <a:spcAft>
                <a:spcPts val="600"/>
              </a:spcAft>
            </a:pPr>
            <a:r>
              <a:rPr lang="ru-RU" sz="2400" dirty="0">
                <a:solidFill>
                  <a:schemeClr val="bg1">
                    <a:lumMod val="75000"/>
                  </a:schemeClr>
                </a:solidFill>
                <a:latin typeface="+mj-lt"/>
              </a:rPr>
              <a:t>Контакты</a:t>
            </a:r>
            <a:r>
              <a:rPr lang="fr-FR" sz="2400" dirty="0">
                <a:solidFill>
                  <a:schemeClr val="bg1">
                    <a:lumMod val="75000"/>
                  </a:schemeClr>
                </a:solidFill>
                <a:latin typeface="+mj-lt"/>
              </a:rPr>
              <a:t>:</a:t>
            </a:r>
          </a:p>
          <a:p>
            <a:pPr>
              <a:spcAft>
                <a:spcPts val="600"/>
              </a:spcAft>
            </a:pPr>
            <a:r>
              <a:rPr lang="fr-FR" sz="2400" dirty="0">
                <a:solidFill>
                  <a:schemeClr val="bg1"/>
                </a:solidFill>
                <a:latin typeface="+mj-lt"/>
              </a:rPr>
              <a:t>Juliane.JANSEN@oecd.org</a:t>
            </a:r>
          </a:p>
          <a:p>
            <a:pPr>
              <a:spcAft>
                <a:spcPts val="600"/>
              </a:spcAft>
            </a:pPr>
            <a:r>
              <a:rPr lang="fr-FR" sz="2400" dirty="0">
                <a:solidFill>
                  <a:schemeClr val="bg1"/>
                </a:solidFill>
                <a:latin typeface="+mj-lt"/>
              </a:rPr>
              <a:t>Ronnie.DOWNES@oecd.org</a:t>
            </a:r>
          </a:p>
          <a:p>
            <a:pPr>
              <a:spcAft>
                <a:spcPts val="600"/>
              </a:spcAft>
            </a:pPr>
            <a:endParaRPr lang="fr-FR" sz="2400" dirty="0">
              <a:solidFill>
                <a:schemeClr val="bg1"/>
              </a:solidFill>
              <a:latin typeface="+mj-lt"/>
            </a:endParaRPr>
          </a:p>
          <a:p>
            <a:pPr>
              <a:spcAft>
                <a:spcPts val="600"/>
              </a:spcAft>
            </a:pPr>
            <a:endParaRPr lang="fr-FR" sz="2400" dirty="0">
              <a:solidFill>
                <a:schemeClr val="bg1"/>
              </a:solidFill>
              <a:latin typeface="+mj-lt"/>
            </a:endParaRPr>
          </a:p>
          <a:p>
            <a:pPr>
              <a:spcAft>
                <a:spcPts val="600"/>
              </a:spcAft>
            </a:pPr>
            <a:endParaRPr lang="fr-FR" sz="2400" dirty="0">
              <a:solidFill>
                <a:schemeClr val="bg1"/>
              </a:solidFill>
              <a:latin typeface="+mj-lt"/>
            </a:endParaRPr>
          </a:p>
          <a:p>
            <a:pPr>
              <a:spcAft>
                <a:spcPts val="600"/>
              </a:spcAft>
            </a:pPr>
            <a:endParaRPr lang="fr-FR" sz="2400" dirty="0">
              <a:solidFill>
                <a:schemeClr val="bg1"/>
              </a:solidFill>
              <a:latin typeface="+mj-lt"/>
            </a:endParaRPr>
          </a:p>
        </p:txBody>
      </p:sp>
      <p:sp>
        <p:nvSpPr>
          <p:cNvPr id="2" name="TextBox 1"/>
          <p:cNvSpPr txBox="1"/>
          <p:nvPr/>
        </p:nvSpPr>
        <p:spPr>
          <a:xfrm>
            <a:off x="2893337" y="2780928"/>
            <a:ext cx="2653290" cy="830997"/>
          </a:xfrm>
          <a:prstGeom prst="rect">
            <a:avLst/>
          </a:prstGeom>
          <a:noFill/>
        </p:spPr>
        <p:txBody>
          <a:bodyPr wrap="none" rtlCol="0">
            <a:spAutoFit/>
          </a:bodyPr>
          <a:lstStyle/>
          <a:p>
            <a:r>
              <a:rPr lang="ru-RU" sz="4800" dirty="0">
                <a:solidFill>
                  <a:schemeClr val="bg1"/>
                </a:solidFill>
                <a:latin typeface="+mj-lt"/>
              </a:rPr>
              <a:t>Спасибо</a:t>
            </a:r>
            <a:endParaRPr lang="en-GB" sz="4800" dirty="0">
              <a:solidFill>
                <a:schemeClr val="bg1"/>
              </a:solidFill>
              <a:latin typeface="+mj-lt"/>
            </a:endParaRPr>
          </a:p>
        </p:txBody>
      </p:sp>
    </p:spTree>
    <p:extLst>
      <p:ext uri="{BB962C8B-B14F-4D97-AF65-F5344CB8AC3E}">
        <p14:creationId xmlns:p14="http://schemas.microsoft.com/office/powerpoint/2010/main" val="3696690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18800" cy="4680520"/>
          </a:xfrm>
          <a:solidFill>
            <a:schemeClr val="accent1">
              <a:lumMod val="20000"/>
              <a:lumOff val="80000"/>
            </a:schemeClr>
          </a:solidFill>
        </p:spPr>
        <p:txBody>
          <a:bodyPr>
            <a:normAutofit fontScale="70000" lnSpcReduction="20000"/>
          </a:bodyPr>
          <a:lstStyle/>
          <a:p>
            <a:pPr marL="399600" lvl="1" indent="0">
              <a:buNone/>
            </a:pPr>
            <a:endParaRPr lang="en-GB" i="1" dirty="0"/>
          </a:p>
          <a:p>
            <a:pPr marL="399600" lvl="1" indent="0">
              <a:buNone/>
            </a:pPr>
            <a:r>
              <a:rPr lang="en-GB" b="1" i="1" dirty="0">
                <a:solidFill>
                  <a:srgbClr val="00B050"/>
                </a:solidFill>
              </a:rPr>
              <a:t>…</a:t>
            </a:r>
            <a:r>
              <a:rPr lang="ru-RU" b="1" i="1" dirty="0">
                <a:solidFill>
                  <a:srgbClr val="00B050"/>
                </a:solidFill>
              </a:rPr>
              <a:t>использование инструментов бюджетной политики для улучшения воздействия экологически ответственной и устойчивой политики</a:t>
            </a:r>
            <a:endParaRPr lang="en-GB" i="1" dirty="0"/>
          </a:p>
          <a:p>
            <a:pPr marL="399600" lvl="1" indent="0">
              <a:buNone/>
            </a:pPr>
            <a:endParaRPr lang="ru-RU" i="1" dirty="0"/>
          </a:p>
          <a:p>
            <a:pPr marL="399600" lvl="1" indent="0">
              <a:buNone/>
            </a:pPr>
            <a:r>
              <a:rPr lang="ru-RU" i="1" dirty="0"/>
              <a:t>Это включает</a:t>
            </a:r>
            <a:r>
              <a:rPr lang="en-GB" i="1" dirty="0"/>
              <a:t>:</a:t>
            </a:r>
          </a:p>
          <a:p>
            <a:pPr marL="856800" lvl="1" indent="-457200"/>
            <a:r>
              <a:rPr lang="ru-RU" i="1" dirty="0"/>
              <a:t>Оценку стратегии достижения национальных и международный обязательств </a:t>
            </a:r>
          </a:p>
          <a:p>
            <a:pPr marL="856800" lvl="1" indent="-457200"/>
            <a:r>
              <a:rPr lang="ru-RU" i="1" dirty="0"/>
              <a:t>Выявление «пробелов в политике» и направлений для конкретных действий</a:t>
            </a:r>
            <a:endParaRPr lang="en-GB" i="1" dirty="0"/>
          </a:p>
          <a:p>
            <a:pPr marL="856800" lvl="1" indent="-457200"/>
            <a:r>
              <a:rPr lang="ru-RU" i="1" dirty="0"/>
              <a:t>Оценка связности мер политики и ресурсов</a:t>
            </a:r>
            <a:endParaRPr lang="en-GB" i="1" dirty="0"/>
          </a:p>
          <a:p>
            <a:pPr marL="856800" lvl="1" indent="-457200"/>
            <a:r>
              <a:rPr lang="ru-RU" i="1" dirty="0"/>
              <a:t>Анализ экологических приоритетов по отношению к другим приоритетам</a:t>
            </a:r>
            <a:endParaRPr lang="en-GB" i="1" dirty="0"/>
          </a:p>
          <a:p>
            <a:pPr marL="856800" lvl="1" indent="-457200"/>
            <a:r>
              <a:rPr lang="ru-RU" i="1" dirty="0"/>
              <a:t>Вклад в обоснованную дискуссию об устойчивом и инклюзивном росте на основе полученных данных</a:t>
            </a:r>
            <a:endParaRPr lang="en-GB" i="1" dirty="0"/>
          </a:p>
          <a:p>
            <a:pPr marL="856800" lvl="1" indent="-457200">
              <a:buFont typeface="Wingdings" panose="05000000000000000000" pitchFamily="2" charset="2"/>
              <a:buChar char="Ø"/>
            </a:pPr>
            <a:endParaRPr lang="en-GB" dirty="0"/>
          </a:p>
        </p:txBody>
      </p:sp>
      <p:sp>
        <p:nvSpPr>
          <p:cNvPr id="3" name="Footer Placeholder 2"/>
          <p:cNvSpPr>
            <a:spLocks noGrp="1"/>
          </p:cNvSpPr>
          <p:nvPr>
            <p:ph type="ftr" sz="quarter" idx="3"/>
          </p:nvPr>
        </p:nvSpPr>
        <p:spPr/>
        <p:txBody>
          <a:bodyPr/>
          <a:lstStyle/>
          <a:p>
            <a:endParaRPr lang="en-GB" dirty="0"/>
          </a:p>
        </p:txBody>
      </p:sp>
      <p:sp>
        <p:nvSpPr>
          <p:cNvPr id="4" name="Slide Number Placeholder 3"/>
          <p:cNvSpPr>
            <a:spLocks noGrp="1"/>
          </p:cNvSpPr>
          <p:nvPr>
            <p:ph type="sldNum" sz="quarter" idx="4"/>
          </p:nvPr>
        </p:nvSpPr>
        <p:spPr/>
        <p:txBody>
          <a:bodyPr/>
          <a:lstStyle/>
          <a:p>
            <a:fld id="{F40D58F5-DE8E-4842-92CE-E8FDB95458C3}" type="slidenum">
              <a:rPr lang="en-GB" smtClean="0"/>
              <a:t>2</a:t>
            </a:fld>
            <a:endParaRPr lang="en-GB" dirty="0"/>
          </a:p>
        </p:txBody>
      </p:sp>
      <p:sp>
        <p:nvSpPr>
          <p:cNvPr id="5" name="Title 4"/>
          <p:cNvSpPr>
            <a:spLocks noGrp="1"/>
          </p:cNvSpPr>
          <p:nvPr>
            <p:ph type="title"/>
          </p:nvPr>
        </p:nvSpPr>
        <p:spPr/>
        <p:txBody>
          <a:bodyPr/>
          <a:lstStyle/>
          <a:p>
            <a:pPr algn="ctr"/>
            <a:r>
              <a:rPr lang="ru-RU" dirty="0"/>
              <a:t>«Зеленое бюджетирование»</a:t>
            </a:r>
            <a:endParaRPr lang="en-GB" dirty="0"/>
          </a:p>
        </p:txBody>
      </p:sp>
    </p:spTree>
    <p:extLst>
      <p:ext uri="{BB962C8B-B14F-4D97-AF65-F5344CB8AC3E}">
        <p14:creationId xmlns:p14="http://schemas.microsoft.com/office/powerpoint/2010/main" val="2093678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2514" y="1484784"/>
            <a:ext cx="8721486" cy="2520280"/>
          </a:xfrm>
        </p:spPr>
        <p:txBody>
          <a:bodyPr>
            <a:normAutofit fontScale="92500" lnSpcReduction="20000"/>
          </a:bodyPr>
          <a:lstStyle/>
          <a:p>
            <a:pPr marL="0" lvl="1" indent="0">
              <a:spcBef>
                <a:spcPts val="768"/>
              </a:spcBef>
              <a:buNone/>
            </a:pPr>
            <a:r>
              <a:rPr lang="ru-RU" sz="2200" b="1" dirty="0"/>
              <a:t>Национальные и международные действия в области экологии</a:t>
            </a:r>
            <a:r>
              <a:rPr lang="en-US" sz="2200" b="1" dirty="0"/>
              <a:t>: </a:t>
            </a:r>
          </a:p>
          <a:p>
            <a:pPr marL="913950" lvl="1" indent="-514350"/>
            <a:r>
              <a:rPr lang="ru-RU" sz="2200" dirty="0"/>
              <a:t>Загрязнение атмосферы,</a:t>
            </a:r>
            <a:r>
              <a:rPr lang="en-US" sz="2200" dirty="0"/>
              <a:t> </a:t>
            </a:r>
            <a:r>
              <a:rPr lang="ru-RU" sz="2200" dirty="0"/>
              <a:t>биоразнообразие, изменение климата</a:t>
            </a:r>
            <a:endParaRPr lang="en-US" sz="2200" dirty="0"/>
          </a:p>
          <a:p>
            <a:pPr marL="913950" lvl="1" indent="-514350"/>
            <a:r>
              <a:rPr lang="ru-RU" sz="2200" dirty="0"/>
              <a:t>Международные соглашения </a:t>
            </a:r>
            <a:r>
              <a:rPr lang="en-US" sz="2200" dirty="0"/>
              <a:t>(</a:t>
            </a:r>
            <a:r>
              <a:rPr lang="ru-RU" sz="2200" dirty="0"/>
              <a:t>Парижское соглашение, Цели в области биоразнообразия, связанные с ним Цели устойчивого развития</a:t>
            </a:r>
            <a:r>
              <a:rPr lang="en-GB" sz="2200" dirty="0"/>
              <a:t>)</a:t>
            </a:r>
            <a:endParaRPr lang="en-US" sz="2200" dirty="0"/>
          </a:p>
          <a:p>
            <a:pPr marL="913950" lvl="1" indent="-514350"/>
            <a:r>
              <a:rPr lang="ru-RU" sz="2200" dirty="0"/>
              <a:t>Необходимо увязывать политику со </a:t>
            </a:r>
            <a:r>
              <a:rPr lang="ru-RU" sz="2200" b="1" dirty="0"/>
              <a:t>всеми </a:t>
            </a:r>
            <a:r>
              <a:rPr lang="ru-RU" sz="2200" dirty="0"/>
              <a:t>направлениями движения финансовых средств</a:t>
            </a:r>
            <a:endParaRPr lang="en-US" dirty="0"/>
          </a:p>
        </p:txBody>
      </p:sp>
      <p:sp>
        <p:nvSpPr>
          <p:cNvPr id="4" name="Slide Number Placeholder 3"/>
          <p:cNvSpPr>
            <a:spLocks noGrp="1"/>
          </p:cNvSpPr>
          <p:nvPr>
            <p:ph type="sldNum" sz="quarter" idx="4"/>
          </p:nvPr>
        </p:nvSpPr>
        <p:spPr/>
        <p:txBody>
          <a:bodyPr/>
          <a:lstStyle/>
          <a:p>
            <a:fld id="{F40D58F5-DE8E-4842-92CE-E8FDB95458C3}" type="slidenum">
              <a:rPr lang="en-GB" smtClean="0"/>
              <a:t>3</a:t>
            </a:fld>
            <a:endParaRPr lang="en-GB" dirty="0"/>
          </a:p>
        </p:txBody>
      </p:sp>
      <p:sp>
        <p:nvSpPr>
          <p:cNvPr id="5" name="Title 4"/>
          <p:cNvSpPr>
            <a:spLocks noGrp="1"/>
          </p:cNvSpPr>
          <p:nvPr>
            <p:ph type="title"/>
          </p:nvPr>
        </p:nvSpPr>
        <p:spPr>
          <a:xfrm>
            <a:off x="1080000" y="237600"/>
            <a:ext cx="7956496" cy="1022400"/>
          </a:xfrm>
        </p:spPr>
        <p:txBody>
          <a:bodyPr/>
          <a:lstStyle/>
          <a:p>
            <a:r>
              <a:rPr lang="ru-RU" dirty="0"/>
              <a:t>«Национальные и международные обязательства»</a:t>
            </a:r>
            <a:endParaRPr lang="en-GB" dirty="0"/>
          </a:p>
        </p:txBody>
      </p:sp>
      <p:sp>
        <p:nvSpPr>
          <p:cNvPr id="10" name="TextBox 9"/>
          <p:cNvSpPr txBox="1"/>
          <p:nvPr/>
        </p:nvSpPr>
        <p:spPr>
          <a:xfrm>
            <a:off x="611560" y="4221088"/>
            <a:ext cx="7920880" cy="2062103"/>
          </a:xfrm>
          <a:prstGeom prst="rect">
            <a:avLst/>
          </a:prstGeom>
          <a:noFill/>
          <a:ln w="28575">
            <a:solidFill>
              <a:schemeClr val="accent1"/>
            </a:solidFill>
          </a:ln>
        </p:spPr>
        <p:txBody>
          <a:bodyPr wrap="square" rtlCol="0">
            <a:spAutoFit/>
          </a:bodyPr>
          <a:lstStyle/>
          <a:p>
            <a:pPr marL="803275"/>
            <a:r>
              <a:rPr lang="ru-RU" sz="2200" b="1" dirty="0"/>
              <a:t>Влияние на государственные финансы</a:t>
            </a:r>
            <a:r>
              <a:rPr lang="en-GB" sz="2200" b="1" dirty="0"/>
              <a:t>? </a:t>
            </a:r>
          </a:p>
          <a:p>
            <a:pPr algn="ctr"/>
            <a:endParaRPr lang="en-GB" sz="2200" b="1" dirty="0"/>
          </a:p>
          <a:p>
            <a:pPr marL="1252538" lvl="1" indent="-457200">
              <a:buFont typeface="Wingdings" panose="05000000000000000000" pitchFamily="2" charset="2"/>
              <a:buChar char="Ø"/>
            </a:pPr>
            <a:r>
              <a:rPr lang="ru-RU" sz="2200" dirty="0"/>
              <a:t>Устойчивость бюджета </a:t>
            </a:r>
          </a:p>
          <a:p>
            <a:pPr marL="1252538" lvl="1" indent="-457200">
              <a:buFont typeface="Wingdings" panose="05000000000000000000" pitchFamily="2" charset="2"/>
              <a:buChar char="Ø"/>
            </a:pPr>
            <a:r>
              <a:rPr lang="ru-RU" sz="2200" dirty="0"/>
              <a:t>Пагубные стимулы и дисбалансы</a:t>
            </a:r>
            <a:endParaRPr lang="en-GB" sz="2200" dirty="0"/>
          </a:p>
          <a:p>
            <a:pPr marL="1252538" lvl="1" indent="-457200">
              <a:buFont typeface="Wingdings" panose="05000000000000000000" pitchFamily="2" charset="2"/>
              <a:buChar char="Ø"/>
            </a:pPr>
            <a:r>
              <a:rPr lang="ru-RU" sz="2200" dirty="0"/>
              <a:t>Бюджетный процесс </a:t>
            </a:r>
            <a:r>
              <a:rPr lang="en-US" sz="2200" dirty="0"/>
              <a:t>(</a:t>
            </a:r>
            <a:r>
              <a:rPr lang="ru-RU" sz="2200" dirty="0"/>
              <a:t>ответы и подготовка</a:t>
            </a:r>
            <a:r>
              <a:rPr lang="en-US" sz="2200" dirty="0"/>
              <a:t>)</a:t>
            </a:r>
          </a:p>
          <a:p>
            <a:endParaRPr lang="en-GB" dirty="0"/>
          </a:p>
        </p:txBody>
      </p:sp>
    </p:spTree>
    <p:extLst>
      <p:ext uri="{BB962C8B-B14F-4D97-AF65-F5344CB8AC3E}">
        <p14:creationId xmlns:p14="http://schemas.microsoft.com/office/powerpoint/2010/main" val="3971735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Старт Парижской совместной инициативы</a:t>
            </a:r>
            <a:endParaRPr lang="en-GB" dirty="0"/>
          </a:p>
        </p:txBody>
      </p:sp>
      <p:sp>
        <p:nvSpPr>
          <p:cNvPr id="3" name="Content Placeholder 2"/>
          <p:cNvSpPr>
            <a:spLocks noGrp="1"/>
          </p:cNvSpPr>
          <p:nvPr>
            <p:ph idx="1"/>
          </p:nvPr>
        </p:nvSpPr>
        <p:spPr>
          <a:xfrm>
            <a:off x="457200" y="1600200"/>
            <a:ext cx="4114800" cy="4525963"/>
          </a:xfrm>
        </p:spPr>
        <p:txBody>
          <a:bodyPr>
            <a:noAutofit/>
          </a:bodyPr>
          <a:lstStyle/>
          <a:p>
            <a:r>
              <a:rPr lang="ru-RU" sz="2600" dirty="0"/>
              <a:t>Инициатива стартовала в рамках саммита «Одна планета» 12 декабря </a:t>
            </a:r>
            <a:r>
              <a:rPr lang="en-GB" sz="2600" dirty="0"/>
              <a:t>2017 </a:t>
            </a:r>
            <a:r>
              <a:rPr lang="ru-RU" sz="2600" dirty="0"/>
              <a:t>г. в Париже</a:t>
            </a:r>
            <a:endParaRPr lang="en-GB" sz="2600" dirty="0"/>
          </a:p>
          <a:p>
            <a:endParaRPr lang="en-GB" sz="2600" dirty="0"/>
          </a:p>
          <a:p>
            <a:r>
              <a:rPr lang="ru-RU" sz="2600" dirty="0"/>
              <a:t>Созван по инициативе ОЭСР в тесном партнерстве с государствами и экспертами</a:t>
            </a:r>
            <a:endParaRPr lang="en-GB" sz="2600" dirty="0"/>
          </a:p>
        </p:txBody>
      </p:sp>
      <p:pic>
        <p:nvPicPr>
          <p:cNvPr id="5122" name="Picture 2" descr="Image result for macron one plane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46932" y="1388815"/>
            <a:ext cx="3385773" cy="2256209"/>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Image result for oecd one planet summi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46931" y="3899845"/>
            <a:ext cx="3385773" cy="2539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4434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614136"/>
            <a:ext cx="6408713" cy="3168352"/>
          </a:xfrm>
        </p:spPr>
        <p:txBody>
          <a:bodyPr>
            <a:noAutofit/>
          </a:bodyPr>
          <a:lstStyle/>
          <a:p>
            <a:pPr>
              <a:spcAft>
                <a:spcPts val="1800"/>
              </a:spcAft>
            </a:pPr>
            <a:r>
              <a:rPr lang="ru-RU" sz="2000" dirty="0"/>
              <a:t>Бюджетирование в целях инклюзивного и устойчивого роста </a:t>
            </a:r>
          </a:p>
          <a:p>
            <a:pPr>
              <a:spcAft>
                <a:spcPts val="1800"/>
              </a:spcAft>
            </a:pPr>
            <a:r>
              <a:rPr lang="ru-RU" sz="2000" dirty="0"/>
              <a:t>Долгосрочная устойчивость бюджета </a:t>
            </a:r>
          </a:p>
          <a:p>
            <a:pPr>
              <a:spcAft>
                <a:spcPts val="1800"/>
              </a:spcAft>
            </a:pPr>
            <a:r>
              <a:rPr lang="ru-RU" sz="2000" dirty="0"/>
              <a:t>Экологическая оценка затрат и выгод </a:t>
            </a:r>
          </a:p>
          <a:p>
            <a:pPr>
              <a:spcAft>
                <a:spcPts val="1800"/>
              </a:spcAft>
            </a:pPr>
            <a:r>
              <a:rPr lang="ru-RU" sz="2000" dirty="0"/>
              <a:t>Реформа налогов на экологию </a:t>
            </a:r>
          </a:p>
          <a:p>
            <a:pPr>
              <a:spcAft>
                <a:spcPts val="1800"/>
              </a:spcAft>
            </a:pPr>
            <a:r>
              <a:rPr lang="ru-RU" sz="2000" dirty="0"/>
              <a:t>Система выплат за выброс СО2 в атмосферу и реформа пагубных субсидий</a:t>
            </a:r>
            <a:endParaRPr lang="en-GB" sz="2000" dirty="0"/>
          </a:p>
        </p:txBody>
      </p:sp>
      <p:sp>
        <p:nvSpPr>
          <p:cNvPr id="3" name="Footer Placeholder 2"/>
          <p:cNvSpPr>
            <a:spLocks noGrp="1"/>
          </p:cNvSpPr>
          <p:nvPr>
            <p:ph type="ftr" sz="quarter" idx="3"/>
          </p:nvPr>
        </p:nvSpPr>
        <p:spPr/>
        <p:txBody>
          <a:bodyPr/>
          <a:lstStyle/>
          <a:p>
            <a:endParaRPr lang="en-GB" dirty="0"/>
          </a:p>
        </p:txBody>
      </p:sp>
      <p:sp>
        <p:nvSpPr>
          <p:cNvPr id="4" name="Slide Number Placeholder 3"/>
          <p:cNvSpPr>
            <a:spLocks noGrp="1"/>
          </p:cNvSpPr>
          <p:nvPr>
            <p:ph type="sldNum" sz="quarter" idx="4"/>
          </p:nvPr>
        </p:nvSpPr>
        <p:spPr/>
        <p:txBody>
          <a:bodyPr/>
          <a:lstStyle/>
          <a:p>
            <a:fld id="{F40D58F5-DE8E-4842-92CE-E8FDB95458C3}" type="slidenum">
              <a:rPr lang="en-GB" smtClean="0"/>
              <a:t>5</a:t>
            </a:fld>
            <a:endParaRPr lang="en-GB" dirty="0"/>
          </a:p>
        </p:txBody>
      </p:sp>
      <p:sp>
        <p:nvSpPr>
          <p:cNvPr id="5" name="Title 4"/>
          <p:cNvSpPr>
            <a:spLocks noGrp="1"/>
          </p:cNvSpPr>
          <p:nvPr>
            <p:ph type="title"/>
          </p:nvPr>
        </p:nvSpPr>
        <p:spPr>
          <a:xfrm>
            <a:off x="1080000" y="237600"/>
            <a:ext cx="7596456" cy="1022400"/>
          </a:xfrm>
        </p:spPr>
        <p:txBody>
          <a:bodyPr/>
          <a:lstStyle/>
          <a:p>
            <a:r>
              <a:rPr lang="ru-RU" dirty="0"/>
              <a:t>Работа на основе текущих направлений деятельности ОЭСР</a:t>
            </a:r>
            <a:endParaRPr lang="en-GB" dirty="0"/>
          </a:p>
        </p:txBody>
      </p:sp>
      <p:pic>
        <p:nvPicPr>
          <p:cNvPr id="6" name="Picture 2" descr="Image result for jigsaw pieces coming togeth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5670" y="2715370"/>
            <a:ext cx="2222708" cy="2067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772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484784"/>
            <a:ext cx="5616624" cy="4707320"/>
          </a:xfrm>
        </p:spPr>
        <p:txBody>
          <a:bodyPr>
            <a:noAutofit/>
          </a:bodyPr>
          <a:lstStyle/>
          <a:p>
            <a:pPr marL="514350" indent="-514350">
              <a:spcBef>
                <a:spcPts val="0"/>
              </a:spcBef>
              <a:spcAft>
                <a:spcPts val="600"/>
              </a:spcAft>
              <a:buFont typeface="+mj-lt"/>
              <a:buAutoNum type="arabicPeriod"/>
            </a:pPr>
            <a:r>
              <a:rPr lang="ru-RU" sz="2400" dirty="0"/>
              <a:t>Пособие по «зеленому бюджетированию»</a:t>
            </a:r>
            <a:endParaRPr lang="en-US" sz="2400" dirty="0"/>
          </a:p>
          <a:p>
            <a:pPr marL="514350" indent="-514350">
              <a:spcBef>
                <a:spcPts val="0"/>
              </a:spcBef>
              <a:spcAft>
                <a:spcPts val="600"/>
              </a:spcAft>
              <a:buFont typeface="+mj-lt"/>
              <a:buAutoNum type="arabicPeriod"/>
            </a:pPr>
            <a:r>
              <a:rPr lang="ru-RU" sz="2400" dirty="0"/>
              <a:t>Новое заявление о «Зеленом бюджете»</a:t>
            </a:r>
            <a:endParaRPr lang="en-US" sz="2400" dirty="0"/>
          </a:p>
          <a:p>
            <a:pPr marL="514350" indent="-514350">
              <a:spcBef>
                <a:spcPts val="0"/>
              </a:spcBef>
              <a:spcAft>
                <a:spcPts val="600"/>
              </a:spcAft>
              <a:buFont typeface="+mj-lt"/>
              <a:buAutoNum type="arabicPeriod"/>
            </a:pPr>
            <a:r>
              <a:rPr lang="ru-RU" sz="2400" dirty="0"/>
              <a:t>Вовлечение рабочих групп для дальнейшего определения масштаба и совершенствования инструментария по разработке «зеленого бюджета» </a:t>
            </a:r>
          </a:p>
          <a:p>
            <a:pPr marL="514350" indent="-514350">
              <a:spcBef>
                <a:spcPts val="0"/>
              </a:spcBef>
              <a:spcAft>
                <a:spcPts val="600"/>
              </a:spcAft>
              <a:buFont typeface="+mj-lt"/>
              <a:buAutoNum type="arabicPeriod"/>
            </a:pPr>
            <a:r>
              <a:rPr lang="ru-RU" sz="2400" dirty="0"/>
              <a:t>Разработка новых методологических подходов</a:t>
            </a:r>
            <a:endParaRPr lang="en-GB" sz="2400" dirty="0"/>
          </a:p>
        </p:txBody>
      </p:sp>
      <p:sp>
        <p:nvSpPr>
          <p:cNvPr id="4" name="Slide Number Placeholder 3"/>
          <p:cNvSpPr>
            <a:spLocks noGrp="1"/>
          </p:cNvSpPr>
          <p:nvPr>
            <p:ph type="sldNum" sz="quarter" idx="4"/>
          </p:nvPr>
        </p:nvSpPr>
        <p:spPr/>
        <p:txBody>
          <a:bodyPr/>
          <a:lstStyle/>
          <a:p>
            <a:fld id="{F40D58F5-DE8E-4842-92CE-E8FDB95458C3}" type="slidenum">
              <a:rPr lang="en-GB" smtClean="0"/>
              <a:t>6</a:t>
            </a:fld>
            <a:endParaRPr lang="en-GB" dirty="0"/>
          </a:p>
        </p:txBody>
      </p:sp>
      <p:sp>
        <p:nvSpPr>
          <p:cNvPr id="5" name="Title 4"/>
          <p:cNvSpPr>
            <a:spLocks noGrp="1"/>
          </p:cNvSpPr>
          <p:nvPr>
            <p:ph type="title"/>
          </p:nvPr>
        </p:nvSpPr>
        <p:spPr/>
        <p:txBody>
          <a:bodyPr/>
          <a:lstStyle/>
          <a:p>
            <a:r>
              <a:rPr lang="ru-RU" dirty="0"/>
              <a:t>Дорожная карта по воплощению Парижской совместной инициативы</a:t>
            </a:r>
            <a:endParaRPr lang="en-GB" dirty="0"/>
          </a:p>
        </p:txBody>
      </p:sp>
      <p:pic>
        <p:nvPicPr>
          <p:cNvPr id="6" name="Picture 2" descr="Image result for path ahea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8144" y="1556792"/>
            <a:ext cx="2914699"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5817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65997678"/>
              </p:ext>
            </p:extLst>
          </p:nvPr>
        </p:nvGraphicFramePr>
        <p:xfrm>
          <a:off x="468313" y="1340768"/>
          <a:ext cx="8280151" cy="47869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3"/>
          </p:nvPr>
        </p:nvSpPr>
        <p:spPr/>
        <p:txBody>
          <a:bodyPr/>
          <a:lstStyle/>
          <a:p>
            <a:endParaRPr lang="en-GB" dirty="0"/>
          </a:p>
        </p:txBody>
      </p:sp>
      <p:sp>
        <p:nvSpPr>
          <p:cNvPr id="4" name="Slide Number Placeholder 3"/>
          <p:cNvSpPr>
            <a:spLocks noGrp="1"/>
          </p:cNvSpPr>
          <p:nvPr>
            <p:ph type="sldNum" sz="quarter" idx="4"/>
          </p:nvPr>
        </p:nvSpPr>
        <p:spPr/>
        <p:txBody>
          <a:bodyPr/>
          <a:lstStyle/>
          <a:p>
            <a:fld id="{F40D58F5-DE8E-4842-92CE-E8FDB95458C3}" type="slidenum">
              <a:rPr lang="en-GB" smtClean="0"/>
              <a:t>7</a:t>
            </a:fld>
            <a:endParaRPr lang="en-GB" dirty="0"/>
          </a:p>
        </p:txBody>
      </p:sp>
      <p:sp>
        <p:nvSpPr>
          <p:cNvPr id="5" name="Title 4"/>
          <p:cNvSpPr>
            <a:spLocks noGrp="1"/>
          </p:cNvSpPr>
          <p:nvPr>
            <p:ph type="title"/>
          </p:nvPr>
        </p:nvSpPr>
        <p:spPr/>
        <p:txBody>
          <a:bodyPr/>
          <a:lstStyle/>
          <a:p>
            <a:r>
              <a:rPr lang="ru-RU" dirty="0"/>
              <a:t>Дорожная карта по воплощению Парижской совместной инициативы</a:t>
            </a:r>
            <a:endParaRPr lang="en-GB" dirty="0"/>
          </a:p>
        </p:txBody>
      </p:sp>
      <p:sp>
        <p:nvSpPr>
          <p:cNvPr id="8" name="TextBox 7"/>
          <p:cNvSpPr txBox="1"/>
          <p:nvPr/>
        </p:nvSpPr>
        <p:spPr>
          <a:xfrm>
            <a:off x="143508" y="4365104"/>
            <a:ext cx="2952328" cy="1892826"/>
          </a:xfrm>
          <a:prstGeom prst="rect">
            <a:avLst/>
          </a:prstGeom>
          <a:noFill/>
        </p:spPr>
        <p:txBody>
          <a:bodyPr wrap="square" rtlCol="0">
            <a:spAutoFit/>
          </a:bodyPr>
          <a:lstStyle/>
          <a:p>
            <a:pPr>
              <a:spcAft>
                <a:spcPts val="600"/>
              </a:spcAft>
            </a:pPr>
            <a:r>
              <a:rPr lang="ru-RU" sz="1400" dirty="0"/>
              <a:t>Совершенствование определения «Зеленого бюджетирования»</a:t>
            </a:r>
            <a:r>
              <a:rPr lang="en-GB" sz="1400" dirty="0"/>
              <a:t> </a:t>
            </a:r>
            <a:endParaRPr lang="ru-RU" sz="1400" dirty="0"/>
          </a:p>
          <a:p>
            <a:pPr marL="514350" indent="-514350">
              <a:spcAft>
                <a:spcPts val="600"/>
              </a:spcAft>
              <a:buFont typeface="Arial" panose="020B0604020202020204" pitchFamily="34" charset="0"/>
              <a:buChar char="•"/>
            </a:pPr>
            <a:r>
              <a:rPr lang="ru-RU" sz="1400" dirty="0"/>
              <a:t>Распространение потенциальных инструментов для «зеленого бюджетирования»</a:t>
            </a:r>
            <a:endParaRPr lang="en-GB" sz="1400" dirty="0"/>
          </a:p>
        </p:txBody>
      </p:sp>
      <p:sp>
        <p:nvSpPr>
          <p:cNvPr id="9" name="Left Brace 8"/>
          <p:cNvSpPr/>
          <p:nvPr/>
        </p:nvSpPr>
        <p:spPr>
          <a:xfrm rot="16200000">
            <a:off x="1389420" y="2867164"/>
            <a:ext cx="460504" cy="2304256"/>
          </a:xfrm>
          <a:prstGeom prst="leftBrace">
            <a:avLst>
              <a:gd name="adj1" fmla="val 8333"/>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0" name="Rectangle 9"/>
          <p:cNvSpPr/>
          <p:nvPr/>
        </p:nvSpPr>
        <p:spPr>
          <a:xfrm>
            <a:off x="3419872" y="4249544"/>
            <a:ext cx="5328592" cy="2185214"/>
          </a:xfrm>
          <a:prstGeom prst="rect">
            <a:avLst/>
          </a:prstGeom>
          <a:ln w="38100">
            <a:solidFill>
              <a:srgbClr val="FF0000"/>
            </a:solidFill>
          </a:ln>
        </p:spPr>
        <p:txBody>
          <a:bodyPr wrap="square">
            <a:spAutoFit/>
          </a:bodyPr>
          <a:lstStyle/>
          <a:p>
            <a:pPr marL="514350" indent="-514350">
              <a:spcAft>
                <a:spcPts val="600"/>
              </a:spcAft>
              <a:buFont typeface="Arial" panose="020B0604020202020204" pitchFamily="34" charset="0"/>
              <a:buChar char="•"/>
            </a:pPr>
            <a:r>
              <a:rPr lang="ru-RU" dirty="0"/>
              <a:t>Вовлечение </a:t>
            </a:r>
            <a:r>
              <a:rPr lang="ru-RU" b="1" dirty="0"/>
              <a:t>рабочих групп</a:t>
            </a:r>
            <a:r>
              <a:rPr lang="ru-RU" dirty="0"/>
              <a:t> для дальнейшего определения охвата работы</a:t>
            </a:r>
          </a:p>
          <a:p>
            <a:pPr marL="514350" indent="-514350">
              <a:spcAft>
                <a:spcPts val="600"/>
              </a:spcAft>
              <a:buFont typeface="Arial" panose="020B0604020202020204" pitchFamily="34" charset="0"/>
              <a:buChar char="•"/>
            </a:pPr>
            <a:r>
              <a:rPr lang="ru-RU" b="1" dirty="0"/>
              <a:t>Разработка </a:t>
            </a:r>
            <a:r>
              <a:rPr lang="ru-RU" dirty="0"/>
              <a:t>новых методологических подводов</a:t>
            </a:r>
            <a:endParaRPr lang="en-GB" dirty="0"/>
          </a:p>
          <a:p>
            <a:pPr marL="514350" indent="-514350">
              <a:spcAft>
                <a:spcPts val="600"/>
              </a:spcAft>
              <a:buFont typeface="Arial" panose="020B0604020202020204" pitchFamily="34" charset="0"/>
              <a:buChar char="•"/>
            </a:pPr>
            <a:r>
              <a:rPr lang="ru-RU" b="1" dirty="0"/>
              <a:t>Пилотное тестирование и доработка </a:t>
            </a:r>
            <a:r>
              <a:rPr lang="ru-RU" dirty="0"/>
              <a:t>новых инструментов «зеленого бюджетирования»</a:t>
            </a:r>
            <a:endParaRPr lang="en-GB" dirty="0"/>
          </a:p>
        </p:txBody>
      </p:sp>
      <p:sp>
        <p:nvSpPr>
          <p:cNvPr id="11" name="Left Brace 10"/>
          <p:cNvSpPr/>
          <p:nvPr/>
        </p:nvSpPr>
        <p:spPr>
          <a:xfrm rot="16200000">
            <a:off x="5601888" y="1030960"/>
            <a:ext cx="460504" cy="5976664"/>
          </a:xfrm>
          <a:prstGeom prst="leftBrace">
            <a:avLst>
              <a:gd name="adj1" fmla="val 8333"/>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Tree>
    <p:extLst>
      <p:ext uri="{BB962C8B-B14F-4D97-AF65-F5344CB8AC3E}">
        <p14:creationId xmlns:p14="http://schemas.microsoft.com/office/powerpoint/2010/main" val="1244434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000" y="1602000"/>
            <a:ext cx="5256128" cy="4923344"/>
          </a:xfrm>
        </p:spPr>
        <p:txBody>
          <a:bodyPr>
            <a:normAutofit fontScale="77500" lnSpcReduction="20000"/>
          </a:bodyPr>
          <a:lstStyle/>
          <a:p>
            <a:pPr marL="0" indent="0">
              <a:buNone/>
            </a:pPr>
            <a:r>
              <a:rPr lang="ru-RU" i="1" dirty="0"/>
              <a:t>Инструмент для добровольной отчетности для оценки</a:t>
            </a:r>
            <a:r>
              <a:rPr lang="en-GB" dirty="0"/>
              <a:t>: </a:t>
            </a:r>
          </a:p>
          <a:p>
            <a:pPr lvl="0"/>
            <a:r>
              <a:rPr lang="ru-RU" dirty="0"/>
              <a:t>Воздействия на экологию основных бюджетных мер</a:t>
            </a:r>
            <a:endParaRPr lang="en-GB" dirty="0"/>
          </a:p>
          <a:p>
            <a:pPr lvl="0"/>
            <a:r>
              <a:rPr lang="ru-RU" dirty="0"/>
              <a:t>Вклада ежегодного бюджета в достижение целей в области экологии </a:t>
            </a:r>
          </a:p>
          <a:p>
            <a:pPr lvl="0"/>
            <a:r>
              <a:rPr lang="ru-RU" dirty="0"/>
              <a:t>Уровня и соответствия ресурсов, связанных с мерами государственной политики</a:t>
            </a:r>
            <a:endParaRPr lang="en-GB" dirty="0"/>
          </a:p>
          <a:p>
            <a:pPr lvl="0"/>
            <a:r>
              <a:rPr lang="ru-RU" dirty="0"/>
              <a:t>Последовательности мер бюджетной политики </a:t>
            </a:r>
          </a:p>
          <a:p>
            <a:pPr lvl="0"/>
            <a:r>
              <a:rPr lang="ru-RU" dirty="0"/>
              <a:t>Направлений дальнейшей деятельности</a:t>
            </a:r>
            <a:endParaRPr lang="en-GB" dirty="0"/>
          </a:p>
        </p:txBody>
      </p:sp>
      <p:sp>
        <p:nvSpPr>
          <p:cNvPr id="3" name="Footer Placeholder 2"/>
          <p:cNvSpPr>
            <a:spLocks noGrp="1"/>
          </p:cNvSpPr>
          <p:nvPr>
            <p:ph type="ftr" sz="quarter" idx="3"/>
          </p:nvPr>
        </p:nvSpPr>
        <p:spPr/>
        <p:txBody>
          <a:bodyPr/>
          <a:lstStyle/>
          <a:p>
            <a:endParaRPr lang="en-GB" dirty="0"/>
          </a:p>
        </p:txBody>
      </p:sp>
      <p:sp>
        <p:nvSpPr>
          <p:cNvPr id="4" name="Slide Number Placeholder 3"/>
          <p:cNvSpPr>
            <a:spLocks noGrp="1"/>
          </p:cNvSpPr>
          <p:nvPr>
            <p:ph type="sldNum" sz="quarter" idx="4"/>
          </p:nvPr>
        </p:nvSpPr>
        <p:spPr/>
        <p:txBody>
          <a:bodyPr/>
          <a:lstStyle/>
          <a:p>
            <a:fld id="{F40D58F5-DE8E-4842-92CE-E8FDB95458C3}" type="slidenum">
              <a:rPr lang="en-GB" smtClean="0"/>
              <a:t>8</a:t>
            </a:fld>
            <a:endParaRPr lang="en-GB" dirty="0"/>
          </a:p>
        </p:txBody>
      </p:sp>
      <p:sp>
        <p:nvSpPr>
          <p:cNvPr id="5" name="Title 4"/>
          <p:cNvSpPr>
            <a:spLocks noGrp="1"/>
          </p:cNvSpPr>
          <p:nvPr>
            <p:ph type="title"/>
          </p:nvPr>
        </p:nvSpPr>
        <p:spPr>
          <a:xfrm>
            <a:off x="1080000" y="237600"/>
            <a:ext cx="7812480" cy="1022400"/>
          </a:xfrm>
        </p:spPr>
        <p:txBody>
          <a:bodyPr/>
          <a:lstStyle/>
          <a:p>
            <a:r>
              <a:rPr lang="ru-RU" sz="2000" dirty="0"/>
              <a:t>Предварительный промежуточный итог </a:t>
            </a:r>
            <a:r>
              <a:rPr lang="en-GB" sz="2000" dirty="0"/>
              <a:t>1: </a:t>
            </a:r>
            <a:br>
              <a:rPr lang="en-GB" sz="2000" dirty="0"/>
            </a:br>
            <a:r>
              <a:rPr lang="ru-RU" sz="2000" dirty="0"/>
              <a:t>прототип заявления о «зеленом</a:t>
            </a:r>
            <a:r>
              <a:rPr lang="ru-RU" sz="1800" dirty="0"/>
              <a:t> бюджете»</a:t>
            </a:r>
            <a:endParaRPr lang="en-GB" sz="1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1484784"/>
            <a:ext cx="3233645" cy="47400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052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endParaRPr lang="en-GB" dirty="0"/>
          </a:p>
        </p:txBody>
      </p:sp>
      <p:sp>
        <p:nvSpPr>
          <p:cNvPr id="4" name="Slide Number Placeholder 3"/>
          <p:cNvSpPr>
            <a:spLocks noGrp="1"/>
          </p:cNvSpPr>
          <p:nvPr>
            <p:ph type="sldNum" sz="quarter" idx="4"/>
          </p:nvPr>
        </p:nvSpPr>
        <p:spPr/>
        <p:txBody>
          <a:bodyPr/>
          <a:lstStyle/>
          <a:p>
            <a:fld id="{F40D58F5-DE8E-4842-92CE-E8FDB95458C3}" type="slidenum">
              <a:rPr lang="en-GB" smtClean="0"/>
              <a:t>9</a:t>
            </a:fld>
            <a:endParaRPr lang="en-GB"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27075"/>
            <a:ext cx="9051413" cy="5222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20472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ECD_English_white">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OECDTagsCache xmlns="7348197b-4e95-41c6-b270-341eaa4cbbb2" xsi:nil="true"/>
    <OECDProjectManager xmlns="7348197b-4e95-41c6-b270-341eaa4cbbb2">
      <UserInfo>
        <DisplayName/>
        <AccountId>643</AccountId>
        <AccountType/>
      </UserInfo>
    </OECDProjectManager>
    <OECDAllRelatedUsers xmlns="e36e4070-fdd8-494c-ae17-1a8cf14e7707">
      <UserInfo>
        <DisplayName/>
        <AccountId xsi:nil="true"/>
        <AccountType/>
      </UserInfo>
    </OECDAllRelatedUsers>
    <OECDKimBussinessContext xmlns="54c4cd27-f286-408f-9ce0-33c1e0f3ab39" xsi:nil="true"/>
    <g1cb84c392954f02b97ef964d7fd5f94 xmlns="e36e4070-fdd8-494c-ae17-1a8cf14e7707">
      <Terms xmlns="http://schemas.microsoft.com/office/infopath/2007/PartnerControls"/>
    </g1cb84c392954f02b97ef964d7fd5f94>
    <OECDCommunityDocumentID xmlns="7348197b-4e95-41c6-b270-341eaa4cbbb2" xsi:nil="true"/>
    <OECDlanguage xmlns="ca82dde9-3436-4d3d-bddd-d31447390034">English</OECDlanguage>
    <eSharePWBTaxHTField0 xmlns="c9f238dd-bb73-4aef-a7a5-d644ad823e52">
      <Terms xmlns="http://schemas.microsoft.com/office/infopath/2007/PartnerControls">
        <TermInfo xmlns="http://schemas.microsoft.com/office/infopath/2007/PartnerControls">
          <TermName xmlns="http://schemas.microsoft.com/office/infopath/2007/PartnerControls">2.3 Environmental Sustainability</TermName>
          <TermId xmlns="http://schemas.microsoft.com/office/infopath/2007/PartnerControls">777d15ed-1524-4a8d-ad08-4d5125d7a655</TermId>
        </TermInfo>
      </Terms>
    </eSharePWBTaxHTField0>
    <IconOverlay xmlns="http://schemas.microsoft.com/sharepoint/v4" xsi:nil="true"/>
    <OECDCommunityDocumentURL xmlns="7348197b-4e95-41c6-b270-341eaa4cbbb2" xsi:nil="true"/>
    <DocumentSetDescription xmlns="http://schemas.microsoft.com/sharepoint/v3" xsi:nil="true"/>
    <OECDExpirationDate xmlns="e36e4070-fdd8-494c-ae17-1a8cf14e7707" xsi:nil="true"/>
    <a5c695ec21c747a0bdb8a6375755520a xmlns="7348197b-4e95-41c6-b270-341eaa4cbbb2">
      <Terms xmlns="http://schemas.microsoft.com/office/infopath/2007/PartnerControls"/>
    </a5c695ec21c747a0bdb8a6375755520a>
    <OECDProjectLookup xmlns="7348197b-4e95-41c6-b270-341eaa4cbbb2">124</OECDProjectLookup>
    <OECDMeetingDate xmlns="54c4cd27-f286-408f-9ce0-33c1e0f3ab39" xsi:nil="true"/>
    <OECDPinnedBy xmlns="7348197b-4e95-41c6-b270-341eaa4cbbb2">
      <UserInfo>
        <DisplayName/>
        <AccountId xsi:nil="true"/>
        <AccountType/>
      </UserInfo>
    </OECDPinnedBy>
    <eShareCommitteeTaxHTField0 xmlns="c9f238dd-bb73-4aef-a7a5-d644ad823e52">
      <Terms xmlns="http://schemas.microsoft.com/office/infopath/2007/PartnerControls"/>
    </eShareCommitteeTaxHTField0>
    <OECDMainProject xmlns="7348197b-4e95-41c6-b270-341eaa4cbbb2" xsi:nil="true"/>
    <OECDKimProvenance xmlns="54c4cd27-f286-408f-9ce0-33c1e0f3ab39" xsi:nil="true"/>
    <n8655da54a064da182923cf6cbb46907 xmlns="7348197b-4e95-41c6-b270-341eaa4cbbb2" xsi:nil="true"/>
    <OECDKimStatus xmlns="54c4cd27-f286-408f-9ce0-33c1e0f3ab39">Draft</OECDKimStatus>
    <eShareCountryTaxHTField0 xmlns="c9f238dd-bb73-4aef-a7a5-d644ad823e52">
      <Terms xmlns="http://schemas.microsoft.com/office/infopath/2007/PartnerControls"/>
    </eShareCountryTaxHTField0>
    <eShareTopicTaxHTField0 xmlns="c9f238dd-bb73-4aef-a7a5-d644ad823e52">
      <Terms xmlns="http://schemas.microsoft.com/office/infopath/2007/PartnerControls"/>
    </eShareTopicTaxHTField0>
    <eShareKeywordsTaxHTField0 xmlns="c9f238dd-bb73-4aef-a7a5-d644ad823e52">
      <Terms xmlns="http://schemas.microsoft.com/office/infopath/2007/PartnerControls"/>
    </eShareKeywordsTaxHTField0>
    <eShareHorizProjTaxHTField0 xmlns="e36e4070-fdd8-494c-ae17-1a8cf14e7707" xsi:nil="true"/>
    <TaxCatchAll xmlns="ca82dde9-3436-4d3d-bddd-d31447390034">
      <Value>1687</Value>
    </TaxCatchAll>
    <OECDProjectMembers xmlns="7348197b-4e95-41c6-b270-341eaa4cbbb2">
      <UserInfo>
        <DisplayName>CALDER Jennifer, ENV/CBW</DisplayName>
        <AccountId>264</AccountId>
        <AccountType/>
      </UserInfo>
      <UserInfo>
        <DisplayName>MIRABILE Mariana, ENV/CBW</DisplayName>
        <AccountId>1061</AccountId>
        <AccountType/>
      </UserInfo>
      <UserInfo>
        <DisplayName>RÖTTGERS Dirk, ENV/CBW</DisplayName>
        <AccountId>1083</AccountId>
        <AccountType/>
      </UserInfo>
      <UserInfo>
        <DisplayName>BOYD Rodney, ENV/CBW</DisplayName>
        <AccountId>1883</AccountId>
        <AccountType/>
      </UserInfo>
      <UserInfo>
        <DisplayName>DEL BOURGO Beth, ENV</DisplayName>
        <AccountId>643</AccountId>
        <AccountType/>
      </UserInfo>
      <UserInfo>
        <DisplayName>DANIELSON Lisa, ENV/CBW</DisplayName>
        <AccountId>2085</AccountId>
        <AccountType/>
      </UserInfo>
    </OECDProjectMembers>
    <OECDSharingStatus xmlns="7348197b-4e95-41c6-b270-341eaa4cbbb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Working Document" ma:contentTypeID="0x0101008B4DD370EC31429186F3AD49F0D3098F00D44DBCB9EB4F45278CB5C9765BE5299500A4858B360C6A491AA753F8BCA47AA91000D6712DEE41081B4DBBA433D0B03F813E" ma:contentTypeVersion="188" ma:contentTypeDescription="" ma:contentTypeScope="" ma:versionID="70f59a8330cde485e9984993773ac5e3">
  <xsd:schema xmlns:xsd="http://www.w3.org/2001/XMLSchema" xmlns:xs="http://www.w3.org/2001/XMLSchema" xmlns:p="http://schemas.microsoft.com/office/2006/metadata/properties" xmlns:ns1="http://schemas.microsoft.com/sharepoint/v3" xmlns:ns2="54c4cd27-f286-408f-9ce0-33c1e0f3ab39" xmlns:ns3="e36e4070-fdd8-494c-ae17-1a8cf14e7707" xmlns:ns4="ca82dde9-3436-4d3d-bddd-d31447390034" xmlns:ns5="7348197b-4e95-41c6-b270-341eaa4cbbb2" xmlns:ns6="c9f238dd-bb73-4aef-a7a5-d644ad823e52" xmlns:ns7="http://schemas.microsoft.com/sharepoint/v4" targetNamespace="http://schemas.microsoft.com/office/2006/metadata/properties" ma:root="true" ma:fieldsID="4f768d69b752ff938cb2d5b93d4ff6c9" ns1:_="" ns2:_="" ns3:_="" ns4:_="" ns5:_="" ns6:_="" ns7:_="">
    <xsd:import namespace="http://schemas.microsoft.com/sharepoint/v3"/>
    <xsd:import namespace="54c4cd27-f286-408f-9ce0-33c1e0f3ab39"/>
    <xsd:import namespace="e36e4070-fdd8-494c-ae17-1a8cf14e7707"/>
    <xsd:import namespace="ca82dde9-3436-4d3d-bddd-d31447390034"/>
    <xsd:import namespace="7348197b-4e95-41c6-b270-341eaa4cbbb2"/>
    <xsd:import namespace="c9f238dd-bb73-4aef-a7a5-d644ad823e52"/>
    <xsd:import namespace="http://schemas.microsoft.com/sharepoint/v4"/>
    <xsd:element name="properties">
      <xsd:complexType>
        <xsd:sequence>
          <xsd:element name="documentManagement">
            <xsd:complexType>
              <xsd:all>
                <xsd:element ref="ns2:OECDMeetingDate" minOccurs="0"/>
                <xsd:element ref="ns4:OECDlanguage" minOccurs="0"/>
                <xsd:element ref="ns3:OECDExpirationDate" minOccurs="0"/>
                <xsd:element ref="ns5:OECDProjectLookup" minOccurs="0"/>
                <xsd:element ref="ns5:OECDProjectManager" minOccurs="0"/>
                <xsd:element ref="ns5:OECDProjectMembers" minOccurs="0"/>
                <xsd:element ref="ns5:OECDMainProject" minOccurs="0"/>
                <xsd:element ref="ns5:OECDPinnedBy" minOccurs="0"/>
                <xsd:element ref="ns2:OECDKimStatus" minOccurs="0"/>
                <xsd:element ref="ns5:OECDTagsCache" minOccurs="0"/>
                <xsd:element ref="ns3:_dlc_DocIdUrl" minOccurs="0"/>
                <xsd:element ref="ns6:eShareCountryTaxHTField0" minOccurs="0"/>
                <xsd:element ref="ns6:eShareTopicTaxHTField0" minOccurs="0"/>
                <xsd:element ref="ns6:eShareKeywordsTaxHTField0" minOccurs="0"/>
                <xsd:element ref="ns6:eShareCommitteeTaxHTField0" minOccurs="0"/>
                <xsd:element ref="ns6:eSharePWBTaxHTField0" minOccurs="0"/>
                <xsd:element ref="ns5:Project_x003a_Project_x0020_status" minOccurs="0"/>
                <xsd:element ref="ns3:_dlc_DocIdPersistId" minOccurs="0"/>
                <xsd:element ref="ns2:OECDKimBussinessContext" minOccurs="0"/>
                <xsd:element ref="ns4:TaxCatchAll" minOccurs="0"/>
                <xsd:element ref="ns2:OECDKimProvenance" minOccurs="0"/>
                <xsd:element ref="ns3:_dlc_DocId" minOccurs="0"/>
                <xsd:element ref="ns7:IconOverlay" minOccurs="0"/>
                <xsd:element ref="ns5:n8655da54a064da182923cf6cbb46907" minOccurs="0"/>
                <xsd:element ref="ns4:TaxCatchAllLabel" minOccurs="0"/>
                <xsd:element ref="ns3:g1cb84c392954f02b97ef964d7fd5f94" minOccurs="0"/>
                <xsd:element ref="ns5:a5c695ec21c747a0bdb8a6375755520a" minOccurs="0"/>
                <xsd:element ref="ns1:DocumentSetDescription" minOccurs="0"/>
                <xsd:element ref="ns5:OECDSharingStatus" minOccurs="0"/>
                <xsd:element ref="ns5:OECDCommunityDocumentURL" minOccurs="0"/>
                <xsd:element ref="ns5:OECDCommunityDocumentID" minOccurs="0"/>
                <xsd:element ref="ns3:eShareHorizProjTaxHTField0" minOccurs="0"/>
                <xsd:element ref="ns3:OECDAllRelatedUsers"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SetDescription" ma:index="41" nillable="true" ma:displayName="Description" ma:description="A description of the Document Set" ma:internalName="DocumentSetDescription"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4c4cd27-f286-408f-9ce0-33c1e0f3ab39" elementFormDefault="qualified">
    <xsd:import namespace="http://schemas.microsoft.com/office/2006/documentManagement/types"/>
    <xsd:import namespace="http://schemas.microsoft.com/office/infopath/2007/PartnerControls"/>
    <xsd:element name="OECDMeetingDate" ma:index="4" nillable="true" ma:displayName="Meeting Date" ma:default="" ma:format="DateOnly" ma:hidden="true" ma:internalName="OECDMeetingDate" ma:readOnly="false">
      <xsd:simpleType>
        <xsd:restriction base="dms:DateTime"/>
      </xsd:simpleType>
    </xsd:element>
    <xsd:element name="OECDKimStatus" ma:index="16" nillable="true" ma:displayName="Kim status" ma:default="Draft" ma:description="" ma:format="Dropdown" ma:hidden="true" ma:internalName="OECDKimStatus">
      <xsd:simpleType>
        <xsd:restriction base="dms:Choice">
          <xsd:enumeration value="Draft"/>
          <xsd:enumeration value="Final"/>
        </xsd:restriction>
      </xsd:simpleType>
    </xsd:element>
    <xsd:element name="OECDKimBussinessContext" ma:index="30" nillable="true" ma:displayName="Kim business context" ma:description="" ma:hidden="true" ma:internalName="OECDKimBussinessContext" ma:readOnly="false">
      <xsd:simpleType>
        <xsd:restriction base="dms:Text"/>
      </xsd:simpleType>
    </xsd:element>
    <xsd:element name="OECDKimProvenance" ma:index="32" nillable="true" ma:displayName="Kim provenance" ma:description="" ma:hidden="true" ma:internalName="OECDKimProvenance"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36e4070-fdd8-494c-ae17-1a8cf14e7707" elementFormDefault="qualified">
    <xsd:import namespace="http://schemas.microsoft.com/office/2006/documentManagement/types"/>
    <xsd:import namespace="http://schemas.microsoft.com/office/infopath/2007/PartnerControls"/>
    <xsd:element name="OECDExpirationDate" ma:index="8" nillable="true" ma:displayName="Highlights" ma:default="" ma:description="" ma:format="DateOnly" ma:hidden="true" ma:indexed="true" ma:internalName="OECDExpirationDate">
      <xsd:simpleType>
        <xsd:restriction base="dms:DateTime"/>
      </xsd:simpleType>
    </xsd:element>
    <xsd:element name="_dlc_DocIdUrl" ma:index="18" nillable="true" ma:displayName="Document ID" ma:description=""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element name="_dlc_DocId" ma:index="33" nillable="true" ma:displayName="Document ID" ma:description="" ma:hidden="true" ma:internalName="_dlc_DocId" ma:readOnly="true">
      <xsd:simpleType>
        <xsd:restriction base="dms:Text"/>
      </xsd:simpleType>
    </xsd:element>
    <xsd:element name="g1cb84c392954f02b97ef964d7fd5f94" ma:index="38" nillable="true" ma:taxonomy="true" ma:internalName="g1cb84c392954f02b97ef964d7fd5f94" ma:taxonomyFieldName="OECDHorizontalProjects" ma:displayName="Horizontal project" ma:readOnly="false" ma:default="" ma:fieldId="01cb84c3-9295-4f02-b97e-f964d7fd5f94" ma:taxonomyMulti="true" ma:sspId="27ec883c-a62c-444f-a935-fcddb579e39d" ma:termSetId="d3ca0e0e-65f9-44bf-9d98-5271504f6d61" ma:anchorId="00000000-0000-0000-0000-000000000000" ma:open="false" ma:isKeyword="false">
      <xsd:complexType>
        <xsd:sequence>
          <xsd:element ref="pc:Terms" minOccurs="0" maxOccurs="1"/>
        </xsd:sequence>
      </xsd:complexType>
    </xsd:element>
    <xsd:element name="eShareHorizProjTaxHTField0" ma:index="45" nillable="true" ma:displayName="OECDHorizontalProjects_0" ma:description="" ma:hidden="true" ma:internalName="eShareHorizProjTaxHTField0">
      <xsd:simpleType>
        <xsd:restriction base="dms:Note"/>
      </xsd:simpleType>
    </xsd:element>
    <xsd:element name="OECDAllRelatedUsers" ma:index="48" nillable="true" ma:displayName="All related users" ma:description="" ma:hidden="true" ma:internalName="OECDAllRelatedUs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a82dde9-3436-4d3d-bddd-d31447390034" elementFormDefault="qualified">
    <xsd:import namespace="http://schemas.microsoft.com/office/2006/documentManagement/types"/>
    <xsd:import namespace="http://schemas.microsoft.com/office/infopath/2007/PartnerControls"/>
    <xsd:element name="OECDlanguage" ma:index="5" nillable="true" ma:displayName="Document language" ma:default="English" ma:description="" ma:format="Dropdown" ma:hidden="true" ma:internalName="OECDlanguage" ma:readOnly="false">
      <xsd:simpleType>
        <xsd:restriction base="dms:Choice">
          <xsd:enumeration value="English"/>
          <xsd:enumeration value="French"/>
        </xsd:restriction>
      </xsd:simpleType>
    </xsd:element>
    <xsd:element name="TaxCatchAll" ma:index="31" nillable="true" ma:displayName="Taxonomy Catch All Column" ma:hidden="true" ma:list="{e92eb940-6ce3-49f1-938f-e905cf32b7e4}" ma:internalName="TaxCatchAll" ma:showField="CatchAllData" ma:web="e36e4070-fdd8-494c-ae17-1a8cf14e7707">
      <xsd:complexType>
        <xsd:complexContent>
          <xsd:extension base="dms:MultiChoiceLookup">
            <xsd:sequence>
              <xsd:element name="Value" type="dms:Lookup" maxOccurs="unbounded" minOccurs="0" nillable="true"/>
            </xsd:sequence>
          </xsd:extension>
        </xsd:complexContent>
      </xsd:complexType>
    </xsd:element>
    <xsd:element name="TaxCatchAllLabel" ma:index="36" nillable="true" ma:displayName="Taxonomy Catch All Column1" ma:hidden="true" ma:list="{e92eb940-6ce3-49f1-938f-e905cf32b7e4}" ma:internalName="TaxCatchAllLabel" ma:readOnly="true" ma:showField="CatchAllDataLabel" ma:web="e36e4070-fdd8-494c-ae17-1a8cf14e770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348197b-4e95-41c6-b270-341eaa4cbbb2" elementFormDefault="qualified">
    <xsd:import namespace="http://schemas.microsoft.com/office/2006/documentManagement/types"/>
    <xsd:import namespace="http://schemas.microsoft.com/office/infopath/2007/PartnerControls"/>
    <xsd:element name="OECDProjectLookup" ma:index="9" nillable="true" ma:displayName="Project" ma:description="" ma:hidden="true" ma:indexed="true" ma:list="79d7b38c-e11d-4327-b506-f1b1b5675f7d" ma:internalName="OECDProjectLookup" ma:showField="OECDShortProjectName" ma:web="7348197b-4e95-41c6-b270-341eaa4cbbb2">
      <xsd:simpleType>
        <xsd:restriction base="dms:Lookup"/>
      </xsd:simpleType>
    </xsd:element>
    <xsd:element name="OECDProjectManager" ma:index="10" nillable="true" ma:displayName="Project manager" ma:description="" ma:hidden="true" ma:indexed="true" ma:internalName="OECDProjectManage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ProjectMembers" ma:index="11" nillable="true" ma:displayName="Project members" ma:description="" ma:hidden="true" ma:internalName="OECDProjectMembers" ma:readOnly="fals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MainProject" ma:index="14" nillable="true" ma:displayName="Main project" ma:description="" ma:hidden="true" ma:indexed="true" ma:list="79d7b38c-e11d-4327-b506-f1b1b5675f7d" ma:internalName="OECDMainProject" ma:showField="OECDShortProjectName">
      <xsd:simpleType>
        <xsd:restriction base="dms:Lookup"/>
      </xsd:simpleType>
    </xsd:element>
    <xsd:element name="OECDPinnedBy" ma:index="15" nillable="true" ma:displayName="Pinned by" ma:description="" ma:hidden="true" ma:internalName="OECDPinn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TagsCache" ma:index="17" nillable="true" ma:displayName="Tags cache" ma:description="" ma:hidden="true" ma:internalName="OECDTagsCache">
      <xsd:simpleType>
        <xsd:restriction base="dms:Note"/>
      </xsd:simpleType>
    </xsd:element>
    <xsd:element name="Project_x003a_Project_x0020_status" ma:index="25" nillable="true" ma:displayName="Project:Project status" ma:hidden="true" ma:list="79d7b38c-e11d-4327-b506-f1b1b5675f7d" ma:internalName="Project_x003A_Project_x0020_status" ma:readOnly="true" ma:showField="OECDProjectStatus" ma:web="7348197b-4e95-41c6-b270-341eaa4cbbb2">
      <xsd:simpleType>
        <xsd:restriction base="dms:Lookup"/>
      </xsd:simpleType>
    </xsd:element>
    <xsd:element name="n8655da54a064da182923cf6cbb46907" ma:index="35" nillable="true" ma:displayName="Deliverable partners_0" ma:hidden="true" ma:internalName="n8655da54a064da182923cf6cbb46907">
      <xsd:simpleType>
        <xsd:restriction base="dms:Note"/>
      </xsd:simpleType>
    </xsd:element>
    <xsd:element name="a5c695ec21c747a0bdb8a6375755520a" ma:index="39" nillable="true" ma:taxonomy="true" ma:internalName="a5c695ec21c747a0bdb8a6375755520a" ma:taxonomyFieldName="OECDProjectOwnerStructure" ma:displayName="Project owner" ma:readOnly="false" ma:default="" ma:fieldId="a5c695ec-21c7-47a0-bdb8-a6375755520a" ma:taxonomyMulti="true" ma:sspId="27ec883c-a62c-444f-a935-fcddb579e39d" ma:termSetId="aeec4dcb-19ee-4bc0-941f-681845b568c9" ma:anchorId="00000000-0000-0000-0000-000000000000" ma:open="false" ma:isKeyword="false">
      <xsd:complexType>
        <xsd:sequence>
          <xsd:element ref="pc:Terms" minOccurs="0" maxOccurs="1"/>
        </xsd:sequence>
      </xsd:complexType>
    </xsd:element>
    <xsd:element name="OECDSharingStatus" ma:index="42" nillable="true" ma:displayName="O.N.E Document Sharing Status" ma:description="" ma:hidden="true" ma:internalName="OECDSharingStatus">
      <xsd:simpleType>
        <xsd:restriction base="dms:Text"/>
      </xsd:simpleType>
    </xsd:element>
    <xsd:element name="OECDCommunityDocumentURL" ma:index="43" nillable="true" ma:displayName="O.N.E Community Document URL" ma:description="" ma:hidden="true" ma:internalName="OECDCommunityDocumentURL">
      <xsd:simpleType>
        <xsd:restriction base="dms:Text"/>
      </xsd:simpleType>
    </xsd:element>
    <xsd:element name="OECDCommunityDocumentID" ma:index="44" nillable="true" ma:displayName="O.N.E Community Document ID" ma:decimals="0" ma:description="" ma:hidden="true" ma:internalName="OECDCommunityDocumentID">
      <xsd:simpleType>
        <xsd:restriction base="dms:Number"/>
      </xsd:simpleType>
    </xsd:element>
    <xsd:element name="SharedWithUsers" ma:index="4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9f238dd-bb73-4aef-a7a5-d644ad823e52" elementFormDefault="qualified">
    <xsd:import namespace="http://schemas.microsoft.com/office/2006/documentManagement/types"/>
    <xsd:import namespace="http://schemas.microsoft.com/office/infopath/2007/PartnerControls"/>
    <xsd:element name="eShareCountryTaxHTField0" ma:index="20" nillable="true" ma:taxonomy="true" ma:internalName="eShareCountryTaxHTField0" ma:taxonomyFieldName="OECDCountry" ma:displayName="Country" ma:readOnly="false" ma:default="" ma:fieldId="aa366335-bba6-4f71-86c6-f91b1ae503c2" ma:taxonomyMulti="true" ma:sspId="27ec883c-a62c-444f-a935-fcddb579e39d" ma:termSetId="e1026e78-e24d-4b33-a8f4-6ff75b8e5ad2" ma:anchorId="00000000-0000-0000-0000-000000000000" ma:open="false" ma:isKeyword="false">
      <xsd:complexType>
        <xsd:sequence>
          <xsd:element ref="pc:Terms" minOccurs="0" maxOccurs="1"/>
        </xsd:sequence>
      </xsd:complexType>
    </xsd:element>
    <xsd:element name="eShareTopicTaxHTField0" ma:index="21" nillable="true" ma:taxonomy="true" ma:internalName="eShareTopicTaxHTField0" ma:taxonomyFieldName="OECDTopic" ma:displayName="Topic" ma:readOnly="false" ma:default="" ma:fieldId="9b5335f8-765c-484a-86dd-d10580650a95" ma:taxonomyMulti="true" ma:sspId="27ec883c-a62c-444f-a935-fcddb579e39d" ma:termSetId="d0043ed9-7fdc-4b21-8641-a864cc50d2b2" ma:anchorId="00000000-0000-0000-0000-000000000000" ma:open="false" ma:isKeyword="false">
      <xsd:complexType>
        <xsd:sequence>
          <xsd:element ref="pc:Terms" minOccurs="0" maxOccurs="1"/>
        </xsd:sequence>
      </xsd:complexType>
    </xsd:element>
    <xsd:element name="eShareKeywordsTaxHTField0" ma:index="22" nillable="true" ma:taxonomy="true" ma:internalName="eShareKeywordsTaxHTField0" ma:taxonomyFieldName="OECDKeywords" ma:displayName="Keywords" ma:default="" ma:fieldId="8a7c3663-990d-467c-b1b8-bb4b775674ad" ma:taxonomyMulti="true" ma:sspId="27ec883c-a62c-444f-a935-fcddb579e39d" ma:termSetId="f51791ee-8e04-4654-a875-fc747102cd45" ma:anchorId="00000000-0000-0000-0000-000000000000" ma:open="true" ma:isKeyword="false">
      <xsd:complexType>
        <xsd:sequence>
          <xsd:element ref="pc:Terms" minOccurs="0" maxOccurs="1"/>
        </xsd:sequence>
      </xsd:complexType>
    </xsd:element>
    <xsd:element name="eShareCommitteeTaxHTField0" ma:index="23" nillable="true" ma:taxonomy="true" ma:internalName="eShareCommitteeTaxHTField0" ma:taxonomyFieldName="OECDCommittee" ma:displayName="Committee" ma:readOnly="false" ma:default="" ma:fieldId="29494d90-e667-47b5-adc1-d09dfb5832ab" ma:sspId="27ec883c-a62c-444f-a935-fcddb579e39d" ma:termSetId="87919aae-be42-4481-84cf-2389a5c84ac4" ma:anchorId="00000000-0000-0000-0000-000000000000" ma:open="false" ma:isKeyword="false">
      <xsd:complexType>
        <xsd:sequence>
          <xsd:element ref="pc:Terms" minOccurs="0" maxOccurs="1"/>
        </xsd:sequence>
      </xsd:complexType>
    </xsd:element>
    <xsd:element name="eSharePWBTaxHTField0" ma:index="24" nillable="true" ma:taxonomy="true" ma:internalName="eSharePWBTaxHTField0" ma:taxonomyFieldName="OECDPWB" ma:displayName="PWB" ma:readOnly="false" ma:default="" ma:fieldId="fe327ce1-b783-48aa-9b0b-52ad26d1c9f6" ma:taxonomyMulti="true" ma:sspId="27ec883c-a62c-444f-a935-fcddb579e39d" ma:termSetId="7bc7477d-4ef0-4820-a158-bb7b3cda138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6"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file>

<file path=customXml/item4.xml><?xml version="1.0" encoding="utf-8"?>
<?mso-contentType ?>
<FormTemplates xmlns="http://schemas.microsoft.com/sharepoint/v3/contenttype/forms">
  <Display>OECDListFormCollapsible</Display>
  <Edit>OECDListFormCollapsible</Edit>
  <New>OECDListFormCollapsible</New>
</FormTemplates>
</file>

<file path=customXml/itemProps1.xml><?xml version="1.0" encoding="utf-8"?>
<ds:datastoreItem xmlns:ds="http://schemas.openxmlformats.org/officeDocument/2006/customXml" ds:itemID="{886824C1-BB1F-4837-BEFA-6BDD40457E6A}">
  <ds:schemaRefs>
    <ds:schemaRef ds:uri="http://schemas.microsoft.com/office/2006/documentManagement/types"/>
    <ds:schemaRef ds:uri="7348197b-4e95-41c6-b270-341eaa4cbbb2"/>
    <ds:schemaRef ds:uri="http://schemas.microsoft.com/office/infopath/2007/PartnerControls"/>
    <ds:schemaRef ds:uri="http://purl.org/dc/dcmitype/"/>
    <ds:schemaRef ds:uri="http://www.w3.org/XML/1998/namespace"/>
    <ds:schemaRef ds:uri="http://schemas.openxmlformats.org/package/2006/metadata/core-properties"/>
    <ds:schemaRef ds:uri="http://schemas.microsoft.com/sharepoint/v4"/>
    <ds:schemaRef ds:uri="e36e4070-fdd8-494c-ae17-1a8cf14e7707"/>
    <ds:schemaRef ds:uri="http://schemas.microsoft.com/office/2006/metadata/properties"/>
    <ds:schemaRef ds:uri="54c4cd27-f286-408f-9ce0-33c1e0f3ab39"/>
    <ds:schemaRef ds:uri="http://purl.org/dc/terms/"/>
    <ds:schemaRef ds:uri="http://purl.org/dc/elements/1.1/"/>
    <ds:schemaRef ds:uri="c9f238dd-bb73-4aef-a7a5-d644ad823e52"/>
    <ds:schemaRef ds:uri="ca82dde9-3436-4d3d-bddd-d31447390034"/>
    <ds:schemaRef ds:uri="http://schemas.microsoft.com/sharepoint/v3"/>
  </ds:schemaRefs>
</ds:datastoreItem>
</file>

<file path=customXml/itemProps2.xml><?xml version="1.0" encoding="utf-8"?>
<ds:datastoreItem xmlns:ds="http://schemas.openxmlformats.org/officeDocument/2006/customXml" ds:itemID="{235120AC-8926-4C68-B930-2373B4B740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4c4cd27-f286-408f-9ce0-33c1e0f3ab39"/>
    <ds:schemaRef ds:uri="e36e4070-fdd8-494c-ae17-1a8cf14e7707"/>
    <ds:schemaRef ds:uri="ca82dde9-3436-4d3d-bddd-d31447390034"/>
    <ds:schemaRef ds:uri="7348197b-4e95-41c6-b270-341eaa4cbbb2"/>
    <ds:schemaRef ds:uri="c9f238dd-bb73-4aef-a7a5-d644ad823e52"/>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F38F93-6BFA-460B-95BC-0A570347E5D3}">
  <ds:schemaRefs>
    <ds:schemaRef ds:uri="http://schemas.microsoft.com/sharepoint/events"/>
  </ds:schemaRefs>
</ds:datastoreItem>
</file>

<file path=customXml/itemProps4.xml><?xml version="1.0" encoding="utf-8"?>
<ds:datastoreItem xmlns:ds="http://schemas.openxmlformats.org/officeDocument/2006/customXml" ds:itemID="{22023E75-9E8E-49EE-A7FA-CF8DFD03F44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OECD_English_white</Template>
  <TotalTime>8668</TotalTime>
  <Words>1794</Words>
  <Application>Microsoft Office PowerPoint</Application>
  <PresentationFormat>On-screen Show (4:3)</PresentationFormat>
  <Paragraphs>145</Paragraphs>
  <Slides>12</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Georgia</vt:lpstr>
      <vt:lpstr>Helvetica 65 Medium</vt:lpstr>
      <vt:lpstr>Times New Roman</vt:lpstr>
      <vt:lpstr>Wingdings</vt:lpstr>
      <vt:lpstr>OECD_English_white</vt:lpstr>
      <vt:lpstr>Парижская совместная инициатива в области «зеленого бюджетирования» : от концепции к действию</vt:lpstr>
      <vt:lpstr>«Зеленое бюджетирование»</vt:lpstr>
      <vt:lpstr>«Национальные и международные обязательства»</vt:lpstr>
      <vt:lpstr>Старт Парижской совместной инициативы</vt:lpstr>
      <vt:lpstr>Работа на основе текущих направлений деятельности ОЭСР</vt:lpstr>
      <vt:lpstr>Дорожная карта по воплощению Парижской совместной инициативы</vt:lpstr>
      <vt:lpstr>Дорожная карта по воплощению Парижской совместной инициативы</vt:lpstr>
      <vt:lpstr>Предварительный промежуточный итог 1:  прототип заявления о «зеленом бюджете»</vt:lpstr>
      <vt:lpstr>PowerPoint Presentation</vt:lpstr>
      <vt:lpstr>Другие потенциальные результаты</vt:lpstr>
      <vt:lpstr>Вопросы для обсуждения</vt:lpstr>
      <vt:lpstr>PowerPoint Presentation</vt:lpstr>
    </vt:vector>
  </TitlesOfParts>
  <Company>OECD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MULLAN Michael</dc:creator>
  <cp:lastModifiedBy>Inna Anatolievna Davidova</cp:lastModifiedBy>
  <cp:revision>218</cp:revision>
  <cp:lastPrinted>2018-02-06T09:55:59Z</cp:lastPrinted>
  <dcterms:created xsi:type="dcterms:W3CDTF">2015-11-30T13:25:00Z</dcterms:created>
  <dcterms:modified xsi:type="dcterms:W3CDTF">2018-06-14T10:32:16Z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0x0101008B4DD370EC31429186F3AD49F0D3098F00D44DBCB9EB4F45278CB5C9765BE5299500A4858B360C6A491AA753F8BCA47AA91000D6712DEE41081B4DBBA433D0B03F813E</vt:lpwstr>
  </property>
  <property fmtid="{D5CDD505-2E9C-101B-9397-08002B2CF9AE}" pid="3" name="OECDTopic">
    <vt:lpwstr/>
  </property>
  <property fmtid="{D5CDD505-2E9C-101B-9397-08002B2CF9AE}" pid="4" name="OECDCountry">
    <vt:lpwstr/>
  </property>
  <property fmtid="{D5CDD505-2E9C-101B-9397-08002B2CF9AE}" pid="5" name="OECDCommittee">
    <vt:lpwstr/>
  </property>
  <property fmtid="{D5CDD505-2E9C-101B-9397-08002B2CF9AE}" pid="6" name="OECDPWB">
    <vt:lpwstr>1687;#2.3 Environmental Sustainability|777d15ed-1524-4a8d-ad08-4d5125d7a655</vt:lpwstr>
  </property>
  <property fmtid="{D5CDD505-2E9C-101B-9397-08002B2CF9AE}" pid="7" name="eShareOrganisationTaxHTField0">
    <vt:lpwstr/>
  </property>
  <property fmtid="{D5CDD505-2E9C-101B-9397-08002B2CF9AE}" pid="8" name="OECDKeywords">
    <vt:lpwstr/>
  </property>
  <property fmtid="{D5CDD505-2E9C-101B-9397-08002B2CF9AE}" pid="9" name="OECDDeliverablePartnersStructure">
    <vt:lpwstr/>
  </property>
  <property fmtid="{D5CDD505-2E9C-101B-9397-08002B2CF9AE}" pid="10" name="OECDHorizontalProjects">
    <vt:lpwstr/>
  </property>
  <property fmtid="{D5CDD505-2E9C-101B-9397-08002B2CF9AE}" pid="11" name="OECDProjectOwnerStructure">
    <vt:lpwstr/>
  </property>
  <property fmtid="{D5CDD505-2E9C-101B-9397-08002B2CF9AE}" pid="12" name="OECDOrganisation">
    <vt:lpwstr/>
  </property>
</Properties>
</file>