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16"/>
  </p:notesMasterIdLst>
  <p:handoutMasterIdLst>
    <p:handoutMasterId r:id="rId17"/>
  </p:handoutMasterIdLst>
  <p:sldIdLst>
    <p:sldId id="257" r:id="rId3"/>
    <p:sldId id="485" r:id="rId4"/>
    <p:sldId id="522" r:id="rId5"/>
    <p:sldId id="491" r:id="rId6"/>
    <p:sldId id="506" r:id="rId7"/>
    <p:sldId id="521" r:id="rId8"/>
    <p:sldId id="492" r:id="rId9"/>
    <p:sldId id="509" r:id="rId10"/>
    <p:sldId id="514" r:id="rId11"/>
    <p:sldId id="515" r:id="rId12"/>
    <p:sldId id="512" r:id="rId13"/>
    <p:sldId id="510" r:id="rId14"/>
    <p:sldId id="51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RETTI Delphine, GOV/BUD" initials="MDG" lastIdx="10" clrIdx="0">
    <p:extLst>
      <p:ext uri="{19B8F6BF-5375-455C-9EA6-DF929625EA0E}">
        <p15:presenceInfo xmlns:p15="http://schemas.microsoft.com/office/powerpoint/2012/main" userId="S-1-5-21-2146598497-832928401-1254845835-117375" providerId="AD"/>
      </p:ext>
    </p:extLst>
  </p:cmAuthor>
  <p:cmAuthor id="2" name="Емил Нургалиев" initials="ЕН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9900"/>
    <a:srgbClr val="FF66FF"/>
    <a:srgbClr val="CC00FF"/>
    <a:srgbClr val="00CC00"/>
    <a:srgbClr val="FFFFCC"/>
    <a:srgbClr val="CC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39" autoAdjust="0"/>
    <p:restoredTop sz="88140" autoAdjust="0"/>
  </p:normalViewPr>
  <p:slideViewPr>
    <p:cSldViewPr>
      <p:cViewPr varScale="1">
        <p:scale>
          <a:sx n="86" d="100"/>
          <a:sy n="86" d="100"/>
        </p:scale>
        <p:origin x="150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6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10" d="100"/>
          <a:sy n="110" d="100"/>
        </p:scale>
        <p:origin x="-1032" y="498"/>
      </p:cViewPr>
      <p:guideLst>
        <p:guide orient="horz" pos="2928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-CH-1.main.oecd.org\Users3\Park_Ju\Desktop\documents\Bularia\Jungmin's%20draft\Graph\graph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FS-CH-1.main.oecd.org\Users3\Park_Ju\Desktop\documents\Bularia\Jungmin's%20draft\Graph\General%20government%20debl_Eurostat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j-lt"/>
                <a:ea typeface="+mn-ea"/>
                <a:cs typeface="+mn-cs"/>
              </a:defRPr>
            </a:pPr>
            <a:r>
              <a:rPr lang="en-GB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Real</a:t>
            </a:r>
            <a:r>
              <a:rPr lang="en-GB" sz="1600" baseline="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GDP </a:t>
            </a:r>
            <a:r>
              <a:rPr lang="en-GB" sz="1600" baseline="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growth </a:t>
            </a:r>
            <a:r>
              <a:rPr lang="en-GB" sz="1600" baseline="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r</a:t>
            </a:r>
            <a:r>
              <a:rPr lang="en-GB" sz="1600" baseline="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ate</a:t>
            </a:r>
            <a:endParaRPr lang="en-GB" sz="16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bg2">
                  <a:lumMod val="10000"/>
                </a:schemeClr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8108126874791687E-2"/>
          <c:y val="0.1819411313505527"/>
          <c:w val="0.92249125097211426"/>
          <c:h val="0.71842623823537566"/>
        </c:manualLayout>
      </c:layout>
      <c:lineChart>
        <c:grouping val="standard"/>
        <c:varyColors val="0"/>
        <c:ser>
          <c:idx val="0"/>
          <c:order val="0"/>
          <c:tx>
            <c:strRef>
              <c:f>'GDP, volume – annual growth rat'!$A$9</c:f>
              <c:strCache>
                <c:ptCount val="1"/>
                <c:pt idx="0">
                  <c:v>European Union (28 countries)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'GDP, volume – annual growth rat'!$B$5:$T$5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'GDP, volume – annual growth rat'!$B$9:$T$9</c:f>
              <c:numCache>
                <c:formatCode>#,##0.0_ ;\-#,##0.0\ </c:formatCode>
                <c:ptCount val="19"/>
                <c:pt idx="0">
                  <c:v>3.7985180000000001</c:v>
                </c:pt>
                <c:pt idx="1">
                  <c:v>2.2422200000000001</c:v>
                </c:pt>
                <c:pt idx="2">
                  <c:v>1.3658680000000001</c:v>
                </c:pt>
                <c:pt idx="3">
                  <c:v>1.310853</c:v>
                </c:pt>
                <c:pt idx="4">
                  <c:v>2.5175649999999998</c:v>
                </c:pt>
                <c:pt idx="5">
                  <c:v>2.1086459999999998</c:v>
                </c:pt>
                <c:pt idx="6">
                  <c:v>3.3112520000000001</c:v>
                </c:pt>
                <c:pt idx="7">
                  <c:v>3.091907</c:v>
                </c:pt>
                <c:pt idx="8">
                  <c:v>0.50187000000000004</c:v>
                </c:pt>
                <c:pt idx="9">
                  <c:v>-4.3246520000000004</c:v>
                </c:pt>
                <c:pt idx="10">
                  <c:v>2.0747849999999999</c:v>
                </c:pt>
                <c:pt idx="11">
                  <c:v>1.755406</c:v>
                </c:pt>
                <c:pt idx="12">
                  <c:v>-0.39448800000000001</c:v>
                </c:pt>
                <c:pt idx="13">
                  <c:v>0.28161199999999997</c:v>
                </c:pt>
                <c:pt idx="14">
                  <c:v>1.789952</c:v>
                </c:pt>
                <c:pt idx="15">
                  <c:v>2.3355060000000001</c:v>
                </c:pt>
                <c:pt idx="16">
                  <c:v>2.0355240000000001</c:v>
                </c:pt>
                <c:pt idx="17">
                  <c:v>2.4419529999999998</c:v>
                </c:pt>
                <c:pt idx="18">
                  <c:v>1.961095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79-4015-AED9-C2B9A1193D7F}"/>
            </c:ext>
          </c:extLst>
        </c:ser>
        <c:ser>
          <c:idx val="1"/>
          <c:order val="1"/>
          <c:tx>
            <c:strRef>
              <c:f>'GDP, volume – annual growth rat'!$A$10</c:f>
              <c:strCache>
                <c:ptCount val="1"/>
                <c:pt idx="0">
                  <c:v>Bulgaria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'GDP, volume – annual growth rat'!$B$5:$T$5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'GDP, volume – annual growth rat'!$B$10:$T$10</c:f>
              <c:numCache>
                <c:formatCode>#,##0.0_ ;\-#,##0.0\ </c:formatCode>
                <c:ptCount val="19"/>
                <c:pt idx="0">
                  <c:v>4.765765</c:v>
                </c:pt>
                <c:pt idx="1">
                  <c:v>3.770238</c:v>
                </c:pt>
                <c:pt idx="2">
                  <c:v>5.9376319999999998</c:v>
                </c:pt>
                <c:pt idx="3">
                  <c:v>5.1561709999999996</c:v>
                </c:pt>
                <c:pt idx="4">
                  <c:v>6.4354639999999996</c:v>
                </c:pt>
                <c:pt idx="5">
                  <c:v>7.123488</c:v>
                </c:pt>
                <c:pt idx="6">
                  <c:v>6.8743049999999997</c:v>
                </c:pt>
                <c:pt idx="7">
                  <c:v>7.3444140000000004</c:v>
                </c:pt>
                <c:pt idx="8">
                  <c:v>6.0218150000000001</c:v>
                </c:pt>
                <c:pt idx="9">
                  <c:v>-3.586071</c:v>
                </c:pt>
                <c:pt idx="10">
                  <c:v>1.324009</c:v>
                </c:pt>
                <c:pt idx="11">
                  <c:v>1.9150180000000001</c:v>
                </c:pt>
                <c:pt idx="12">
                  <c:v>3.0945E-2</c:v>
                </c:pt>
                <c:pt idx="13">
                  <c:v>0.49386799999999997</c:v>
                </c:pt>
                <c:pt idx="14">
                  <c:v>1.837553</c:v>
                </c:pt>
                <c:pt idx="15">
                  <c:v>3.4712230000000002</c:v>
                </c:pt>
                <c:pt idx="16">
                  <c:v>3.936706</c:v>
                </c:pt>
                <c:pt idx="17">
                  <c:v>3.811312</c:v>
                </c:pt>
                <c:pt idx="18">
                  <c:v>3.0810650000000002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679-4015-AED9-C2B9A1193D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289344"/>
        <c:axId val="31290880"/>
      </c:lineChart>
      <c:catAx>
        <c:axId val="31289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90880"/>
        <c:crosses val="autoZero"/>
        <c:auto val="1"/>
        <c:lblAlgn val="ctr"/>
        <c:lblOffset val="100"/>
        <c:tickLblSkip val="3"/>
        <c:noMultiLvlLbl val="0"/>
      </c:catAx>
      <c:valAx>
        <c:axId val="31290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_ ;\-#,##0.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8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>
                <a:solidFill>
                  <a:schemeClr val="bg2">
                    <a:lumMod val="10000"/>
                  </a:schemeClr>
                </a:solidFill>
              </a:rPr>
              <a:t>General </a:t>
            </a:r>
            <a:r>
              <a:rPr lang="en-GB" dirty="0" smtClean="0">
                <a:solidFill>
                  <a:schemeClr val="bg2">
                    <a:lumMod val="10000"/>
                  </a:schemeClr>
                </a:solidFill>
              </a:rPr>
              <a:t>government </a:t>
            </a:r>
            <a:r>
              <a:rPr lang="en-GB" dirty="0">
                <a:solidFill>
                  <a:schemeClr val="bg2">
                    <a:lumMod val="10000"/>
                  </a:schemeClr>
                </a:solidFill>
              </a:rPr>
              <a:t>debt</a:t>
            </a:r>
            <a:r>
              <a:rPr lang="en-GB" baseline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n-GB" baseline="0" dirty="0" smtClean="0">
              <a:solidFill>
                <a:schemeClr val="bg2">
                  <a:lumMod val="1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0328824575047217"/>
          <c:y val="0.20220412752492523"/>
          <c:w val="0.85791050994333962"/>
          <c:h val="0.61317929695054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'Sheet0 (2)'!$A$4</c:f>
              <c:strCache>
                <c:ptCount val="1"/>
                <c:pt idx="0">
                  <c:v>EU (28 countries)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'Sheet0 (2)'!$B$3:$M$3</c:f>
              <c:strCach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strCache>
            </c:strRef>
          </c:cat>
          <c:val>
            <c:numRef>
              <c:f>'Sheet0 (2)'!$B$4:$M$4</c:f>
              <c:numCache>
                <c:formatCode>General</c:formatCode>
                <c:ptCount val="12"/>
                <c:pt idx="0">
                  <c:v>57.5</c:v>
                </c:pt>
                <c:pt idx="1">
                  <c:v>60.7</c:v>
                </c:pt>
                <c:pt idx="2">
                  <c:v>73.3</c:v>
                </c:pt>
                <c:pt idx="3">
                  <c:v>79</c:v>
                </c:pt>
                <c:pt idx="4">
                  <c:v>81.599999999999994</c:v>
                </c:pt>
                <c:pt idx="5">
                  <c:v>84</c:v>
                </c:pt>
                <c:pt idx="6">
                  <c:v>85.8</c:v>
                </c:pt>
                <c:pt idx="7">
                  <c:v>86.6</c:v>
                </c:pt>
                <c:pt idx="8">
                  <c:v>84.6</c:v>
                </c:pt>
                <c:pt idx="9">
                  <c:v>83.4</c:v>
                </c:pt>
                <c:pt idx="10">
                  <c:v>81.7</c:v>
                </c:pt>
                <c:pt idx="1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5F-4FD1-975A-4233F1CA5103}"/>
            </c:ext>
          </c:extLst>
        </c:ser>
        <c:ser>
          <c:idx val="1"/>
          <c:order val="1"/>
          <c:tx>
            <c:strRef>
              <c:f>'Sheet0 (2)'!$A$5</c:f>
              <c:strCache>
                <c:ptCount val="1"/>
                <c:pt idx="0">
                  <c:v>Bulgaria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'Sheet0 (2)'!$B$3:$M$3</c:f>
              <c:strCach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strCache>
            </c:strRef>
          </c:cat>
          <c:val>
            <c:numRef>
              <c:f>'Sheet0 (2)'!$B$5:$M$5</c:f>
              <c:numCache>
                <c:formatCode>General</c:formatCode>
                <c:ptCount val="12"/>
                <c:pt idx="0">
                  <c:v>16.3</c:v>
                </c:pt>
                <c:pt idx="1">
                  <c:v>13</c:v>
                </c:pt>
                <c:pt idx="2">
                  <c:v>13.7</c:v>
                </c:pt>
                <c:pt idx="3">
                  <c:v>15.3</c:v>
                </c:pt>
                <c:pt idx="4">
                  <c:v>15.2</c:v>
                </c:pt>
                <c:pt idx="5">
                  <c:v>16.7</c:v>
                </c:pt>
                <c:pt idx="6">
                  <c:v>17.100000000000001</c:v>
                </c:pt>
                <c:pt idx="7">
                  <c:v>27.1</c:v>
                </c:pt>
                <c:pt idx="8">
                  <c:v>26.2</c:v>
                </c:pt>
                <c:pt idx="9">
                  <c:v>29.6</c:v>
                </c:pt>
                <c:pt idx="10">
                  <c:v>25.6</c:v>
                </c:pt>
                <c:pt idx="11">
                  <c:v>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5F-4FD1-975A-4233F1CA51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325184"/>
        <c:axId val="34841344"/>
      </c:barChart>
      <c:catAx>
        <c:axId val="3132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841344"/>
        <c:crosses val="autoZero"/>
        <c:auto val="1"/>
        <c:lblAlgn val="ctr"/>
        <c:lblOffset val="100"/>
        <c:noMultiLvlLbl val="0"/>
      </c:catAx>
      <c:valAx>
        <c:axId val="3484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2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364040533420399E-2"/>
          <c:y val="4.1639065416950255E-2"/>
          <c:w val="0.88981212455126668"/>
          <c:h val="0.808488705170930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28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-0.9</c:v>
                </c:pt>
                <c:pt idx="1">
                  <c:v>-2.5</c:v>
                </c:pt>
                <c:pt idx="2">
                  <c:v>-6.6</c:v>
                </c:pt>
                <c:pt idx="3">
                  <c:v>-6.4</c:v>
                </c:pt>
                <c:pt idx="4">
                  <c:v>-4.5999999999999996</c:v>
                </c:pt>
                <c:pt idx="5">
                  <c:v>-4.3</c:v>
                </c:pt>
                <c:pt idx="6">
                  <c:v>-3.3</c:v>
                </c:pt>
                <c:pt idx="7">
                  <c:v>-2.9</c:v>
                </c:pt>
                <c:pt idx="8">
                  <c:v>-2.2999999999999998</c:v>
                </c:pt>
                <c:pt idx="9">
                  <c:v>-1.7</c:v>
                </c:pt>
                <c:pt idx="10">
                  <c:v>-1</c:v>
                </c:pt>
                <c:pt idx="11">
                  <c:v>-0.6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1B-427E-8748-F53F7E427A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Bulgaria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strCache>
            </c:strRef>
          </c:cat>
          <c:val>
            <c:numRef>
              <c:f>Sheet1!$C$2:$C$13</c:f>
              <c:numCache>
                <c:formatCode>0.0</c:formatCode>
                <c:ptCount val="12"/>
                <c:pt idx="0">
                  <c:v>1.1000000000000001</c:v>
                </c:pt>
                <c:pt idx="1">
                  <c:v>1.6</c:v>
                </c:pt>
                <c:pt idx="2">
                  <c:v>-4.0999999999999996</c:v>
                </c:pt>
                <c:pt idx="3">
                  <c:v>-3.1</c:v>
                </c:pt>
                <c:pt idx="4">
                  <c:v>-2</c:v>
                </c:pt>
                <c:pt idx="5">
                  <c:v>-0.3</c:v>
                </c:pt>
                <c:pt idx="6">
                  <c:v>-0.4</c:v>
                </c:pt>
                <c:pt idx="7">
                  <c:v>-5.5</c:v>
                </c:pt>
                <c:pt idx="8">
                  <c:v>-1.7</c:v>
                </c:pt>
                <c:pt idx="9">
                  <c:v>0.1</c:v>
                </c:pt>
                <c:pt idx="10">
                  <c:v>1.2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1B-427E-8748-F53F7E427A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174656"/>
        <c:axId val="37176448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Threshold</c:v>
                </c:pt>
              </c:strCache>
            </c:strRef>
          </c:tx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-3</c:v>
                </c:pt>
                <c:pt idx="1">
                  <c:v>-3</c:v>
                </c:pt>
                <c:pt idx="2">
                  <c:v>-3</c:v>
                </c:pt>
                <c:pt idx="3">
                  <c:v>-3</c:v>
                </c:pt>
                <c:pt idx="4">
                  <c:v>-3</c:v>
                </c:pt>
                <c:pt idx="5">
                  <c:v>-3</c:v>
                </c:pt>
                <c:pt idx="6">
                  <c:v>-3</c:v>
                </c:pt>
                <c:pt idx="7">
                  <c:v>-3</c:v>
                </c:pt>
                <c:pt idx="8">
                  <c:v>-3</c:v>
                </c:pt>
                <c:pt idx="9">
                  <c:v>-3</c:v>
                </c:pt>
                <c:pt idx="10">
                  <c:v>-3</c:v>
                </c:pt>
                <c:pt idx="11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1B-427E-8748-F53F7E427A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174656"/>
        <c:axId val="37176448"/>
      </c:lineChart>
      <c:catAx>
        <c:axId val="37174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/>
          <a:lstStyle/>
          <a:p>
            <a:pPr algn="ctr">
              <a:defRPr lang="bg-BG" sz="9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76448"/>
        <c:crosses val="autoZero"/>
        <c:auto val="1"/>
        <c:lblAlgn val="ctr"/>
        <c:lblOffset val="100"/>
        <c:noMultiLvlLbl val="0"/>
      </c:catAx>
      <c:valAx>
        <c:axId val="37176448"/>
        <c:scaling>
          <c:orientation val="minMax"/>
        </c:scaling>
        <c:delete val="0"/>
        <c:axPos val="l"/>
        <c:majorGridlines>
          <c:spPr>
            <a:ln>
              <a:solidFill>
                <a:srgbClr val="727272">
                  <a:lumMod val="40000"/>
                  <a:lumOff val="60000"/>
                </a:srgbClr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solidFill>
              <a:srgbClr val="727272">
                <a:lumMod val="40000"/>
                <a:lumOff val="60000"/>
              </a:srgbClr>
            </a:solidFill>
          </a:ln>
        </c:spPr>
        <c:txPr>
          <a:bodyPr/>
          <a:lstStyle/>
          <a:p>
            <a:pPr>
              <a:defRPr sz="900" baseline="0">
                <a:solidFill>
                  <a:schemeClr val="bg2">
                    <a:lumMod val="75000"/>
                  </a:schemeClr>
                </a:solidFill>
                <a:latin typeface="+mj-lt"/>
              </a:defRPr>
            </a:pPr>
            <a:endParaRPr lang="en-US"/>
          </a:p>
        </c:txPr>
        <c:crossAx val="37174656"/>
        <c:crosses val="autoZero"/>
        <c:crossBetween val="between"/>
        <c:majorUnit val="1"/>
      </c:valAx>
    </c:plotArea>
    <c:legend>
      <c:legendPos val="b"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0.00833</cdr:x>
      <cdr:y>0.05548</cdr:y>
    </cdr:from>
    <cdr:to>
      <cdr:x>0.10587</cdr:x>
      <cdr:y>0.16129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190" y="123844"/>
          <a:ext cx="365241" cy="2361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900" dirty="0">
              <a:solidFill>
                <a:schemeClr val="bg1">
                  <a:lumMod val="65000"/>
                </a:schemeClr>
              </a:solidFill>
            </a:rPr>
            <a:t>(%)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0.03012</cdr:x>
      <cdr:y>0.12963</cdr:y>
    </cdr:from>
    <cdr:to>
      <cdr:x>0.19012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8462" y="504056"/>
          <a:ext cx="576064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</cdr:x>
      <cdr:y>0.11111</cdr:y>
    </cdr:from>
    <cdr:to>
      <cdr:x>0.26</cdr:x>
      <cdr:y>0.18519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432048"/>
          <a:ext cx="9361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900" dirty="0">
              <a:solidFill>
                <a:schemeClr val="bg1">
                  <a:lumMod val="65000"/>
                </a:schemeClr>
              </a:solidFill>
            </a:rPr>
            <a:t>(% of GDP)</a:t>
          </a:r>
        </a:p>
        <a:p xmlns:a="http://schemas.openxmlformats.org/drawingml/2006/main">
          <a:endParaRPr lang="en-GB" sz="900" dirty="0">
            <a:solidFill>
              <a:schemeClr val="bg1">
                <a:lumMod val="65000"/>
              </a:schemeClr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3228" tIns="46614" rIns="93228" bIns="466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1"/>
            <a:ext cx="3037840" cy="464820"/>
          </a:xfrm>
          <a:prstGeom prst="rect">
            <a:avLst/>
          </a:prstGeom>
        </p:spPr>
        <p:txBody>
          <a:bodyPr vert="horz" lIns="93228" tIns="46614" rIns="93228" bIns="46614" rtlCol="0"/>
          <a:lstStyle>
            <a:lvl1pPr algn="r">
              <a:defRPr sz="1200"/>
            </a:lvl1pPr>
          </a:lstStyle>
          <a:p>
            <a:fld id="{E57C94FC-F3F6-487F-A229-8A37624A26FA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228" tIns="46614" rIns="93228" bIns="466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228" tIns="46614" rIns="93228" bIns="46614" rtlCol="0" anchor="b"/>
          <a:lstStyle>
            <a:lvl1pPr algn="r">
              <a:defRPr sz="1200"/>
            </a:lvl1pPr>
          </a:lstStyle>
          <a:p>
            <a:fld id="{02B36408-6A94-44CB-84F4-97A8F02852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2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3228" tIns="46614" rIns="93228" bIns="466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4820"/>
          </a:xfrm>
          <a:prstGeom prst="rect">
            <a:avLst/>
          </a:prstGeom>
        </p:spPr>
        <p:txBody>
          <a:bodyPr vert="horz" lIns="93228" tIns="46614" rIns="93228" bIns="46614" rtlCol="0"/>
          <a:lstStyle>
            <a:lvl1pPr algn="r">
              <a:defRPr sz="1200"/>
            </a:lvl1pPr>
          </a:lstStyle>
          <a:p>
            <a:fld id="{19A66499-EE95-4D0D-8DB0-5F67C13B736B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28" tIns="46614" rIns="93228" bIns="466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0"/>
          </a:xfrm>
          <a:prstGeom prst="rect">
            <a:avLst/>
          </a:prstGeom>
        </p:spPr>
        <p:txBody>
          <a:bodyPr vert="horz" lIns="93228" tIns="46614" rIns="93228" bIns="466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228" tIns="46614" rIns="93228" bIns="466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228" tIns="46614" rIns="93228" bIns="46614" rtlCol="0" anchor="b"/>
          <a:lstStyle>
            <a:lvl1pPr algn="r">
              <a:defRPr sz="1200"/>
            </a:lvl1pPr>
          </a:lstStyle>
          <a:p>
            <a:fld id="{B9F075BF-B68F-49A6-BBD9-1F92037784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2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1 - hello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842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8482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376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8D8450-98AD-4FD1-87FC-DF574F24F65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782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33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172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09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71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66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495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01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018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5AC6-F020-43E0-947B-14C68D3DC9E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95536" y="1124744"/>
            <a:ext cx="79928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2500640" cy="774847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>
            <a:lvl1pPr>
              <a:defRPr lang="en-US" sz="3200" kern="1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E5E95AC6-F020-43E0-947B-14C68D3DC9E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1268760"/>
            <a:ext cx="8136904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305263"/>
            <a:ext cx="1407429" cy="43610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39552" y="1700808"/>
            <a:ext cx="3959225" cy="439261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0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305263"/>
            <a:ext cx="1407429" cy="436105"/>
          </a:xfrm>
          <a:prstGeom prst="rect">
            <a:avLst/>
          </a:prstGeom>
          <a:noFill/>
        </p:spPr>
      </p:pic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4716463" y="1700213"/>
            <a:ext cx="3998912" cy="4392612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9294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Presentation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Click to </a:t>
            </a:r>
            <a:r>
              <a:rPr kumimoji="0" lang="fr-FR" dirty="0" err="1" smtClean="0"/>
              <a:t>edit</a:t>
            </a:r>
            <a:r>
              <a:rPr kumimoji="0" lang="fr-FR" dirty="0" smtClean="0"/>
              <a:t> </a:t>
            </a:r>
            <a:r>
              <a:rPr kumimoji="0" lang="fr-FR" dirty="0" err="1" smtClean="0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1A91B213-43D2-40B4-86CC-A4E35753F6F8}" type="datetime1">
              <a:rPr lang="en-GB" smtClean="0">
                <a:solidFill>
                  <a:prstClr val="white"/>
                </a:solidFill>
              </a:rPr>
              <a:pPr/>
              <a:t>01/07/2019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62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sz="2600"/>
            </a:lvl1pPr>
            <a:lvl2pPr eaLnBrk="1" latinLnBrk="0" hangingPunct="1">
              <a:defRPr sz="2200"/>
            </a:lvl2pPr>
            <a:lvl3pPr eaLnBrk="1" latinLnBrk="0" hangingPunct="1">
              <a:defRPr sz="2000"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95E7E5A9-B940-4354-B94C-B61AE2872A38}" type="datetime1">
              <a:rPr lang="en-GB" smtClean="0"/>
              <a:pPr/>
              <a:t>01/07/2019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87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F3362F3E-0C06-49F9-9742-26F95CF8693C}" type="datetime1">
              <a:rPr lang="en-GB" smtClean="0">
                <a:solidFill>
                  <a:prstClr val="white"/>
                </a:solidFill>
              </a:rPr>
              <a:pPr/>
              <a:t>01/07/2019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srgbClr val="006299"/>
                </a:solidFill>
              </a:rPr>
              <a:pPr/>
              <a:t>‹#›</a:t>
            </a:fld>
            <a:endParaRPr lang="en-GB">
              <a:solidFill>
                <a:srgbClr val="0062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0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7934D-93A1-4D3A-AF35-9C03901826D7}" type="datetimeFigureOut">
              <a:rPr lang="en-US"/>
              <a:pPr>
                <a:defRPr/>
              </a:pPr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73063-F20A-4257-8412-51AC211343D4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72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01EB2-853F-46E0-8822-4B3F49200D8B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95AC6-F020-43E0-947B-14C68D3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000" smtClean="0">
              <a:solidFill>
                <a:srgbClr val="727272"/>
              </a:solidFill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B545776D-BB35-4F5B-BEC9-B26195D4E680}" type="datetime1">
              <a:rPr lang="en-GB" smtClean="0"/>
              <a:pPr/>
              <a:t>01/07/2019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85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95536" y="1124744"/>
            <a:ext cx="79928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Documents and Settings\Kavanagh_j\Local Settings\Temp\OECD logotype text\OECD_TEXT_10c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2500640" cy="774847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51520" y="1556792"/>
            <a:ext cx="8712968" cy="1800200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tx2"/>
                </a:solidFill>
              </a:rPr>
              <a:t>OECD Budget Review of Bulgaria</a:t>
            </a:r>
            <a:br>
              <a:rPr lang="en-GB" sz="4000" b="1" dirty="0" smtClean="0">
                <a:solidFill>
                  <a:schemeClr val="tx2"/>
                </a:solidFill>
              </a:rPr>
            </a:br>
            <a:r>
              <a:rPr lang="en-GB" sz="3200" i="1" dirty="0" smtClean="0">
                <a:solidFill>
                  <a:schemeClr val="tx2"/>
                </a:solidFill>
              </a:rPr>
              <a:t>- Preliminary </a:t>
            </a:r>
            <a:r>
              <a:rPr lang="en-US" sz="3200" i="1" dirty="0" smtClean="0">
                <a:solidFill>
                  <a:schemeClr val="tx2"/>
                </a:solidFill>
              </a:rPr>
              <a:t>assessment</a:t>
            </a:r>
            <a:r>
              <a:rPr lang="en-GB" sz="3200" i="1" dirty="0" smtClean="0">
                <a:solidFill>
                  <a:schemeClr val="tx2"/>
                </a:solidFill>
              </a:rPr>
              <a:t> -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971600" y="3429000"/>
            <a:ext cx="7200800" cy="3024336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Jungmin Park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Senior policy analyst, Budgeting &amp; Public Expenditures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OECD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 smtClean="0"/>
          </a:p>
          <a:p>
            <a:r>
              <a:rPr lang="en-GB" sz="2400" dirty="0" smtClean="0">
                <a:solidFill>
                  <a:schemeClr val="tx2"/>
                </a:solidFill>
              </a:rPr>
              <a:t>CESEE SBO, Minsk, Belarus, 5 July 2019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Hexagon 4"/>
          <p:cNvSpPr/>
          <p:nvPr/>
        </p:nvSpPr>
        <p:spPr>
          <a:xfrm>
            <a:off x="2588911" y="5122691"/>
            <a:ext cx="1447800" cy="136104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9530" tIns="49530" rIns="49530" bIns="4953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kern="1200" dirty="0" smtClean="0"/>
              <a:t>Performance, Evaluation &amp; VFM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2588911" y="1412776"/>
            <a:ext cx="6169897" cy="50709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B050"/>
                </a:solidFill>
              </a:rPr>
              <a:t>Main changes/progress </a:t>
            </a:r>
          </a:p>
          <a:p>
            <a:pPr>
              <a:buFontTx/>
              <a:buChar char="-"/>
            </a:pPr>
            <a:r>
              <a:rPr lang="en-US" sz="2200" dirty="0" smtClean="0"/>
              <a:t>In</a:t>
            </a:r>
            <a:r>
              <a:rPr lang="en-GB" sz="2200" dirty="0" smtClean="0"/>
              <a:t>dependent Fiscal Council was established in 2016</a:t>
            </a:r>
          </a:p>
          <a:p>
            <a:pPr>
              <a:buFontTx/>
              <a:buChar char="-"/>
            </a:pPr>
            <a:r>
              <a:rPr lang="en-US" sz="2200" dirty="0" smtClean="0"/>
              <a:t>Fiscal Council serves as a reference point for fiscal policy and enhances the quality of budget process </a:t>
            </a:r>
          </a:p>
          <a:p>
            <a:pPr>
              <a:buFontTx/>
              <a:buChar char="-"/>
            </a:pPr>
            <a:r>
              <a:rPr lang="en-US" sz="2200" dirty="0" smtClean="0"/>
              <a:t>National Audit Office is well designed to deal authoritatively with financial accountability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00B050"/>
                </a:solidFill>
              </a:rPr>
              <a:t>Recommendations</a:t>
            </a:r>
          </a:p>
          <a:p>
            <a:pPr>
              <a:buFontTx/>
              <a:buChar char="-"/>
            </a:pPr>
            <a:r>
              <a:rPr lang="en-US" sz="2200" dirty="0" smtClean="0"/>
              <a:t>Strengthen an involvement of Parliament in the budget process</a:t>
            </a:r>
          </a:p>
          <a:p>
            <a:pPr>
              <a:buFontTx/>
              <a:buChar char="-"/>
            </a:pPr>
            <a:r>
              <a:rPr lang="en-US" sz="2200" dirty="0" smtClean="0"/>
              <a:t>Requires adequate resources and timely access to information and fiscal plan for the Fiscal Council </a:t>
            </a:r>
            <a:endParaRPr lang="en-US" sz="2200" dirty="0"/>
          </a:p>
          <a:p>
            <a:pPr>
              <a:buFontTx/>
              <a:buChar char="-"/>
            </a:pPr>
            <a:r>
              <a:rPr lang="en-US" sz="2200" dirty="0" smtClean="0"/>
              <a:t>Value-for-money audit by NAO for enhancing the effectiveness in managing public funds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87624" y="116632"/>
            <a:ext cx="75711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Preliminary assessment</a:t>
            </a:r>
            <a:endParaRPr lang="en-GB" sz="3200" i="1" dirty="0" smtClean="0">
              <a:solidFill>
                <a:schemeClr val="tx2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11560" y="1468678"/>
            <a:ext cx="1728192" cy="2104337"/>
            <a:chOff x="2713854" y="1591345"/>
            <a:chExt cx="1730623" cy="1977305"/>
          </a:xfrm>
        </p:grpSpPr>
        <p:sp>
          <p:nvSpPr>
            <p:cNvPr id="9" name="Hexagon 8"/>
            <p:cNvSpPr/>
            <p:nvPr/>
          </p:nvSpPr>
          <p:spPr>
            <a:xfrm rot="5400000">
              <a:off x="2595697" y="1719870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Hexagon 4"/>
            <p:cNvSpPr/>
            <p:nvPr/>
          </p:nvSpPr>
          <p:spPr>
            <a:xfrm>
              <a:off x="2713854" y="1906840"/>
              <a:ext cx="1720254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/>
                <a:t>Quality, integrity </a:t>
              </a:r>
              <a:r>
                <a:rPr lang="en-GB" sz="1200" b="1" kern="1200" dirty="0" smtClean="0"/>
                <a:t>&amp;</a:t>
              </a:r>
              <a:r>
                <a:rPr lang="en-GB" sz="1400" b="1" kern="1200" dirty="0" smtClean="0"/>
                <a:t> independent audit</a:t>
              </a:r>
              <a:endParaRPr lang="en-GB" sz="1400" b="1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11560" y="3030267"/>
            <a:ext cx="1774639" cy="2088232"/>
            <a:chOff x="2724223" y="1678347"/>
            <a:chExt cx="1720255" cy="1977305"/>
          </a:xfrm>
        </p:grpSpPr>
        <p:sp>
          <p:nvSpPr>
            <p:cNvPr id="13" name="Hexagon 12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0099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Hexagon 4"/>
            <p:cNvSpPr/>
            <p:nvPr/>
          </p:nvSpPr>
          <p:spPr>
            <a:xfrm>
              <a:off x="2757506" y="2054321"/>
              <a:ext cx="1653688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dirty="0" smtClean="0"/>
                <a:t>Participative, Inclusive</a:t>
              </a:r>
              <a:r>
                <a:rPr lang="en-GB" sz="1400" b="1" dirty="0"/>
                <a:t/>
              </a:r>
              <a:br>
                <a:rPr lang="en-GB" sz="1400" b="1" dirty="0"/>
              </a:br>
              <a:r>
                <a:rPr lang="en-GB" sz="1200" b="1" dirty="0"/>
                <a:t>&amp;</a:t>
              </a:r>
              <a:r>
                <a:rPr lang="en-GB" sz="1400" b="1" dirty="0"/>
                <a:t> </a:t>
              </a:r>
              <a:r>
                <a:rPr lang="en-GB" sz="1400" b="1" dirty="0" smtClean="0"/>
                <a:t>Realistic Debate</a:t>
              </a:r>
              <a:endParaRPr lang="en-GB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428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Hexagon 4"/>
          <p:cNvSpPr/>
          <p:nvPr/>
        </p:nvSpPr>
        <p:spPr>
          <a:xfrm>
            <a:off x="2588911" y="5122691"/>
            <a:ext cx="1447800" cy="136104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9530" tIns="49530" rIns="49530" bIns="4953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kern="1200" dirty="0" smtClean="0"/>
              <a:t>Performance, Evaluation &amp; VFM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87624" y="116632"/>
            <a:ext cx="75711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Preliminary assessment</a:t>
            </a:r>
            <a:endParaRPr lang="en-GB" sz="3200" i="1" dirty="0" smtClean="0">
              <a:solidFill>
                <a:schemeClr val="tx2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11560" y="1556792"/>
            <a:ext cx="1728192" cy="2016224"/>
            <a:chOff x="2724223" y="1678347"/>
            <a:chExt cx="1720255" cy="1977305"/>
          </a:xfrm>
        </p:grpSpPr>
        <p:sp>
          <p:nvSpPr>
            <p:cNvPr id="9" name="Hexagon 8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Hexagon 4"/>
            <p:cNvSpPr/>
            <p:nvPr/>
          </p:nvSpPr>
          <p:spPr>
            <a:xfrm>
              <a:off x="2724223" y="1949907"/>
              <a:ext cx="1720253" cy="13976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dirty="0"/>
                <a:t>Capital budgeting framework</a:t>
              </a:r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71800" y="1602000"/>
            <a:ext cx="5915000" cy="47793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FF9900"/>
                </a:solidFill>
              </a:rPr>
              <a:t>Main changes/progress </a:t>
            </a:r>
          </a:p>
          <a:p>
            <a:pPr>
              <a:buFontTx/>
              <a:buChar char="-"/>
            </a:pPr>
            <a:r>
              <a:rPr lang="en-GB" dirty="0" smtClean="0"/>
              <a:t>Capital budgeting integrated within overall fiscal policy of the Government</a:t>
            </a:r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Ordinance adopted by CoM in 2015 establishes a framework for approving capital investments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FF9900"/>
                </a:solidFill>
              </a:rPr>
              <a:t>Recommendations</a:t>
            </a:r>
            <a:endParaRPr lang="en-GB" b="1" dirty="0">
              <a:solidFill>
                <a:srgbClr val="FF9900"/>
              </a:solidFill>
            </a:endParaRPr>
          </a:p>
          <a:p>
            <a:pPr>
              <a:buFontTx/>
              <a:buChar char="-"/>
            </a:pPr>
            <a:r>
              <a:rPr lang="en-US" dirty="0" smtClean="0"/>
              <a:t>Adopt a standard methodology for public investment management to enable CBA and comparison across sectors</a:t>
            </a: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Develop institutional capacity to appraise, procure and manage large projects </a:t>
            </a:r>
          </a:p>
          <a:p>
            <a:pPr>
              <a:buFontTx/>
              <a:buChar char="-"/>
            </a:pPr>
            <a:r>
              <a:rPr lang="en-US" dirty="0" smtClean="0"/>
              <a:t>Place more emphasis on monitoring and reporting and ex-post evaluation</a:t>
            </a:r>
          </a:p>
        </p:txBody>
      </p:sp>
    </p:spTree>
    <p:extLst>
      <p:ext uri="{BB962C8B-B14F-4D97-AF65-F5344CB8AC3E}">
        <p14:creationId xmlns:p14="http://schemas.microsoft.com/office/powerpoint/2010/main" val="387876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12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Preliminary assessment</a:t>
            </a:r>
            <a:endParaRPr lang="en-GB" i="1" dirty="0">
              <a:solidFill>
                <a:schemeClr val="tx2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1560" y="1451695"/>
            <a:ext cx="1720255" cy="1977305"/>
            <a:chOff x="2724223" y="1678347"/>
            <a:chExt cx="1720255" cy="1977305"/>
          </a:xfrm>
        </p:grpSpPr>
        <p:sp>
          <p:nvSpPr>
            <p:cNvPr id="6" name="Hexagon 5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9933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Hexagon 4"/>
            <p:cNvSpPr/>
            <p:nvPr/>
          </p:nvSpPr>
          <p:spPr>
            <a:xfrm>
              <a:off x="2724223" y="1986477"/>
              <a:ext cx="1720253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dirty="0"/>
                <a:t>Comprehensive budget accounting</a:t>
              </a:r>
            </a:p>
          </p:txBody>
        </p:sp>
      </p:grp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843808" y="1451694"/>
            <a:ext cx="5472608" cy="49599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Main changes/progress </a:t>
            </a:r>
          </a:p>
          <a:p>
            <a:pPr>
              <a:buFontTx/>
              <a:buChar char="-"/>
            </a:pPr>
            <a:r>
              <a:rPr lang="en-GB" sz="1800" dirty="0"/>
              <a:t>Administrative, economic and functional classifications in the budget </a:t>
            </a:r>
            <a:r>
              <a:rPr lang="en-GB" sz="1800" dirty="0" smtClean="0"/>
              <a:t>nomenclature</a:t>
            </a:r>
            <a:endParaRPr lang="en-GB" sz="1800" dirty="0"/>
          </a:p>
          <a:p>
            <a:pPr>
              <a:buFontTx/>
              <a:buChar char="-"/>
            </a:pPr>
            <a:r>
              <a:rPr lang="en-GB" sz="1800" dirty="0"/>
              <a:t>Monthly reporting </a:t>
            </a:r>
            <a:r>
              <a:rPr lang="en-GB" sz="1800" dirty="0" smtClean="0"/>
              <a:t>in-year and modified </a:t>
            </a:r>
            <a:r>
              <a:rPr lang="en-GB" sz="1800" dirty="0"/>
              <a:t>accruals for </a:t>
            </a:r>
            <a:r>
              <a:rPr lang="en-GB" sz="1800" dirty="0" smtClean="0"/>
              <a:t>year-end reporting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Recommendations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GB" sz="1800" dirty="0" smtClean="0"/>
              <a:t>Establish consolidated modified-accruals financial statements for the State and consider a move to full accrual accounting</a:t>
            </a:r>
          </a:p>
          <a:p>
            <a:pPr>
              <a:buFontTx/>
              <a:buChar char="-"/>
            </a:pPr>
            <a:r>
              <a:rPr lang="en-GB" sz="1800" dirty="0" smtClean="0"/>
              <a:t>Establish </a:t>
            </a:r>
            <a:r>
              <a:rPr lang="en-GB" sz="1800" dirty="0"/>
              <a:t>a quality insurance mechanism for accounting standards (independent standards setter or advisory council</a:t>
            </a:r>
            <a:r>
              <a:rPr lang="en-GB" sz="1800" dirty="0" smtClean="0"/>
              <a:t>)</a:t>
            </a:r>
          </a:p>
          <a:p>
            <a:pPr>
              <a:buFontTx/>
              <a:buChar char="-"/>
            </a:pPr>
            <a:r>
              <a:rPr lang="en-GB" sz="1800" dirty="0"/>
              <a:t>Provide more detailed and legible on transfers in monthly budget execution </a:t>
            </a:r>
            <a:r>
              <a:rPr lang="en-GB" sz="1800" dirty="0" smtClean="0"/>
              <a:t>reports</a:t>
            </a:r>
            <a:endParaRPr lang="en-GB" sz="1800" dirty="0"/>
          </a:p>
          <a:p>
            <a:pPr>
              <a:buFontTx/>
              <a:buChar char="-"/>
            </a:pPr>
            <a:r>
              <a:rPr lang="en-US" sz="1800" dirty="0" smtClean="0"/>
              <a:t>Consider </a:t>
            </a:r>
            <a:r>
              <a:rPr lang="en-US" sz="1800" dirty="0"/>
              <a:t>formal approval from the Parliament for major changes in budget execution (between policy areas</a:t>
            </a:r>
            <a:r>
              <a:rPr lang="en-US" sz="1800" dirty="0" smtClean="0"/>
              <a:t>)</a:t>
            </a:r>
            <a:endParaRPr lang="en-GB" sz="1800" dirty="0"/>
          </a:p>
          <a:p>
            <a:pPr>
              <a:buFontTx/>
              <a:buChar char="-"/>
            </a:pPr>
            <a:endParaRPr lang="en-GB" sz="1800" dirty="0" smtClean="0"/>
          </a:p>
          <a:p>
            <a:pPr>
              <a:buFontTx/>
              <a:buChar char="-"/>
            </a:pP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611560" y="2924944"/>
            <a:ext cx="1760226" cy="1996126"/>
            <a:chOff x="2724223" y="1678347"/>
            <a:chExt cx="1720255" cy="1977305"/>
          </a:xfrm>
        </p:grpSpPr>
        <p:sp>
          <p:nvSpPr>
            <p:cNvPr id="10" name="Hexagon 9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6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Hexagon 4"/>
            <p:cNvSpPr/>
            <p:nvPr/>
          </p:nvSpPr>
          <p:spPr>
            <a:xfrm>
              <a:off x="2724223" y="1949909"/>
              <a:ext cx="1702239" cy="13976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/>
                <a:t>Effective budget execution</a:t>
              </a:r>
              <a:endParaRPr lang="en-GB" sz="1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61295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165388"/>
            <a:ext cx="7776864" cy="566822"/>
          </a:xfrm>
        </p:spPr>
        <p:txBody>
          <a:bodyPr/>
          <a:lstStyle/>
          <a:p>
            <a:r>
              <a:rPr lang="en-GB" sz="3200" b="1" cap="none" dirty="0">
                <a:solidFill>
                  <a:schemeClr val="accent3"/>
                </a:solidFill>
              </a:rPr>
              <a:t>http://www.oecd.org/gov/budgeting/</a:t>
            </a:r>
            <a:endParaRPr lang="en-GB" sz="3200" cap="none" dirty="0">
              <a:solidFill>
                <a:schemeClr val="accent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0D4BC45-2386-45BD-BBCF-58F6A47B6A8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4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582541"/>
            <a:ext cx="3887976" cy="45252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 (1) : </a:t>
            </a:r>
            <a:r>
              <a:rPr lang="en-US" dirty="0"/>
              <a:t>Steady economic </a:t>
            </a:r>
            <a:r>
              <a:rPr lang="en-US" dirty="0" smtClean="0"/>
              <a:t>growth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73063-F20A-4257-8412-51AC211343D4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499992" y="1582541"/>
            <a:ext cx="4482008" cy="4525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endParaRPr lang="en-US" sz="2400" dirty="0" smtClean="0"/>
          </a:p>
          <a:p>
            <a:pPr marL="0" indent="0">
              <a:buFont typeface="Arial" pitchFamily="34" charset="0"/>
              <a:buNone/>
            </a:pPr>
            <a:endParaRPr lang="en-US" sz="2400" dirty="0" smtClean="0"/>
          </a:p>
          <a:p>
            <a:pPr marL="0" indent="0">
              <a:buFont typeface="Arial" pitchFamily="34" charset="0"/>
              <a:buNone/>
            </a:pPr>
            <a:endParaRPr lang="en-US" sz="2400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GB" sz="2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9738966"/>
              </p:ext>
            </p:extLst>
          </p:nvPr>
        </p:nvGraphicFramePr>
        <p:xfrm>
          <a:off x="683568" y="1582541"/>
          <a:ext cx="7200800" cy="4222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899592" y="5951202"/>
            <a:ext cx="73801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1800" marR="431800">
              <a:spcBef>
                <a:spcPts val="600"/>
              </a:spcBef>
              <a:spcAft>
                <a:spcPts val="1200"/>
              </a:spcAft>
            </a:pPr>
            <a:r>
              <a:rPr lang="en-GB" sz="1200" i="1" dirty="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Source</a:t>
            </a:r>
            <a:r>
              <a:rPr lang="en-GB" sz="1200" dirty="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: </a:t>
            </a:r>
            <a:r>
              <a:rPr lang="en-GB" sz="1200" dirty="0" smtClean="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Eurostat database </a:t>
            </a:r>
            <a:r>
              <a:rPr lang="en-GB" sz="1200" dirty="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of </a:t>
            </a:r>
            <a:r>
              <a:rPr lang="en-GB" sz="1200" dirty="0" smtClean="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June 2019.</a:t>
            </a:r>
            <a:endParaRPr lang="en-GB" sz="1200" dirty="0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66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582541"/>
            <a:ext cx="3887976" cy="45252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 (2) : Robust public finance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73063-F20A-4257-8412-51AC211343D4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499992" y="1582541"/>
            <a:ext cx="4320480" cy="4222723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27272"/>
              </a:buClr>
              <a:buFont typeface="Arial" pitchFamily="34" charset="0"/>
              <a:buNone/>
            </a:pPr>
            <a:endParaRPr lang="en-US" sz="2400" dirty="0" smtClean="0">
              <a:solidFill>
                <a:srgbClr val="727272"/>
              </a:solidFill>
            </a:endParaRPr>
          </a:p>
          <a:p>
            <a:pPr marL="0" indent="0">
              <a:buClr>
                <a:srgbClr val="727272"/>
              </a:buClr>
              <a:buFont typeface="Arial" pitchFamily="34" charset="0"/>
              <a:buNone/>
            </a:pPr>
            <a:endParaRPr lang="en-US" sz="2400" dirty="0">
              <a:solidFill>
                <a:srgbClr val="727272"/>
              </a:solidFill>
            </a:endParaRPr>
          </a:p>
          <a:p>
            <a:pPr marL="0" indent="0">
              <a:buClr>
                <a:srgbClr val="727272"/>
              </a:buClr>
              <a:buFont typeface="Arial" pitchFamily="34" charset="0"/>
              <a:buNone/>
            </a:pPr>
            <a:endParaRPr lang="en-US" sz="2400" dirty="0" smtClean="0">
              <a:solidFill>
                <a:srgbClr val="727272"/>
              </a:solidFill>
            </a:endParaRPr>
          </a:p>
          <a:p>
            <a:pPr marL="0" indent="0">
              <a:buClr>
                <a:srgbClr val="727272"/>
              </a:buClr>
              <a:buFont typeface="Arial" pitchFamily="34" charset="0"/>
              <a:buNone/>
            </a:pPr>
            <a:endParaRPr lang="en-US" sz="2400" dirty="0" smtClean="0">
              <a:solidFill>
                <a:srgbClr val="727272"/>
              </a:solidFill>
            </a:endParaRPr>
          </a:p>
          <a:p>
            <a:pPr marL="0" indent="0">
              <a:buClr>
                <a:srgbClr val="727272"/>
              </a:buClr>
              <a:buFont typeface="Arial" pitchFamily="34" charset="0"/>
              <a:buNone/>
            </a:pPr>
            <a:endParaRPr lang="en-US" sz="2400" dirty="0" smtClean="0">
              <a:solidFill>
                <a:srgbClr val="727272"/>
              </a:solidFill>
            </a:endParaRPr>
          </a:p>
          <a:p>
            <a:pPr marL="0" indent="0">
              <a:buClr>
                <a:srgbClr val="727272"/>
              </a:buClr>
              <a:buFont typeface="Arial" pitchFamily="34" charset="0"/>
              <a:buNone/>
            </a:pPr>
            <a:endParaRPr lang="en-US" dirty="0" smtClean="0">
              <a:solidFill>
                <a:srgbClr val="727272"/>
              </a:solidFill>
            </a:endParaRPr>
          </a:p>
          <a:p>
            <a:pPr marL="0" indent="0">
              <a:buClr>
                <a:srgbClr val="727272"/>
              </a:buClr>
              <a:buFont typeface="Arial" pitchFamily="34" charset="0"/>
              <a:buNone/>
            </a:pPr>
            <a:endParaRPr lang="en-US" dirty="0" smtClean="0">
              <a:solidFill>
                <a:srgbClr val="727272"/>
              </a:solidFill>
            </a:endParaRPr>
          </a:p>
          <a:p>
            <a:pPr marL="0" indent="0">
              <a:buClr>
                <a:srgbClr val="727272"/>
              </a:buClr>
              <a:buFont typeface="Arial" pitchFamily="34" charset="0"/>
              <a:buNone/>
            </a:pPr>
            <a:endParaRPr lang="en-US" sz="2400" dirty="0" smtClean="0">
              <a:solidFill>
                <a:srgbClr val="727272"/>
              </a:solidFill>
            </a:endParaRPr>
          </a:p>
          <a:p>
            <a:pPr>
              <a:buClr>
                <a:srgbClr val="727272"/>
              </a:buClr>
            </a:pPr>
            <a:endParaRPr lang="en-US" sz="2400" dirty="0" smtClean="0">
              <a:solidFill>
                <a:srgbClr val="727272"/>
              </a:solidFill>
            </a:endParaRPr>
          </a:p>
          <a:p>
            <a:pPr>
              <a:buClr>
                <a:srgbClr val="727272"/>
              </a:buClr>
            </a:pPr>
            <a:endParaRPr lang="en-GB" sz="2400" dirty="0">
              <a:solidFill>
                <a:srgbClr val="727272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762087"/>
              </p:ext>
            </p:extLst>
          </p:nvPr>
        </p:nvGraphicFramePr>
        <p:xfrm>
          <a:off x="539552" y="1772816"/>
          <a:ext cx="396044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10"/>
          <p:cNvSpPr/>
          <p:nvPr/>
        </p:nvSpPr>
        <p:spPr>
          <a:xfrm>
            <a:off x="899593" y="5951202"/>
            <a:ext cx="41044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1800" marR="431800">
              <a:spcBef>
                <a:spcPts val="600"/>
              </a:spcBef>
              <a:spcAft>
                <a:spcPts val="1200"/>
              </a:spcAft>
            </a:pPr>
            <a:r>
              <a:rPr lang="en-GB" sz="1200" i="1" dirty="0">
                <a:solidFill>
                  <a:srgbClr val="727272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Source</a:t>
            </a:r>
            <a:r>
              <a:rPr lang="en-GB" sz="1200" dirty="0">
                <a:solidFill>
                  <a:srgbClr val="727272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: Eurostat database of  June 2019.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635978729"/>
              </p:ext>
            </p:extLst>
          </p:nvPr>
        </p:nvGraphicFramePr>
        <p:xfrm>
          <a:off x="4716016" y="2276872"/>
          <a:ext cx="3822426" cy="352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 Placeholder 2"/>
          <p:cNvSpPr txBox="1">
            <a:spLocks/>
          </p:cNvSpPr>
          <p:nvPr/>
        </p:nvSpPr>
        <p:spPr>
          <a:xfrm>
            <a:off x="4947503" y="1772816"/>
            <a:ext cx="3586986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dirty="0" smtClean="0">
                <a:solidFill>
                  <a:schemeClr val="bg2">
                    <a:lumMod val="10000"/>
                  </a:schemeClr>
                </a:solidFill>
              </a:rPr>
              <a:t>General government </a:t>
            </a:r>
            <a:r>
              <a:rPr lang="en-GB" sz="1400" dirty="0">
                <a:solidFill>
                  <a:schemeClr val="bg2">
                    <a:lumMod val="10000"/>
                  </a:schemeClr>
                </a:solidFill>
              </a:rPr>
              <a:t>b</a:t>
            </a:r>
            <a:r>
              <a:rPr lang="en-GB" sz="1400" dirty="0" smtClean="0">
                <a:solidFill>
                  <a:schemeClr val="bg2">
                    <a:lumMod val="10000"/>
                  </a:schemeClr>
                </a:solidFill>
              </a:rPr>
              <a:t>udget </a:t>
            </a:r>
            <a:r>
              <a:rPr lang="en-GB" sz="1400" dirty="0">
                <a:solidFill>
                  <a:schemeClr val="bg2">
                    <a:lumMod val="10000"/>
                  </a:schemeClr>
                </a:solidFill>
              </a:rPr>
              <a:t>b</a:t>
            </a:r>
            <a:r>
              <a:rPr lang="en-GB" sz="1400" dirty="0" smtClean="0">
                <a:solidFill>
                  <a:schemeClr val="bg2">
                    <a:lumMod val="10000"/>
                  </a:schemeClr>
                </a:solidFill>
              </a:rPr>
              <a:t>alance</a:t>
            </a:r>
          </a:p>
          <a:p>
            <a:pPr marL="0" indent="0" algn="ctr">
              <a:spcBef>
                <a:spcPts val="0"/>
              </a:spcBef>
              <a:buNone/>
            </a:pPr>
            <a:endParaRPr lang="en-GB" sz="1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(% of GDP)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GB" sz="1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400" baseline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cap="all" dirty="0" smtClean="0"/>
              <a:t/>
            </a:r>
            <a:br>
              <a:rPr lang="en-US" sz="1400" cap="all" dirty="0" smtClean="0"/>
            </a:br>
            <a:r>
              <a:rPr lang="en-US" sz="1400" cap="all" dirty="0" smtClean="0"/>
              <a:t> </a:t>
            </a:r>
            <a:endParaRPr lang="bg-BG" sz="1400" cap="all" dirty="0"/>
          </a:p>
        </p:txBody>
      </p:sp>
    </p:spTree>
    <p:extLst>
      <p:ext uri="{BB962C8B-B14F-4D97-AF65-F5344CB8AC3E}">
        <p14:creationId xmlns:p14="http://schemas.microsoft.com/office/powerpoint/2010/main" val="85136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602000"/>
            <a:ext cx="8514000" cy="470732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Explain reforms undertaken since the previous OECD budget review (2009)</a:t>
            </a:r>
            <a:endParaRPr lang="en-US" sz="1800" dirty="0" smtClean="0"/>
          </a:p>
          <a:p>
            <a:pPr marL="0" indent="0">
              <a:buNone/>
            </a:pPr>
            <a:r>
              <a:rPr lang="en-US" sz="2400" dirty="0" smtClean="0"/>
              <a:t>    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ssess </a:t>
            </a:r>
            <a:r>
              <a:rPr lang="en-US" sz="2400" dirty="0"/>
              <a:t>alignment</a:t>
            </a:r>
            <a:r>
              <a:rPr lang="en-US" sz="2400" dirty="0" smtClean="0"/>
              <a:t> with the OECD 10 recommendations on Budgetary governance</a:t>
            </a:r>
          </a:p>
          <a:p>
            <a:endParaRPr lang="en-US" sz="2400" dirty="0"/>
          </a:p>
          <a:p>
            <a:r>
              <a:rPr lang="en-US" sz="2400" dirty="0"/>
              <a:t>I</a:t>
            </a:r>
            <a:r>
              <a:rPr lang="en-US" sz="2400" dirty="0" smtClean="0"/>
              <a:t>dentify priority areas for further reforms</a:t>
            </a:r>
            <a:endParaRPr lang="en-US" sz="2400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2800" dirty="0"/>
              <a:t>Objectives of the </a:t>
            </a:r>
            <a:r>
              <a:rPr lang="en-GB" sz="2800" dirty="0" smtClean="0"/>
              <a:t>OECD </a:t>
            </a:r>
            <a:r>
              <a:rPr lang="en-US" sz="2800" dirty="0" err="1" smtClean="0"/>
              <a:t>bu</a:t>
            </a:r>
            <a:r>
              <a:rPr lang="en-GB" sz="2800" dirty="0" err="1" smtClean="0"/>
              <a:t>dget</a:t>
            </a:r>
            <a:r>
              <a:rPr lang="en-GB" sz="2800" dirty="0" smtClean="0"/>
              <a:t> review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73063-F20A-4257-8412-51AC211343D4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87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928144"/>
            <a:ext cx="7488832" cy="1041311"/>
          </a:xfrm>
        </p:spPr>
        <p:txBody>
          <a:bodyPr/>
          <a:lstStyle/>
          <a:p>
            <a:r>
              <a:rPr lang="en-GB" dirty="0" smtClean="0"/>
              <a:t>Preliminary assessment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srgbClr val="006299"/>
                </a:solidFill>
              </a:rPr>
              <a:pPr/>
              <a:t>5</a:t>
            </a:fld>
            <a:endParaRPr lang="en-GB">
              <a:solidFill>
                <a:srgbClr val="0062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65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dirty="0" smtClean="0"/>
              <a:t>Public Finance Act (2013)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73063-F20A-4257-8412-51AC211343D4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468000" y="1602000"/>
            <a:ext cx="8784520" cy="45633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Significance </a:t>
            </a:r>
            <a:endParaRPr lang="en-US" sz="2400" dirty="0" smtClean="0"/>
          </a:p>
          <a:p>
            <a:r>
              <a:rPr lang="en-US" sz="2200" dirty="0" smtClean="0"/>
              <a:t>Primary budget law </a:t>
            </a:r>
            <a:r>
              <a:rPr lang="en-US" sz="2200" dirty="0"/>
              <a:t>for the general structure of public </a:t>
            </a:r>
            <a:r>
              <a:rPr lang="en-US" sz="2200" dirty="0" smtClean="0"/>
              <a:t>finances* </a:t>
            </a:r>
          </a:p>
          <a:p>
            <a:pPr marL="0" indent="0">
              <a:buNone/>
            </a:pPr>
            <a:r>
              <a:rPr lang="en-US" sz="2200" dirty="0" smtClean="0"/>
              <a:t>      </a:t>
            </a:r>
            <a:r>
              <a:rPr lang="en-US" sz="2000" dirty="0" smtClean="0"/>
              <a:t>* amended in 2015, 2016, 2017</a:t>
            </a:r>
          </a:p>
          <a:p>
            <a:r>
              <a:rPr lang="en-US" sz="2200" dirty="0" smtClean="0"/>
              <a:t>Prudent fiscal policies consistent with the European Union </a:t>
            </a:r>
          </a:p>
          <a:p>
            <a:pPr marL="0" indent="0">
              <a:buNone/>
            </a:pPr>
            <a:endParaRPr lang="en-GB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Main contents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200" dirty="0" smtClean="0"/>
              <a:t>Strengthening medium-term budget framework and budget forecasting according to </a:t>
            </a:r>
            <a:r>
              <a:rPr lang="en-GB" altLang="ko-KR" sz="2200" dirty="0" smtClean="0"/>
              <a:t>E</a:t>
            </a:r>
            <a:r>
              <a:rPr lang="en-US" altLang="ko-KR" sz="2200" dirty="0" smtClean="0"/>
              <a:t>SA(</a:t>
            </a:r>
            <a:r>
              <a:rPr lang="en-US" altLang="ko-KR" sz="2200" u="sng" dirty="0" smtClean="0"/>
              <a:t>E</a:t>
            </a:r>
            <a:r>
              <a:rPr lang="en-US" altLang="ko-KR" sz="2200" dirty="0" smtClean="0"/>
              <a:t>uropean </a:t>
            </a:r>
            <a:r>
              <a:rPr lang="en-US" altLang="ko-KR" sz="2200" u="sng" dirty="0" smtClean="0"/>
              <a:t>S</a:t>
            </a:r>
            <a:r>
              <a:rPr lang="en-US" altLang="ko-KR" sz="2200" dirty="0" smtClean="0"/>
              <a:t>ystem of </a:t>
            </a:r>
            <a:r>
              <a:rPr lang="en-US" altLang="ko-KR" sz="2200" u="sng" dirty="0" smtClean="0"/>
              <a:t>A</a:t>
            </a:r>
            <a:r>
              <a:rPr lang="en-US" altLang="ko-KR" sz="2200" dirty="0" smtClean="0"/>
              <a:t>ccounts) 2010</a:t>
            </a:r>
          </a:p>
          <a:p>
            <a:r>
              <a:rPr lang="en-US" sz="2200" dirty="0" smtClean="0"/>
              <a:t>Strict fiscal rules (Debt, budget balance and spending)</a:t>
            </a:r>
          </a:p>
          <a:p>
            <a:r>
              <a:rPr lang="en-US" sz="2200" dirty="0" smtClean="0"/>
              <a:t>Social </a:t>
            </a:r>
            <a:r>
              <a:rPr lang="en-US" sz="2200" dirty="0"/>
              <a:t>insurance, health insurance and municipal budget </a:t>
            </a:r>
            <a:r>
              <a:rPr lang="en-US" sz="2200" dirty="0" smtClean="0"/>
              <a:t>consistent with state budget</a:t>
            </a:r>
          </a:p>
          <a:p>
            <a:r>
              <a:rPr lang="en-US" sz="2200" dirty="0" smtClean="0"/>
              <a:t>Sustainable implementation of a </a:t>
            </a:r>
            <a:r>
              <a:rPr lang="en-US" sz="2200" dirty="0" err="1" smtClean="0"/>
              <a:t>programme</a:t>
            </a:r>
            <a:r>
              <a:rPr lang="en-US" sz="2200" dirty="0" smtClean="0"/>
              <a:t> budget format</a:t>
            </a:r>
          </a:p>
          <a:p>
            <a:r>
              <a:rPr lang="en-US" sz="2200" dirty="0" smtClean="0"/>
              <a:t>Increasing the budget transparency and accountability through monitoring and reporting</a:t>
            </a: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07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2483768" y="1778526"/>
            <a:ext cx="1543405" cy="1722482"/>
            <a:chOff x="1798844" y="9"/>
            <a:chExt cx="1720255" cy="1977305"/>
          </a:xfrm>
          <a:solidFill>
            <a:srgbClr val="7030A0"/>
          </a:solidFill>
        </p:grpSpPr>
        <p:sp>
          <p:nvSpPr>
            <p:cNvPr id="42" name="Hexagon 41"/>
            <p:cNvSpPr/>
            <p:nvPr/>
          </p:nvSpPr>
          <p:spPr>
            <a:xfrm rot="5400000">
              <a:off x="1670319" y="128534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Hexagon 4"/>
            <p:cNvSpPr/>
            <p:nvPr/>
          </p:nvSpPr>
          <p:spPr>
            <a:xfrm>
              <a:off x="1993025" y="363073"/>
              <a:ext cx="1354409" cy="125117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/>
                <a:t>Budgeting within fiscal objectives</a:t>
              </a:r>
              <a:endParaRPr lang="en-GB" sz="1400" b="1" kern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787208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OECD Principles of Budgetary Governance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511680" y="3162522"/>
            <a:ext cx="1552707" cy="1722482"/>
            <a:chOff x="2713854" y="1591345"/>
            <a:chExt cx="1730623" cy="1977305"/>
          </a:xfrm>
        </p:grpSpPr>
        <p:sp>
          <p:nvSpPr>
            <p:cNvPr id="18" name="Hexagon 17"/>
            <p:cNvSpPr/>
            <p:nvPr/>
          </p:nvSpPr>
          <p:spPr>
            <a:xfrm rot="5400000">
              <a:off x="2595697" y="1719870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Hexagon 4"/>
            <p:cNvSpPr/>
            <p:nvPr/>
          </p:nvSpPr>
          <p:spPr>
            <a:xfrm>
              <a:off x="2713854" y="1906840"/>
              <a:ext cx="1720254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/>
                <a:t>Quality, integrity </a:t>
              </a:r>
              <a:r>
                <a:rPr lang="en-GB" sz="1200" b="1" kern="1200" dirty="0" smtClean="0"/>
                <a:t>&amp;</a:t>
              </a:r>
              <a:r>
                <a:rPr lang="en-GB" sz="1400" b="1" kern="1200" dirty="0" smtClean="0"/>
                <a:t> independent audit</a:t>
              </a:r>
              <a:endParaRPr lang="en-GB" sz="1400" b="1" kern="1200" dirty="0"/>
            </a:p>
          </p:txBody>
        </p:sp>
      </p:grpSp>
      <p:sp>
        <p:nvSpPr>
          <p:cNvPr id="25" name="Hexagon 4"/>
          <p:cNvSpPr/>
          <p:nvPr/>
        </p:nvSpPr>
        <p:spPr>
          <a:xfrm>
            <a:off x="2994128" y="5188989"/>
            <a:ext cx="1298960" cy="118564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9530" tIns="49530" rIns="49530" bIns="4953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b="1" kern="1200" dirty="0" smtClean="0"/>
              <a:t>Performance, Evaluation &amp; VFM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4392212" y="4617301"/>
            <a:ext cx="1543405" cy="1722482"/>
            <a:chOff x="2724223" y="1678347"/>
            <a:chExt cx="1720255" cy="1977305"/>
          </a:xfrm>
        </p:grpSpPr>
        <p:sp>
          <p:nvSpPr>
            <p:cNvPr id="39" name="Hexagon 38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9933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Hexagon 4"/>
            <p:cNvSpPr/>
            <p:nvPr/>
          </p:nvSpPr>
          <p:spPr>
            <a:xfrm>
              <a:off x="2724223" y="1986477"/>
              <a:ext cx="1720253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/>
                <a:t>Comprehensive </a:t>
              </a:r>
              <a:r>
                <a:rPr lang="en-GB" sz="1400" b="1" dirty="0" smtClean="0"/>
                <a:t>budget accounting</a:t>
              </a:r>
              <a:endParaRPr lang="en-GB" sz="1400" b="1" kern="1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242124" y="4581128"/>
            <a:ext cx="1543405" cy="1722482"/>
            <a:chOff x="2724223" y="1678347"/>
            <a:chExt cx="1720255" cy="1977305"/>
          </a:xfrm>
        </p:grpSpPr>
        <p:sp>
          <p:nvSpPr>
            <p:cNvPr id="45" name="Hexagon 44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6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Hexagon 4"/>
            <p:cNvSpPr/>
            <p:nvPr/>
          </p:nvSpPr>
          <p:spPr>
            <a:xfrm>
              <a:off x="2724223" y="1949909"/>
              <a:ext cx="1702239" cy="13976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/>
                <a:t>Effective budget execution</a:t>
              </a:r>
              <a:endParaRPr lang="en-GB" sz="1400" b="1" kern="12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230902" y="1722473"/>
            <a:ext cx="1673324" cy="1770201"/>
            <a:chOff x="2724224" y="1678347"/>
            <a:chExt cx="1720255" cy="1977305"/>
          </a:xfrm>
        </p:grpSpPr>
        <p:sp>
          <p:nvSpPr>
            <p:cNvPr id="48" name="Hexagon 47"/>
            <p:cNvSpPr/>
            <p:nvPr/>
          </p:nvSpPr>
          <p:spPr>
            <a:xfrm rot="5400000">
              <a:off x="2595699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Hexagon 4"/>
            <p:cNvSpPr/>
            <p:nvPr/>
          </p:nvSpPr>
          <p:spPr>
            <a:xfrm>
              <a:off x="2724224" y="1986477"/>
              <a:ext cx="1720254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dirty="0"/>
                <a:t>Alignment with medium-term strategic plans and priorities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196790" y="1762598"/>
            <a:ext cx="1543405" cy="1722482"/>
            <a:chOff x="2724223" y="1678347"/>
            <a:chExt cx="1720255" cy="1977305"/>
          </a:xfrm>
        </p:grpSpPr>
        <p:sp>
          <p:nvSpPr>
            <p:cNvPr id="51" name="Hexagon 50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00B0F0"/>
            </a:solidFill>
            <a:effectLst>
              <a:softEdge rad="31750"/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Hexagon 4"/>
            <p:cNvSpPr/>
            <p:nvPr/>
          </p:nvSpPr>
          <p:spPr>
            <a:xfrm>
              <a:off x="2724223" y="1986477"/>
              <a:ext cx="1720255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/>
                <a:t>Performance, evaluation </a:t>
              </a:r>
              <a:r>
                <a:rPr lang="en-GB" sz="1200" b="1" kern="1200" dirty="0" smtClean="0"/>
                <a:t>&amp;</a:t>
              </a:r>
              <a:r>
                <a:rPr lang="en-GB" sz="1400" b="1" kern="1200" dirty="0" smtClean="0"/>
                <a:t> VFM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396225" y="3190233"/>
            <a:ext cx="1548085" cy="1722482"/>
            <a:chOff x="2724223" y="1692053"/>
            <a:chExt cx="1725471" cy="1977305"/>
          </a:xfrm>
        </p:grpSpPr>
        <p:sp>
          <p:nvSpPr>
            <p:cNvPr id="54" name="Hexagon 53"/>
            <p:cNvSpPr/>
            <p:nvPr/>
          </p:nvSpPr>
          <p:spPr>
            <a:xfrm rot="5400000">
              <a:off x="2600914" y="1820578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Hexagon 4"/>
            <p:cNvSpPr/>
            <p:nvPr/>
          </p:nvSpPr>
          <p:spPr>
            <a:xfrm>
              <a:off x="2724223" y="1986477"/>
              <a:ext cx="1720255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dirty="0"/>
                <a:t>Transparency, openness </a:t>
              </a:r>
              <a:r>
                <a:rPr lang="en-GB" sz="1200" b="1" dirty="0"/>
                <a:t>&amp;</a:t>
              </a:r>
              <a:r>
                <a:rPr lang="en-GB" sz="1400" b="1" dirty="0"/>
                <a:t> accessibility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302055" y="3169887"/>
            <a:ext cx="1543405" cy="1722482"/>
            <a:chOff x="2724223" y="1678347"/>
            <a:chExt cx="1720255" cy="1977305"/>
          </a:xfrm>
        </p:grpSpPr>
        <p:sp>
          <p:nvSpPr>
            <p:cNvPr id="57" name="Hexagon 56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0099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Hexagon 4"/>
            <p:cNvSpPr/>
            <p:nvPr/>
          </p:nvSpPr>
          <p:spPr>
            <a:xfrm>
              <a:off x="2757506" y="2054321"/>
              <a:ext cx="1653688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dirty="0" smtClean="0"/>
                <a:t>Participative, Inclusive</a:t>
              </a:r>
              <a:r>
                <a:rPr lang="en-GB" sz="1400" b="1" dirty="0"/>
                <a:t/>
              </a:r>
              <a:br>
                <a:rPr lang="en-GB" sz="1400" b="1" dirty="0"/>
              </a:br>
              <a:r>
                <a:rPr lang="en-GB" sz="1200" b="1" dirty="0"/>
                <a:t>&amp;</a:t>
              </a:r>
              <a:r>
                <a:rPr lang="en-GB" sz="1400" b="1" dirty="0"/>
                <a:t> </a:t>
              </a:r>
              <a:r>
                <a:rPr lang="en-GB" sz="1400" b="1" dirty="0" smtClean="0"/>
                <a:t>Realistic Debate</a:t>
              </a:r>
              <a:endParaRPr lang="en-GB" sz="1400" b="1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56737" y="4611284"/>
            <a:ext cx="1543405" cy="1722482"/>
            <a:chOff x="2724223" y="1678347"/>
            <a:chExt cx="1720255" cy="1977305"/>
          </a:xfrm>
        </p:grpSpPr>
        <p:sp>
          <p:nvSpPr>
            <p:cNvPr id="60" name="Hexagon 59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Hexagon 4"/>
            <p:cNvSpPr/>
            <p:nvPr/>
          </p:nvSpPr>
          <p:spPr>
            <a:xfrm>
              <a:off x="2724224" y="1986477"/>
              <a:ext cx="1720254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/>
                <a:t>Fiscal Risks </a:t>
              </a:r>
              <a:r>
                <a:rPr lang="en-GB" sz="1200" b="1" kern="1200" dirty="0" smtClean="0"/>
                <a:t>&amp;</a:t>
              </a:r>
              <a:r>
                <a:rPr lang="en-GB" sz="1400" b="1" kern="1200" dirty="0" smtClean="0"/>
                <a:t> Sustainability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506447" y="4617301"/>
            <a:ext cx="1543405" cy="1722482"/>
            <a:chOff x="2724223" y="1678347"/>
            <a:chExt cx="1720255" cy="1977305"/>
          </a:xfrm>
        </p:grpSpPr>
        <p:sp>
          <p:nvSpPr>
            <p:cNvPr id="63" name="Hexagon 62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Hexagon 4"/>
            <p:cNvSpPr/>
            <p:nvPr/>
          </p:nvSpPr>
          <p:spPr>
            <a:xfrm>
              <a:off x="2724223" y="1949907"/>
              <a:ext cx="1720253" cy="13976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dirty="0"/>
                <a:t>Capital budgeting framework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230901" y="1722473"/>
            <a:ext cx="1673324" cy="1770201"/>
            <a:chOff x="2724224" y="1678347"/>
            <a:chExt cx="1720255" cy="1977305"/>
          </a:xfrm>
        </p:grpSpPr>
        <p:sp>
          <p:nvSpPr>
            <p:cNvPr id="35" name="Hexagon 34"/>
            <p:cNvSpPr/>
            <p:nvPr/>
          </p:nvSpPr>
          <p:spPr>
            <a:xfrm rot="5400000">
              <a:off x="2595699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Hexagon 4"/>
            <p:cNvSpPr/>
            <p:nvPr/>
          </p:nvSpPr>
          <p:spPr>
            <a:xfrm>
              <a:off x="2724224" y="1986477"/>
              <a:ext cx="1720254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dirty="0"/>
                <a:t>Alignment with medium-term strategic plans and priorities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046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Hexagon 4"/>
          <p:cNvSpPr/>
          <p:nvPr/>
        </p:nvSpPr>
        <p:spPr>
          <a:xfrm>
            <a:off x="2588911" y="5122691"/>
            <a:ext cx="1447800" cy="136104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9530" tIns="49530" rIns="49530" bIns="4953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kern="1200" dirty="0" smtClean="0"/>
              <a:t>Performance, Evaluation &amp; VFM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87624" y="116632"/>
            <a:ext cx="75711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Preliminary assessment</a:t>
            </a:r>
            <a:endParaRPr lang="en-GB" sz="3200" i="1" dirty="0" smtClean="0">
              <a:solidFill>
                <a:schemeClr val="tx2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588910" y="1602000"/>
            <a:ext cx="6097889" cy="4525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Main changes/progress </a:t>
            </a:r>
          </a:p>
          <a:p>
            <a:pPr>
              <a:buFontTx/>
              <a:buChar char="-"/>
            </a:pPr>
            <a:r>
              <a:rPr lang="en-GB" sz="1800" dirty="0" smtClean="0"/>
              <a:t>Fiscal rules underpin Government commitment to counter-cyclical, sustainable fiscal policy</a:t>
            </a:r>
          </a:p>
          <a:p>
            <a:pPr>
              <a:buFontTx/>
              <a:buChar char="-"/>
            </a:pPr>
            <a:r>
              <a:rPr lang="en-GB" sz="1800" dirty="0"/>
              <a:t>Budget targets are strongly respected by </a:t>
            </a:r>
            <a:r>
              <a:rPr lang="en-GB" sz="1800" dirty="0" smtClean="0"/>
              <a:t>Council of Ministers</a:t>
            </a:r>
          </a:p>
          <a:p>
            <a:pPr>
              <a:buFontTx/>
              <a:buChar char="-"/>
            </a:pPr>
            <a:r>
              <a:rPr lang="en-GB" sz="1800" dirty="0" smtClean="0"/>
              <a:t>Medium-term forecasts are realistic and prudent </a:t>
            </a:r>
            <a:endParaRPr lang="en-GB" sz="1800" dirty="0"/>
          </a:p>
          <a:p>
            <a:pPr marL="0" indent="0">
              <a:buNone/>
            </a:pP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Recommendations</a:t>
            </a:r>
          </a:p>
          <a:p>
            <a:pPr>
              <a:buFontTx/>
              <a:buChar char="-"/>
            </a:pPr>
            <a:r>
              <a:rPr lang="en-US" sz="1800" dirty="0" smtClean="0"/>
              <a:t>Improve the alignment between medium-term strategic plans and the budget to make the expenditure ceilings less indicative </a:t>
            </a:r>
          </a:p>
          <a:p>
            <a:pPr>
              <a:buFontTx/>
              <a:buChar char="-"/>
            </a:pPr>
            <a:r>
              <a:rPr lang="en-US" sz="1800" dirty="0" smtClean="0"/>
              <a:t>Closer cooperation between MoF and other </a:t>
            </a:r>
            <a:r>
              <a:rPr lang="en-US" sz="1800" dirty="0" err="1" smtClean="0"/>
              <a:t>centre</a:t>
            </a:r>
            <a:r>
              <a:rPr lang="en-US" sz="1800" dirty="0" smtClean="0"/>
              <a:t> of government bodies on strategic planning </a:t>
            </a:r>
          </a:p>
          <a:p>
            <a:pPr>
              <a:buFontTx/>
              <a:buChar char="-"/>
            </a:pPr>
            <a:r>
              <a:rPr lang="en-US" sz="1800" dirty="0" smtClean="0"/>
              <a:t>Enact the draft Law on Strategic Planning to ensure that progress to date is built upon</a:t>
            </a:r>
          </a:p>
          <a:p>
            <a:pPr>
              <a:buFontTx/>
              <a:buChar char="-"/>
            </a:pP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690887" y="2996953"/>
            <a:ext cx="1563913" cy="1800200"/>
            <a:chOff x="2724223" y="1678347"/>
            <a:chExt cx="1720255" cy="1977305"/>
          </a:xfrm>
        </p:grpSpPr>
        <p:sp>
          <p:nvSpPr>
            <p:cNvPr id="8" name="Hexagon 7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Hexagon 4"/>
            <p:cNvSpPr/>
            <p:nvPr/>
          </p:nvSpPr>
          <p:spPr>
            <a:xfrm>
              <a:off x="2724224" y="1986477"/>
              <a:ext cx="1720254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dirty="0"/>
                <a:t>Alignment with medium-term strategic plans and priorities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11395" y="1706518"/>
            <a:ext cx="1543405" cy="1722482"/>
            <a:chOff x="1798844" y="9"/>
            <a:chExt cx="1720255" cy="1977305"/>
          </a:xfrm>
          <a:solidFill>
            <a:srgbClr val="7030A0"/>
          </a:solidFill>
        </p:grpSpPr>
        <p:sp>
          <p:nvSpPr>
            <p:cNvPr id="12" name="Hexagon 11"/>
            <p:cNvSpPr/>
            <p:nvPr/>
          </p:nvSpPr>
          <p:spPr>
            <a:xfrm rot="5400000">
              <a:off x="1670319" y="128534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Hexagon 4"/>
            <p:cNvSpPr/>
            <p:nvPr/>
          </p:nvSpPr>
          <p:spPr>
            <a:xfrm>
              <a:off x="1993025" y="363073"/>
              <a:ext cx="1354409" cy="125117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/>
                <a:t>Budgeting within fiscal objectives</a:t>
              </a:r>
              <a:endParaRPr lang="en-GB" sz="1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4568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Hexagon 4"/>
          <p:cNvSpPr/>
          <p:nvPr/>
        </p:nvSpPr>
        <p:spPr>
          <a:xfrm>
            <a:off x="2588911" y="5122691"/>
            <a:ext cx="1447800" cy="136104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9530" tIns="49530" rIns="49530" bIns="4953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kern="1200" dirty="0" smtClean="0"/>
              <a:t>Performance, Evaluation &amp; VFM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2588911" y="1412776"/>
            <a:ext cx="6231561" cy="47419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Main changes/progress </a:t>
            </a:r>
          </a:p>
          <a:p>
            <a:pPr>
              <a:buFontTx/>
              <a:buChar char="-"/>
            </a:pPr>
            <a:r>
              <a:rPr lang="en-GB" sz="1800" dirty="0" smtClean="0"/>
              <a:t>Performance-based budgeting is used widely*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* policy area, programs, performance indicators, etc.</a:t>
            </a:r>
            <a:endParaRPr lang="en-GB" sz="1400" dirty="0"/>
          </a:p>
          <a:p>
            <a:pPr>
              <a:buFontTx/>
              <a:buChar char="-"/>
            </a:pPr>
            <a:r>
              <a:rPr lang="en-GB" sz="1800" dirty="0" err="1" smtClean="0"/>
              <a:t>MoF</a:t>
            </a:r>
            <a:r>
              <a:rPr lang="en-GB" sz="1800" dirty="0" smtClean="0"/>
              <a:t> launched an initiative to review and prioritise performance indicators in the key sectors</a:t>
            </a:r>
            <a:endParaRPr lang="en-GB" sz="1800" dirty="0"/>
          </a:p>
          <a:p>
            <a:pPr>
              <a:buFontTx/>
              <a:buChar char="-"/>
            </a:pPr>
            <a:r>
              <a:rPr lang="en-GB" sz="1800" dirty="0" err="1" smtClean="0"/>
              <a:t>MoF</a:t>
            </a:r>
            <a:r>
              <a:rPr lang="en-GB" sz="1800" dirty="0" smtClean="0"/>
              <a:t> started joint spending review projects with the World Bank</a:t>
            </a:r>
          </a:p>
          <a:p>
            <a:pPr>
              <a:buFontTx/>
              <a:buChar char="-"/>
            </a:pPr>
            <a:r>
              <a:rPr lang="en-GB" sz="1800" dirty="0" err="1"/>
              <a:t>MoF</a:t>
            </a:r>
            <a:r>
              <a:rPr lang="en-GB" sz="1800" dirty="0"/>
              <a:t> carried on the process of preparing spending reviews, based on the World Bank public spending </a:t>
            </a:r>
            <a:r>
              <a:rPr lang="en-GB" sz="1800" dirty="0" smtClean="0"/>
              <a:t>manual</a:t>
            </a:r>
          </a:p>
          <a:p>
            <a:pPr marL="0" indent="0">
              <a:buNone/>
            </a:pPr>
            <a:endParaRPr lang="en-GB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Recommendations</a:t>
            </a:r>
          </a:p>
          <a:p>
            <a:pPr>
              <a:buFontTx/>
              <a:buChar char="-"/>
            </a:pPr>
            <a:r>
              <a:rPr lang="en-US" sz="1800" dirty="0" smtClean="0"/>
              <a:t>Improve the linkage between performance information and budget process (i.e. using the </a:t>
            </a:r>
            <a:r>
              <a:rPr lang="en-US" sz="1800" dirty="0" err="1" smtClean="0"/>
              <a:t>reprioritisation</a:t>
            </a:r>
            <a:r>
              <a:rPr lang="en-US" sz="1800" dirty="0" smtClean="0"/>
              <a:t> of resources)</a:t>
            </a:r>
          </a:p>
          <a:p>
            <a:pPr>
              <a:buFontTx/>
              <a:buChar char="-"/>
            </a:pPr>
            <a:r>
              <a:rPr lang="en-US" sz="1800" dirty="0" smtClean="0"/>
              <a:t>Introduce an agenda for implementation of spending reviews</a:t>
            </a:r>
            <a:endParaRPr lang="en-US" sz="1800" dirty="0"/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87624" y="116632"/>
            <a:ext cx="75711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Preliminary assessment</a:t>
            </a:r>
            <a:endParaRPr lang="en-GB" sz="3200" i="1" dirty="0" smtClean="0">
              <a:solidFill>
                <a:schemeClr val="tx2"/>
              </a:solidFill>
            </a:endParaRPr>
          </a:p>
        </p:txBody>
      </p:sp>
      <p:sp>
        <p:nvSpPr>
          <p:cNvPr id="14" name="Hexagon 4"/>
          <p:cNvSpPr/>
          <p:nvPr/>
        </p:nvSpPr>
        <p:spPr>
          <a:xfrm>
            <a:off x="611560" y="1795726"/>
            <a:ext cx="1794758" cy="14374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9530" tIns="49530" rIns="49530" bIns="49530" numCol="1" spcCol="1270" anchor="ctr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00" b="1" dirty="0"/>
              <a:t>Transparency, openness </a:t>
            </a:r>
            <a:r>
              <a:rPr lang="en-GB" sz="1200" b="1" dirty="0"/>
              <a:t>&amp;</a:t>
            </a:r>
            <a:r>
              <a:rPr lang="en-GB" sz="1400" b="1" dirty="0"/>
              <a:t> accessibility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78538" y="1385906"/>
            <a:ext cx="1761214" cy="2043094"/>
            <a:chOff x="2724223" y="1678347"/>
            <a:chExt cx="1720255" cy="1977305"/>
          </a:xfrm>
        </p:grpSpPr>
        <p:sp>
          <p:nvSpPr>
            <p:cNvPr id="9" name="Hexagon 8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00B0F0"/>
            </a:solidFill>
            <a:effectLst>
              <a:softEdge rad="31750"/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Hexagon 4"/>
            <p:cNvSpPr/>
            <p:nvPr/>
          </p:nvSpPr>
          <p:spPr>
            <a:xfrm>
              <a:off x="2724223" y="1986477"/>
              <a:ext cx="1720255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kern="1200" dirty="0" smtClean="0"/>
                <a:t>Performance, evaluation &amp; VFM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939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69822</TotalTime>
  <Words>740</Words>
  <Application>Microsoft Office PowerPoint</Application>
  <PresentationFormat>On-screen Show (4:3)</PresentationFormat>
  <Paragraphs>162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SimSun</vt:lpstr>
      <vt:lpstr>Arial</vt:lpstr>
      <vt:lpstr>Calibri</vt:lpstr>
      <vt:lpstr>Georgia</vt:lpstr>
      <vt:lpstr>Helvetica 65 Medium</vt:lpstr>
      <vt:lpstr>Times New Roman</vt:lpstr>
      <vt:lpstr>Office Theme</vt:lpstr>
      <vt:lpstr>1_OECD_English_white</vt:lpstr>
      <vt:lpstr>OECD Budget Review of Bulgaria - Preliminary assessment -</vt:lpstr>
      <vt:lpstr>Context (1) : Steady economic growth</vt:lpstr>
      <vt:lpstr>Context (2) : Robust public finance</vt:lpstr>
      <vt:lpstr>Objectives of the OECD budget review</vt:lpstr>
      <vt:lpstr>Preliminary assessment</vt:lpstr>
      <vt:lpstr>Public Finance Act (2013)</vt:lpstr>
      <vt:lpstr>OECD Principles of Budgetary Governance</vt:lpstr>
      <vt:lpstr>PowerPoint Presentation</vt:lpstr>
      <vt:lpstr>PowerPoint Presentation</vt:lpstr>
      <vt:lpstr>PowerPoint Presentation</vt:lpstr>
      <vt:lpstr>PowerPoint Presentation</vt:lpstr>
      <vt:lpstr>Preliminary assessment</vt:lpstr>
      <vt:lpstr>http://www.oecd.org/gov/budgeting/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</dc:title>
  <dc:creator>hl</dc:creator>
  <cp:lastModifiedBy>LECONTE-LUCAS Hélène, GOV/BUD</cp:lastModifiedBy>
  <cp:revision>746</cp:revision>
  <cp:lastPrinted>2019-07-01T11:49:58Z</cp:lastPrinted>
  <dcterms:created xsi:type="dcterms:W3CDTF">2012-09-05T08:42:12Z</dcterms:created>
  <dcterms:modified xsi:type="dcterms:W3CDTF">2019-07-01T11:50:30Z</dcterms:modified>
</cp:coreProperties>
</file>