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71" r:id="rId2"/>
    <p:sldId id="358" r:id="rId3"/>
    <p:sldId id="359" r:id="rId4"/>
    <p:sldId id="365" r:id="rId5"/>
    <p:sldId id="361" r:id="rId6"/>
    <p:sldId id="363" r:id="rId7"/>
    <p:sldId id="364" r:id="rId8"/>
    <p:sldId id="312" r:id="rId9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81546" autoAdjust="0"/>
  </p:normalViewPr>
  <p:slideViewPr>
    <p:cSldViewPr>
      <p:cViewPr>
        <p:scale>
          <a:sx n="65" d="100"/>
          <a:sy n="65" d="100"/>
        </p:scale>
        <p:origin x="-2778" y="-750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6/21/2016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6/21/2016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6/21/2016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6/21/2016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6/21/2016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6/21/2016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6/21/2016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6/21/2016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6/21/2016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Širenje Ankete OCED-a o planiranju proračuna prema učinku na zemlje PEMPAL-a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191000"/>
            <a:ext cx="6934200" cy="762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PEMPAL-ova Zajednica prakse za proračun (BCOP)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1828800" y="5257800"/>
            <a:ext cx="6248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hr-HR" dirty="0" smtClean="0">
              <a:latin typeface="Calibri" pitchFamily="34" charset="0"/>
            </a:endParaRPr>
          </a:p>
          <a:p>
            <a:pPr algn="ctr"/>
            <a:r>
              <a:rPr lang="bs-Latn-BA" dirty="0" smtClean="0">
                <a:latin typeface="Calibri" pitchFamily="34" charset="0"/>
              </a:rPr>
              <a:t>Nicolay Begchin, Ministarstvo financija Ruske Federacije</a:t>
            </a:r>
          </a:p>
          <a:p>
            <a:pPr algn="ctr"/>
            <a:r>
              <a:rPr lang="bs-Latn-BA" dirty="0" smtClean="0">
                <a:latin typeface="Calibri" pitchFamily="34" charset="0"/>
              </a:rPr>
              <a:t>Voditelj Radne skupine za planiranje proračuna prema učinku i programsko planiranje PEMPAL-ove Zajednice prakse za proračun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28. lipnja 2016.</a:t>
            </a:r>
            <a:endParaRPr lang="hr-HR" dirty="0">
              <a:latin typeface="Calibri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03" y="4724403"/>
            <a:ext cx="1647367" cy="16980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"/>
            <a:ext cx="8839200" cy="6705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Suradnja OECD-a i PEMPAL-a</a:t>
            </a:r>
          </a:p>
          <a:p>
            <a:pPr fontAlgn="auto">
              <a:spcAft>
                <a:spcPts val="0"/>
              </a:spcAft>
              <a:defRPr/>
            </a:pPr>
            <a:endParaRPr lang="hr-HR" sz="10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OECD i PEMPAL zajedno rade na širenju sudjelovanja u službenim anketama OECD-a na zemlje u regiji PEMPAL-a. </a:t>
            </a:r>
            <a:endParaRPr lang="hr-HR" sz="28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endParaRPr lang="hr-HR" sz="10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To je dio strateškog plana Zajednice prakse za proračun (BCOP-a) koji je usmjeren na povećanje dostupnosti podataka o zemljama članicama PEMPAL-a te pomaganje ministarstvima financijama u usporedbi i utvrđivanju dobrih praksi u regiji i izvan nje.  </a:t>
            </a:r>
            <a:endParaRPr lang="hr-HR" sz="28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endParaRPr lang="hr-HR" sz="1000" dirty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Na primjer, 2012. je 13 zemalja članica PEMPAL-a sudjelovalo u Anketi OECD-a o proračunskim praksama i postupcima, što je bio dio provedbe tog plana.</a:t>
            </a:r>
            <a:endParaRPr lang="hr-HR" sz="2800" dirty="0">
              <a:solidFill>
                <a:schemeClr val="tx1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21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"/>
            <a:ext cx="8686800" cy="6705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Sudionici ankete iz PEMPAL-a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Trenutačno u Anketi OECD-a o planiranju proračuna prema učinku sudjeluje 12 zemalja članica PEMPAL-a: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Armenija</a:t>
            </a:r>
            <a:endParaRPr lang="hr-HR" sz="2400" dirty="0">
              <a:solidFill>
                <a:schemeClr val="tx1"/>
              </a:solidFill>
            </a:endParaRP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Bjelarus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Bosna i Hercegovina</a:t>
            </a:r>
            <a:endParaRPr lang="hr-HR" sz="2400" dirty="0">
              <a:solidFill>
                <a:schemeClr val="tx1"/>
              </a:solidFill>
            </a:endParaRP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Bugarska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Hrvatska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Gruzija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Kirgiska Republika</a:t>
            </a:r>
            <a:endParaRPr lang="hr-HR" sz="2400" dirty="0">
              <a:solidFill>
                <a:schemeClr val="tx1"/>
              </a:solidFill>
            </a:endParaRP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Moldova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Ruska Federacija 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Srbija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Ukrajina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Uzbekistan</a:t>
            </a:r>
            <a:endParaRPr lang="hr-HR" sz="2400" dirty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endParaRPr lang="hr-HR" sz="2800" dirty="0" smtClean="0">
              <a:solidFill>
                <a:schemeClr val="tx1"/>
              </a:solidFill>
            </a:endParaRPr>
          </a:p>
          <a:p>
            <a:pPr algn="just"/>
            <a:endParaRPr lang="hr-HR" sz="2800" dirty="0">
              <a:solidFill>
                <a:schemeClr val="tx1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292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"/>
            <a:ext cx="8991600" cy="6781800"/>
          </a:xfrm>
        </p:spPr>
        <p:txBody>
          <a:bodyPr rtlCol="0">
            <a:no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PEMPAL-ov pristup Anketi OECD-a</a:t>
            </a:r>
            <a:endParaRPr lang="hr-HR" sz="3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To uključuje blisku suradnju s OECD-om, PEMPAL-om i Svjetskom bankom, uključujući zajedničku radionicu koja je održana prije sastanka visokih dužnosnika odgovornih za proračun (SBO) radi razgovora o preliminarnim rezultatima ankete i razjašnjavanja prevedene terminologije.</a:t>
            </a:r>
          </a:p>
          <a:p>
            <a:pPr marL="457200" indent="-457200" algn="just">
              <a:buFont typeface="Arial"/>
              <a:buChar char="•"/>
            </a:pPr>
            <a:endParaRPr lang="hr-HR" sz="1000" dirty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Mreža ima tri jezika (engleski, ruski i bosanski/hrvatski/srpski) te Tajništvo PEMPAL-a i resursni tim Svjetske banke pomažu OECD-u u koordinaciji prijevoda i odgovora te pripremi konačnog izvješća.  </a:t>
            </a:r>
          </a:p>
          <a:p>
            <a:pPr algn="just"/>
            <a:endParaRPr lang="hr-HR" sz="1000" dirty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Konačni će rezultati biti izneseni na godišnjoj plenarnoj sjednici sve 21 zemlje članice PEMPAL-a u Kirgiskoj Republici koja se planira za veljaču/ožujak 2017.</a:t>
            </a:r>
          </a:p>
          <a:p>
            <a:pPr marL="457200" indent="-457200" algn="just">
              <a:buFont typeface="Arial"/>
              <a:buChar char="•"/>
            </a:pPr>
            <a:endParaRPr lang="hr-HR" sz="300" dirty="0">
              <a:solidFill>
                <a:schemeClr val="tx1"/>
              </a:solidFill>
            </a:endParaRP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Rezultati će se poslužiti kao osnovni podaci za novu podskupinu BCOP-a, Radnu skupinu za planiranje proračuna prema učinku i programsko planiranje, koja je nedavno osnovana radi daljnjeg napretka reformi u regiji.</a:t>
            </a:r>
          </a:p>
          <a:p>
            <a:pPr marL="457200" indent="-457200" algn="just">
              <a:buFont typeface="Arial"/>
              <a:buChar char="•"/>
            </a:pPr>
            <a:endParaRPr lang="hr-HR" sz="10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endParaRPr lang="hr-HR" sz="2800" dirty="0">
              <a:solidFill>
                <a:schemeClr val="tx1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52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-35352"/>
            <a:ext cx="8839200" cy="6893352"/>
          </a:xfrm>
        </p:spPr>
        <p:txBody>
          <a:bodyPr rtlCol="0">
            <a:noAutofit/>
          </a:bodyPr>
          <a:lstStyle/>
          <a:p>
            <a:pPr algn="just"/>
            <a:endParaRPr lang="hr-HR" sz="1000" dirty="0">
              <a:solidFill>
                <a:schemeClr val="tx1"/>
              </a:solidFill>
            </a:endParaRPr>
          </a:p>
          <a:p>
            <a:pPr algn="just"/>
            <a:endParaRPr lang="hr-HR" sz="1000" dirty="0" smtClean="0">
              <a:solidFill>
                <a:schemeClr val="tx1"/>
              </a:solidFill>
            </a:endParaRPr>
          </a:p>
          <a:p>
            <a:r>
              <a:rPr lang="en-US" sz="3600" dirty="0" smtClean="0">
                <a:solidFill>
                  <a:srgbClr val="376092"/>
                </a:solidFill>
                <a:latin typeface="+mj-lt"/>
              </a:rPr>
              <a:t>Ciljevi nove Radne skupine</a:t>
            </a:r>
            <a:endParaRPr lang="hr-HR" sz="3600" dirty="0">
              <a:solidFill>
                <a:srgbClr val="376092"/>
              </a:solidFill>
              <a:latin typeface="+mj-lt"/>
            </a:endParaRPr>
          </a:p>
          <a:p>
            <a:pPr algn="just"/>
            <a:endParaRPr lang="hr-HR" sz="10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utvrditi glavne trendove u pogledu:</a:t>
            </a:r>
            <a:endParaRPr lang="hr-HR" sz="2400" dirty="0">
              <a:solidFill>
                <a:schemeClr val="tx1"/>
              </a:solidFill>
            </a:endParaRPr>
          </a:p>
          <a:p>
            <a:pPr marL="523875" indent="-3429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provedbe programskog planiranja proračuna</a:t>
            </a:r>
          </a:p>
          <a:p>
            <a:pPr marL="523875" indent="-3429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analiza potrošnje</a:t>
            </a:r>
            <a:endParaRPr lang="hr-HR" sz="2400" dirty="0">
              <a:solidFill>
                <a:schemeClr val="tx1"/>
              </a:solidFill>
            </a:endParaRPr>
          </a:p>
          <a:p>
            <a:pPr marL="180975" algn="just"/>
            <a:endParaRPr lang="hr-HR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učiti iz pojedinih primjera zemalja PEMPAL-a i drugih zemalja u tim područjima</a:t>
            </a:r>
            <a:endParaRPr lang="hr-HR" sz="2400" dirty="0">
              <a:solidFill>
                <a:schemeClr val="tx1"/>
              </a:solidFill>
            </a:endParaRPr>
          </a:p>
          <a:p>
            <a:pPr marL="180975" algn="just"/>
            <a:endParaRPr lang="hr-HR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sudjelovati u Anketi OECD-a o planiranju proračuna prema učinku radi osiguravanja osnovnih podataka o statusu reformi te radi utvrđivanja dobrih praksi</a:t>
            </a:r>
          </a:p>
          <a:p>
            <a:pPr marL="342900" indent="-342900" algn="just">
              <a:buFont typeface="Arial"/>
              <a:buChar char="•"/>
            </a:pPr>
            <a:endParaRPr lang="hr-HR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Akcijski plan Radne skupine upravo se završava s novom skupinom, a Upravni je odbor PEMPAL-a odobrio proračun za aktivnosti</a:t>
            </a:r>
            <a:endParaRPr lang="hr-HR" sz="2800" dirty="0">
              <a:solidFill>
                <a:schemeClr val="tx1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872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Akcijski plan Radne skupine</a:t>
            </a:r>
            <a:endParaRPr lang="hr-H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656881"/>
              </p:ext>
            </p:extLst>
          </p:nvPr>
        </p:nvGraphicFramePr>
        <p:xfrm>
          <a:off x="361472" y="1478345"/>
          <a:ext cx="9366968" cy="515536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58115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702054184"/>
                    </a:ext>
                  </a:extLst>
                </a:gridCol>
                <a:gridCol w="6476282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291658210"/>
                    </a:ext>
                  </a:extLst>
                </a:gridCol>
                <a:gridCol w="2532571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693454766"/>
                    </a:ext>
                  </a:extLst>
                </a:gridCol>
              </a:tblGrid>
              <a:tr h="567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Sudjelovanje u Anketi OECD-a o planiranju proračuna prema učinku.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ožujak 2016. – veljača 2017.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23730727"/>
                  </a:ext>
                </a:extLst>
              </a:tr>
              <a:tr h="1151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 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Sastanak Radne skupine u okviru 12. sastanka visokih dužnosnika odgovornih za proračun iz zemalja srednje, istočne i jugoistočne Europe</a:t>
                      </a:r>
                      <a:r>
                        <a:t> </a:t>
                      </a:r>
                      <a:r>
                        <a:rPr lang="en-US" sz="1600" dirty="0" smtClean="0">
                          <a:effectLst/>
                        </a:rPr>
                        <a:t> koji se održava u Sloveniji.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27. lipnja 2016.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186747311"/>
                  </a:ext>
                </a:extLst>
              </a:tr>
              <a:tr h="859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</a:rPr>
                        <a:t>3.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Rusko iskustvo u pogledu provedbe programskog planiranja proračuna (videokonferencija). </a:t>
                      </a:r>
                      <a:endParaRPr lang="hr-H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2016./2017.</a:t>
                      </a:r>
                      <a:endParaRPr lang="hr-H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099671587"/>
                  </a:ext>
                </a:extLst>
              </a:tr>
              <a:tr h="859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4. 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Prezentacija rezultata istraživanja Svjetske banke u pogledu provedbe programskog planiranja (videokonferencija).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rujan – listopad 2016.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132719055"/>
                  </a:ext>
                </a:extLst>
              </a:tr>
              <a:tr h="1151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5. 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Radionica o trendovima i izazovima programskog planiranja i planiranja proračuna prema učinku u zemljama PEMPAL-a</a:t>
                      </a:r>
                      <a:r>
                        <a:t> </a:t>
                      </a:r>
                      <a:r>
                        <a:rPr lang="en-US" sz="1600" baseline="0" dirty="0" smtClean="0">
                          <a:effectLst/>
                        </a:rPr>
                        <a:t> koji su utvrđeni tijekom Ankete OECD-a.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veljača 2017. (tijekom plenarne sjednice</a:t>
                      </a:r>
                      <a:r>
                        <a:t> </a:t>
                      </a:r>
                      <a:r>
                        <a:rPr lang="en-US" sz="1600" dirty="0" smtClean="0">
                          <a:effectLst/>
                        </a:rPr>
                        <a:t>BCOP-a)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723270775"/>
                  </a:ext>
                </a:extLst>
              </a:tr>
              <a:tr h="567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6. 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Odabrani primjeri pojedinih zemalja –</a:t>
                      </a:r>
                      <a:r>
                        <a:t> </a:t>
                      </a:r>
                      <a:r>
                        <a:rPr lang="en-US" sz="1600" dirty="0" smtClean="0">
                          <a:effectLst/>
                        </a:rPr>
                        <a:t>još nije potvrđeno</a:t>
                      </a:r>
                      <a:r>
                        <a:t> </a:t>
                      </a:r>
                      <a:r>
                        <a:rPr lang="en-US" sz="1600" dirty="0" smtClean="0">
                          <a:effectLst/>
                        </a:rPr>
                        <a:t>(studijski posjet)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Jesen 2016./proljeće 2017.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324887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4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9448800" cy="1176221"/>
          </a:xfrm>
        </p:spPr>
        <p:txBody>
          <a:bodyPr>
            <a:normAutofit/>
          </a:bodyPr>
          <a:lstStyle/>
          <a:p>
            <a:r>
              <a:rPr dirty="0" smtClean="0"/>
              <a:t>  </a:t>
            </a:r>
            <a:r>
              <a:rPr lang="en-US" sz="3600" dirty="0" smtClean="0">
                <a:solidFill>
                  <a:srgbClr val="376092"/>
                </a:solidFill>
              </a:rPr>
              <a:t>Programsko planiranje: izazovi u provedbi</a:t>
            </a:r>
            <a:endParaRPr lang="hr-HR" sz="3600" dirty="0">
              <a:solidFill>
                <a:srgbClr val="37609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9200"/>
            <a:ext cx="8762999" cy="5380455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en-US" sz="2000" dirty="0" smtClean="0"/>
              <a:t>obujmi financiranja koje autori programa unaprijed planiraju uvelike nadmašuju mogućnosti proračuna</a:t>
            </a:r>
            <a:endParaRPr lang="hr-HR" sz="2000" dirty="0"/>
          </a:p>
          <a:p>
            <a:pPr marL="0" indent="0" algn="just">
              <a:spcBef>
                <a:spcPts val="0"/>
              </a:spcBef>
              <a:buNone/>
            </a:pPr>
            <a:endParaRPr lang="hr-HR" sz="2000" dirty="0"/>
          </a:p>
          <a:p>
            <a:pPr lvl="0" algn="just">
              <a:spcBef>
                <a:spcPts val="0"/>
              </a:spcBef>
            </a:pPr>
            <a:r>
              <a:rPr lang="en-US" sz="2000" dirty="0" smtClean="0"/>
              <a:t>previše neusklađenih dokumenata u pogledu politika koji resornim ministarstvima otežavaju utvrđivanje svojih strateških planova</a:t>
            </a:r>
            <a:endParaRPr lang="hr-HR" sz="2000" dirty="0"/>
          </a:p>
          <a:p>
            <a:pPr marL="0" indent="0" algn="just">
              <a:spcBef>
                <a:spcPts val="0"/>
              </a:spcBef>
              <a:buNone/>
            </a:pPr>
            <a:endParaRPr lang="hr-HR" sz="2000" dirty="0"/>
          </a:p>
          <a:p>
            <a:pPr lvl="0" algn="just">
              <a:spcBef>
                <a:spcPts val="0"/>
              </a:spcBef>
            </a:pPr>
            <a:r>
              <a:rPr lang="en-US" sz="2000" dirty="0" smtClean="0"/>
              <a:t>neriješena pitanja povezana s terminologijom: razlika između </a:t>
            </a:r>
            <a:r>
              <a:rPr lang="en-US" sz="2000" i="1" dirty="0" smtClean="0"/>
              <a:t>evaluacije i monitoringa</a:t>
            </a:r>
            <a:endParaRPr lang="hr-HR" sz="2000" dirty="0"/>
          </a:p>
          <a:p>
            <a:pPr marL="0" indent="0" algn="just">
              <a:spcBef>
                <a:spcPts val="0"/>
              </a:spcBef>
              <a:buNone/>
            </a:pPr>
            <a:endParaRPr lang="hr-HR" sz="2000" dirty="0"/>
          </a:p>
          <a:p>
            <a:pPr lvl="0" algn="just">
              <a:spcBef>
                <a:spcPts val="0"/>
              </a:spcBef>
            </a:pPr>
            <a:r>
              <a:rPr lang="en-US" sz="2000" dirty="0" smtClean="0"/>
              <a:t>upotreba evaluacije učinka prvenstveno u smislu „kazne ili pohvale”, a ne za djelotvorno povećanje učinka</a:t>
            </a:r>
            <a:endParaRPr lang="hr-HR" sz="2000" dirty="0"/>
          </a:p>
          <a:p>
            <a:pPr marL="0" indent="0" algn="just">
              <a:spcBef>
                <a:spcPts val="0"/>
              </a:spcBef>
              <a:buNone/>
            </a:pPr>
            <a:endParaRPr lang="hr-HR" sz="2000" dirty="0"/>
          </a:p>
          <a:p>
            <a:pPr lvl="0" algn="just">
              <a:spcBef>
                <a:spcPts val="0"/>
              </a:spcBef>
            </a:pPr>
            <a:r>
              <a:rPr lang="en-US" sz="2000" dirty="0" smtClean="0"/>
              <a:t>sumnje u pogledu koristi omogućivanja veće fiskalne fleksibilnosti resornim ministarstvima i rukovoditeljima zbog straha da bi to moglo narušiti kontrolu nad proračunskim rashodima</a:t>
            </a:r>
            <a:endParaRPr lang="hr-HR" sz="2000" dirty="0"/>
          </a:p>
          <a:p>
            <a:pPr marL="0" indent="0" algn="just">
              <a:spcBef>
                <a:spcPts val="0"/>
              </a:spcBef>
              <a:buNone/>
            </a:pPr>
            <a:endParaRPr lang="hr-HR" sz="2000" dirty="0"/>
          </a:p>
          <a:p>
            <a:pPr algn="just">
              <a:spcBef>
                <a:spcPts val="0"/>
              </a:spcBef>
            </a:pPr>
            <a:r>
              <a:rPr lang="en-US" sz="2000" dirty="0" smtClean="0"/>
              <a:t>praktične poteškoće u formalizaciji prilagodba iznosa proračunskih rashoda za programe ili mjere ovisno o evaluaciji njihovog  učinka</a:t>
            </a:r>
            <a:endParaRPr lang="hr-HR" sz="2000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355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0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hr-HR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000000"/>
                </a:solidFill>
              </a:rPr>
              <a:t>HVALA NA PAŽNJI!</a:t>
            </a:r>
            <a:endParaRPr lang="hr-HR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4670</TotalTime>
  <Words>543</Words>
  <Application>Microsoft Office PowerPoint</Application>
  <PresentationFormat>A4 Paper (210x297 mm)</PresentationFormat>
  <Paragraphs>89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Širenje Ankete OCED-a o planiranju proračuna prema učinku na zemlje PEMPAL-a</vt:lpstr>
      <vt:lpstr>PowerPoint Presentation</vt:lpstr>
      <vt:lpstr>PowerPoint Presentation</vt:lpstr>
      <vt:lpstr>PowerPoint Presentation</vt:lpstr>
      <vt:lpstr>PowerPoint Presentation</vt:lpstr>
      <vt:lpstr>Akcijski plan Radne skupine</vt:lpstr>
      <vt:lpstr>  Programsko planiranje: izazovi u provedbi</vt:lpstr>
      <vt:lpstr>PowerPoint Presentation</vt:lpstr>
    </vt:vector>
  </TitlesOfParts>
  <Company>The World Bank Group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2016 OECD SBO meeting</dc:title>
  <dc:creator>Deanna Aubrey</dc:creator>
  <cp:keywords>BCOP Program and Performance Budgeting Working Group</cp:keywords>
  <cp:lastModifiedBy>Assia</cp:lastModifiedBy>
  <cp:revision>544</cp:revision>
  <cp:lastPrinted>2016-01-27T15:30:25Z</cp:lastPrinted>
  <dcterms:created xsi:type="dcterms:W3CDTF">2010-10-04T16:57:49Z</dcterms:created>
  <dcterms:modified xsi:type="dcterms:W3CDTF">2016-06-21T14:31:54Z</dcterms:modified>
  <cp:category>PEMPAL</cp:category>
</cp:coreProperties>
</file>