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71" r:id="rId2"/>
    <p:sldId id="358" r:id="rId3"/>
    <p:sldId id="359" r:id="rId4"/>
    <p:sldId id="365" r:id="rId5"/>
    <p:sldId id="361" r:id="rId6"/>
    <p:sldId id="363" r:id="rId7"/>
    <p:sldId id="364" r:id="rId8"/>
    <p:sldId id="312" r:id="rId9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81546" autoAdjust="0"/>
  </p:normalViewPr>
  <p:slideViewPr>
    <p:cSldViewPr>
      <p:cViewPr varScale="1">
        <p:scale>
          <a:sx n="91" d="100"/>
          <a:sy n="91" d="100"/>
        </p:scale>
        <p:origin x="-1384" y="-104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20/06/16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20/06/16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8743-DAB4-41FA-9DA6-4EF09FF19F4C}" type="datetimeFigureOut">
              <a:rPr lang="en-US"/>
              <a:pPr>
                <a:defRPr/>
              </a:pPr>
              <a:t>20/06/16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9DC09-C7E8-473F-8C00-DA091F95A1EB}" type="datetimeFigureOut">
              <a:rPr lang="en-US"/>
              <a:pPr>
                <a:defRPr/>
              </a:pPr>
              <a:t>20/06/16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34E1-E386-4084-B7B9-51AE47AAE7CA}" type="datetimeFigureOut">
              <a:rPr lang="en-US"/>
              <a:pPr>
                <a:defRPr/>
              </a:pPr>
              <a:t>20/06/16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5A17-879E-4160-93EC-7D24F369FC4B}" type="datetimeFigureOut">
              <a:rPr lang="en-US"/>
              <a:pPr>
                <a:defRPr/>
              </a:pPr>
              <a:t>20/06/16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72DC1-AFCB-4961-82A6-69AF9CF4182B}" type="datetimeFigureOut">
              <a:rPr lang="en-US"/>
              <a:pPr>
                <a:defRPr/>
              </a:pPr>
              <a:t>20/06/16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14C6-C4F2-4A7C-97F2-93E9D3F52B95}" type="datetimeFigureOut">
              <a:rPr lang="en-US"/>
              <a:pPr>
                <a:defRPr/>
              </a:pPr>
              <a:t>20/06/16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4715-F681-4152-9549-5A0516B953BF}" type="datetimeFigureOut">
              <a:rPr lang="en-US"/>
              <a:pPr>
                <a:defRPr/>
              </a:pPr>
              <a:t>20/06/16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0952-97C1-450C-8404-BEE294189A77}" type="datetimeFigureOut">
              <a:rPr lang="en-US"/>
              <a:pPr>
                <a:defRPr/>
              </a:pPr>
              <a:t>20/06/16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27DC5-EBBB-4732-8B2A-60BEF70459C9}" type="datetimeFigureOut">
              <a:rPr lang="en-US"/>
              <a:pPr>
                <a:defRPr/>
              </a:pPr>
              <a:t>20/06/16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6220-5127-4CAE-894A-720B47330FD3}" type="datetimeFigureOut">
              <a:rPr lang="en-US"/>
              <a:pPr>
                <a:defRPr/>
              </a:pPr>
              <a:t>20/06/16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AEDC5-7C04-4750-85C4-DE585CF2F301}" type="datetimeFigureOut">
              <a:rPr lang="en-US"/>
              <a:pPr>
                <a:defRPr/>
              </a:pPr>
              <a:t>20/06/16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BD40B1-177C-4AE4-83C4-C0163600D023}" type="datetimeFigureOut">
              <a:rPr lang="en-US"/>
              <a:pPr>
                <a:defRPr/>
              </a:pPr>
              <a:t>20/06/16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gif"/><Relationship Id="rId5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1.jpeg"/><Relationship Id="rId5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Expansion of OECD Performance Budgeting </a:t>
            </a:r>
            <a:r>
              <a:rPr lang="en-US" dirty="0" smtClean="0">
                <a:solidFill>
                  <a:srgbClr val="002060"/>
                </a:solidFill>
              </a:rPr>
              <a:t>Survey to </a:t>
            </a:r>
            <a:r>
              <a:rPr lang="en-US" dirty="0" smtClean="0">
                <a:solidFill>
                  <a:srgbClr val="002060"/>
                </a:solidFill>
              </a:rPr>
              <a:t>PEMPAL countries</a:t>
            </a:r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191000"/>
            <a:ext cx="6934200" cy="762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PEMPAL Budget Community of Practice 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BCOP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4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1828800" y="5257800"/>
            <a:ext cx="6248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bs-Latn-BA" dirty="0" smtClean="0">
              <a:latin typeface="Calibri" pitchFamily="34" charset="0"/>
            </a:endParaRPr>
          </a:p>
          <a:p>
            <a:pPr algn="ctr"/>
            <a:r>
              <a:rPr lang="bs-Latn-BA" dirty="0" smtClean="0">
                <a:latin typeface="Calibri" pitchFamily="34" charset="0"/>
              </a:rPr>
              <a:t>Nicolay Begchin</a:t>
            </a:r>
            <a:r>
              <a:rPr lang="bs-Latn-BA" dirty="0" smtClean="0">
                <a:latin typeface="Calibri" pitchFamily="34" charset="0"/>
              </a:rPr>
              <a:t>, </a:t>
            </a:r>
            <a:r>
              <a:rPr lang="bs-Latn-BA" dirty="0" smtClean="0">
                <a:latin typeface="Calibri" pitchFamily="34" charset="0"/>
              </a:rPr>
              <a:t>MoF Russian </a:t>
            </a:r>
            <a:r>
              <a:rPr lang="bs-Latn-BA" dirty="0" smtClean="0">
                <a:latin typeface="Calibri" pitchFamily="34" charset="0"/>
              </a:rPr>
              <a:t>Federation</a:t>
            </a:r>
          </a:p>
          <a:p>
            <a:pPr algn="ctr"/>
            <a:r>
              <a:rPr lang="bs-Latn-BA" dirty="0" smtClean="0">
                <a:latin typeface="Calibri" pitchFamily="34" charset="0"/>
              </a:rPr>
              <a:t>Leader of the PEMPAL BCOP Program and Performance Budgeting Working Group</a:t>
            </a:r>
            <a:endParaRPr lang="bs-Latn-BA" dirty="0" smtClean="0">
              <a:latin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</a:rPr>
              <a:t>28 </a:t>
            </a:r>
            <a:r>
              <a:rPr lang="en-US" dirty="0" smtClean="0">
                <a:latin typeface="Calibri" pitchFamily="34" charset="0"/>
              </a:rPr>
              <a:t>June 2016</a:t>
            </a:r>
            <a:endParaRPr lang="en-US" dirty="0">
              <a:latin typeface="Calibri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703" y="4724403"/>
            <a:ext cx="1647367" cy="16980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"/>
            <a:ext cx="8839200" cy="6705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OECD and PEMPAL Cooperation</a:t>
            </a:r>
          </a:p>
          <a:p>
            <a:pPr fontAlgn="auto">
              <a:spcAft>
                <a:spcPts val="0"/>
              </a:spcAft>
              <a:defRPr/>
            </a:pPr>
            <a:endParaRPr lang="en-US" sz="1000" b="1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OECD </a:t>
            </a:r>
            <a:r>
              <a:rPr lang="en-US" sz="2800" dirty="0">
                <a:solidFill>
                  <a:schemeClr val="tx1"/>
                </a:solidFill>
              </a:rPr>
              <a:t>and PEMPAL have been working jointly on expanding participation in OECD formal surveys to the countries covered by the PEMPAL region.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This </a:t>
            </a:r>
            <a:r>
              <a:rPr lang="en-US" sz="2800" dirty="0">
                <a:solidFill>
                  <a:schemeClr val="tx1"/>
                </a:solidFill>
              </a:rPr>
              <a:t>is part of the Budget Community of Practice (BCOP) strategic plan that aims to expand availability of data on PEMPAL </a:t>
            </a:r>
            <a:r>
              <a:rPr lang="en-US" sz="2800" dirty="0" smtClean="0">
                <a:solidFill>
                  <a:schemeClr val="tx1"/>
                </a:solidFill>
              </a:rPr>
              <a:t>member countries </a:t>
            </a:r>
            <a:r>
              <a:rPr lang="en-US" sz="2800" dirty="0">
                <a:solidFill>
                  <a:schemeClr val="tx1"/>
                </a:solidFill>
              </a:rPr>
              <a:t>and to assist </a:t>
            </a:r>
            <a:r>
              <a:rPr lang="en-US" sz="2800" dirty="0" err="1" smtClean="0">
                <a:solidFill>
                  <a:schemeClr val="tx1"/>
                </a:solidFill>
              </a:rPr>
              <a:t>MoFs</a:t>
            </a:r>
            <a:r>
              <a:rPr lang="en-US" sz="2800" dirty="0" smtClean="0">
                <a:solidFill>
                  <a:schemeClr val="tx1"/>
                </a:solidFill>
              </a:rPr>
              <a:t> to </a:t>
            </a:r>
            <a:r>
              <a:rPr lang="en-US" sz="2800" dirty="0">
                <a:solidFill>
                  <a:schemeClr val="tx1"/>
                </a:solidFill>
              </a:rPr>
              <a:t>benchmark and identify good practices within and outside the region.  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endParaRPr lang="en-US" sz="1000" dirty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For example, in </a:t>
            </a:r>
            <a:r>
              <a:rPr lang="en-US" sz="2800" dirty="0">
                <a:solidFill>
                  <a:schemeClr val="tx1"/>
                </a:solidFill>
              </a:rPr>
              <a:t>2012, 13 </a:t>
            </a:r>
            <a:r>
              <a:rPr lang="en-US" sz="2800" dirty="0" smtClean="0">
                <a:solidFill>
                  <a:schemeClr val="tx1"/>
                </a:solidFill>
              </a:rPr>
              <a:t>PEMPAL member countries </a:t>
            </a:r>
            <a:r>
              <a:rPr lang="en-US" sz="2800" dirty="0">
                <a:solidFill>
                  <a:schemeClr val="tx1"/>
                </a:solidFill>
              </a:rPr>
              <a:t>participated in the OECD Budget Practices and Procedures </a:t>
            </a:r>
            <a:r>
              <a:rPr lang="en-US" sz="2800" dirty="0" smtClean="0">
                <a:solidFill>
                  <a:schemeClr val="tx1"/>
                </a:solidFill>
              </a:rPr>
              <a:t>survey as </a:t>
            </a:r>
            <a:r>
              <a:rPr lang="en-US" sz="2800" dirty="0">
                <a:solidFill>
                  <a:schemeClr val="tx1"/>
                </a:solidFill>
              </a:rPr>
              <a:t>part of implementing this plan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210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"/>
            <a:ext cx="8686800" cy="67056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PEMPAL survey participants</a:t>
            </a:r>
          </a:p>
          <a:p>
            <a:pPr marL="457200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Currently </a:t>
            </a:r>
            <a:r>
              <a:rPr lang="en-US" sz="2400" dirty="0">
                <a:solidFill>
                  <a:schemeClr val="tx1"/>
                </a:solidFill>
              </a:rPr>
              <a:t>12 PEMPAL member countries are participating in the OECD Performance Budgeting </a:t>
            </a:r>
            <a:r>
              <a:rPr lang="en-US" sz="2400" dirty="0" smtClean="0">
                <a:solidFill>
                  <a:schemeClr val="tx1"/>
                </a:solidFill>
              </a:rPr>
              <a:t>survey: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Armenia</a:t>
            </a:r>
            <a:endParaRPr lang="en-US" sz="2400" dirty="0">
              <a:solidFill>
                <a:schemeClr val="tx1"/>
              </a:solidFill>
            </a:endParaRP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Belarus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Bosnia </a:t>
            </a:r>
            <a:r>
              <a:rPr lang="en-US" sz="2400" dirty="0">
                <a:solidFill>
                  <a:schemeClr val="tx1"/>
                </a:solidFill>
              </a:rPr>
              <a:t>and </a:t>
            </a:r>
            <a:r>
              <a:rPr lang="en-US" sz="2400" dirty="0" smtClean="0">
                <a:solidFill>
                  <a:schemeClr val="tx1"/>
                </a:solidFill>
              </a:rPr>
              <a:t>Herzegovina</a:t>
            </a:r>
            <a:endParaRPr lang="en-US" sz="2400" dirty="0">
              <a:solidFill>
                <a:schemeClr val="tx1"/>
              </a:solidFill>
            </a:endParaRP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Bulgaria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Croatia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Georgia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Kyrgyz Republic</a:t>
            </a:r>
            <a:endParaRPr lang="en-US" sz="2400" dirty="0">
              <a:solidFill>
                <a:schemeClr val="tx1"/>
              </a:solidFill>
            </a:endParaRP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Moldova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Russian Federation 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Serbia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Ukraine</a:t>
            </a: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Uzbekistan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2923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76200"/>
            <a:ext cx="8991600" cy="6781800"/>
          </a:xfrm>
        </p:spPr>
        <p:txBody>
          <a:bodyPr rtlCol="0">
            <a:no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PEMPAL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OECD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survey approach</a:t>
            </a:r>
            <a:endParaRPr lang="en-US" sz="36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This involves close cooperation with OECD, PEMPAL and the World </a:t>
            </a:r>
            <a:r>
              <a:rPr lang="en-US" sz="2400" dirty="0" smtClean="0">
                <a:solidFill>
                  <a:schemeClr val="tx1"/>
                </a:solidFill>
              </a:rPr>
              <a:t>Bank including </a:t>
            </a:r>
            <a:r>
              <a:rPr lang="en-US" sz="2400" dirty="0">
                <a:solidFill>
                  <a:schemeClr val="tx1"/>
                </a:solidFill>
              </a:rPr>
              <a:t>a joint workshop that was held before this SBO meeting to discuss preliminary </a:t>
            </a:r>
            <a:r>
              <a:rPr lang="en-US" sz="2400" dirty="0" smtClean="0">
                <a:solidFill>
                  <a:schemeClr val="tx1"/>
                </a:solidFill>
              </a:rPr>
              <a:t>survey results </a:t>
            </a:r>
            <a:r>
              <a:rPr lang="en-US" sz="2400" dirty="0">
                <a:solidFill>
                  <a:schemeClr val="tx1"/>
                </a:solidFill>
              </a:rPr>
              <a:t>and clarify translated terminology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Arial"/>
              <a:buChar char="•"/>
            </a:pPr>
            <a:endParaRPr lang="en-US" sz="1000" dirty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There are three network languages 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chemeClr val="tx1"/>
                </a:solidFill>
              </a:rPr>
              <a:t>English, Russian and Bosnian-Croatian-Serbian) so the PEMPAL Secretariat and World Bank resource team are involved in assisting OECD with coordinating translations and responses, and preparing the final report.  </a:t>
            </a:r>
          </a:p>
          <a:p>
            <a:pPr algn="just"/>
            <a:endParaRPr lang="en-US" sz="1000" dirty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Final </a:t>
            </a:r>
            <a:r>
              <a:rPr lang="en-US" sz="2400" dirty="0">
                <a:solidFill>
                  <a:schemeClr val="tx1"/>
                </a:solidFill>
              </a:rPr>
              <a:t>results will be presented at the annual plenary meeting of all </a:t>
            </a:r>
            <a:r>
              <a:rPr lang="en-US" sz="2400" dirty="0" smtClean="0">
                <a:solidFill>
                  <a:schemeClr val="tx1"/>
                </a:solidFill>
              </a:rPr>
              <a:t>21 PEMPAL </a:t>
            </a:r>
            <a:r>
              <a:rPr lang="en-US" sz="2400" dirty="0">
                <a:solidFill>
                  <a:schemeClr val="tx1"/>
                </a:solidFill>
              </a:rPr>
              <a:t>member countries in Kyrgyz Republic planned for February/March </a:t>
            </a:r>
            <a:r>
              <a:rPr lang="en-US" sz="2400" dirty="0" smtClean="0">
                <a:solidFill>
                  <a:schemeClr val="tx1"/>
                </a:solidFill>
              </a:rPr>
              <a:t>2017.</a:t>
            </a:r>
          </a:p>
          <a:p>
            <a:pPr marL="457200" indent="-457200" algn="just">
              <a:buFont typeface="Arial"/>
              <a:buChar char="•"/>
            </a:pPr>
            <a:endParaRPr lang="en-US" sz="300" dirty="0">
              <a:solidFill>
                <a:schemeClr val="tx1"/>
              </a:solidFill>
            </a:endParaRPr>
          </a:p>
          <a:p>
            <a:pPr marL="914400" lvl="1" indent="-4572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chemeClr val="tx1"/>
                </a:solidFill>
              </a:rPr>
              <a:t>results will be used as baseline data for a new sub-group of BCOP </a:t>
            </a:r>
            <a:r>
              <a:rPr lang="en-US" sz="2400" dirty="0" smtClean="0">
                <a:solidFill>
                  <a:schemeClr val="tx1"/>
                </a:solidFill>
              </a:rPr>
              <a:t>– the Program and Performance Budgeting Working Group - which has </a:t>
            </a:r>
            <a:r>
              <a:rPr lang="en-US" sz="2400" dirty="0">
                <a:solidFill>
                  <a:schemeClr val="tx1"/>
                </a:solidFill>
              </a:rPr>
              <a:t>been </a:t>
            </a:r>
            <a:r>
              <a:rPr lang="en-US" sz="2400" dirty="0" smtClean="0">
                <a:solidFill>
                  <a:schemeClr val="tx1"/>
                </a:solidFill>
              </a:rPr>
              <a:t>recently established </a:t>
            </a:r>
            <a:r>
              <a:rPr lang="en-US" sz="2400" dirty="0">
                <a:solidFill>
                  <a:schemeClr val="tx1"/>
                </a:solidFill>
              </a:rPr>
              <a:t>to </a:t>
            </a:r>
            <a:r>
              <a:rPr lang="en-US" sz="2400" dirty="0" smtClean="0">
                <a:solidFill>
                  <a:schemeClr val="tx1"/>
                </a:solidFill>
              </a:rPr>
              <a:t>progress reforms </a:t>
            </a:r>
            <a:r>
              <a:rPr lang="en-US" sz="2400" dirty="0">
                <a:solidFill>
                  <a:schemeClr val="tx1"/>
                </a:solidFill>
              </a:rPr>
              <a:t>in the region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Arial"/>
              <a:buChar char="•"/>
            </a:pPr>
            <a:endParaRPr lang="en-US" sz="10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/>
              <a:buChar char="•"/>
            </a:pP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523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-35352"/>
            <a:ext cx="8839200" cy="6893352"/>
          </a:xfrm>
        </p:spPr>
        <p:txBody>
          <a:bodyPr rtlCol="0">
            <a:noAutofit/>
          </a:bodyPr>
          <a:lstStyle/>
          <a:p>
            <a:pPr algn="just"/>
            <a:endParaRPr lang="en-US" sz="1000" dirty="0">
              <a:solidFill>
                <a:schemeClr val="tx1"/>
              </a:solidFill>
            </a:endParaRPr>
          </a:p>
          <a:p>
            <a:pPr algn="just"/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3600" dirty="0" smtClean="0">
                <a:solidFill>
                  <a:srgbClr val="376092"/>
                </a:solidFill>
                <a:latin typeface="+mj-lt"/>
              </a:rPr>
              <a:t>Objectives of the new Working Group</a:t>
            </a:r>
            <a:endParaRPr lang="en-US" sz="3600" dirty="0">
              <a:solidFill>
                <a:srgbClr val="376092"/>
              </a:solidFill>
              <a:latin typeface="+mj-lt"/>
            </a:endParaRP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10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Identify key trends in:</a:t>
            </a:r>
            <a:endParaRPr lang="ru-RU" sz="2400" dirty="0">
              <a:solidFill>
                <a:schemeClr val="tx1"/>
              </a:solidFill>
            </a:endParaRPr>
          </a:p>
          <a:p>
            <a:pPr marL="523875" indent="-3429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program </a:t>
            </a:r>
            <a:r>
              <a:rPr lang="en-US" sz="2400" dirty="0">
                <a:solidFill>
                  <a:schemeClr val="tx1"/>
                </a:solidFill>
              </a:rPr>
              <a:t>budgeting implementation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pPr marL="523875" indent="-3429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spending reviews</a:t>
            </a:r>
            <a:r>
              <a:rPr lang="en-GB" sz="2400" dirty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  <a:p>
            <a:pPr marL="180975" algn="just"/>
            <a:endParaRPr lang="ru-RU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Learn from specific PEMPAL </a:t>
            </a:r>
            <a:r>
              <a:rPr lang="en-US" sz="2400" dirty="0" smtClean="0">
                <a:solidFill>
                  <a:schemeClr val="tx1"/>
                </a:solidFill>
              </a:rPr>
              <a:t>and international country </a:t>
            </a:r>
            <a:r>
              <a:rPr lang="en-US" sz="2400" dirty="0">
                <a:solidFill>
                  <a:schemeClr val="tx1"/>
                </a:solidFill>
              </a:rPr>
              <a:t>examples in these </a:t>
            </a:r>
            <a:r>
              <a:rPr lang="en-US" sz="2400" dirty="0" smtClean="0">
                <a:solidFill>
                  <a:schemeClr val="tx1"/>
                </a:solidFill>
              </a:rPr>
              <a:t>areas</a:t>
            </a:r>
            <a:r>
              <a:rPr lang="en-GB" sz="2400" dirty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  <a:p>
            <a:pPr marL="180975" algn="just"/>
            <a:endParaRPr lang="ru-RU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P</a:t>
            </a:r>
            <a:r>
              <a:rPr lang="en-US" sz="2400" dirty="0" err="1" smtClean="0">
                <a:solidFill>
                  <a:schemeClr val="tx1"/>
                </a:solidFill>
              </a:rPr>
              <a:t>articipate</a:t>
            </a:r>
            <a:r>
              <a:rPr lang="en-US" sz="2400" dirty="0" smtClean="0">
                <a:solidFill>
                  <a:schemeClr val="tx1"/>
                </a:solidFill>
              </a:rPr>
              <a:t> in </a:t>
            </a:r>
            <a:r>
              <a:rPr lang="en-US" sz="2400" dirty="0">
                <a:solidFill>
                  <a:schemeClr val="tx1"/>
                </a:solidFill>
              </a:rPr>
              <a:t>OECD survey of performance </a:t>
            </a:r>
            <a:r>
              <a:rPr lang="en-US" sz="2400" dirty="0" smtClean="0">
                <a:solidFill>
                  <a:schemeClr val="tx1"/>
                </a:solidFill>
              </a:rPr>
              <a:t>budgeting to provide baseline data on status of reforms and to identify good practices.</a:t>
            </a:r>
          </a:p>
          <a:p>
            <a:pPr marL="342900" indent="-342900" algn="just">
              <a:buFont typeface="Arial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Working Group Action plan currently being finalized with new group and PEMPAL Steering Committee has approved budget for activities.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8728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Working Group Action Plan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656881"/>
              </p:ext>
            </p:extLst>
          </p:nvPr>
        </p:nvGraphicFramePr>
        <p:xfrm>
          <a:off x="361472" y="1478345"/>
          <a:ext cx="9366968" cy="515536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58115">
                  <a:extLst>
                    <a:ext uri="{9D8B030D-6E8A-4147-A177-3AD203B41FA5}">
                      <a16:colId xmlns="" xmlns:a16="http://schemas.microsoft.com/office/drawing/2014/main" val="1702054184"/>
                    </a:ext>
                  </a:extLst>
                </a:gridCol>
                <a:gridCol w="6476282">
                  <a:extLst>
                    <a:ext uri="{9D8B030D-6E8A-4147-A177-3AD203B41FA5}">
                      <a16:colId xmlns="" xmlns:a16="http://schemas.microsoft.com/office/drawing/2014/main" val="4291658210"/>
                    </a:ext>
                  </a:extLst>
                </a:gridCol>
                <a:gridCol w="2532571">
                  <a:extLst>
                    <a:ext uri="{9D8B030D-6E8A-4147-A177-3AD203B41FA5}">
                      <a16:colId xmlns="" xmlns:a16="http://schemas.microsoft.com/office/drawing/2014/main" val="2693454766"/>
                    </a:ext>
                  </a:extLst>
                </a:gridCol>
              </a:tblGrid>
              <a:tr h="567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Participating</a:t>
                      </a:r>
                      <a:r>
                        <a:rPr lang="en-US" sz="1600" baseline="0" dirty="0" smtClean="0">
                          <a:effectLst/>
                        </a:rPr>
                        <a:t> in the OECD performance budgeting survey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March 2016 – February 2017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="" xmlns:a16="http://schemas.microsoft.com/office/drawing/2014/main" val="323730727"/>
                  </a:ext>
                </a:extLst>
              </a:tr>
              <a:tr h="1151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Working Group Meeting in the context of the </a:t>
                      </a:r>
                      <a:r>
                        <a:rPr lang="en-GB" sz="1600" dirty="0" smtClean="0">
                          <a:effectLst/>
                        </a:rPr>
                        <a:t>12</a:t>
                      </a:r>
                      <a:r>
                        <a:rPr lang="en-US" sz="1600" dirty="0" err="1" smtClean="0">
                          <a:effectLst/>
                        </a:rPr>
                        <a:t>th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CESEE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SBO meeting in Slovenia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June 27, </a:t>
                      </a:r>
                      <a:r>
                        <a:rPr lang="ru-RU" sz="1600" dirty="0" smtClean="0">
                          <a:effectLst/>
                        </a:rPr>
                        <a:t>2016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="" xmlns:a16="http://schemas.microsoft.com/office/drawing/2014/main" val="2186747311"/>
                  </a:ext>
                </a:extLst>
              </a:tr>
              <a:tr h="859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Russia’s experience in implementing program budgeting (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Video conference VC) 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 marL="0" algn="just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/2017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="" xmlns:a16="http://schemas.microsoft.com/office/drawing/2014/main" val="4099671587"/>
                  </a:ext>
                </a:extLst>
              </a:tr>
              <a:tr h="859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4.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Presentation of the findings of the World Bank survey</a:t>
                      </a:r>
                      <a:r>
                        <a:rPr lang="en-US" sz="1600" baseline="0" dirty="0" smtClean="0">
                          <a:effectLst/>
                        </a:rPr>
                        <a:t> of countries implementing program budgeting (VC)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September-October</a:t>
                      </a:r>
                      <a:r>
                        <a:rPr lang="en-US" sz="1600" baseline="0" dirty="0" smtClean="0">
                          <a:effectLst/>
                        </a:rPr>
                        <a:t>, </a:t>
                      </a:r>
                      <a:r>
                        <a:rPr lang="ru-RU" sz="1600" dirty="0" smtClean="0">
                          <a:effectLst/>
                        </a:rPr>
                        <a:t>2016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="" xmlns:a16="http://schemas.microsoft.com/office/drawing/2014/main" val="4132719055"/>
                  </a:ext>
                </a:extLst>
              </a:tr>
              <a:tr h="11513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5.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Workshop on trends and challenges</a:t>
                      </a:r>
                      <a:r>
                        <a:rPr lang="en-US" sz="1600" baseline="0" dirty="0" smtClean="0">
                          <a:effectLst/>
                        </a:rPr>
                        <a:t> of </a:t>
                      </a:r>
                      <a:r>
                        <a:rPr lang="en-US" sz="1600" baseline="0" dirty="0" smtClean="0">
                          <a:effectLst/>
                        </a:rPr>
                        <a:t>program and performance </a:t>
                      </a:r>
                      <a:r>
                        <a:rPr lang="en-US" sz="1600" baseline="0" dirty="0" smtClean="0">
                          <a:effectLst/>
                        </a:rPr>
                        <a:t>budgeting across </a:t>
                      </a:r>
                      <a:r>
                        <a:rPr lang="en-US" sz="1600" dirty="0" smtClean="0">
                          <a:effectLst/>
                        </a:rPr>
                        <a:t>PEMPAL</a:t>
                      </a:r>
                      <a:r>
                        <a:rPr lang="en-US" sz="1600" baseline="0" dirty="0">
                          <a:effectLst/>
                        </a:rPr>
                        <a:t> </a:t>
                      </a:r>
                      <a:r>
                        <a:rPr lang="en-US" sz="1600" baseline="0" dirty="0" smtClean="0">
                          <a:effectLst/>
                        </a:rPr>
                        <a:t>countries identified in the course of the OECD survey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February, </a:t>
                      </a:r>
                      <a:r>
                        <a:rPr lang="ru-RU" sz="1600" dirty="0" smtClean="0">
                          <a:effectLst/>
                        </a:rPr>
                        <a:t>2017 (</a:t>
                      </a:r>
                      <a:r>
                        <a:rPr lang="en-US" sz="1600" dirty="0" smtClean="0">
                          <a:effectLst/>
                        </a:rPr>
                        <a:t>during the </a:t>
                      </a:r>
                      <a:r>
                        <a:rPr lang="en-US" sz="1600" dirty="0" smtClean="0">
                          <a:effectLst/>
                        </a:rPr>
                        <a:t>BCOP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plenary)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="" xmlns:a16="http://schemas.microsoft.com/office/drawing/2014/main" val="723270775"/>
                  </a:ext>
                </a:extLst>
              </a:tr>
              <a:tr h="567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6.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Selected country cases --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to be confirmed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(study tour)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Fall 2016 /Spring, </a:t>
                      </a:r>
                      <a:r>
                        <a:rPr lang="ru-RU" sz="1600" dirty="0" smtClean="0">
                          <a:effectLst/>
                        </a:rPr>
                        <a:t>2017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295" marR="74295" marT="0" marB="0" anchor="ctr"/>
                </a:tc>
                <a:extLst>
                  <a:ext uri="{0D108BD9-81ED-4DB2-BD59-A6C34878D82A}">
                    <a16:rowId xmlns="" xmlns:a16="http://schemas.microsoft.com/office/drawing/2014/main" val="2324887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45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9448800" cy="117622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  </a:t>
            </a:r>
            <a:r>
              <a:rPr lang="en-US" sz="3600" dirty="0" smtClean="0">
                <a:solidFill>
                  <a:srgbClr val="376092"/>
                </a:solidFill>
              </a:rPr>
              <a:t>Program </a:t>
            </a:r>
            <a:r>
              <a:rPr lang="en-US" sz="3600" dirty="0" smtClean="0">
                <a:solidFill>
                  <a:srgbClr val="376092"/>
                </a:solidFill>
              </a:rPr>
              <a:t>Budgeting: Implementation Challenges</a:t>
            </a:r>
            <a:endParaRPr lang="ru-RU" sz="3600" dirty="0">
              <a:solidFill>
                <a:srgbClr val="37609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9200"/>
            <a:ext cx="8762999" cy="5380455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en-US" sz="2000" dirty="0" smtClean="0"/>
              <a:t>Financing volumes planned ex ante by program designers greatly exceed budget capabilities</a:t>
            </a:r>
            <a:r>
              <a:rPr lang="ru-RU" sz="2000" dirty="0" smtClean="0"/>
              <a:t>;</a:t>
            </a:r>
            <a:endParaRPr lang="ru-RU" sz="2000" dirty="0"/>
          </a:p>
          <a:p>
            <a:pPr marL="0" indent="0" algn="just">
              <a:spcBef>
                <a:spcPts val="0"/>
              </a:spcBef>
              <a:buNone/>
            </a:pPr>
            <a:endParaRPr lang="ru-RU" sz="2000" dirty="0"/>
          </a:p>
          <a:p>
            <a:pPr lvl="0" algn="just">
              <a:spcBef>
                <a:spcPts val="0"/>
              </a:spcBef>
            </a:pPr>
            <a:r>
              <a:rPr lang="en-US" sz="2000" dirty="0" smtClean="0"/>
              <a:t>Too many unaligned policy documents which make it difficult for line ministries to formulate their strategic plans</a:t>
            </a:r>
            <a:r>
              <a:rPr lang="ru-RU" sz="2000" dirty="0" smtClean="0"/>
              <a:t>;</a:t>
            </a:r>
            <a:endParaRPr lang="ru-RU" sz="2000" dirty="0"/>
          </a:p>
          <a:p>
            <a:pPr marL="0" indent="0" algn="just">
              <a:spcBef>
                <a:spcPts val="0"/>
              </a:spcBef>
              <a:buNone/>
            </a:pPr>
            <a:endParaRPr lang="ru-RU" sz="2000" dirty="0"/>
          </a:p>
          <a:p>
            <a:pPr lvl="0" algn="just">
              <a:spcBef>
                <a:spcPts val="0"/>
              </a:spcBef>
            </a:pPr>
            <a:r>
              <a:rPr lang="en-US" sz="2000" dirty="0" smtClean="0"/>
              <a:t>Unresolved terminology issues – difference between </a:t>
            </a:r>
            <a:r>
              <a:rPr lang="en-US" sz="2000" i="1" dirty="0" smtClean="0"/>
              <a:t>evaluation </a:t>
            </a:r>
            <a:r>
              <a:rPr lang="en-US" sz="2000" dirty="0" smtClean="0"/>
              <a:t>and </a:t>
            </a:r>
            <a:r>
              <a:rPr lang="en-US" sz="2000" i="1" dirty="0" smtClean="0"/>
              <a:t>monitoring</a:t>
            </a:r>
            <a:r>
              <a:rPr lang="ru-RU" sz="2000" dirty="0" smtClean="0"/>
              <a:t>;</a:t>
            </a:r>
            <a:endParaRPr lang="ru-RU" sz="2000" dirty="0"/>
          </a:p>
          <a:p>
            <a:pPr marL="0" indent="0" algn="just">
              <a:spcBef>
                <a:spcPts val="0"/>
              </a:spcBef>
              <a:buNone/>
            </a:pPr>
            <a:endParaRPr lang="ru-RU" sz="2000" dirty="0"/>
          </a:p>
          <a:p>
            <a:pPr lvl="0" algn="just">
              <a:spcBef>
                <a:spcPts val="0"/>
              </a:spcBef>
            </a:pPr>
            <a:r>
              <a:rPr lang="en-US" sz="2000" dirty="0" smtClean="0"/>
              <a:t>Using performance evaluation mainly as a “punishment or incentive” tool rather than as a means to effectively improve performance</a:t>
            </a:r>
            <a:r>
              <a:rPr lang="ru-RU" sz="2000" dirty="0" smtClean="0"/>
              <a:t>;</a:t>
            </a:r>
            <a:endParaRPr lang="ru-RU" sz="2000" dirty="0"/>
          </a:p>
          <a:p>
            <a:pPr marL="0" indent="0" algn="just">
              <a:spcBef>
                <a:spcPts val="0"/>
              </a:spcBef>
              <a:buNone/>
            </a:pPr>
            <a:endParaRPr lang="ru-RU" sz="2000" dirty="0"/>
          </a:p>
          <a:p>
            <a:pPr lvl="0" algn="just">
              <a:spcBef>
                <a:spcPts val="0"/>
              </a:spcBef>
            </a:pPr>
            <a:r>
              <a:rPr lang="en-US" sz="2000" dirty="0" smtClean="0"/>
              <a:t>Unsure about the merits of allowing more fiscal flexibility to line miniseries and managers for fear that it might compromise control over budget spending</a:t>
            </a:r>
            <a:r>
              <a:rPr lang="ru-RU" sz="2000" dirty="0" smtClean="0"/>
              <a:t>;</a:t>
            </a:r>
            <a:endParaRPr lang="ru-RU" sz="2000" dirty="0"/>
          </a:p>
          <a:p>
            <a:pPr marL="0" indent="0" algn="just">
              <a:spcBef>
                <a:spcPts val="0"/>
              </a:spcBef>
              <a:buNone/>
            </a:pPr>
            <a:endParaRPr lang="ru-RU" sz="2000" dirty="0"/>
          </a:p>
          <a:p>
            <a:pPr algn="just">
              <a:spcBef>
                <a:spcPts val="0"/>
              </a:spcBef>
            </a:pPr>
            <a:r>
              <a:rPr lang="en-US" sz="2000" dirty="0" smtClean="0"/>
              <a:t>Practical difficulties in formalizing </a:t>
            </a:r>
            <a:r>
              <a:rPr lang="en-US" sz="2000" dirty="0" smtClean="0"/>
              <a:t>spending adjustments on programs or actions depending on their performance evaluation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" name="Рисунок 11" descr="pempal-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3556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1295400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000000"/>
                </a:solidFill>
              </a:rPr>
              <a:t>Thank you for your attention!</a:t>
            </a:r>
            <a:endParaRPr lang="bs-Latn-BA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4670</TotalTime>
  <Words>541</Words>
  <Application>Microsoft Macintosh PowerPoint</Application>
  <PresentationFormat>A4 Paper (210x297 mm)</PresentationFormat>
  <Paragraphs>89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Expansion of OECD Performance Budgeting Survey to PEMPAL countries</vt:lpstr>
      <vt:lpstr>PowerPoint Presentation</vt:lpstr>
      <vt:lpstr>PowerPoint Presentation</vt:lpstr>
      <vt:lpstr>PowerPoint Presentation</vt:lpstr>
      <vt:lpstr>PowerPoint Presentation</vt:lpstr>
      <vt:lpstr>Working Group Action Plan</vt:lpstr>
      <vt:lpstr>  Program Budgeting: Implementation Challenges</vt:lpstr>
      <vt:lpstr>PowerPoint Presentation</vt:lpstr>
    </vt:vector>
  </TitlesOfParts>
  <Manager/>
  <Company>The World Bank Group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2016 OECD SBO meeting </dc:title>
  <dc:subject/>
  <dc:creator>Deanna Aubrey</dc:creator>
  <cp:keywords>BCOP Program and Performance Budgeting Working Group</cp:keywords>
  <dc:description/>
  <cp:lastModifiedBy>Deanna Aubrey</cp:lastModifiedBy>
  <cp:revision>542</cp:revision>
  <cp:lastPrinted>2016-01-27T15:30:25Z</cp:lastPrinted>
  <dcterms:created xsi:type="dcterms:W3CDTF">2010-10-04T16:57:49Z</dcterms:created>
  <dcterms:modified xsi:type="dcterms:W3CDTF">2016-06-20T10:10:19Z</dcterms:modified>
  <cp:category>PEMPAL</cp:category>
</cp:coreProperties>
</file>