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1" r:id="rId2"/>
    <p:sldId id="358" r:id="rId3"/>
    <p:sldId id="359" r:id="rId4"/>
    <p:sldId id="365" r:id="rId5"/>
    <p:sldId id="361" r:id="rId6"/>
    <p:sldId id="363" r:id="rId7"/>
    <p:sldId id="364" r:id="rId8"/>
    <p:sldId id="312" r:id="rId9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1546" autoAdjust="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28C16A-6598-4F59-8139-79C5FA12BC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46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Расширение исследования ОЭСР бюджетирования, ориентированного на результаты, для включения стран PEMPAL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PEMPAL (БС)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28800" y="5257800"/>
            <a:ext cx="6248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Calibri" pitchFamily="34" charset="0"/>
            </a:endParaRPr>
          </a:p>
          <a:p>
            <a:pPr algn="ctr"/>
            <a:r>
              <a:rPr lang="ru-RU" dirty="0" smtClean="0">
                <a:latin typeface="Calibri" pitchFamily="34" charset="0"/>
              </a:rPr>
              <a:t>Николай Бегчин, Минфин Российской Федерации</a:t>
            </a:r>
          </a:p>
          <a:p>
            <a:pPr algn="ctr"/>
            <a:r>
              <a:rPr lang="ru-RU" dirty="0" smtClean="0">
                <a:latin typeface="Calibri" pitchFamily="34" charset="0"/>
              </a:rPr>
              <a:t>Лидер Рабочей группы БС PEMPAL по бюджетированию, ориентированному на результаты</a:t>
            </a:r>
          </a:p>
          <a:p>
            <a:pPr algn="ctr"/>
            <a:r>
              <a:rPr lang="ru-RU" dirty="0" smtClean="0">
                <a:latin typeface="Calibri" pitchFamily="34" charset="0"/>
              </a:rPr>
              <a:t>28 июня 2016 г.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3" y="4724403"/>
            <a:ext cx="1647367" cy="1698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8839200" cy="6705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Сотрудничество ОЭСР и PEMPAL</a:t>
            </a:r>
          </a:p>
          <a:p>
            <a:pPr fontAlgn="auto">
              <a:spcAft>
                <a:spcPts val="0"/>
              </a:spcAft>
              <a:defRPr/>
            </a:pPr>
            <a:endParaRPr lang="ru-RU" sz="9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ОЭСР и PEMPAL работают совместно над расширением участия в официальных исследованиях ОЭСР для включения стран, входящих в регион PEMPAL. </a:t>
            </a:r>
          </a:p>
          <a:p>
            <a:pPr marL="457200" indent="-457200" algn="just">
              <a:buFont typeface="Arial"/>
              <a:buChar char="•"/>
            </a:pPr>
            <a:endParaRPr lang="ru-RU" sz="9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Это часть стратегического плана Бюджетного сообщества (БС), который нацелен на расширение доступности данных о странах-членах PEMPAL и на оказание помощи минфинам в проведении сравнительного анализа и идентификации надлежащих практик в регионе и за его пределами.  </a:t>
            </a:r>
          </a:p>
          <a:p>
            <a:pPr marL="457200" indent="-457200" algn="just">
              <a:buFont typeface="Arial"/>
              <a:buChar char="•"/>
            </a:pPr>
            <a:endParaRPr lang="ru-RU" sz="9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Например, в 2012 году 13 стран-членов PEMPAL приняли участие в исследовании ОЭСР бюджетных практик и процедур в качестве части реализации этого плана.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2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8686800" cy="6705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Участники исследования PEMPAL</a:t>
            </a:r>
          </a:p>
          <a:p>
            <a:pPr marL="457200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В настоящее время 12 стран-членов PEMPAL принимают участие в исследовании ОЭСР бюджетирования, ориентированного на результаты: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Армения 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Беларусь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Босния и Герцеговина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Болгария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Хорватия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Грузия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Кыргызская Республика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Молдова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Российская Федерация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Сербия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Украина</a:t>
            </a: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Узбекистан</a:t>
            </a:r>
          </a:p>
          <a:p>
            <a:pPr marL="457200" indent="-457200" algn="just">
              <a:buFont typeface="Arial"/>
              <a:buChar char="•"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29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8991600" cy="6781800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Подход к исследованию PEMPAL ОЭСР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Это включает тесное сотрудничество с ОЭСР, PEMPAL и Всемирным банком, включая и совместный семинар, который был проведен перед этим заседанием SBO с целью обсуждения предварительных результатов исследования и прояснения переведенной терминологии.</a:t>
            </a:r>
          </a:p>
          <a:p>
            <a:pPr marL="457200" indent="-457200" algn="just">
              <a:buFont typeface="Arial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В сети используется три языка (английский, русский и боснийско-хорватско-сербский), поэтому Секретариат PEMPAL и ресурсная команда Всемирного банка помогает ОЭСР с координацией переводов и ответов, а также с подготовкой заключительного отчета.  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Окончательные результаты будут представлены на ежегодном пленарном заседании всех 21 стран-членов PEMPAL в Кыргызской республике, запланированном на февраль / март 2017 г.</a:t>
            </a:r>
          </a:p>
          <a:p>
            <a:pPr marL="457200" indent="-457200" algn="just">
              <a:buFont typeface="Arial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Результаты будут использованы в качестве базовых данных для новой подгруппы БС – Рабочей группы по бюджетированию, ориентированному на результаты – которая была недавно создана для продвижения реформ в регионе.</a:t>
            </a:r>
          </a:p>
          <a:p>
            <a:pPr marL="457200" indent="-457200" algn="just">
              <a:buFont typeface="Arial"/>
              <a:buChar char="•"/>
            </a:pPr>
            <a:endParaRPr lang="ru-RU" sz="1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/>
              <a:buChar char="•"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5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-35352"/>
            <a:ext cx="8839200" cy="6893352"/>
          </a:xfrm>
        </p:spPr>
        <p:txBody>
          <a:bodyPr rtlCol="0">
            <a:noAutofit/>
          </a:bodyPr>
          <a:lstStyle/>
          <a:p>
            <a:pPr algn="just"/>
            <a:endParaRPr lang="ru-RU" sz="900" dirty="0" smtClean="0">
              <a:solidFill>
                <a:schemeClr val="tx1"/>
              </a:solidFill>
            </a:endParaRPr>
          </a:p>
          <a:p>
            <a:pPr algn="just"/>
            <a:endParaRPr lang="ru-RU" sz="900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rgbClr val="376092"/>
                </a:solidFill>
                <a:latin typeface="+mj-lt"/>
              </a:rPr>
              <a:t>Задачи новой Рабочей группы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9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Идентифицировать ключевые тенденции во:</a:t>
            </a:r>
          </a:p>
          <a:p>
            <a:pPr marL="523875" indent="-3429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Внедрении  программного бюджетирования;</a:t>
            </a:r>
          </a:p>
          <a:p>
            <a:pPr marL="523875" indent="-3429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Анализе расходов.</a:t>
            </a:r>
          </a:p>
          <a:p>
            <a:pPr marL="180975" algn="just"/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Изучить конкретные примеры в этой области из стран PEMPAL и международные примеры.</a:t>
            </a:r>
          </a:p>
          <a:p>
            <a:pPr marL="180975" algn="just"/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Принять участие в исследовании ОЭСР бюджетирования, ориентированного на результаты с целью предоставления базовых данных относительно статуса реформ и идентификации надлежащих практик.</a:t>
            </a:r>
          </a:p>
          <a:p>
            <a:pPr marL="342900" indent="-342900" algn="just">
              <a:buFont typeface="Arial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В настоящее время завершается работа с новой группой над Планом действий Рабочей группы, а Координационный комитет PEMPAL утвердил бюджет для мероприятий.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872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Плане действий Рабочей группы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69629"/>
              </p:ext>
            </p:extLst>
          </p:nvPr>
        </p:nvGraphicFramePr>
        <p:xfrm>
          <a:off x="361472" y="1478345"/>
          <a:ext cx="9366968" cy="515536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58115">
                  <a:extLst>
                    <a:ext uri="{9D8B030D-6E8A-4147-A177-3AD203B41FA5}">
                      <a16:colId xmlns="" xmlns:a16="http://schemas.microsoft.com/office/drawing/2014/main" val="1702054184"/>
                    </a:ext>
                  </a:extLst>
                </a:gridCol>
                <a:gridCol w="6476282">
                  <a:extLst>
                    <a:ext uri="{9D8B030D-6E8A-4147-A177-3AD203B41FA5}">
                      <a16:colId xmlns="" xmlns:a16="http://schemas.microsoft.com/office/drawing/2014/main" val="4291658210"/>
                    </a:ext>
                  </a:extLst>
                </a:gridCol>
                <a:gridCol w="2532571">
                  <a:extLst>
                    <a:ext uri="{9D8B030D-6E8A-4147-A177-3AD203B41FA5}">
                      <a16:colId xmlns="" xmlns:a16="http://schemas.microsoft.com/office/drawing/2014/main" val="2693454766"/>
                    </a:ext>
                  </a:extLst>
                </a:gridCol>
              </a:tblGrid>
              <a:tr h="56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Участие в исследовании</a:t>
                      </a:r>
                      <a:r>
                        <a:rPr lang="ru-RU" sz="1600" baseline="0" dirty="0" smtClean="0">
                          <a:effectLst/>
                        </a:rPr>
                        <a:t> ОЭСР по ориентированному на результаты бюджетированию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Март </a:t>
                      </a:r>
                      <a:r>
                        <a:rPr lang="en-US" sz="1600" dirty="0" smtClean="0">
                          <a:effectLst/>
                        </a:rPr>
                        <a:t>2016 – </a:t>
                      </a:r>
                      <a:r>
                        <a:rPr lang="ru-RU" sz="1600" dirty="0" smtClean="0">
                          <a:effectLst/>
                        </a:rPr>
                        <a:t>февраль </a:t>
                      </a:r>
                      <a:r>
                        <a:rPr lang="en-US" sz="1600" dirty="0" smtClean="0">
                          <a:effectLst/>
                        </a:rPr>
                        <a:t>2017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323730727"/>
                  </a:ext>
                </a:extLst>
              </a:tr>
              <a:tr h="115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Заседание Рабочей группы в контексте 12-й</a:t>
                      </a:r>
                      <a:r>
                        <a:rPr lang="ru-RU" sz="1600" baseline="0" dirty="0" smtClean="0">
                          <a:effectLst/>
                        </a:rPr>
                        <a:t> встречи ЦЕЮВЕ </a:t>
                      </a:r>
                      <a:r>
                        <a:rPr lang="en-US" sz="1600" dirty="0" smtClean="0">
                          <a:effectLst/>
                        </a:rPr>
                        <a:t>SBO </a:t>
                      </a:r>
                      <a:r>
                        <a:rPr lang="ru-RU" sz="1600" dirty="0" smtClean="0">
                          <a:effectLst/>
                        </a:rPr>
                        <a:t>в Словении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27</a:t>
                      </a:r>
                      <a:r>
                        <a:rPr lang="ru-RU" sz="1600" dirty="0" smtClean="0">
                          <a:effectLst/>
                        </a:rPr>
                        <a:t> июня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2016 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2186747311"/>
                  </a:ext>
                </a:extLst>
              </a:tr>
              <a:tr h="8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России по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внедрению программного бюджетирования (</a:t>
                      </a:r>
                      <a:r>
                        <a:rPr lang="ru-RU" sz="1600" baseline="0" dirty="0" smtClean="0">
                          <a:effectLst/>
                        </a:rPr>
                        <a:t>видеоконференция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/2017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4099671587"/>
                  </a:ext>
                </a:extLst>
              </a:tr>
              <a:tr h="859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Презентация результатов исследования</a:t>
                      </a:r>
                      <a:r>
                        <a:rPr lang="ru-RU" sz="1600" baseline="0" dirty="0" smtClean="0">
                          <a:effectLst/>
                        </a:rPr>
                        <a:t> стран, внедряющих программное бюджетирование, проведенного Всемирным банком (видеоконференция</a:t>
                      </a:r>
                      <a:r>
                        <a:rPr lang="en-US" sz="1600" baseline="0" dirty="0" smtClean="0">
                          <a:effectLst/>
                        </a:rPr>
                        <a:t>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Сентябрь</a:t>
                      </a:r>
                      <a:r>
                        <a:rPr lang="ru-RU" sz="1600" baseline="0" dirty="0" smtClean="0">
                          <a:effectLst/>
                        </a:rPr>
                        <a:t> – октябрь </a:t>
                      </a:r>
                      <a:r>
                        <a:rPr lang="ru-RU" sz="1600" dirty="0" smtClean="0">
                          <a:effectLst/>
                        </a:rPr>
                        <a:t>2016 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4132719055"/>
                  </a:ext>
                </a:extLst>
              </a:tr>
              <a:tr h="1151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Семинар по тенденциям и вызовам,</a:t>
                      </a:r>
                      <a:r>
                        <a:rPr lang="ru-RU" sz="1600" baseline="0" dirty="0" smtClean="0">
                          <a:effectLst/>
                        </a:rPr>
                        <a:t> связанным с программным и ориентированным на результаты бюджетированием в странах </a:t>
                      </a:r>
                      <a:r>
                        <a:rPr lang="en-US" sz="1600" dirty="0" smtClean="0">
                          <a:effectLst/>
                        </a:rPr>
                        <a:t>PEMPAL</a:t>
                      </a:r>
                      <a:r>
                        <a:rPr lang="ru-RU" sz="1600" dirty="0" smtClean="0">
                          <a:effectLst/>
                        </a:rPr>
                        <a:t>, идентифицированным в ходе исследования ОЭСР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Февраль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2017 г. (во</a:t>
                      </a:r>
                      <a:r>
                        <a:rPr lang="ru-RU" sz="1600" baseline="0" dirty="0" smtClean="0">
                          <a:effectLst/>
                        </a:rPr>
                        <a:t> время пленарного заседания БС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723270775"/>
                  </a:ext>
                </a:extLst>
              </a:tr>
              <a:tr h="56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Некоторые страновые примеры – предстоит подтвердить</a:t>
                      </a:r>
                      <a:r>
                        <a:rPr lang="ru-RU" sz="1600" baseline="0" dirty="0" smtClean="0">
                          <a:effectLst/>
                        </a:rPr>
                        <a:t> (ознакомительная поездка</a:t>
                      </a:r>
                      <a:r>
                        <a:rPr lang="en-US" sz="1600" dirty="0" smtClean="0">
                          <a:effectLst/>
                        </a:rPr>
                        <a:t>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Осень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2016 /</a:t>
                      </a:r>
                      <a:r>
                        <a:rPr lang="ru-RU" sz="1600" dirty="0" smtClean="0">
                          <a:effectLst/>
                        </a:rPr>
                        <a:t>весна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2017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="" xmlns:a16="http://schemas.microsoft.com/office/drawing/2014/main" val="2324887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9448800" cy="117622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</a:t>
            </a:r>
            <a:r>
              <a:rPr lang="ru-RU" sz="3600" dirty="0" smtClean="0">
                <a:solidFill>
                  <a:schemeClr val="tx2"/>
                </a:solidFill>
              </a:rPr>
              <a:t>Программное бюджетирование</a:t>
            </a:r>
            <a:r>
              <a:rPr lang="ru-RU" sz="3600" dirty="0" smtClean="0">
                <a:solidFill>
                  <a:srgbClr val="376092"/>
                </a:solidFill>
              </a:rPr>
              <a:t>: вызовы внедрения</a:t>
            </a:r>
            <a:endParaRPr lang="ru-RU" sz="3600" dirty="0">
              <a:solidFill>
                <a:srgbClr val="37609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914400"/>
            <a:ext cx="8762999" cy="5380455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800" dirty="0" smtClean="0"/>
              <a:t>Объемы финансирования, запланированные заранее разработчиками программы, в значительной степени превосходят бюджетные возможности;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/>
          </a:p>
          <a:p>
            <a:pPr lvl="0" algn="just">
              <a:spcBef>
                <a:spcPts val="0"/>
              </a:spcBef>
            </a:pPr>
            <a:r>
              <a:rPr lang="ru-RU" sz="1800" dirty="0" smtClean="0"/>
              <a:t>Слишком много несогласованных программных документов, которые </a:t>
            </a:r>
            <a:r>
              <a:rPr lang="ru-RU" sz="1800" dirty="0"/>
              <a:t>затрудняют </a:t>
            </a:r>
            <a:r>
              <a:rPr lang="ru-RU" sz="1800" dirty="0" smtClean="0"/>
              <a:t>профильным министерствам формулирование своих стратегических планов;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/>
          </a:p>
          <a:p>
            <a:pPr lvl="0" algn="just">
              <a:spcBef>
                <a:spcPts val="0"/>
              </a:spcBef>
            </a:pPr>
            <a:r>
              <a:rPr lang="ru-RU" sz="1800" dirty="0" smtClean="0"/>
              <a:t>Не урегулированы вопросы терминологии – разница между </a:t>
            </a:r>
            <a:r>
              <a:rPr lang="ru-RU" sz="1800" i="1" dirty="0" smtClean="0"/>
              <a:t>оценкой </a:t>
            </a:r>
            <a:r>
              <a:rPr lang="ru-RU" sz="1800" dirty="0" smtClean="0"/>
              <a:t>и </a:t>
            </a:r>
            <a:r>
              <a:rPr lang="ru-RU" sz="1800" i="1" dirty="0" smtClean="0"/>
              <a:t>мониторингом</a:t>
            </a:r>
            <a:r>
              <a:rPr lang="ru-RU" sz="1800" dirty="0" smtClean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/>
          </a:p>
          <a:p>
            <a:pPr lvl="0" algn="just">
              <a:spcBef>
                <a:spcPts val="0"/>
              </a:spcBef>
            </a:pPr>
            <a:r>
              <a:rPr lang="ru-RU" sz="1800" dirty="0" smtClean="0"/>
              <a:t>Использование оценки эффективности в основном в качестве инструмента «наказания или стимулирования», а не в качестве средства для действенного повышения эффективности;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/>
          </a:p>
          <a:p>
            <a:pPr lvl="0" algn="just">
              <a:spcBef>
                <a:spcPts val="0"/>
              </a:spcBef>
            </a:pPr>
            <a:r>
              <a:rPr lang="ru-RU" sz="1800" dirty="0" smtClean="0"/>
              <a:t>Неуверенность в отношении достоинств разрешения большей налогово-бюджетной гибкости профильным министерствам и менеджерам из страха, что это может скомпрометировать контроль над бюджетными расходами;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/>
          </a:p>
          <a:p>
            <a:pPr algn="just">
              <a:spcBef>
                <a:spcPts val="0"/>
              </a:spcBef>
            </a:pPr>
            <a:r>
              <a:rPr lang="ru-RU" sz="1800" dirty="0" smtClean="0"/>
              <a:t>Практические трудности официального оформления корректировок расходов по программам или действиям в зависимости от оценки их эффективности.</a:t>
            </a:r>
            <a:endParaRPr lang="ru-RU" sz="1800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35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0000"/>
                </a:solidFill>
              </a:rPr>
              <a:t>Благодарю за внимание!</a:t>
            </a:r>
            <a:endParaRPr lang="ru-RU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5089</TotalTime>
  <Words>541</Words>
  <Application>Microsoft Office PowerPoint</Application>
  <PresentationFormat>A4 Paper (210x297 mm)</PresentationFormat>
  <Paragraphs>90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Расширение исследования ОЭСР бюджетирования, ориентированного на результаты, для включения стран PEMPAL</vt:lpstr>
      <vt:lpstr>PowerPoint Presentation</vt:lpstr>
      <vt:lpstr>PowerPoint Presentation</vt:lpstr>
      <vt:lpstr>PowerPoint Presentation</vt:lpstr>
      <vt:lpstr>PowerPoint Presentation</vt:lpstr>
      <vt:lpstr>Плане действий Рабочей группы</vt:lpstr>
      <vt:lpstr>  Программное бюджетирование: вызовы внедрения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2016 OECD SBO meeting</dc:title>
  <dc:subject/>
  <dc:creator>Deanna Aubrey</dc:creator>
  <cp:keywords>BCOP Program and Performance Budgeting Working Group</cp:keywords>
  <dc:description/>
  <cp:lastModifiedBy>Ksenia Galantsova</cp:lastModifiedBy>
  <cp:revision>551</cp:revision>
  <cp:lastPrinted>2016-01-27T15:30:25Z</cp:lastPrinted>
  <dcterms:created xsi:type="dcterms:W3CDTF">2010-10-04T16:57:49Z</dcterms:created>
  <dcterms:modified xsi:type="dcterms:W3CDTF">2016-06-22T10:55:45Z</dcterms:modified>
  <cp:category>PEMPAL</cp:category>
</cp:coreProperties>
</file>