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</p:sldMasterIdLst>
  <p:notesMasterIdLst>
    <p:notesMasterId r:id="rId8"/>
  </p:notesMasterIdLst>
  <p:handoutMasterIdLst>
    <p:handoutMasterId r:id="rId9"/>
  </p:handoutMasterIdLst>
  <p:sldIdLst>
    <p:sldId id="264" r:id="rId2"/>
    <p:sldId id="324" r:id="rId3"/>
    <p:sldId id="325" r:id="rId4"/>
    <p:sldId id="326" r:id="rId5"/>
    <p:sldId id="306" r:id="rId6"/>
    <p:sldId id="290" r:id="rId7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3" autoAdjust="0"/>
    <p:restoredTop sz="92065" autoAdjust="0"/>
  </p:normalViewPr>
  <p:slideViewPr>
    <p:cSldViewPr>
      <p:cViewPr>
        <p:scale>
          <a:sx n="70" d="100"/>
          <a:sy n="70" d="100"/>
        </p:scale>
        <p:origin x="-1738" y="-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064817526632336E-2"/>
          <c:y val="5.3841424902101143E-2"/>
          <c:w val="0.94593518247336772"/>
          <c:h val="0.71601617512475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'Q5 - Transparency Visual'!$B$195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'Q5 - Transparency Visual'!$C$194:$K$194</c:f>
              <c:strCache>
                <c:ptCount val="9"/>
                <c:pt idx="0">
                  <c:v>Executive's budget proposal</c:v>
                </c:pt>
                <c:pt idx="1">
                  <c:v>Approved budget</c:v>
                </c:pt>
                <c:pt idx="2">
                  <c:v>Medium-term expenditure framework</c:v>
                </c:pt>
                <c:pt idx="3">
                  <c:v>Methodology and assumptions for  fiscal projections</c:v>
                </c:pt>
                <c:pt idx="4">
                  <c:v>Independent reviewsof economic/fiscal assumptions</c:v>
                </c:pt>
                <c:pt idx="5">
                  <c:v>Long-term fiscal sustainability report</c:v>
                </c:pt>
                <c:pt idx="6">
                  <c:v>Sensitivity analyses of fiscal and/or macroeconomic models</c:v>
                </c:pt>
                <c:pt idx="7">
                  <c:v>Pre-budget fiscal policy statement</c:v>
                </c:pt>
                <c:pt idx="8">
                  <c:v>Budget circular</c:v>
                </c:pt>
              </c:strCache>
            </c:strRef>
          </c:cat>
          <c:val>
            <c:numRef>
              <c:f>'Q5 - Transparency Visual'!$C$195:$K$195</c:f>
              <c:numCache>
                <c:formatCode>0%</c:formatCode>
                <c:ptCount val="9"/>
                <c:pt idx="0">
                  <c:v>0.97058823529411764</c:v>
                </c:pt>
                <c:pt idx="1">
                  <c:v>0.97058823529411764</c:v>
                </c:pt>
                <c:pt idx="2">
                  <c:v>0.8529411764705882</c:v>
                </c:pt>
                <c:pt idx="3">
                  <c:v>0.79411764705882348</c:v>
                </c:pt>
                <c:pt idx="4">
                  <c:v>0.47058823529411764</c:v>
                </c:pt>
                <c:pt idx="5">
                  <c:v>0.41176470588235292</c:v>
                </c:pt>
                <c:pt idx="6">
                  <c:v>0.58823529411764708</c:v>
                </c:pt>
                <c:pt idx="7">
                  <c:v>0.44117647058823528</c:v>
                </c:pt>
                <c:pt idx="8">
                  <c:v>0.5</c:v>
                </c:pt>
              </c:numCache>
            </c:numRef>
          </c:val>
        </c:ser>
        <c:ser>
          <c:idx val="1"/>
          <c:order val="1"/>
          <c:tx>
            <c:strRef>
              <c:f>'Q5 - Transparency Visual'!$B$196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'Q5 - Transparency Visual'!$C$194:$K$194</c:f>
              <c:strCache>
                <c:ptCount val="9"/>
                <c:pt idx="0">
                  <c:v>Executive's budget proposal</c:v>
                </c:pt>
                <c:pt idx="1">
                  <c:v>Approved budget</c:v>
                </c:pt>
                <c:pt idx="2">
                  <c:v>Medium-term expenditure framework</c:v>
                </c:pt>
                <c:pt idx="3">
                  <c:v>Methodology and assumptions for  fiscal projections</c:v>
                </c:pt>
                <c:pt idx="4">
                  <c:v>Independent reviewsof economic/fiscal assumptions</c:v>
                </c:pt>
                <c:pt idx="5">
                  <c:v>Long-term fiscal sustainability report</c:v>
                </c:pt>
                <c:pt idx="6">
                  <c:v>Sensitivity analyses of fiscal and/or macroeconomic models</c:v>
                </c:pt>
                <c:pt idx="7">
                  <c:v>Pre-budget fiscal policy statement</c:v>
                </c:pt>
                <c:pt idx="8">
                  <c:v>Budget circular</c:v>
                </c:pt>
              </c:strCache>
            </c:strRef>
          </c:cat>
          <c:val>
            <c:numRef>
              <c:f>'Q5 - Transparency Visual'!$C$196:$K$196</c:f>
              <c:numCache>
                <c:formatCode>0%</c:formatCode>
                <c:ptCount val="9"/>
                <c:pt idx="0">
                  <c:v>1</c:v>
                </c:pt>
                <c:pt idx="1">
                  <c:v>1</c:v>
                </c:pt>
                <c:pt idx="2">
                  <c:v>0.967741935483871</c:v>
                </c:pt>
                <c:pt idx="3">
                  <c:v>0.87096774193548387</c:v>
                </c:pt>
                <c:pt idx="4">
                  <c:v>0.87096774193548387</c:v>
                </c:pt>
                <c:pt idx="5">
                  <c:v>0.77419354838709675</c:v>
                </c:pt>
                <c:pt idx="6">
                  <c:v>0.74193548387096775</c:v>
                </c:pt>
                <c:pt idx="7">
                  <c:v>0.70967741935483875</c:v>
                </c:pt>
                <c:pt idx="8">
                  <c:v>0.61290322580645162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334528"/>
        <c:axId val="113340416"/>
      </c:barChart>
      <c:catAx>
        <c:axId val="1133345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>
                <a:latin typeface="Arial Narrow" panose="020B0606020202030204" pitchFamily="34" charset="0"/>
              </a:defRPr>
            </a:pPr>
            <a:endParaRPr lang="en-US"/>
          </a:p>
        </c:txPr>
        <c:crossAx val="113340416"/>
        <c:crosses val="autoZero"/>
        <c:auto val="1"/>
        <c:lblAlgn val="ctr"/>
        <c:lblOffset val="100"/>
        <c:noMultiLvlLbl val="0"/>
      </c:catAx>
      <c:valAx>
        <c:axId val="11334041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3334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301301687281375"/>
          <c:y val="3.852330178644893E-2"/>
          <c:w val="7.6439975772259236E-2"/>
          <c:h val="0.1182382416101730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4064817526632336E-2"/>
          <c:y val="5.3841424902101143E-2"/>
          <c:w val="0.94593518247336772"/>
          <c:h val="0.71601617512475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'Q5 - Transparency Visual'!$B$195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'Q5 - Transparency Visual'!$C$194:$K$194</c:f>
              <c:strCache>
                <c:ptCount val="9"/>
                <c:pt idx="0">
                  <c:v>Executive's budget proposal</c:v>
                </c:pt>
                <c:pt idx="1">
                  <c:v>Approved budget</c:v>
                </c:pt>
                <c:pt idx="2">
                  <c:v>Medium-term expenditure framework</c:v>
                </c:pt>
                <c:pt idx="3">
                  <c:v>Methodology and assumptions for  fiscal projections</c:v>
                </c:pt>
                <c:pt idx="4">
                  <c:v>Independent reviewsof economic/fiscal assumptions</c:v>
                </c:pt>
                <c:pt idx="5">
                  <c:v>Long-term fiscal sustainability report</c:v>
                </c:pt>
                <c:pt idx="6">
                  <c:v>Sensitivity analyses of fiscal and/or macroeconomic models</c:v>
                </c:pt>
                <c:pt idx="7">
                  <c:v>Pre-budget fiscal policy statement</c:v>
                </c:pt>
                <c:pt idx="8">
                  <c:v>Budget circular</c:v>
                </c:pt>
              </c:strCache>
            </c:strRef>
          </c:cat>
          <c:val>
            <c:numRef>
              <c:f>'Q5 - Transparency Visual'!$C$195:$K$195</c:f>
              <c:numCache>
                <c:formatCode>0%</c:formatCode>
                <c:ptCount val="9"/>
                <c:pt idx="0">
                  <c:v>0.97058823529411764</c:v>
                </c:pt>
                <c:pt idx="1">
                  <c:v>0.97058823529411764</c:v>
                </c:pt>
                <c:pt idx="2">
                  <c:v>0.8529411764705882</c:v>
                </c:pt>
                <c:pt idx="3">
                  <c:v>0.79411764705882348</c:v>
                </c:pt>
                <c:pt idx="4">
                  <c:v>0.47058823529411764</c:v>
                </c:pt>
                <c:pt idx="5">
                  <c:v>0.41176470588235292</c:v>
                </c:pt>
                <c:pt idx="6">
                  <c:v>0.58823529411764708</c:v>
                </c:pt>
                <c:pt idx="7">
                  <c:v>0.44117647058823528</c:v>
                </c:pt>
                <c:pt idx="8">
                  <c:v>0.5</c:v>
                </c:pt>
              </c:numCache>
            </c:numRef>
          </c:val>
        </c:ser>
        <c:ser>
          <c:idx val="1"/>
          <c:order val="1"/>
          <c:tx>
            <c:strRef>
              <c:f>'Q5 - Transparency Visual'!$B$196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'Q5 - Transparency Visual'!$C$194:$K$194</c:f>
              <c:strCache>
                <c:ptCount val="9"/>
                <c:pt idx="0">
                  <c:v>Executive's budget proposal</c:v>
                </c:pt>
                <c:pt idx="1">
                  <c:v>Approved budget</c:v>
                </c:pt>
                <c:pt idx="2">
                  <c:v>Medium-term expenditure framework</c:v>
                </c:pt>
                <c:pt idx="3">
                  <c:v>Methodology and assumptions for  fiscal projections</c:v>
                </c:pt>
                <c:pt idx="4">
                  <c:v>Independent reviewsof economic/fiscal assumptions</c:v>
                </c:pt>
                <c:pt idx="5">
                  <c:v>Long-term fiscal sustainability report</c:v>
                </c:pt>
                <c:pt idx="6">
                  <c:v>Sensitivity analyses of fiscal and/or macroeconomic models</c:v>
                </c:pt>
                <c:pt idx="7">
                  <c:v>Pre-budget fiscal policy statement</c:v>
                </c:pt>
                <c:pt idx="8">
                  <c:v>Budget circular</c:v>
                </c:pt>
              </c:strCache>
            </c:strRef>
          </c:cat>
          <c:val>
            <c:numRef>
              <c:f>'Q5 - Transparency Visual'!$C$196:$K$196</c:f>
              <c:numCache>
                <c:formatCode>0%</c:formatCode>
                <c:ptCount val="9"/>
                <c:pt idx="0">
                  <c:v>1</c:v>
                </c:pt>
                <c:pt idx="1">
                  <c:v>1</c:v>
                </c:pt>
                <c:pt idx="2">
                  <c:v>0.967741935483871</c:v>
                </c:pt>
                <c:pt idx="3">
                  <c:v>0.87096774193548387</c:v>
                </c:pt>
                <c:pt idx="4">
                  <c:v>0.87096774193548387</c:v>
                </c:pt>
                <c:pt idx="5">
                  <c:v>0.77419354838709675</c:v>
                </c:pt>
                <c:pt idx="6">
                  <c:v>0.74193548387096775</c:v>
                </c:pt>
                <c:pt idx="7">
                  <c:v>0.70967741935483875</c:v>
                </c:pt>
                <c:pt idx="8">
                  <c:v>0.61290322580645162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350144"/>
        <c:axId val="113351680"/>
      </c:barChart>
      <c:catAx>
        <c:axId val="113350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>
                <a:latin typeface="Arial Narrow" panose="020B0606020202030204" pitchFamily="34" charset="0"/>
              </a:defRPr>
            </a:pPr>
            <a:endParaRPr lang="en-US"/>
          </a:p>
        </c:txPr>
        <c:crossAx val="113351680"/>
        <c:crosses val="autoZero"/>
        <c:auto val="1"/>
        <c:lblAlgn val="ctr"/>
        <c:lblOffset val="100"/>
        <c:noMultiLvlLbl val="0"/>
      </c:catAx>
      <c:valAx>
        <c:axId val="11335168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3350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301301687281375"/>
          <c:y val="3.852330178644893E-2"/>
          <c:w val="7.6439975772259236E-2"/>
          <c:h val="0.1182382416101730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813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1" y="0"/>
            <a:ext cx="2944813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2329F025-3454-44D7-AD50-8183A4126B00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09114"/>
            <a:ext cx="2944813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1" y="9409114"/>
            <a:ext cx="2944813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4BC1C996-75E5-4DEA-84F0-F4DDD740A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704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6" y="0"/>
            <a:ext cx="2944283" cy="4953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C1DB7D4-0DC5-42CE-92D4-1F6189850D4B}" type="datetimeFigureOut">
              <a:rPr lang="en-GB" smtClean="0"/>
              <a:t>23/05/2018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1"/>
            <a:ext cx="5435600" cy="4457700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44283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6" y="9408981"/>
            <a:ext cx="2944283" cy="4953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57B8B3BA-1C17-461B-9D84-F0076A94E8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068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04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8B3BA-1C17-461B-9D84-F0076A94E86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687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075BF-B68F-49A6-BBD9-1F920377840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0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Presentation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Click to </a:t>
            </a:r>
            <a:r>
              <a:rPr kumimoji="0" lang="fr-FR" dirty="0" err="1" smtClean="0"/>
              <a:t>edit</a:t>
            </a:r>
            <a:r>
              <a:rPr kumimoji="0" lang="fr-FR" dirty="0" smtClean="0"/>
              <a:t> </a:t>
            </a:r>
            <a:r>
              <a:rPr kumimoji="0" lang="fr-FR" dirty="0" err="1" smtClean="0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278C0CDA-B7DB-4500-A9D1-DFDCE17BDBCA}" type="datetime1">
              <a:rPr lang="en-GB" smtClean="0"/>
              <a:t>23/05/2018</a:t>
            </a:fld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pic>
        <p:nvPicPr>
          <p:cNvPr id="38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16" name="Imag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00400" y="498500"/>
            <a:ext cx="458653" cy="954000"/>
          </a:xfrm>
          <a:prstGeom prst="rect">
            <a:avLst/>
          </a:prstGeom>
        </p:spPr>
      </p:pic>
      <p:pic>
        <p:nvPicPr>
          <p:cNvPr id="18" name="Imag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400" y="6207600"/>
            <a:ext cx="1742400" cy="578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E90F7EA2-F388-4747-9A8F-2190745329C3}" type="datetime1">
              <a:rPr lang="en-GB" smtClean="0"/>
              <a:t>23/05/2018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B9CACF2F-2881-4A50-9084-A76395A3F7AF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55633903-0F1E-4CD2-892B-ED462C6E4BA5}" type="datetime1">
              <a:rPr lang="en-GB" smtClean="0"/>
              <a:t>23/05/2018</a:t>
            </a:fld>
            <a:endParaRPr lang="en-GB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B9CACF2F-2881-4A50-9084-A76395A3F7A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DDD499D3-1D98-4049-A235-3C96727F6EC5}" type="datetime1">
              <a:rPr lang="en-GB" smtClean="0"/>
              <a:t>23/05/2018</a:t>
            </a:fld>
            <a:endParaRPr lang="en-GB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B9CACF2F-2881-4A50-9084-A76395A3F7A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68000" y="3805200"/>
            <a:ext cx="6300000" cy="605294"/>
          </a:xfrm>
        </p:spPr>
        <p:txBody>
          <a:bodyPr/>
          <a:lstStyle/>
          <a:p>
            <a:pPr algn="ctr"/>
            <a:r>
              <a:rPr lang="en-GB" sz="2000" dirty="0" smtClean="0"/>
              <a:t>Emerging findings from </a:t>
            </a:r>
            <a:r>
              <a:rPr lang="en-GB" sz="2000" dirty="0" smtClean="0"/>
              <a:t>the </a:t>
            </a:r>
          </a:p>
          <a:p>
            <a:pPr algn="ctr"/>
            <a:r>
              <a:rPr lang="en-GB" sz="2000" dirty="0" smtClean="0"/>
              <a:t>OECD Budget Practices and Procedures Survey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368000" y="2501105"/>
            <a:ext cx="6300000" cy="1246495"/>
          </a:xfrm>
        </p:spPr>
        <p:txBody>
          <a:bodyPr/>
          <a:lstStyle/>
          <a:p>
            <a:pPr algn="ctr"/>
            <a:r>
              <a:rPr lang="en-GB" dirty="0" smtClean="0"/>
              <a:t>Budget transparency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1027" y="5673008"/>
            <a:ext cx="4506362" cy="1160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45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2000" dirty="0" smtClean="0">
                <a:solidFill>
                  <a:schemeClr val="bg1"/>
                </a:solidFill>
                <a:latin typeface="Arial"/>
                <a:ea typeface="+mj-ea"/>
                <a:cs typeface="+mj-cs"/>
              </a:rPr>
              <a:t>Ronnie </a:t>
            </a:r>
            <a:r>
              <a:rPr lang="en-US" sz="2000" dirty="0" err="1" smtClean="0">
                <a:solidFill>
                  <a:schemeClr val="bg1"/>
                </a:solidFill>
                <a:latin typeface="Arial"/>
                <a:ea typeface="+mj-ea"/>
                <a:cs typeface="+mj-cs"/>
              </a:rPr>
              <a:t>Downes</a:t>
            </a:r>
            <a:r>
              <a:rPr lang="en-US" sz="2000" dirty="0">
                <a:solidFill>
                  <a:schemeClr val="bg1"/>
                </a:solidFill>
                <a:latin typeface="Arial"/>
                <a:ea typeface="+mj-ea"/>
                <a:cs typeface="+mj-cs"/>
              </a:rPr>
              <a:t/>
            </a:r>
            <a:br>
              <a:rPr lang="en-US" sz="2000" dirty="0">
                <a:solidFill>
                  <a:schemeClr val="bg1"/>
                </a:solidFill>
                <a:latin typeface="Arial"/>
                <a:ea typeface="+mj-ea"/>
                <a:cs typeface="+mj-cs"/>
              </a:rPr>
            </a:br>
            <a:r>
              <a:rPr lang="en-US" sz="2000" dirty="0" smtClean="0">
                <a:solidFill>
                  <a:schemeClr val="bg1"/>
                </a:solidFill>
                <a:latin typeface="Arial"/>
                <a:ea typeface="+mj-ea"/>
                <a:cs typeface="+mj-cs"/>
              </a:rPr>
              <a:t>Budget &amp; Public Expenditures division</a:t>
            </a:r>
            <a:endParaRPr lang="en-US" sz="2000" dirty="0" smtClean="0">
              <a:solidFill>
                <a:schemeClr val="bg1"/>
              </a:solidFill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5733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40472" cy="1022400"/>
          </a:xfrm>
        </p:spPr>
        <p:txBody>
          <a:bodyPr>
            <a:noAutofit/>
          </a:bodyPr>
          <a:lstStyle/>
          <a:p>
            <a:pPr algn="l"/>
            <a:r>
              <a:rPr lang="en-GB" sz="2200" b="1" i="1" dirty="0" smtClean="0"/>
              <a:t>Publication </a:t>
            </a:r>
            <a:r>
              <a:rPr lang="en-GB" sz="2200" b="1" i="1" dirty="0" smtClean="0">
                <a:solidFill>
                  <a:schemeClr val="tx1"/>
                </a:solidFill>
              </a:rPr>
              <a:t>of budget information by OECD countries is strong and continues to improve over time</a:t>
            </a:r>
            <a:endParaRPr lang="en-GB" sz="2200" b="1" i="1" dirty="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761614"/>
              </p:ext>
            </p:extLst>
          </p:nvPr>
        </p:nvGraphicFramePr>
        <p:xfrm>
          <a:off x="251520" y="2060848"/>
          <a:ext cx="8218487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683568" y="1605341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/>
              <a:t>Please indicate which of the following are </a:t>
            </a:r>
            <a:r>
              <a:rPr lang="en-US" i="1" dirty="0" smtClean="0"/>
              <a:t>publicly </a:t>
            </a:r>
            <a:r>
              <a:rPr lang="en-US" i="1" dirty="0" smtClean="0"/>
              <a:t>available?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87244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8064000" cy="1022400"/>
          </a:xfrm>
        </p:spPr>
        <p:txBody>
          <a:bodyPr>
            <a:noAutofit/>
          </a:bodyPr>
          <a:lstStyle/>
          <a:p>
            <a:pPr algn="l"/>
            <a:r>
              <a:rPr lang="en-GB" sz="2200" b="1" i="1" dirty="0" smtClean="0"/>
              <a:t>Marked improvements in relation to publication of economic assumptions and LT fiscal sustainability reports</a:t>
            </a:r>
            <a:endParaRPr lang="en-GB" sz="2200" b="1" i="1" dirty="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306813"/>
              </p:ext>
            </p:extLst>
          </p:nvPr>
        </p:nvGraphicFramePr>
        <p:xfrm>
          <a:off x="251520" y="2060848"/>
          <a:ext cx="8218487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683568" y="1605341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/>
              <a:t>Please indicate which of the following are </a:t>
            </a:r>
            <a:r>
              <a:rPr lang="en-US" i="1" dirty="0" smtClean="0"/>
              <a:t>publicly </a:t>
            </a:r>
            <a:r>
              <a:rPr lang="en-US" dirty="0" smtClean="0"/>
              <a:t>available?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4200911" y="2276872"/>
            <a:ext cx="792088" cy="1368152"/>
          </a:xfrm>
          <a:prstGeom prst="ellipse">
            <a:avLst/>
          </a:prstGeom>
          <a:noFill/>
          <a:ln w="412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047783" y="2453352"/>
            <a:ext cx="792088" cy="1368152"/>
          </a:xfrm>
          <a:prstGeom prst="ellipse">
            <a:avLst/>
          </a:prstGeom>
          <a:noFill/>
          <a:ln w="412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7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930941"/>
              </p:ext>
            </p:extLst>
          </p:nvPr>
        </p:nvGraphicFramePr>
        <p:xfrm>
          <a:off x="467544" y="2708920"/>
          <a:ext cx="8352929" cy="1558726"/>
        </p:xfrm>
        <a:graphic>
          <a:graphicData uri="http://schemas.openxmlformats.org/drawingml/2006/table">
            <a:tbl>
              <a:tblPr firstRow="1" firstCol="1" bandRow="1"/>
              <a:tblGrid>
                <a:gridCol w="648072"/>
                <a:gridCol w="720080"/>
                <a:gridCol w="648072"/>
                <a:gridCol w="576064"/>
                <a:gridCol w="792088"/>
                <a:gridCol w="720080"/>
                <a:gridCol w="720080"/>
                <a:gridCol w="720080"/>
                <a:gridCol w="720080"/>
                <a:gridCol w="720080"/>
                <a:gridCol w="750037"/>
                <a:gridCol w="618116"/>
              </a:tblGrid>
              <a:tr h="1071046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 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Pre-budget statement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Draft budget proposal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Approved budget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Supplementary budget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>
                          <a:effectLst/>
                          <a:latin typeface="Arial Narrow"/>
                          <a:ea typeface="SimSun"/>
                          <a:cs typeface="Arial"/>
                        </a:rPr>
                        <a:t>Pre-execution budget profiles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In-year budget execution reports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M/Y implementation report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Y/E budget execution report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>
                          <a:effectLst/>
                          <a:latin typeface="Arial Narrow"/>
                          <a:ea typeface="SimSun"/>
                          <a:cs typeface="Arial"/>
                        </a:rPr>
                        <a:t>Y/E financial statement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LT fiscal sustainability report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3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Report on fiscal risks</a:t>
                      </a:r>
                    </a:p>
                  </a:txBody>
                  <a:tcPr marL="55800" marR="5580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7762">
                <a:tc>
                  <a:txBody>
                    <a:bodyPr/>
                    <a:lstStyle/>
                    <a:p>
                      <a:pPr algn="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Total OECD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22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31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31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>
                          <a:effectLst/>
                          <a:latin typeface="Arial Narrow"/>
                          <a:ea typeface="SimSun"/>
                          <a:cs typeface="Arial"/>
                        </a:rPr>
                        <a:t>28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8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25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19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28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29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24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15900" algn="l"/>
                          <a:tab pos="431800" algn="l"/>
                        </a:tabLst>
                      </a:pPr>
                      <a:r>
                        <a:rPr lang="en-GB" sz="1600" dirty="0">
                          <a:effectLst/>
                          <a:latin typeface="Arial Narrow"/>
                          <a:ea typeface="SimSun"/>
                          <a:cs typeface="Arial"/>
                        </a:rPr>
                        <a:t>23</a:t>
                      </a:r>
                    </a:p>
                  </a:txBody>
                  <a:tcPr marL="55800" marR="558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CACF2F-2881-4A50-9084-A76395A3F7AF}" type="slidenum">
              <a:rPr lang="en-GB" smtClean="0"/>
              <a:t>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b="1" i="1" dirty="0" smtClean="0"/>
              <a:t>Remaining </a:t>
            </a:r>
            <a:r>
              <a:rPr lang="en-US" sz="2200" b="1" i="1" dirty="0"/>
              <a:t>area for improvement is the publication of pre-execution profiles of expenditures and </a:t>
            </a:r>
            <a:r>
              <a:rPr lang="en-US" sz="2200" b="1" i="1" dirty="0" smtClean="0"/>
              <a:t>revenues</a:t>
            </a:r>
            <a:endParaRPr lang="en-GB" b="1" i="1" dirty="0"/>
          </a:p>
        </p:txBody>
      </p:sp>
      <p:sp>
        <p:nvSpPr>
          <p:cNvPr id="7" name="Rectangle 6"/>
          <p:cNvSpPr/>
          <p:nvPr/>
        </p:nvSpPr>
        <p:spPr>
          <a:xfrm>
            <a:off x="1115616" y="1844824"/>
            <a:ext cx="6805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/>
              <a:t>Please indicate which of the following are </a:t>
            </a:r>
            <a:r>
              <a:rPr lang="en-US" i="1" dirty="0" smtClean="0"/>
              <a:t>publicly </a:t>
            </a:r>
            <a:r>
              <a:rPr lang="en-US" i="1" dirty="0"/>
              <a:t>available</a:t>
            </a:r>
            <a:r>
              <a:rPr lang="en-US" dirty="0"/>
              <a:t>?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3779912" y="2492896"/>
            <a:ext cx="864096" cy="1800200"/>
          </a:xfrm>
          <a:prstGeom prst="ellipse">
            <a:avLst/>
          </a:prstGeom>
          <a:noFill/>
          <a:ln w="412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948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628800"/>
            <a:ext cx="8218800" cy="481323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Strong record -  regular </a:t>
            </a:r>
            <a:r>
              <a:rPr lang="en-US" sz="2400" dirty="0" smtClean="0"/>
              <a:t>and routine publication of budget documents.</a:t>
            </a:r>
          </a:p>
          <a:p>
            <a:endParaRPr lang="en-US" sz="2400" dirty="0"/>
          </a:p>
          <a:p>
            <a:r>
              <a:rPr lang="en-US" sz="2400" dirty="0" smtClean="0"/>
              <a:t>Marked </a:t>
            </a:r>
            <a:r>
              <a:rPr lang="en-US" sz="2400" dirty="0" smtClean="0"/>
              <a:t>improvements </a:t>
            </a:r>
            <a:r>
              <a:rPr lang="en-US" sz="2400" dirty="0" smtClean="0"/>
              <a:t>- economic assumptions, </a:t>
            </a:r>
            <a:br>
              <a:rPr lang="en-US" sz="2400" dirty="0" smtClean="0"/>
            </a:br>
            <a:r>
              <a:rPr lang="en-US" sz="2400" dirty="0" smtClean="0"/>
              <a:t>long-term </a:t>
            </a:r>
            <a:r>
              <a:rPr lang="en-US" sz="2400" dirty="0" smtClean="0"/>
              <a:t>fiscal sustainability reports.</a:t>
            </a:r>
          </a:p>
          <a:p>
            <a:endParaRPr lang="en-US" sz="2400" dirty="0"/>
          </a:p>
          <a:p>
            <a:r>
              <a:rPr lang="en-US" sz="2400" dirty="0" smtClean="0"/>
              <a:t>For improvement -  pre-execution </a:t>
            </a:r>
            <a:r>
              <a:rPr lang="en-US" sz="2400" dirty="0" smtClean="0"/>
              <a:t>profiles of expenditures and revenues.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CACF2F-2881-4A50-9084-A76395A3F7AF}" type="slidenum">
              <a:rPr lang="en-GB" smtClean="0"/>
              <a:t>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Summary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9340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466727" y="2996952"/>
            <a:ext cx="1983235" cy="6068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ts val="45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2800" b="1" dirty="0">
                <a:solidFill>
                  <a:schemeClr val="bg1"/>
                </a:solidFill>
                <a:latin typeface="Arial"/>
                <a:ea typeface="+mj-ea"/>
                <a:cs typeface="+mj-cs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3917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5989</TotalTime>
  <Words>159</Words>
  <Application>Microsoft Office PowerPoint</Application>
  <PresentationFormat>On-screen Show (4:3)</PresentationFormat>
  <Paragraphs>46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OECD_English_white</vt:lpstr>
      <vt:lpstr>Budget transparency</vt:lpstr>
      <vt:lpstr>Publication of budget information by OECD countries is strong and continues to improve over time</vt:lpstr>
      <vt:lpstr>Marked improvements in relation to publication of economic assumptions and LT fiscal sustainability reports</vt:lpstr>
      <vt:lpstr>Remaining area for improvement is the publication of pre-execution profiles of expenditures and revenues</vt:lpstr>
      <vt:lpstr>Summary</vt:lpstr>
      <vt:lpstr>PowerPoint Presentation</vt:lpstr>
    </vt:vector>
  </TitlesOfParts>
  <Company>OECD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 Trevor</dc:creator>
  <cp:lastModifiedBy>DOWNES Ronnie</cp:lastModifiedBy>
  <cp:revision>202</cp:revision>
  <cp:lastPrinted>2017-05-16T16:20:58Z</cp:lastPrinted>
  <dcterms:created xsi:type="dcterms:W3CDTF">2016-04-04T15:18:51Z</dcterms:created>
  <dcterms:modified xsi:type="dcterms:W3CDTF">2018-05-23T21:11:48Z</dcterms:modified>
</cp:coreProperties>
</file>