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264" r:id="rId2"/>
    <p:sldId id="324" r:id="rId3"/>
    <p:sldId id="325" r:id="rId4"/>
    <p:sldId id="326" r:id="rId5"/>
    <p:sldId id="306" r:id="rId6"/>
    <p:sldId id="290" r:id="rId7"/>
  </p:sldIdLst>
  <p:sldSz cx="9144000" cy="6858000" type="screen4x3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2065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4817526632336E-2"/>
          <c:y val="5.3841424902101143E-2"/>
          <c:w val="0.94593518247336772"/>
          <c:h val="0.7160161751247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'Q5 - Transparency Visual'!$B$195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Visual'!$C$195:$K$195</c:f>
              <c:numCache>
                <c:formatCode>0%</c:formatCode>
                <c:ptCount val="9"/>
                <c:pt idx="0">
                  <c:v>0.97058823529411764</c:v>
                </c:pt>
                <c:pt idx="1">
                  <c:v>0.97058823529411764</c:v>
                </c:pt>
                <c:pt idx="2">
                  <c:v>0.8529411764705882</c:v>
                </c:pt>
                <c:pt idx="3">
                  <c:v>0.79411764705882348</c:v>
                </c:pt>
                <c:pt idx="4">
                  <c:v>0.47058823529411764</c:v>
                </c:pt>
                <c:pt idx="5">
                  <c:v>0.41176470588235292</c:v>
                </c:pt>
                <c:pt idx="6">
                  <c:v>0.58823529411764708</c:v>
                </c:pt>
                <c:pt idx="7">
                  <c:v>0.44117647058823528</c:v>
                </c:pt>
                <c:pt idx="8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B5F-44EC-BDC3-D843F452DAB3}"/>
            </c:ext>
          </c:extLst>
        </c:ser>
        <c:ser>
          <c:idx val="1"/>
          <c:order val="1"/>
          <c:tx>
            <c:strRef>
              <c:f>'Q5 - Transparency Visual'!$B$196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Visual'!$C$196:$K$196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0.87096774193548387</c:v>
                </c:pt>
                <c:pt idx="4">
                  <c:v>0.87096774193548387</c:v>
                </c:pt>
                <c:pt idx="5">
                  <c:v>0.77419354838709675</c:v>
                </c:pt>
                <c:pt idx="6">
                  <c:v>0.74193548387096775</c:v>
                </c:pt>
                <c:pt idx="7">
                  <c:v>0.70967741935483875</c:v>
                </c:pt>
                <c:pt idx="8">
                  <c:v>0.61290322580645162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B5F-44EC-BDC3-D843F452D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996864"/>
        <c:axId val="148998400"/>
      </c:barChart>
      <c:catAx>
        <c:axId val="14899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sr-Latn-RS"/>
          </a:p>
        </c:txPr>
        <c:crossAx val="148998400"/>
        <c:crosses val="autoZero"/>
        <c:auto val="1"/>
        <c:lblAlgn val="ctr"/>
        <c:lblOffset val="100"/>
        <c:noMultiLvlLbl val="0"/>
      </c:catAx>
      <c:valAx>
        <c:axId val="14899840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148996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1301687281375"/>
          <c:y val="3.852330178644893E-2"/>
          <c:w val="7.6439975772259236E-2"/>
          <c:h val="0.11823824161017306"/>
        </c:manualLayout>
      </c:layout>
      <c:overlay val="0"/>
      <c:txPr>
        <a:bodyPr/>
        <a:lstStyle/>
        <a:p>
          <a:pPr>
            <a:defRPr sz="14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4817526632336E-2"/>
          <c:y val="5.3841424902101143E-2"/>
          <c:w val="0.94593518247336772"/>
          <c:h val="0.7160161751247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'Q5 - Transparency Visual'!$B$195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Visual'!$C$195:$K$195</c:f>
              <c:numCache>
                <c:formatCode>0%</c:formatCode>
                <c:ptCount val="9"/>
                <c:pt idx="0">
                  <c:v>0.97058823529411764</c:v>
                </c:pt>
                <c:pt idx="1">
                  <c:v>0.97058823529411764</c:v>
                </c:pt>
                <c:pt idx="2">
                  <c:v>0.8529411764705882</c:v>
                </c:pt>
                <c:pt idx="3">
                  <c:v>0.79411764705882348</c:v>
                </c:pt>
                <c:pt idx="4">
                  <c:v>0.47058823529411764</c:v>
                </c:pt>
                <c:pt idx="5">
                  <c:v>0.41176470588235292</c:v>
                </c:pt>
                <c:pt idx="6">
                  <c:v>0.58823529411764708</c:v>
                </c:pt>
                <c:pt idx="7">
                  <c:v>0.44117647058823528</c:v>
                </c:pt>
                <c:pt idx="8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5E-456E-B480-38D1CD80B18A}"/>
            </c:ext>
          </c:extLst>
        </c:ser>
        <c:ser>
          <c:idx val="1"/>
          <c:order val="1"/>
          <c:tx>
            <c:strRef>
              <c:f>'Q5 - Transparency Visual'!$B$196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Visual'!$C$196:$K$196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0.87096774193548387</c:v>
                </c:pt>
                <c:pt idx="4">
                  <c:v>0.87096774193548387</c:v>
                </c:pt>
                <c:pt idx="5">
                  <c:v>0.77419354838709675</c:v>
                </c:pt>
                <c:pt idx="6">
                  <c:v>0.74193548387096775</c:v>
                </c:pt>
                <c:pt idx="7">
                  <c:v>0.70967741935483875</c:v>
                </c:pt>
                <c:pt idx="8">
                  <c:v>0.61290322580645162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5E-456E-B480-38D1CD80B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419712"/>
        <c:axId val="148421248"/>
      </c:barChart>
      <c:catAx>
        <c:axId val="148419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sr-Latn-RS"/>
          </a:p>
        </c:txPr>
        <c:crossAx val="148421248"/>
        <c:crosses val="autoZero"/>
        <c:auto val="1"/>
        <c:lblAlgn val="ctr"/>
        <c:lblOffset val="100"/>
        <c:noMultiLvlLbl val="0"/>
      </c:catAx>
      <c:valAx>
        <c:axId val="1484212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sr-Latn-RS"/>
          </a:p>
        </c:txPr>
        <c:crossAx val="148419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1301687281375"/>
          <c:y val="3.852330178644893E-2"/>
          <c:w val="7.6439975772259236E-2"/>
          <c:h val="0.11823824161017306"/>
        </c:manualLayout>
      </c:layout>
      <c:overlay val="0"/>
      <c:txPr>
        <a:bodyPr/>
        <a:lstStyle/>
        <a:p>
          <a:pPr>
            <a:defRPr sz="1400"/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0.10208</cdr:x>
      <cdr:y>0.54094</cdr:y>
    </cdr:from>
    <cdr:to>
      <cdr:x>0.17523</cdr:x>
      <cdr:y>0.96818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172717" y="3114501"/>
          <a:ext cx="1933672" cy="60121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200" dirty="0" smtClean="0">
              <a:latin typeface="Calibri" panose="020F0502020204030204" pitchFamily="34" charset="0"/>
              <a:cs typeface="Calibri" panose="020F0502020204030204" pitchFamily="34" charset="0"/>
            </a:rPr>
            <a:t>Prijedlog proračuna izvršne vlasti</a:t>
          </a:r>
          <a:endParaRPr lang="hr-HR" sz="1200" dirty="0">
            <a:latin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412BB85-27E6-4B3A-9B83-B8132F5AD7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6B7CD7F-EBCE-4A7E-A68C-ACD0437B77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B4C49B0-A5F7-4F18-9EC2-D1DD0A53C14E}" type="datetimeFigureOut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D5CABFC-9E3C-4B69-9BA3-8E8392DF94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1CCAAA1-792A-4C24-BBEA-79F847775D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F1A3CCA-1180-4EB6-B565-1A136F4A83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77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279F4D4-0ABC-426D-B018-0908C27C32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5AA786-D04E-4DBE-B1DD-404DCB368E7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BB43307-065A-4CCE-83EC-EC50F3E84D35}" type="datetimeFigureOut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2DE197E-FA05-470D-A804-B1A20D273C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19AA4FEA-126A-4AE8-AAA3-9EF00DBDA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58CCED-83F6-4208-B0BB-1FCD8C335B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5B70E1-7A13-4114-9005-1783796E13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F776D8A-2753-40C1-98AA-FA84F0F669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4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F5EDC69A-3799-40AB-AC56-342623A0DB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40D0B8C5-F0C5-4232-9882-DEE964371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50AA25CC-B80C-4C0A-A031-6000E40A4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0D9526D0-9112-4EDF-AF3A-1FC46C613CD8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xmlns="" id="{6CE5DC61-BBAF-424B-A987-D8619CE96C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xmlns="" id="{834EBC55-BDDA-44A7-A9A8-282E130D5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sr-Latn-R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xmlns="" id="{F9ED72C3-4CF2-4E97-A70F-2FE3ECC234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7FF71D77-2DB6-45B1-8F03-1AA5022981EB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12DA9E7D-F58C-4241-8FC8-BD7FB4EFC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A99AB066-9500-408A-B634-30A98A87C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sr-Latn-RS"/>
          </a:p>
          <a:p>
            <a:pPr>
              <a:spcBef>
                <a:spcPct val="0"/>
              </a:spcBef>
            </a:pPr>
            <a:endParaRPr lang="en-US" altLang="sr-Latn-R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249DED2F-C8DB-4639-B98F-46905475C3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570F77CC-4DFA-4CC5-A7B1-FB173A977130}" type="slidenum">
              <a:rPr lang="en-US" altLang="sr-Latn-RS">
                <a:solidFill>
                  <a:srgbClr val="727272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6</a:t>
            </a:fld>
            <a:endParaRPr lang="en-US" altLang="sr-Latn-RS">
              <a:solidFill>
                <a:srgbClr val="72727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1">
            <a:extLst>
              <a:ext uri="{FF2B5EF4-FFF2-40B4-BE49-F238E27FC236}">
                <a16:creationId xmlns:a16="http://schemas.microsoft.com/office/drawing/2014/main" xmlns="" id="{0C695F2C-1452-4C1C-8E7F-7F3E21CA8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431800"/>
            <a:ext cx="6921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13">
            <a:extLst>
              <a:ext uri="{FF2B5EF4-FFF2-40B4-BE49-F238E27FC236}">
                <a16:creationId xmlns:a16="http://schemas.microsoft.com/office/drawing/2014/main" xmlns="" id="{4A344046-325B-4797-8D8D-7B247403B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054725"/>
            <a:ext cx="1741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0">
            <a:extLst>
              <a:ext uri="{FF2B5EF4-FFF2-40B4-BE49-F238E27FC236}">
                <a16:creationId xmlns:a16="http://schemas.microsoft.com/office/drawing/2014/main" xmlns="" id="{F5E5C529-099D-4A6F-A0FF-B2B3220F6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27313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2">
            <a:extLst>
              <a:ext uri="{FF2B5EF4-FFF2-40B4-BE49-F238E27FC236}">
                <a16:creationId xmlns:a16="http://schemas.microsoft.com/office/drawing/2014/main" xmlns="" id="{3D382A83-CC2E-4617-B2B8-CB3527C02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628900"/>
            <a:ext cx="2627312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7">
            <a:extLst>
              <a:ext uri="{FF2B5EF4-FFF2-40B4-BE49-F238E27FC236}">
                <a16:creationId xmlns:a16="http://schemas.microsoft.com/office/drawing/2014/main" xmlns="" id="{366C2E5A-763D-4993-9257-7C0CD915B5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498475"/>
            <a:ext cx="4587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13">
            <a:extLst>
              <a:ext uri="{FF2B5EF4-FFF2-40B4-BE49-F238E27FC236}">
                <a16:creationId xmlns:a16="http://schemas.microsoft.com/office/drawing/2014/main" xmlns="" id="{6A186AAF-0A1D-4073-A6D0-499EC09F24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788" y="6207125"/>
            <a:ext cx="1741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xmlns="" id="{D201396C-4478-422F-9016-5B1E02926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FA49483A-C2D3-46B3-8D11-32802C346E8F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xmlns="" id="{60146996-BCF4-4387-97A6-CBDCDAA5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18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A38988-936C-4AF5-811A-AA1763F7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30B86-2294-4FE8-BBF4-883AEA19967B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42F8DB-5E98-4A72-AFBD-F5599393B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E3B36C-F9CE-4E64-AC5C-CA1865E7D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0A059-0E69-448E-AAB1-5626867C4A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7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>
            <a:extLst>
              <a:ext uri="{FF2B5EF4-FFF2-40B4-BE49-F238E27FC236}">
                <a16:creationId xmlns:a16="http://schemas.microsoft.com/office/drawing/2014/main" xmlns="" id="{7A28BDD8-1795-4AF6-B4EA-2EA1058D2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5327650"/>
            <a:ext cx="950912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xmlns="" id="{7FB361A6-57BC-485F-B561-2AF634E7D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468313"/>
            <a:ext cx="69215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60000" y="2928144"/>
            <a:ext cx="6624000" cy="1041311"/>
          </a:xfrm>
        </p:spPr>
        <p:txBody>
          <a:bodyPr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1EEC7FE-B5BD-4D94-970D-7A5CEE20F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1497E4DC-ED86-49BA-BB30-8E5C6C84C42A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1F733A7-6B26-4F70-8C75-562AA00A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50D9F1F-7517-4641-B7DC-B2CDE99E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000" baseline="0" smtClean="0">
                <a:solidFill>
                  <a:schemeClr val="tx2"/>
                </a:solidFill>
                <a:latin typeface="Arial"/>
              </a:defRPr>
            </a:lvl1pPr>
          </a:lstStyle>
          <a:p>
            <a:pPr>
              <a:defRPr/>
            </a:pPr>
            <a:fld id="{B1009AC1-6F90-43CE-81A1-0DB6A399EA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46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8">
            <a:extLst>
              <a:ext uri="{FF2B5EF4-FFF2-40B4-BE49-F238E27FC236}">
                <a16:creationId xmlns:a16="http://schemas.microsoft.com/office/drawing/2014/main" xmlns="" id="{B955B467-99E7-43C0-93DC-7512167BF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5327650"/>
            <a:ext cx="950912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0">
            <a:extLst>
              <a:ext uri="{FF2B5EF4-FFF2-40B4-BE49-F238E27FC236}">
                <a16:creationId xmlns:a16="http://schemas.microsoft.com/office/drawing/2014/main" xmlns="" id="{886B520E-C28F-471D-B337-72DDB67FB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06513"/>
            <a:ext cx="8154987" cy="0"/>
          </a:xfrm>
          <a:prstGeom prst="rect">
            <a:avLst/>
          </a:prstGeom>
          <a:noFill/>
          <a:ln w="6350" algn="ctr">
            <a:solidFill>
              <a:srgbClr val="72727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/>
            <a:endParaRPr lang="fr-FR" altLang="sr-Latn-RS" sz="2000">
              <a:latin typeface="Helvetica 65 Medium"/>
            </a:endParaRPr>
          </a:p>
        </p:txBody>
      </p:sp>
      <p:pic>
        <p:nvPicPr>
          <p:cNvPr id="1028" name="Image 7">
            <a:extLst>
              <a:ext uri="{FF2B5EF4-FFF2-40B4-BE49-F238E27FC236}">
                <a16:creationId xmlns:a16="http://schemas.microsoft.com/office/drawing/2014/main" xmlns="" id="{4B2AC09C-2412-4903-A219-19BA29442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87338"/>
            <a:ext cx="458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Placeholder 12">
            <a:extLst>
              <a:ext uri="{FF2B5EF4-FFF2-40B4-BE49-F238E27FC236}">
                <a16:creationId xmlns:a16="http://schemas.microsoft.com/office/drawing/2014/main" xmlns="" id="{7B5FFCA2-A372-4073-9508-FA38AC4D0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1788"/>
            <a:ext cx="8218487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30" name="Title Placeholder 1">
            <a:extLst>
              <a:ext uri="{FF2B5EF4-FFF2-40B4-BE49-F238E27FC236}">
                <a16:creationId xmlns:a16="http://schemas.microsoft.com/office/drawing/2014/main" xmlns="" id="{4DE33AFE-5D52-4749-B382-B8E1AF4D6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238125"/>
            <a:ext cx="74168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Slide title</a:t>
            </a:r>
            <a:br>
              <a:rPr lang="en-US" altLang="sr-Latn-RS"/>
            </a:br>
            <a:r>
              <a:rPr lang="en-US" altLang="sr-Latn-RS"/>
              <a:t>Slide title can be extended to two lines</a:t>
            </a:r>
          </a:p>
        </p:txBody>
      </p:sp>
      <p:sp>
        <p:nvSpPr>
          <p:cNvPr id="26" name="Date Placeholder 3">
            <a:extLst>
              <a:ext uri="{FF2B5EF4-FFF2-40B4-BE49-F238E27FC236}">
                <a16:creationId xmlns:a16="http://schemas.microsoft.com/office/drawing/2014/main" xmlns="" id="{633FD55D-6B30-47D4-B70E-71F4C4317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3225" y="6411913"/>
            <a:ext cx="900113" cy="24447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fld id="{43D451B8-3586-4D95-98B9-362AC45F4760}" type="datetime1">
              <a:rPr lang="en-GB"/>
              <a:pPr>
                <a:defRPr/>
              </a:pPr>
              <a:t>02/07/2018</a:t>
            </a:fld>
            <a:endParaRPr lang="en-GB"/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xmlns="" id="{D84EC475-7BAA-41BE-BE54-1F50673FA2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68425" y="6411913"/>
            <a:ext cx="4679950" cy="24447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01BDB967-57E6-449F-A4E2-4F8FFD76E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0763" y="6411913"/>
            <a:ext cx="341312" cy="244475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aseline="0" smtClean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D528418B-72E1-461D-B4BB-FED6A813DE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1313" indent="-341313" algn="l" rtl="0" fontAlgn="base">
        <a:spcBef>
          <a:spcPts val="763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ts val="6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588" indent="-230188" algn="l" rtl="0" fontAlgn="base">
        <a:spcBef>
          <a:spcPts val="5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1788" indent="-230188" algn="l" rtl="0" fontAlgn="base">
        <a:spcBef>
          <a:spcPts val="4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rtl="0" fontAlgn="base">
        <a:spcBef>
          <a:spcPts val="475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xmlns="" id="{D08628A2-02EE-492B-AC98-07BD212CD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8425" y="3805238"/>
            <a:ext cx="6299200" cy="604837"/>
          </a:xfrm>
        </p:spPr>
        <p:txBody>
          <a:bodyPr/>
          <a:lstStyle/>
          <a:p>
            <a:pPr algn="ctr"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2000">
                <a:solidFill>
                  <a:srgbClr val="FFFFFF"/>
                </a:solidFill>
              </a:rPr>
              <a:t>Najnovije informacije iz OECD-ove Ankete </a:t>
            </a:r>
          </a:p>
          <a:p>
            <a:pPr algn="ctr">
              <a:spcBef>
                <a:spcPct val="0"/>
              </a:spcBef>
              <a:buClrTx/>
              <a:buFont typeface="Georgia" panose="02040502050405020303" pitchFamily="18" charset="0"/>
              <a:buNone/>
            </a:pPr>
            <a:r>
              <a:rPr lang="en-US" altLang="sr-Latn-RS" sz="2000">
                <a:solidFill>
                  <a:srgbClr val="FFFFFF"/>
                </a:solidFill>
              </a:rPr>
              <a:t>o proračunskim praksama i postupcima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79E6833-6D80-456B-8AEB-5165388B3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425" y="2500313"/>
            <a:ext cx="6299200" cy="1247775"/>
          </a:xfrm>
        </p:spPr>
        <p:txBody>
          <a:bodyPr/>
          <a:lstStyle/>
          <a:p>
            <a:pPr algn="ctr"/>
            <a:r>
              <a:rPr lang="en-US" altLang="sr-Latn-RS" cap="none">
                <a:solidFill>
                  <a:srgbClr val="FFFFFF"/>
                </a:solidFill>
              </a:rPr>
              <a:t>TRANSPARENTNOST PRORAČUNA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CD808BA-0A73-43ED-9EE5-07315226B946}"/>
              </a:ext>
            </a:extLst>
          </p:cNvPr>
          <p:cNvSpPr/>
          <p:nvPr/>
        </p:nvSpPr>
        <p:spPr>
          <a:xfrm>
            <a:off x="20638" y="5673725"/>
            <a:ext cx="4506912" cy="1160463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lnSpc>
                <a:spcPts val="4500"/>
              </a:lnSpc>
              <a:spcAft>
                <a:spcPts val="2400"/>
              </a:spcAft>
              <a:buSzPct val="100000"/>
            </a:pPr>
            <a:r>
              <a:rPr lang="en-US" altLang="sr-Latn-RS" sz="2000">
                <a:solidFill>
                  <a:srgbClr val="FFFFFF"/>
                </a:solidFill>
                <a:latin typeface="Arial" panose="020B0604020202020204" pitchFamily="34" charset="0"/>
              </a:rPr>
              <a:t>Ronnie Downes</a:t>
            </a:r>
            <a:br>
              <a:rPr lang="en-US" altLang="sr-Latn-RS" sz="2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sr-Latn-RS" sz="2000">
                <a:solidFill>
                  <a:srgbClr val="FFFFFF"/>
                </a:solidFill>
                <a:latin typeface="Arial" panose="020B0604020202020204" pitchFamily="34" charset="0"/>
              </a:rPr>
              <a:t>Odjel za javne rashode i proračun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>
            <a:extLst>
              <a:ext uri="{FF2B5EF4-FFF2-40B4-BE49-F238E27FC236}">
                <a16:creationId xmlns:a16="http://schemas.microsoft.com/office/drawing/2014/main" xmlns="" id="{39B9B39E-0345-4256-A004-9963BA249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74065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 sz="2200" b="1" i="1">
                <a:solidFill>
                  <a:srgbClr val="727272"/>
                </a:solidFill>
              </a:rPr>
              <a:t>Objava proračunskih informacija u zemljama OECD-a velika je i kontinuirano se unaprjeđuje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AB9C6591-C54B-4C8C-A750-EA4F5EF46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00060"/>
              </p:ext>
            </p:extLst>
          </p:nvPr>
        </p:nvGraphicFramePr>
        <p:xfrm>
          <a:off x="251520" y="206084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6" name="Rectangle 3">
            <a:extLst>
              <a:ext uri="{FF2B5EF4-FFF2-40B4-BE49-F238E27FC236}">
                <a16:creationId xmlns:a16="http://schemas.microsoft.com/office/drawing/2014/main" xmlns="" id="{E2BE4291-7D88-4C4A-95E7-496313C40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604963"/>
            <a:ext cx="7775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buSzPct val="100000"/>
            </a:pPr>
            <a:r>
              <a:rPr lang="en-US" altLang="sr-Latn-RS" i="1">
                <a:solidFill>
                  <a:srgbClr val="727272"/>
                </a:solidFill>
              </a:rPr>
              <a:t>Molimo naznačite što je od sljedećeg javno dostupno?</a:t>
            </a:r>
          </a:p>
        </p:txBody>
      </p:sp>
      <p:sp>
        <p:nvSpPr>
          <p:cNvPr id="8197" name="TextBox 1">
            <a:extLst>
              <a:ext uri="{FF2B5EF4-FFF2-40B4-BE49-F238E27FC236}">
                <a16:creationId xmlns:a16="http://schemas.microsoft.com/office/drawing/2014/main" xmlns="" id="{FD9A568D-A4A7-4F47-BDD2-D6EFF7E99E3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508918" y="4907757"/>
            <a:ext cx="12557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Odobreni proračun</a:t>
            </a:r>
          </a:p>
        </p:txBody>
      </p:sp>
      <p:sp>
        <p:nvSpPr>
          <p:cNvPr id="8198" name="TextBox 1">
            <a:extLst>
              <a:ext uri="{FF2B5EF4-FFF2-40B4-BE49-F238E27FC236}">
                <a16:creationId xmlns:a16="http://schemas.microsoft.com/office/drawing/2014/main" xmlns="" id="{D8EC1ED9-CDE8-4C6A-B34C-B46D6A3C7AED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028825" y="5108576"/>
            <a:ext cx="18002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Srednjoročni okvir rashoda</a:t>
            </a:r>
          </a:p>
        </p:txBody>
      </p:sp>
      <p:sp>
        <p:nvSpPr>
          <p:cNvPr id="8199" name="TextBox 1">
            <a:extLst>
              <a:ext uri="{FF2B5EF4-FFF2-40B4-BE49-F238E27FC236}">
                <a16:creationId xmlns:a16="http://schemas.microsoft.com/office/drawing/2014/main" xmlns="" id="{2CB9438C-10E1-46C6-A982-F688AFB295F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848769" y="5223669"/>
            <a:ext cx="2078038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Metodologija i pretpostavke za fiskalne projekcije</a:t>
            </a:r>
          </a:p>
        </p:txBody>
      </p:sp>
      <p:sp>
        <p:nvSpPr>
          <p:cNvPr id="8200" name="TextBox 1">
            <a:extLst>
              <a:ext uri="{FF2B5EF4-FFF2-40B4-BE49-F238E27FC236}">
                <a16:creationId xmlns:a16="http://schemas.microsoft.com/office/drawing/2014/main" xmlns="" id="{EDFB1AD2-A53B-4C0B-971B-7A0CAE992850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3774281" y="5223669"/>
            <a:ext cx="2078038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Neovisni pregledi ekonomskih fiskalnih pretpostavki</a:t>
            </a:r>
          </a:p>
        </p:txBody>
      </p:sp>
      <p:sp>
        <p:nvSpPr>
          <p:cNvPr id="8201" name="TextBox 1">
            <a:extLst>
              <a:ext uri="{FF2B5EF4-FFF2-40B4-BE49-F238E27FC236}">
                <a16:creationId xmlns:a16="http://schemas.microsoft.com/office/drawing/2014/main" xmlns="" id="{7491E000-56C7-47E3-93AE-FE1C98EC27A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4504531" y="5223669"/>
            <a:ext cx="2078038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Izvještaj o dugoročnoj fiskalnoj održivosti</a:t>
            </a:r>
          </a:p>
        </p:txBody>
      </p:sp>
      <p:sp>
        <p:nvSpPr>
          <p:cNvPr id="8202" name="TextBox 1">
            <a:extLst>
              <a:ext uri="{FF2B5EF4-FFF2-40B4-BE49-F238E27FC236}">
                <a16:creationId xmlns:a16="http://schemas.microsoft.com/office/drawing/2014/main" xmlns="" id="{18540065-7E2B-41C7-874D-2F49DC776DC8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430044" y="5174457"/>
            <a:ext cx="2078037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Analize osjetljivosti fiskalnih i/ili makroekonomskih modela</a:t>
            </a:r>
          </a:p>
        </p:txBody>
      </p:sp>
      <p:sp>
        <p:nvSpPr>
          <p:cNvPr id="8203" name="TextBox 1">
            <a:extLst>
              <a:ext uri="{FF2B5EF4-FFF2-40B4-BE49-F238E27FC236}">
                <a16:creationId xmlns:a16="http://schemas.microsoft.com/office/drawing/2014/main" xmlns="" id="{37F8ADC5-D21F-4D77-9810-4F0F42D2FEA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268244" y="5152232"/>
            <a:ext cx="2078037" cy="647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Pretproračunski izvještaj o fiskalnoj politici</a:t>
            </a:r>
          </a:p>
        </p:txBody>
      </p:sp>
      <p:sp>
        <p:nvSpPr>
          <p:cNvPr id="8204" name="TextBox 1">
            <a:extLst>
              <a:ext uri="{FF2B5EF4-FFF2-40B4-BE49-F238E27FC236}">
                <a16:creationId xmlns:a16="http://schemas.microsoft.com/office/drawing/2014/main" xmlns="" id="{CAF86338-4BF9-4257-A425-0F8AE68D4A2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7618413" y="4779963"/>
            <a:ext cx="1220787" cy="6492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en-US" altLang="sr-Latn-RS" sz="1200">
                <a:solidFill>
                  <a:srgbClr val="72727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Proračunski cirkular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>
            <a:extLst>
              <a:ext uri="{FF2B5EF4-FFF2-40B4-BE49-F238E27FC236}">
                <a16:creationId xmlns:a16="http://schemas.microsoft.com/office/drawing/2014/main" xmlns="" id="{9269BE76-B878-461F-B7FA-F59A4FB53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80645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 sz="2200" b="1" i="1" dirty="0" err="1">
                <a:solidFill>
                  <a:srgbClr val="727272"/>
                </a:solidFill>
              </a:rPr>
              <a:t>Jasan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napredak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u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pogledu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objave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ekonomskih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pretpostavki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i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izvještaja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o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dugoročnoj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fiskalnoj</a:t>
            </a:r>
            <a:r>
              <a:rPr lang="en-US" altLang="sr-Latn-RS" sz="2200" b="1" i="1" dirty="0">
                <a:solidFill>
                  <a:srgbClr val="727272"/>
                </a:solidFill>
              </a:rPr>
              <a:t> </a:t>
            </a:r>
            <a:r>
              <a:rPr lang="en-US" altLang="sr-Latn-RS" sz="2200" b="1" i="1" dirty="0" err="1">
                <a:solidFill>
                  <a:srgbClr val="727272"/>
                </a:solidFill>
              </a:rPr>
              <a:t>održivosti</a:t>
            </a:r>
            <a:endParaRPr lang="en-US" altLang="sr-Latn-RS" sz="2200" b="1" i="1" dirty="0">
              <a:solidFill>
                <a:srgbClr val="727272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C9EE576C-8CCE-4967-B7FF-4A0AC1DBB7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520" y="206084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0" name="Rectangle 3">
            <a:extLst>
              <a:ext uri="{FF2B5EF4-FFF2-40B4-BE49-F238E27FC236}">
                <a16:creationId xmlns:a16="http://schemas.microsoft.com/office/drawing/2014/main" xmlns="" id="{6F2AD5E6-EADE-435A-A5E8-5687201C2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604963"/>
            <a:ext cx="7775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buSzPct val="100000"/>
            </a:pPr>
            <a:r>
              <a:rPr lang="en-US" altLang="sr-Latn-RS" dirty="0" err="1">
                <a:solidFill>
                  <a:srgbClr val="727272"/>
                </a:solidFill>
              </a:rPr>
              <a:t>Molimo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naznačite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što</a:t>
            </a:r>
            <a:r>
              <a:rPr lang="en-US" altLang="sr-Latn-RS" dirty="0">
                <a:solidFill>
                  <a:srgbClr val="727272"/>
                </a:solidFill>
              </a:rPr>
              <a:t> je od </a:t>
            </a:r>
            <a:r>
              <a:rPr lang="en-US" altLang="sr-Latn-RS" dirty="0" err="1">
                <a:solidFill>
                  <a:srgbClr val="727272"/>
                </a:solidFill>
              </a:rPr>
              <a:t>sljedećeg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javno</a:t>
            </a:r>
            <a:r>
              <a:rPr lang="en-US" altLang="sr-Latn-RS" dirty="0">
                <a:solidFill>
                  <a:srgbClr val="727272"/>
                </a:solidFill>
              </a:rPr>
              <a:t> </a:t>
            </a:r>
            <a:r>
              <a:rPr lang="en-US" altLang="sr-Latn-RS" dirty="0" err="1">
                <a:solidFill>
                  <a:srgbClr val="727272"/>
                </a:solidFill>
              </a:rPr>
              <a:t>dostupno</a:t>
            </a:r>
            <a:r>
              <a:rPr lang="en-US" altLang="sr-Latn-RS" dirty="0">
                <a:solidFill>
                  <a:srgbClr val="727272"/>
                </a:solidFill>
              </a:rPr>
              <a:t>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CD1D2CFD-FB29-4D74-9639-C59D9FF21FAB}"/>
              </a:ext>
            </a:extLst>
          </p:cNvPr>
          <p:cNvSpPr/>
          <p:nvPr/>
        </p:nvSpPr>
        <p:spPr>
          <a:xfrm>
            <a:off x="4200525" y="2276475"/>
            <a:ext cx="792163" cy="1368425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F7AF4444-E19B-49CA-99C0-0280B0568E6E}"/>
              </a:ext>
            </a:extLst>
          </p:cNvPr>
          <p:cNvSpPr/>
          <p:nvPr/>
        </p:nvSpPr>
        <p:spPr>
          <a:xfrm>
            <a:off x="5048250" y="2452688"/>
            <a:ext cx="792163" cy="1368425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26" name="Picture 2" descr="\\server-i01\Podaci\ARHIV - PODACI\aa FIRME\WB HR\2018\1117-18\clean i za isporuku\sli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90" y="4555990"/>
            <a:ext cx="7518329" cy="19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"/>
          <p:cNvSpPr txBox="1"/>
          <p:nvPr/>
        </p:nvSpPr>
        <p:spPr>
          <a:xfrm rot="16200000">
            <a:off x="211933" y="5257944"/>
            <a:ext cx="1933672" cy="60121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Prijedlog proračuna izvršne vlasti</a:t>
            </a:r>
            <a:endParaRPr lang="hr-H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EEA280E8-D82E-4E10-87A4-ED86289A05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8313" y="2708275"/>
          <a:ext cx="8351837" cy="192024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909641598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xmlns="" val="2536371948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xmlns="" val="2586585127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xmlns="" val="2516830823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xmlns="" val="308123838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xmlns="" val="853442726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xmlns="" val="1466793109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xmlns="" val="341052464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xmlns="" val="768302049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xmlns="" val="4147943159"/>
                    </a:ext>
                  </a:extLst>
                </a:gridCol>
                <a:gridCol w="750888">
                  <a:extLst>
                    <a:ext uri="{9D8B030D-6E8A-4147-A177-3AD203B41FA5}">
                      <a16:colId xmlns:a16="http://schemas.microsoft.com/office/drawing/2014/main" xmlns="" val="3782668491"/>
                    </a:ext>
                  </a:extLst>
                </a:gridCol>
                <a:gridCol w="617537">
                  <a:extLst>
                    <a:ext uri="{9D8B030D-6E8A-4147-A177-3AD203B41FA5}">
                      <a16:colId xmlns:a16="http://schemas.microsoft.com/office/drawing/2014/main" xmlns="" val="2902023906"/>
                    </a:ext>
                  </a:extLst>
                </a:gridCol>
              </a:tblGrid>
              <a:tr h="1071563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Pretproračunski izvještaj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Prijedlog nacrta proračuna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Odobreni proračun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Dodatni proračun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Proračunski profili prije izvršenja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Izvještaji o izvršenju proračuna tijekom godine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Polugodišnji izvještaj o provedbi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Izvještaj o izvršenju proračuna na kraju godine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Godišnji financijski izvještaj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Izvještaj o dugoročnoj fiskalnoj održivosti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Izvještaj o fiskalnim rizicima</a:t>
                      </a:r>
                    </a:p>
                  </a:txBody>
                  <a:tcPr marL="55800" marR="5580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8258316"/>
                  </a:ext>
                </a:extLst>
              </a:tr>
              <a:tr h="268288"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Ukupno OECD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763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8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ts val="6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4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ts val="5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 sz="20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ts val="475"/>
                        </a:spcBef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fontAlgn="base">
                        <a:spcBef>
                          <a:spcPts val="475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Font typeface="Arial" panose="020B0604020202020204" pitchFamily="34" charset="0"/>
                        <a:tabLst>
                          <a:tab pos="215900" algn="l"/>
                          <a:tab pos="431800" algn="l"/>
                        </a:tabLst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Pct val="100000"/>
                        <a:buFontTx/>
                        <a:buNone/>
                        <a:tabLst>
                          <a:tab pos="215900" algn="l"/>
                          <a:tab pos="431800" algn="l"/>
                        </a:tabLst>
                      </a:pPr>
                      <a:r>
                        <a:rPr kumimoji="0" lang="en-US" altLang="sr-Latn-R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727272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55800" marR="5580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1594864"/>
                  </a:ext>
                </a:extLst>
              </a:tr>
            </a:tbl>
          </a:graphicData>
        </a:graphic>
      </p:graphicFrame>
      <p:sp>
        <p:nvSpPr>
          <p:cNvPr id="10270" name="Slide Number Placeholder 2">
            <a:extLst>
              <a:ext uri="{FF2B5EF4-FFF2-40B4-BE49-F238E27FC236}">
                <a16:creationId xmlns:a16="http://schemas.microsoft.com/office/drawing/2014/main" xmlns="" id="{32E5DB46-A3BC-4486-998A-87D6B37D8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876AE64B-8CEE-403A-A0AF-FA3A4E206699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4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71" name="Title 3">
            <a:extLst>
              <a:ext uri="{FF2B5EF4-FFF2-40B4-BE49-F238E27FC236}">
                <a16:creationId xmlns:a16="http://schemas.microsoft.com/office/drawing/2014/main" xmlns="" id="{345931AB-FA4F-4344-B1AF-CAF16A9BC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 sz="2200" b="1" i="1">
                <a:solidFill>
                  <a:srgbClr val="727272"/>
                </a:solidFill>
              </a:rPr>
              <a:t>Još je potrebno unaprijediti objavu profila rashoda i prihoda prije izvršenja</a:t>
            </a:r>
          </a:p>
        </p:txBody>
      </p:sp>
      <p:sp>
        <p:nvSpPr>
          <p:cNvPr id="10272" name="Rectangle 6">
            <a:extLst>
              <a:ext uri="{FF2B5EF4-FFF2-40B4-BE49-F238E27FC236}">
                <a16:creationId xmlns:a16="http://schemas.microsoft.com/office/drawing/2014/main" xmlns="" id="{6355DE31-272C-4BCC-A69D-2C9A9CA74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844675"/>
            <a:ext cx="6805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buSzPct val="100000"/>
            </a:pPr>
            <a:r>
              <a:rPr lang="en-US" altLang="sr-Latn-RS" i="1">
                <a:solidFill>
                  <a:srgbClr val="727272"/>
                </a:solidFill>
              </a:rPr>
              <a:t>Molimo naznačite što je od sljedećeg javno dostupno?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CBD7B84D-10D7-43F6-B845-658CB1D11FB8}"/>
              </a:ext>
            </a:extLst>
          </p:cNvPr>
          <p:cNvSpPr/>
          <p:nvPr/>
        </p:nvSpPr>
        <p:spPr>
          <a:xfrm>
            <a:off x="3779838" y="2492375"/>
            <a:ext cx="863600" cy="1800225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xmlns="" id="{2223ECD8-3717-4712-B447-FB9C2736AE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18487" cy="4813300"/>
          </a:xfrm>
        </p:spPr>
        <p:txBody>
          <a:bodyPr/>
          <a:lstStyle/>
          <a:p>
            <a:pPr>
              <a:buClr>
                <a:srgbClr val="727272"/>
              </a:buClr>
            </a:pPr>
            <a:r>
              <a:rPr lang="en-US" altLang="sr-Latn-RS" sz="2400">
                <a:solidFill>
                  <a:srgbClr val="727272"/>
                </a:solidFill>
              </a:rPr>
              <a:t>Pouzdana evidencija – redovita i rutinska objava proračunskih dokumenata.</a:t>
            </a:r>
          </a:p>
          <a:p>
            <a:pPr>
              <a:buClr>
                <a:srgbClr val="727272"/>
              </a:buClr>
            </a:pPr>
            <a:endParaRPr lang="en-US" altLang="sr-Latn-RS" sz="240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r>
              <a:rPr lang="en-US" altLang="sr-Latn-RS" sz="2400">
                <a:solidFill>
                  <a:srgbClr val="727272"/>
                </a:solidFill>
              </a:rPr>
              <a:t>Značajan napredak – ekonomske pretpostavke, izvještaji o dugoročnoj fiskalnoj održivosti.</a:t>
            </a:r>
          </a:p>
          <a:p>
            <a:pPr>
              <a:buClr>
                <a:srgbClr val="727272"/>
              </a:buClr>
            </a:pPr>
            <a:endParaRPr lang="en-US" altLang="sr-Latn-RS" sz="2400">
              <a:solidFill>
                <a:srgbClr val="727272"/>
              </a:solidFill>
            </a:endParaRPr>
          </a:p>
          <a:p>
            <a:pPr>
              <a:buClr>
                <a:srgbClr val="727272"/>
              </a:buClr>
            </a:pPr>
            <a:r>
              <a:rPr lang="en-US" altLang="sr-Latn-RS" sz="2400">
                <a:solidFill>
                  <a:srgbClr val="727272"/>
                </a:solidFill>
              </a:rPr>
              <a:t>Treba poboljšati – profili rashoda i prihoda prije izvršenja.</a:t>
            </a:r>
          </a:p>
        </p:txBody>
      </p:sp>
      <p:sp>
        <p:nvSpPr>
          <p:cNvPr id="11267" name="Slide Number Placeholder 2">
            <a:extLst>
              <a:ext uri="{FF2B5EF4-FFF2-40B4-BE49-F238E27FC236}">
                <a16:creationId xmlns:a16="http://schemas.microsoft.com/office/drawing/2014/main" xmlns="" id="{EE43FD79-E5A2-4D8F-AE6D-A6F80E7ED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7A877780-ECEF-463D-BE04-B9683B21DD7E}" type="slidenum">
              <a:rPr lang="en-US" altLang="sr-Latn-RS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5</a:t>
            </a:fld>
            <a:endParaRPr lang="en-US" altLang="sr-Latn-R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Title 3">
            <a:extLst>
              <a:ext uri="{FF2B5EF4-FFF2-40B4-BE49-F238E27FC236}">
                <a16:creationId xmlns:a16="http://schemas.microsoft.com/office/drawing/2014/main" xmlns="" id="{63E783D6-3686-4241-847B-3F4221EE1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8125"/>
            <a:ext cx="7416800" cy="1022350"/>
          </a:xfrm>
        </p:spPr>
        <p:txBody>
          <a:bodyPr/>
          <a:lstStyle/>
          <a:p>
            <a:pPr>
              <a:buSzPct val="100000"/>
            </a:pPr>
            <a:r>
              <a:rPr lang="en-US" altLang="sr-Latn-RS" b="1">
                <a:solidFill>
                  <a:srgbClr val="727272"/>
                </a:solidFill>
              </a:rPr>
              <a:t>Sažetak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4E23AF0-C7C6-4299-AB9B-1F33765FFD80}"/>
              </a:ext>
            </a:extLst>
          </p:cNvPr>
          <p:cNvSpPr/>
          <p:nvPr/>
        </p:nvSpPr>
        <p:spPr>
          <a:xfrm>
            <a:off x="3467100" y="2997200"/>
            <a:ext cx="1982788" cy="606425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lnSpc>
                <a:spcPts val="4500"/>
              </a:lnSpc>
              <a:spcAft>
                <a:spcPts val="2400"/>
              </a:spcAft>
              <a:buSzPct val="100000"/>
            </a:pPr>
            <a:r>
              <a:rPr lang="en-US" altLang="sr-Latn-RS" sz="2800" b="1">
                <a:solidFill>
                  <a:srgbClr val="FFFFFF"/>
                </a:solidFill>
                <a:latin typeface="Arial" panose="020B0604020202020204" pitchFamily="34" charset="0"/>
              </a:rPr>
              <a:t>Hvala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5998</TotalTime>
  <Words>213</Words>
  <Application>Microsoft Office PowerPoint</Application>
  <PresentationFormat>On-screen Show (4:3)</PresentationFormat>
  <Paragraphs>56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OECD_English_white</vt:lpstr>
      <vt:lpstr>TRANSPARENTNOST PRORAČUNA</vt:lpstr>
      <vt:lpstr>Objava proračunskih informacija u zemljama OECD-a velika je i kontinuirano se unaprjeđuje</vt:lpstr>
      <vt:lpstr>Jasan napredak u pogledu objave ekonomskih pretpostavki i izvještaja o dugoročnoj fiskalnoj održivosti</vt:lpstr>
      <vt:lpstr>Još je potrebno unaprijediti objavu profila rashoda i prihoda prije izvršenja</vt:lpstr>
      <vt:lpstr>Sažetak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 Trevor</dc:creator>
  <cp:lastModifiedBy>Assia Barić</cp:lastModifiedBy>
  <cp:revision>204</cp:revision>
  <cp:lastPrinted>2017-05-16T16:20:58Z</cp:lastPrinted>
  <dcterms:created xsi:type="dcterms:W3CDTF">2016-04-04T15:18:51Z</dcterms:created>
  <dcterms:modified xsi:type="dcterms:W3CDTF">2018-07-02T13:36:04Z</dcterms:modified>
</cp:coreProperties>
</file>