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1" r:id="rId2"/>
    <p:sldMasterId id="2147483685" r:id="rId3"/>
  </p:sldMasterIdLst>
  <p:notesMasterIdLst>
    <p:notesMasterId r:id="rId14"/>
  </p:notesMasterIdLst>
  <p:handoutMasterIdLst>
    <p:handoutMasterId r:id="rId15"/>
  </p:handoutMasterIdLst>
  <p:sldIdLst>
    <p:sldId id="727" r:id="rId4"/>
    <p:sldId id="782" r:id="rId5"/>
    <p:sldId id="784" r:id="rId6"/>
    <p:sldId id="738" r:id="rId7"/>
    <p:sldId id="786" r:id="rId8"/>
    <p:sldId id="787" r:id="rId9"/>
    <p:sldId id="788" r:id="rId10"/>
    <p:sldId id="790" r:id="rId11"/>
    <p:sldId id="791" r:id="rId12"/>
    <p:sldId id="78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y Tiana Rame" initials="HTR" lastIdx="1" clrIdx="0">
    <p:extLst/>
  </p:cmAuthor>
  <p:cmAuthor id="2" name="Martin John Bowen" initials="MJB"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AB3"/>
    <a:srgbClr val="282E8D"/>
    <a:srgbClr val="569AB3"/>
    <a:srgbClr val="FAB416"/>
    <a:srgbClr val="F24926"/>
    <a:srgbClr val="28C0DA"/>
    <a:srgbClr val="26456B"/>
    <a:srgbClr val="F16423"/>
    <a:srgbClr val="AECEDA"/>
    <a:srgbClr val="B343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88546" autoAdjust="0"/>
  </p:normalViewPr>
  <p:slideViewPr>
    <p:cSldViewPr snapToGrid="0" snapToObjects="1">
      <p:cViewPr varScale="1">
        <p:scale>
          <a:sx n="60" d="100"/>
          <a:sy n="60" d="100"/>
        </p:scale>
        <p:origin x="716" y="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52" d="100"/>
          <a:sy n="52" d="100"/>
        </p:scale>
        <p:origin x="2243"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642D35-F097-084F-9CB3-48FED435208E}" type="datetimeFigureOut">
              <a:rPr lang="en-US" smtClean="0"/>
              <a:pPr/>
              <a:t>7/19/2017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3D2A4D-1B1A-9949-94CC-A696BB34E912}" type="slidenum">
              <a:rPr lang="en-US" smtClean="0"/>
              <a:pPr/>
              <a:t>‹#›</a:t>
            </a:fld>
            <a:endParaRPr lang="en-US" dirty="0"/>
          </a:p>
        </p:txBody>
      </p:sp>
    </p:spTree>
    <p:extLst>
      <p:ext uri="{BB962C8B-B14F-4D97-AF65-F5344CB8AC3E}">
        <p14:creationId xmlns:p14="http://schemas.microsoft.com/office/powerpoint/2010/main" val="38719683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95EB31-CDC4-7843-888C-905E26737E28}" type="datetimeFigureOut">
              <a:rPr lang="en-US" smtClean="0"/>
              <a:pPr/>
              <a:t>7/19/2017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5D4267-ED3C-AE47-84A1-A0A9689FEF50}" type="slidenum">
              <a:rPr lang="en-US" smtClean="0"/>
              <a:pPr/>
              <a:t>‹#›</a:t>
            </a:fld>
            <a:endParaRPr lang="en-US" dirty="0"/>
          </a:p>
        </p:txBody>
      </p:sp>
    </p:spTree>
    <p:extLst>
      <p:ext uri="{BB962C8B-B14F-4D97-AF65-F5344CB8AC3E}">
        <p14:creationId xmlns:p14="http://schemas.microsoft.com/office/powerpoint/2010/main" val="11824959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1</a:t>
            </a:fld>
            <a:endParaRPr lang="en-US" dirty="0"/>
          </a:p>
        </p:txBody>
      </p:sp>
    </p:spTree>
    <p:extLst>
      <p:ext uri="{BB962C8B-B14F-4D97-AF65-F5344CB8AC3E}">
        <p14:creationId xmlns:p14="http://schemas.microsoft.com/office/powerpoint/2010/main" val="411702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a good PFM is to ensure that the policies of governments are implemented as intended and achieve their objectives. An open and orderly PFM system is one of the enabling elements needed for desirable fiscal and budgetary outcomes:</a:t>
            </a:r>
          </a:p>
          <a:p>
            <a:endParaRPr lang="en-US" dirty="0"/>
          </a:p>
          <a:p>
            <a:pPr marL="171450" indent="-171450">
              <a:buFont typeface="Arial" panose="020B0604020202020204" pitchFamily="34" charset="0"/>
              <a:buChar char="•"/>
            </a:pPr>
            <a:r>
              <a:rPr lang="en-US" b="1" dirty="0"/>
              <a:t>Aggregate fiscal discipline </a:t>
            </a:r>
            <a:r>
              <a:rPr lang="en-US" dirty="0"/>
              <a:t>requires effective control of the total budget and management of fiscal risks.</a:t>
            </a:r>
          </a:p>
          <a:p>
            <a:pPr marL="171450" indent="-171450">
              <a:buFont typeface="Arial" panose="020B0604020202020204" pitchFamily="34" charset="0"/>
              <a:buChar char="•"/>
            </a:pPr>
            <a:r>
              <a:rPr lang="en-US" b="1" dirty="0"/>
              <a:t>Strategic allocation of resources </a:t>
            </a:r>
            <a:r>
              <a:rPr lang="en-US" dirty="0"/>
              <a:t>involves planning and executing the budget in line with government priorities aimed at achieving policy objectives.</a:t>
            </a:r>
          </a:p>
          <a:p>
            <a:pPr marL="171450" indent="-171450">
              <a:buFont typeface="Arial" panose="020B0604020202020204" pitchFamily="34" charset="0"/>
              <a:buChar char="•"/>
            </a:pPr>
            <a:r>
              <a:rPr lang="en-US" b="1" dirty="0"/>
              <a:t>Efficient service delivery </a:t>
            </a:r>
            <a:r>
              <a:rPr lang="en-US" dirty="0"/>
              <a:t>requires using budgeted revenues to achieve the best levels of public services within available resources.</a:t>
            </a:r>
          </a:p>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2</a:t>
            </a:fld>
            <a:endParaRPr lang="en-US" dirty="0"/>
          </a:p>
        </p:txBody>
      </p:sp>
    </p:spTree>
    <p:extLst>
      <p:ext uri="{BB962C8B-B14F-4D97-AF65-F5344CB8AC3E}">
        <p14:creationId xmlns:p14="http://schemas.microsoft.com/office/powerpoint/2010/main" val="1221710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PEFA identifies 7 pillars of performance that are essential to achieving that government policies  are</a:t>
            </a:r>
            <a:r>
              <a:rPr lang="en-US" sz="1200" kern="1200" baseline="0" dirty="0">
                <a:solidFill>
                  <a:schemeClr val="tx1"/>
                </a:solidFill>
                <a:effectLst/>
                <a:latin typeface="+mn-lt"/>
                <a:ea typeface="+mn-ea"/>
                <a:cs typeface="+mn-cs"/>
              </a:rPr>
              <a:t> implemented as intended and achieve their objectives. </a:t>
            </a:r>
            <a:r>
              <a:rPr lang="en-US" sz="1200" kern="1200" dirty="0">
                <a:solidFill>
                  <a:schemeClr val="tx1"/>
                </a:solidFill>
                <a:effectLst/>
                <a:latin typeface="+mn-lt"/>
                <a:ea typeface="+mn-ea"/>
                <a:cs typeface="+mn-cs"/>
              </a:rPr>
              <a:t>The 7 pillars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define the key elements of a PFM system. They also reflect what is desirable and feasible to measure.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Budget reliability. Reflects the outputs of the system</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B</a:t>
            </a:r>
            <a:r>
              <a:rPr lang="en-US" sz="1200" b="0" kern="1200" dirty="0">
                <a:solidFill>
                  <a:schemeClr val="tx1"/>
                </a:solidFill>
                <a:effectLst/>
                <a:latin typeface="+mn-lt"/>
                <a:ea typeface="+mn-ea"/>
                <a:cs typeface="+mn-cs"/>
              </a:rPr>
              <a:t>udget</a:t>
            </a:r>
            <a:r>
              <a:rPr lang="en-US" sz="1200" kern="1200" dirty="0">
                <a:solidFill>
                  <a:schemeClr val="tx1"/>
                </a:solidFill>
                <a:effectLst/>
                <a:latin typeface="+mn-lt"/>
                <a:ea typeface="+mn-ea"/>
                <a:cs typeface="+mn-cs"/>
              </a:rPr>
              <a:t> is realistic &amp; implemented as intended. Measured by comparing actual revenues and expenditures (the immediate results of the PFM system) with the original approved budget.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Transparency of public finances. </a:t>
            </a:r>
            <a:r>
              <a:rPr lang="en-US" sz="1200" kern="1200" dirty="0">
                <a:solidFill>
                  <a:schemeClr val="tx1"/>
                </a:solidFill>
                <a:effectLst/>
                <a:latin typeface="+mn-lt"/>
                <a:ea typeface="+mn-ea"/>
                <a:cs typeface="+mn-cs"/>
              </a:rPr>
              <a:t>Information is comprehensive, consistent, &amp; accessible to users;</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chieved through comprehensive budget classification, transparency of all Gvt revenue &amp; expenditure including ITG transfers, access</a:t>
            </a:r>
            <a:r>
              <a:rPr lang="en-US" sz="1200" kern="1200" baseline="0" dirty="0">
                <a:solidFill>
                  <a:schemeClr val="tx1"/>
                </a:solidFill>
                <a:effectLst/>
                <a:latin typeface="+mn-lt"/>
                <a:ea typeface="+mn-ea"/>
                <a:cs typeface="+mn-cs"/>
              </a:rPr>
              <a:t> to public </a:t>
            </a:r>
            <a:r>
              <a:rPr lang="en-US" sz="1200" kern="1200" dirty="0">
                <a:solidFill>
                  <a:schemeClr val="tx1"/>
                </a:solidFill>
                <a:effectLst/>
                <a:latin typeface="+mn-lt"/>
                <a:ea typeface="+mn-ea"/>
                <a:cs typeface="+mn-cs"/>
              </a:rPr>
              <a:t>information on SDP, fiscal &amp; budget doc.</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Management of assets and liabilities. NEW </a:t>
            </a:r>
            <a:r>
              <a:rPr lang="en-US" sz="1200" kern="1200" dirty="0">
                <a:solidFill>
                  <a:schemeClr val="tx1"/>
                </a:solidFill>
                <a:effectLst/>
                <a:latin typeface="+mn-lt"/>
                <a:ea typeface="+mn-ea"/>
                <a:cs typeface="+mn-cs"/>
              </a:rPr>
              <a:t>Effective mgt of A &amp; L ensures that public investments provide value for money, assets are recorded &amp;  managed, fiscal risks are identified, and debts and guarantees are prudently planned, approved, and monitored. This pillar focus on the importance of a prudent planning and management</a:t>
            </a:r>
            <a:r>
              <a:rPr lang="en-US" sz="1200" kern="1200" baseline="0" dirty="0">
                <a:solidFill>
                  <a:schemeClr val="tx1"/>
                </a:solidFill>
                <a:effectLst/>
                <a:latin typeface="+mn-lt"/>
                <a:ea typeface="+mn-ea"/>
                <a:cs typeface="+mn-cs"/>
              </a:rPr>
              <a:t>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Policy-based fiscal strategy and budgeting. </a:t>
            </a:r>
            <a:r>
              <a:rPr lang="en-US" sz="1200" b="0" kern="1200" dirty="0">
                <a:solidFill>
                  <a:schemeClr val="tx1"/>
                </a:solidFill>
                <a:effectLst/>
                <a:latin typeface="+mn-lt"/>
                <a:ea typeface="+mn-ea"/>
                <a:cs typeface="+mn-cs"/>
              </a:rPr>
              <a:t>Fis</a:t>
            </a:r>
            <a:r>
              <a:rPr lang="en-US" sz="1200" kern="1200" dirty="0">
                <a:solidFill>
                  <a:schemeClr val="tx1"/>
                </a:solidFill>
                <a:effectLst/>
                <a:latin typeface="+mn-lt"/>
                <a:ea typeface="+mn-ea"/>
                <a:cs typeface="+mn-cs"/>
              </a:rPr>
              <a:t>cal strategy and budget are prepared with due regard to government fiscal policies, strategic plans, and adequate macroeconomic and fiscal projections.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Predictability and control in budget execution. </a:t>
            </a:r>
            <a:r>
              <a:rPr lang="en-US" sz="1200" b="0" kern="1200" dirty="0">
                <a:solidFill>
                  <a:schemeClr val="tx1"/>
                </a:solidFill>
                <a:effectLst/>
                <a:latin typeface="+mn-lt"/>
                <a:ea typeface="+mn-ea"/>
                <a:cs typeface="+mn-cs"/>
              </a:rPr>
              <a:t>Bu</a:t>
            </a:r>
            <a:r>
              <a:rPr lang="en-US" sz="1200" kern="1200" dirty="0">
                <a:solidFill>
                  <a:schemeClr val="tx1"/>
                </a:solidFill>
                <a:effectLst/>
                <a:latin typeface="+mn-lt"/>
                <a:ea typeface="+mn-ea"/>
                <a:cs typeface="+mn-cs"/>
              </a:rPr>
              <a:t>dget is implemented within a system of effective standards, processes, and internal controls, ensuring that resources are obtained and used as intended.</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Accounting and reporting. </a:t>
            </a:r>
            <a:r>
              <a:rPr lang="en-US" sz="1200" kern="1200" dirty="0">
                <a:solidFill>
                  <a:schemeClr val="tx1"/>
                </a:solidFill>
                <a:effectLst/>
                <a:latin typeface="+mn-lt"/>
                <a:ea typeface="+mn-ea"/>
                <a:cs typeface="+mn-cs"/>
              </a:rPr>
              <a:t>Accurate and reliable records are maintained;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information is produced and disseminated at appropriate times to meet decision-making, management, and reporting needs.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External scrutiny and audit. </a:t>
            </a:r>
            <a:r>
              <a:rPr lang="en-US" sz="1200" kern="1200" dirty="0">
                <a:solidFill>
                  <a:schemeClr val="tx1"/>
                </a:solidFill>
                <a:effectLst/>
                <a:latin typeface="+mn-lt"/>
                <a:ea typeface="+mn-ea"/>
                <a:cs typeface="+mn-cs"/>
              </a:rPr>
              <a:t>Public finances are independently reviewed and there is external follow-up on the implementation of recommendations for improvement by the executive.</a:t>
            </a:r>
          </a:p>
          <a:p>
            <a:endParaRPr lang="en-US" dirty="0"/>
          </a:p>
          <a:p>
            <a:r>
              <a:rPr lang="en-US" dirty="0"/>
              <a:t>Within the 7 broad areas, PEFA defines 31 specific indicators that focus on key measureable aspects of the PFM system. PEFA uses the results of the individual indicator calculations, which are based on available evidence, to provide an integrated assessment of the PFM system against the 7 pillars of PFM performance. It then assesses the likely impact of PFM performance levels on the three desired budgetary outcomes: aggregate fiscal discipline, strategic allocation of resources, and efficient service delivery.</a:t>
            </a:r>
          </a:p>
          <a:p>
            <a:endParaRPr lang="en-US" dirty="0"/>
          </a:p>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3</a:t>
            </a:fld>
            <a:endParaRPr lang="en-US" dirty="0"/>
          </a:p>
        </p:txBody>
      </p:sp>
    </p:spTree>
    <p:extLst>
      <p:ext uri="{BB962C8B-B14F-4D97-AF65-F5344CB8AC3E}">
        <p14:creationId xmlns:p14="http://schemas.microsoft.com/office/powerpoint/2010/main" val="3794445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Since 2005 PEFA has been used in 150 countries and has been applied over 550 times. That includes multiple successive assessments in over 50 countries across most regions. Some countries have used the central</a:t>
            </a:r>
            <a:r>
              <a:rPr lang="en-US" sz="1200" kern="1200" baseline="0" dirty="0">
                <a:solidFill>
                  <a:schemeClr val="tx1"/>
                </a:solidFill>
                <a:effectLst/>
                <a:latin typeface="+mn-lt"/>
                <a:ea typeface="+mn-ea"/>
                <a:cs typeface="+mn-cs"/>
              </a:rPr>
              <a:t> government PEFA at least 4 times since 2005.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map shows that the most extensive use of PEFA has been in Latin America, Africa, Europe, Asia and the Pacific Islands.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4</a:t>
            </a:fld>
            <a:endParaRPr lang="en-US" dirty="0"/>
          </a:p>
        </p:txBody>
      </p:sp>
    </p:spTree>
    <p:extLst>
      <p:ext uri="{BB962C8B-B14F-4D97-AF65-F5344CB8AC3E}">
        <p14:creationId xmlns:p14="http://schemas.microsoft.com/office/powerpoint/2010/main" val="3833513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buNone/>
            </a:pPr>
            <a:r>
              <a:rPr lang="en-US" dirty="0"/>
              <a:t>The PEFA secretariat</a:t>
            </a:r>
            <a:r>
              <a:rPr lang="en-US" baseline="0" dirty="0"/>
              <a:t> is the heart of the program. We are here to help you with advice, guidance, training, information and facilitation. </a:t>
            </a:r>
          </a:p>
          <a:p>
            <a:pPr marL="0" indent="0">
              <a:buNone/>
            </a:pPr>
            <a:endParaRPr lang="en-US" baseline="0" dirty="0"/>
          </a:p>
          <a:p>
            <a:pPr marL="0" indent="0">
              <a:buNone/>
            </a:pPr>
            <a:r>
              <a:rPr lang="en-US" baseline="0" dirty="0"/>
              <a:t>We do not finance PEFA assessments and rarely involved in individual assessments.</a:t>
            </a:r>
          </a:p>
          <a:p>
            <a:pPr marL="0" indent="0">
              <a:buNone/>
            </a:pPr>
            <a:endParaRPr lang="en-US" baseline="0" dirty="0"/>
          </a:p>
          <a:p>
            <a:pPr marL="0" indent="0">
              <a:buNone/>
            </a:pPr>
            <a:r>
              <a:rPr lang="en-US" baseline="0" dirty="0"/>
              <a:t>We have an extensive website, with information on all assessments conducted in every country, research papers, news and success stories, as well as the guidance documents. </a:t>
            </a:r>
          </a:p>
          <a:p>
            <a:pPr marL="0" indent="0">
              <a:buNone/>
            </a:pPr>
            <a:endParaRPr lang="en-US" baseline="0" dirty="0"/>
          </a:p>
          <a:p>
            <a:pPr marL="0" indent="0">
              <a:buNone/>
            </a:pPr>
            <a:r>
              <a:rPr lang="en-US" baseline="0" dirty="0"/>
              <a:t>The core of our guidance is the PEFA handbook which so far includes 3 volumes. The PEFA assessment process volume and the Assessment Fieldguide are already published and the third volume on writing a PEFA report will be published soon. </a:t>
            </a:r>
          </a:p>
          <a:p>
            <a:pPr marL="0" indent="0">
              <a:buNone/>
            </a:pPr>
            <a:endParaRPr lang="en-US" baseline="0" dirty="0"/>
          </a:p>
          <a:p>
            <a:pPr marL="0" indent="0">
              <a:buNone/>
            </a:pPr>
            <a:r>
              <a:rPr lang="en-US" baseline="0" dirty="0"/>
              <a:t>We have also published an overview framework document that includes some of the content from our handbook. That document was included in your welcome pack, along with brochures summarizing PEFA 2016 and setting out the main new features. </a:t>
            </a:r>
          </a:p>
          <a:p>
            <a:pPr marL="0" indent="0">
              <a:buNone/>
            </a:pPr>
            <a:endParaRPr lang="en-US" baseline="0" dirty="0"/>
          </a:p>
          <a:p>
            <a:pPr marL="0" indent="0">
              <a:buNone/>
            </a:pPr>
            <a:r>
              <a:rPr lang="en-US" baseline="0" dirty="0"/>
              <a:t>The blue framework document will be important as a reference during the workshops tomorrow and Thursday.</a:t>
            </a:r>
          </a:p>
          <a:p>
            <a:pPr marL="0" indent="0">
              <a:buNone/>
            </a:pPr>
            <a:endParaRPr lang="en-US" baseline="0" dirty="0"/>
          </a:p>
          <a:p>
            <a:pPr marL="0" indent="0">
              <a:buNone/>
            </a:pPr>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9</a:t>
            </a:fld>
            <a:endParaRPr lang="en-US"/>
          </a:p>
        </p:txBody>
      </p:sp>
    </p:spTree>
    <p:extLst>
      <p:ext uri="{BB962C8B-B14F-4D97-AF65-F5344CB8AC3E}">
        <p14:creationId xmlns:p14="http://schemas.microsoft.com/office/powerpoint/2010/main" val="88915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10</a:t>
            </a:fld>
            <a:endParaRPr lang="en-US" dirty="0"/>
          </a:p>
        </p:txBody>
      </p:sp>
    </p:spTree>
    <p:extLst>
      <p:ext uri="{BB962C8B-B14F-4D97-AF65-F5344CB8AC3E}">
        <p14:creationId xmlns:p14="http://schemas.microsoft.com/office/powerpoint/2010/main" val="808253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914400" y="3886200"/>
            <a:ext cx="10363200" cy="96399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4" name="Text Placeholder 23"/>
          <p:cNvSpPr>
            <a:spLocks noGrp="1"/>
          </p:cNvSpPr>
          <p:nvPr>
            <p:ph type="body" sz="quarter" idx="10" hasCustomPrompt="1"/>
          </p:nvPr>
        </p:nvSpPr>
        <p:spPr>
          <a:xfrm>
            <a:off x="914401" y="5019675"/>
            <a:ext cx="6438900" cy="773944"/>
          </a:xfrm>
        </p:spPr>
        <p:txBody>
          <a:bodyPr>
            <a:normAutofit/>
          </a:bodyPr>
          <a:lstStyle>
            <a:lvl1pPr>
              <a:buFontTx/>
              <a:buNone/>
              <a:defRPr sz="1600" baseline="0">
                <a:solidFill>
                  <a:schemeClr val="bg1">
                    <a:lumMod val="50000"/>
                  </a:schemeClr>
                </a:solidFill>
              </a:defRPr>
            </a:lvl1pPr>
          </a:lstStyle>
          <a:p>
            <a:pPr lvl="0"/>
            <a:r>
              <a:rPr lang="en-US" dirty="0"/>
              <a:t>Insert Presenter’s name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9BFB91A2-551B-4418-9DC2-B157FA6B0AA6}" type="datetimeFigureOut">
              <a:rPr lang="en-US" smtClean="0"/>
              <a:t>7/19/2017</a:t>
            </a:fld>
            <a:endParaRPr lang="en-US" dirty="0"/>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F656051E-EC10-4BE3-AA59-8B276243E157}" type="slidenum">
              <a:rPr lang="en-US" smtClean="0"/>
              <a:t>‹#›</a:t>
            </a:fld>
            <a:endParaRPr lang="en-US" dirty="0"/>
          </a:p>
        </p:txBody>
      </p:sp>
    </p:spTree>
    <p:extLst>
      <p:ext uri="{BB962C8B-B14F-4D97-AF65-F5344CB8AC3E}">
        <p14:creationId xmlns:p14="http://schemas.microsoft.com/office/powerpoint/2010/main" val="640805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9BFB91A2-551B-4418-9DC2-B157FA6B0AA6}" type="datetimeFigureOut">
              <a:rPr lang="en-US" smtClean="0"/>
              <a:t>7/19/2017</a:t>
            </a:fld>
            <a:endParaRPr lang="en-US" dirty="0"/>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F656051E-EC10-4BE3-AA59-8B276243E157}" type="slidenum">
              <a:rPr lang="en-US" smtClean="0"/>
              <a:t>‹#›</a:t>
            </a:fld>
            <a:endParaRPr lang="en-US" dirty="0"/>
          </a:p>
        </p:txBody>
      </p:sp>
    </p:spTree>
    <p:extLst>
      <p:ext uri="{BB962C8B-B14F-4D97-AF65-F5344CB8AC3E}">
        <p14:creationId xmlns:p14="http://schemas.microsoft.com/office/powerpoint/2010/main" val="12855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9BFB91A2-551B-4418-9DC2-B157FA6B0AA6}" type="datetimeFigureOut">
              <a:rPr lang="en-US" smtClean="0"/>
              <a:t>7/19/2017</a:t>
            </a:fld>
            <a:endParaRPr lang="en-US" dirty="0"/>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F656051E-EC10-4BE3-AA59-8B276243E157}" type="slidenum">
              <a:rPr lang="en-US" smtClean="0"/>
              <a:t>‹#›</a:t>
            </a:fld>
            <a:endParaRPr lang="en-US" dirty="0"/>
          </a:p>
        </p:txBody>
      </p:sp>
    </p:spTree>
    <p:extLst>
      <p:ext uri="{BB962C8B-B14F-4D97-AF65-F5344CB8AC3E}">
        <p14:creationId xmlns:p14="http://schemas.microsoft.com/office/powerpoint/2010/main" val="2837700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9BFB91A2-551B-4418-9DC2-B157FA6B0AA6}" type="datetimeFigureOut">
              <a:rPr lang="en-US" smtClean="0"/>
              <a:t>7/19/2017</a:t>
            </a:fld>
            <a:endParaRPr lang="en-US" dirty="0"/>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F656051E-EC10-4BE3-AA59-8B276243E157}" type="slidenum">
              <a:rPr lang="en-US" smtClean="0"/>
              <a:t>‹#›</a:t>
            </a:fld>
            <a:endParaRPr lang="en-US" dirty="0"/>
          </a:p>
        </p:txBody>
      </p:sp>
    </p:spTree>
    <p:extLst>
      <p:ext uri="{BB962C8B-B14F-4D97-AF65-F5344CB8AC3E}">
        <p14:creationId xmlns:p14="http://schemas.microsoft.com/office/powerpoint/2010/main" val="423855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9BFB91A2-551B-4418-9DC2-B157FA6B0AA6}" type="datetimeFigureOut">
              <a:rPr lang="en-US" smtClean="0"/>
              <a:t>7/19/2017</a:t>
            </a:fld>
            <a:endParaRPr lang="en-US" dirty="0"/>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F656051E-EC10-4BE3-AA59-8B276243E157}" type="slidenum">
              <a:rPr lang="en-US" smtClean="0"/>
              <a:t>‹#›</a:t>
            </a:fld>
            <a:endParaRPr lang="en-US" dirty="0"/>
          </a:p>
        </p:txBody>
      </p:sp>
    </p:spTree>
    <p:extLst>
      <p:ext uri="{BB962C8B-B14F-4D97-AF65-F5344CB8AC3E}">
        <p14:creationId xmlns:p14="http://schemas.microsoft.com/office/powerpoint/2010/main" val="1716748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9BFB91A2-551B-4418-9DC2-B157FA6B0AA6}" type="datetimeFigureOut">
              <a:rPr lang="en-US" smtClean="0"/>
              <a:t>7/19/2017</a:t>
            </a:fld>
            <a:endParaRPr lang="en-US" dirty="0"/>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F656051E-EC10-4BE3-AA59-8B276243E157}" type="slidenum">
              <a:rPr lang="en-US" smtClean="0"/>
              <a:t>‹#›</a:t>
            </a:fld>
            <a:endParaRPr lang="en-US" dirty="0"/>
          </a:p>
        </p:txBody>
      </p:sp>
    </p:spTree>
    <p:extLst>
      <p:ext uri="{BB962C8B-B14F-4D97-AF65-F5344CB8AC3E}">
        <p14:creationId xmlns:p14="http://schemas.microsoft.com/office/powerpoint/2010/main" val="3302894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9BFB91A2-551B-4418-9DC2-B157FA6B0AA6}" type="datetimeFigureOut">
              <a:rPr lang="en-US" smtClean="0"/>
              <a:t>7/19/2017</a:t>
            </a:fld>
            <a:endParaRPr lang="en-US" dirty="0"/>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F656051E-EC10-4BE3-AA59-8B276243E157}" type="slidenum">
              <a:rPr lang="en-US" smtClean="0"/>
              <a:t>‹#›</a:t>
            </a:fld>
            <a:endParaRPr lang="en-US" dirty="0"/>
          </a:p>
        </p:txBody>
      </p:sp>
    </p:spTree>
    <p:extLst>
      <p:ext uri="{BB962C8B-B14F-4D97-AF65-F5344CB8AC3E}">
        <p14:creationId xmlns:p14="http://schemas.microsoft.com/office/powerpoint/2010/main" val="4262954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9BFB91A2-551B-4418-9DC2-B157FA6B0AA6}" type="datetimeFigureOut">
              <a:rPr lang="en-US" smtClean="0"/>
              <a:t>7/19/2017</a:t>
            </a:fld>
            <a:endParaRPr lang="en-US" dirty="0"/>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F656051E-EC10-4BE3-AA59-8B276243E157}" type="slidenum">
              <a:rPr lang="en-US" smtClean="0"/>
              <a:t>‹#›</a:t>
            </a:fld>
            <a:endParaRPr lang="en-US" dirty="0"/>
          </a:p>
        </p:txBody>
      </p:sp>
    </p:spTree>
    <p:extLst>
      <p:ext uri="{BB962C8B-B14F-4D97-AF65-F5344CB8AC3E}">
        <p14:creationId xmlns:p14="http://schemas.microsoft.com/office/powerpoint/2010/main" val="514986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9BFB91A2-551B-4418-9DC2-B157FA6B0AA6}" type="datetimeFigureOut">
              <a:rPr lang="en-US" smtClean="0"/>
              <a:t>7/19/2017</a:t>
            </a:fld>
            <a:endParaRPr lang="en-US" dirty="0"/>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F656051E-EC10-4BE3-AA59-8B276243E157}" type="slidenum">
              <a:rPr lang="en-US" smtClean="0"/>
              <a:t>‹#›</a:t>
            </a:fld>
            <a:endParaRPr lang="en-US" dirty="0"/>
          </a:p>
        </p:txBody>
      </p:sp>
    </p:spTree>
    <p:extLst>
      <p:ext uri="{BB962C8B-B14F-4D97-AF65-F5344CB8AC3E}">
        <p14:creationId xmlns:p14="http://schemas.microsoft.com/office/powerpoint/2010/main" val="523290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9BFB91A2-551B-4418-9DC2-B157FA6B0AA6}" type="datetimeFigureOut">
              <a:rPr lang="en-US" smtClean="0"/>
              <a:t>7/19/2017</a:t>
            </a:fld>
            <a:endParaRPr lang="en-US" dirty="0"/>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F656051E-EC10-4BE3-AA59-8B276243E157}" type="slidenum">
              <a:rPr lang="en-US" smtClean="0"/>
              <a:t>‹#›</a:t>
            </a:fld>
            <a:endParaRPr lang="en-US" dirty="0"/>
          </a:p>
        </p:txBody>
      </p:sp>
    </p:spTree>
    <p:extLst>
      <p:ext uri="{BB962C8B-B14F-4D97-AF65-F5344CB8AC3E}">
        <p14:creationId xmlns:p14="http://schemas.microsoft.com/office/powerpoint/2010/main" val="298599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PEFA-Logo-RGB.jpg"/>
          <p:cNvPicPr>
            <a:picLocks noChangeAspect="1"/>
          </p:cNvPicPr>
          <p:nvPr userDrawn="1"/>
        </p:nvPicPr>
        <p:blipFill>
          <a:blip r:embed="rId2"/>
          <a:srcRect l="17943" t="32207" r="16670" b="33170"/>
          <a:stretch>
            <a:fillRect/>
          </a:stretch>
        </p:blipFill>
        <p:spPr>
          <a:xfrm>
            <a:off x="10678669" y="6384337"/>
            <a:ext cx="946543" cy="281923"/>
          </a:xfrm>
          <a:prstGeom prst="rect">
            <a:avLst/>
          </a:prstGeom>
        </p:spPr>
      </p:pic>
      <p:grpSp>
        <p:nvGrpSpPr>
          <p:cNvPr id="9" name="Group 8"/>
          <p:cNvGrpSpPr/>
          <p:nvPr userDrawn="1"/>
        </p:nvGrpSpPr>
        <p:grpSpPr>
          <a:xfrm>
            <a:off x="0" y="0"/>
            <a:ext cx="12204192" cy="152400"/>
            <a:chOff x="0" y="0"/>
            <a:chExt cx="11531600" cy="152400"/>
          </a:xfrm>
        </p:grpSpPr>
        <p:sp>
          <p:nvSpPr>
            <p:cNvPr id="8" name="Rectangle 7"/>
            <p:cNvSpPr/>
            <p:nvPr userDrawn="1"/>
          </p:nvSpPr>
          <p:spPr>
            <a:xfrm>
              <a:off x="0" y="0"/>
              <a:ext cx="2882900" cy="152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Rectangle 17"/>
            <p:cNvSpPr/>
            <p:nvPr userDrawn="1"/>
          </p:nvSpPr>
          <p:spPr>
            <a:xfrm>
              <a:off x="2882900" y="0"/>
              <a:ext cx="2882900" cy="152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0" name="Rectangle 19"/>
            <p:cNvSpPr/>
            <p:nvPr userDrawn="1"/>
          </p:nvSpPr>
          <p:spPr>
            <a:xfrm>
              <a:off x="5765800" y="0"/>
              <a:ext cx="2882900" cy="1524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1" name="Rectangle 20"/>
            <p:cNvSpPr/>
            <p:nvPr userDrawn="1"/>
          </p:nvSpPr>
          <p:spPr>
            <a:xfrm>
              <a:off x="8648700" y="0"/>
              <a:ext cx="2882900" cy="152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9BFB91A2-551B-4418-9DC2-B157FA6B0AA6}" type="datetimeFigureOut">
              <a:rPr lang="en-US" smtClean="0"/>
              <a:t>7/19/2017</a:t>
            </a:fld>
            <a:endParaRPr lang="en-US" dirty="0"/>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F656051E-EC10-4BE3-AA59-8B276243E157}" type="slidenum">
              <a:rPr lang="en-US" smtClean="0"/>
              <a:t>‹#›</a:t>
            </a:fld>
            <a:endParaRPr lang="en-US" dirty="0"/>
          </a:p>
        </p:txBody>
      </p:sp>
    </p:spTree>
    <p:extLst>
      <p:ext uri="{BB962C8B-B14F-4D97-AF65-F5344CB8AC3E}">
        <p14:creationId xmlns:p14="http://schemas.microsoft.com/office/powerpoint/2010/main" val="3025240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2990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FB91A2-551B-4418-9DC2-B157FA6B0AA6}" type="datetimeFigureOut">
              <a:rPr lang="en-US" smtClean="0"/>
              <a:t>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56051E-EC10-4BE3-AA59-8B276243E157}" type="slidenum">
              <a:rPr lang="en-US" smtClean="0"/>
              <a:t>‹#›</a:t>
            </a:fld>
            <a:endParaRPr lang="en-US" dirty="0"/>
          </a:p>
        </p:txBody>
      </p:sp>
    </p:spTree>
    <p:extLst>
      <p:ext uri="{BB962C8B-B14F-4D97-AF65-F5344CB8AC3E}">
        <p14:creationId xmlns:p14="http://schemas.microsoft.com/office/powerpoint/2010/main" val="1472556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FB91A2-551B-4418-9DC2-B157FA6B0AA6}" type="datetimeFigureOut">
              <a:rPr lang="en-US" smtClean="0"/>
              <a:t>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56051E-EC10-4BE3-AA59-8B276243E157}" type="slidenum">
              <a:rPr lang="en-US" smtClean="0"/>
              <a:t>‹#›</a:t>
            </a:fld>
            <a:endParaRPr lang="en-US" dirty="0"/>
          </a:p>
        </p:txBody>
      </p:sp>
    </p:spTree>
    <p:extLst>
      <p:ext uri="{BB962C8B-B14F-4D97-AF65-F5344CB8AC3E}">
        <p14:creationId xmlns:p14="http://schemas.microsoft.com/office/powerpoint/2010/main" val="998739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FB91A2-551B-4418-9DC2-B157FA6B0AA6}" type="datetimeFigureOut">
              <a:rPr lang="en-US" smtClean="0"/>
              <a:t>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56051E-EC10-4BE3-AA59-8B276243E157}" type="slidenum">
              <a:rPr lang="en-US" smtClean="0"/>
              <a:t>‹#›</a:t>
            </a:fld>
            <a:endParaRPr lang="en-US" dirty="0"/>
          </a:p>
        </p:txBody>
      </p:sp>
    </p:spTree>
    <p:extLst>
      <p:ext uri="{BB962C8B-B14F-4D97-AF65-F5344CB8AC3E}">
        <p14:creationId xmlns:p14="http://schemas.microsoft.com/office/powerpoint/2010/main" val="834231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FB91A2-551B-4418-9DC2-B157FA6B0AA6}" type="datetimeFigureOut">
              <a:rPr lang="en-US" smtClean="0"/>
              <a:t>7/19/2017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56051E-EC10-4BE3-AA59-8B276243E157}" type="slidenum">
              <a:rPr lang="en-US" smtClean="0"/>
              <a:t>‹#›</a:t>
            </a:fld>
            <a:endParaRPr lang="en-US" dirty="0"/>
          </a:p>
        </p:txBody>
      </p:sp>
    </p:spTree>
    <p:extLst>
      <p:ext uri="{BB962C8B-B14F-4D97-AF65-F5344CB8AC3E}">
        <p14:creationId xmlns:p14="http://schemas.microsoft.com/office/powerpoint/2010/main" val="116101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FB91A2-551B-4418-9DC2-B157FA6B0AA6}" type="datetimeFigureOut">
              <a:rPr lang="en-US" smtClean="0"/>
              <a:t>7/19/2017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56051E-EC10-4BE3-AA59-8B276243E157}" type="slidenum">
              <a:rPr lang="en-US" smtClean="0"/>
              <a:t>‹#›</a:t>
            </a:fld>
            <a:endParaRPr lang="en-US" dirty="0"/>
          </a:p>
        </p:txBody>
      </p:sp>
    </p:spTree>
    <p:extLst>
      <p:ext uri="{BB962C8B-B14F-4D97-AF65-F5344CB8AC3E}">
        <p14:creationId xmlns:p14="http://schemas.microsoft.com/office/powerpoint/2010/main" val="978331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FB91A2-551B-4418-9DC2-B157FA6B0AA6}" type="datetimeFigureOut">
              <a:rPr lang="en-US" smtClean="0"/>
              <a:t>7/19/2017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56051E-EC10-4BE3-AA59-8B276243E157}" type="slidenum">
              <a:rPr lang="en-US" smtClean="0"/>
              <a:t>‹#›</a:t>
            </a:fld>
            <a:endParaRPr lang="en-US" dirty="0"/>
          </a:p>
        </p:txBody>
      </p:sp>
    </p:spTree>
    <p:extLst>
      <p:ext uri="{BB962C8B-B14F-4D97-AF65-F5344CB8AC3E}">
        <p14:creationId xmlns:p14="http://schemas.microsoft.com/office/powerpoint/2010/main" val="2392773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B91A2-551B-4418-9DC2-B157FA6B0AA6}" type="datetimeFigureOut">
              <a:rPr lang="en-US" smtClean="0"/>
              <a:t>7/19/2017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56051E-EC10-4BE3-AA59-8B276243E157}" type="slidenum">
              <a:rPr lang="en-US" smtClean="0"/>
              <a:t>‹#›</a:t>
            </a:fld>
            <a:endParaRPr lang="en-US" dirty="0"/>
          </a:p>
        </p:txBody>
      </p:sp>
    </p:spTree>
    <p:extLst>
      <p:ext uri="{BB962C8B-B14F-4D97-AF65-F5344CB8AC3E}">
        <p14:creationId xmlns:p14="http://schemas.microsoft.com/office/powerpoint/2010/main" val="2265688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FB91A2-551B-4418-9DC2-B157FA6B0AA6}" type="datetimeFigureOut">
              <a:rPr lang="en-US" smtClean="0"/>
              <a:t>7/19/2017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56051E-EC10-4BE3-AA59-8B276243E157}" type="slidenum">
              <a:rPr lang="en-US" smtClean="0"/>
              <a:t>‹#›</a:t>
            </a:fld>
            <a:endParaRPr lang="en-US" dirty="0"/>
          </a:p>
        </p:txBody>
      </p:sp>
    </p:spTree>
    <p:extLst>
      <p:ext uri="{BB962C8B-B14F-4D97-AF65-F5344CB8AC3E}">
        <p14:creationId xmlns:p14="http://schemas.microsoft.com/office/powerpoint/2010/main" val="2919901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11" name="Group 10"/>
          <p:cNvGrpSpPr/>
          <p:nvPr userDrawn="1"/>
        </p:nvGrpSpPr>
        <p:grpSpPr>
          <a:xfrm>
            <a:off x="0" y="0"/>
            <a:ext cx="12204192" cy="152400"/>
            <a:chOff x="0" y="0"/>
            <a:chExt cx="11531600" cy="152400"/>
          </a:xfrm>
        </p:grpSpPr>
        <p:sp>
          <p:nvSpPr>
            <p:cNvPr id="12" name="Rectangle 11"/>
            <p:cNvSpPr/>
            <p:nvPr userDrawn="1"/>
          </p:nvSpPr>
          <p:spPr>
            <a:xfrm>
              <a:off x="0" y="0"/>
              <a:ext cx="2882900" cy="152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Rectangle 17"/>
            <p:cNvSpPr/>
            <p:nvPr userDrawn="1"/>
          </p:nvSpPr>
          <p:spPr>
            <a:xfrm>
              <a:off x="2882900" y="0"/>
              <a:ext cx="2882900" cy="152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9" name="Rectangle 18"/>
            <p:cNvSpPr/>
            <p:nvPr userDrawn="1"/>
          </p:nvSpPr>
          <p:spPr>
            <a:xfrm>
              <a:off x="5765800" y="0"/>
              <a:ext cx="2882900" cy="1524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0" name="Rectangle 19"/>
            <p:cNvSpPr/>
            <p:nvPr userDrawn="1"/>
          </p:nvSpPr>
          <p:spPr>
            <a:xfrm>
              <a:off x="8648700" y="0"/>
              <a:ext cx="2882900" cy="152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FB91A2-551B-4418-9DC2-B157FA6B0AA6}" type="datetimeFigureOut">
              <a:rPr lang="en-US" smtClean="0"/>
              <a:t>7/19/2017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56051E-EC10-4BE3-AA59-8B276243E157}" type="slidenum">
              <a:rPr lang="en-US" smtClean="0"/>
              <a:t>‹#›</a:t>
            </a:fld>
            <a:endParaRPr lang="en-US" dirty="0"/>
          </a:p>
        </p:txBody>
      </p:sp>
    </p:spTree>
    <p:extLst>
      <p:ext uri="{BB962C8B-B14F-4D97-AF65-F5344CB8AC3E}">
        <p14:creationId xmlns:p14="http://schemas.microsoft.com/office/powerpoint/2010/main" val="4053492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FB91A2-551B-4418-9DC2-B157FA6B0AA6}" type="datetimeFigureOut">
              <a:rPr lang="en-US" smtClean="0"/>
              <a:t>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56051E-EC10-4BE3-AA59-8B276243E157}" type="slidenum">
              <a:rPr lang="en-US" smtClean="0"/>
              <a:t>‹#›</a:t>
            </a:fld>
            <a:endParaRPr lang="en-US" dirty="0"/>
          </a:p>
        </p:txBody>
      </p:sp>
    </p:spTree>
    <p:extLst>
      <p:ext uri="{BB962C8B-B14F-4D97-AF65-F5344CB8AC3E}">
        <p14:creationId xmlns:p14="http://schemas.microsoft.com/office/powerpoint/2010/main" val="3870369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FB91A2-551B-4418-9DC2-B157FA6B0AA6}" type="datetimeFigureOut">
              <a:rPr lang="en-US" smtClean="0"/>
              <a:t>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56051E-EC10-4BE3-AA59-8B276243E157}" type="slidenum">
              <a:rPr lang="en-US" smtClean="0"/>
              <a:t>‹#›</a:t>
            </a:fld>
            <a:endParaRPr lang="en-US" dirty="0"/>
          </a:p>
        </p:txBody>
      </p:sp>
    </p:spTree>
    <p:extLst>
      <p:ext uri="{BB962C8B-B14F-4D97-AF65-F5344CB8AC3E}">
        <p14:creationId xmlns:p14="http://schemas.microsoft.com/office/powerpoint/2010/main" val="71588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rmAutofit/>
          </a:bodyPr>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11" name="Group 10"/>
          <p:cNvGrpSpPr/>
          <p:nvPr userDrawn="1"/>
        </p:nvGrpSpPr>
        <p:grpSpPr>
          <a:xfrm>
            <a:off x="0" y="0"/>
            <a:ext cx="12204192" cy="152400"/>
            <a:chOff x="0" y="0"/>
            <a:chExt cx="11531600" cy="152400"/>
          </a:xfrm>
        </p:grpSpPr>
        <p:sp>
          <p:nvSpPr>
            <p:cNvPr id="12" name="Rectangle 11"/>
            <p:cNvSpPr/>
            <p:nvPr userDrawn="1"/>
          </p:nvSpPr>
          <p:spPr>
            <a:xfrm>
              <a:off x="0" y="0"/>
              <a:ext cx="2882900" cy="152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2882900" y="0"/>
              <a:ext cx="2882900" cy="152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5765800" y="0"/>
              <a:ext cx="2882900" cy="1524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4"/>
            <p:cNvSpPr/>
            <p:nvPr userDrawn="1"/>
          </p:nvSpPr>
          <p:spPr>
            <a:xfrm>
              <a:off x="8648700" y="0"/>
              <a:ext cx="2882900" cy="152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Text Item">
    <p:spTree>
      <p:nvGrpSpPr>
        <p:cNvPr id="1" name=""/>
        <p:cNvGrpSpPr/>
        <p:nvPr/>
      </p:nvGrpSpPr>
      <p:grpSpPr>
        <a:xfrm>
          <a:off x="0" y="0"/>
          <a:ext cx="0" cy="0"/>
          <a:chOff x="0" y="0"/>
          <a:chExt cx="0" cy="0"/>
        </a:xfrm>
      </p:grpSpPr>
      <p:pic>
        <p:nvPicPr>
          <p:cNvPr id="4" name="Picture 3" descr="Map_3%K.eps"/>
          <p:cNvPicPr>
            <a:picLocks noChangeAspect="1"/>
          </p:cNvPicPr>
          <p:nvPr userDrawn="1"/>
        </p:nvPicPr>
        <p:blipFill rotWithShape="1">
          <a:blip r:embed="rId2">
            <a:extLst>
              <a:ext uri="{28A0092B-C50C-407E-A947-70E740481C1C}">
                <a14:useLocalDpi xmlns:a14="http://schemas.microsoft.com/office/drawing/2010/main" val="0"/>
              </a:ext>
            </a:extLst>
          </a:blip>
          <a:srcRect l="9837" r="12511"/>
          <a:stretch/>
        </p:blipFill>
        <p:spPr>
          <a:xfrm>
            <a:off x="0" y="157943"/>
            <a:ext cx="12192000" cy="6700057"/>
          </a:xfrm>
          <a:prstGeom prst="rect">
            <a:avLst/>
          </a:prstGeom>
        </p:spPr>
      </p:pic>
      <p:sp>
        <p:nvSpPr>
          <p:cNvPr id="6" name="Content Placeholder 5"/>
          <p:cNvSpPr>
            <a:spLocks noGrp="1"/>
          </p:cNvSpPr>
          <p:nvPr>
            <p:ph sz="quarter" idx="11" hasCustomPrompt="1"/>
          </p:nvPr>
        </p:nvSpPr>
        <p:spPr>
          <a:xfrm>
            <a:off x="1559984" y="1884364"/>
            <a:ext cx="9683749" cy="3582987"/>
          </a:xfrm>
        </p:spPr>
        <p:txBody>
          <a:bodyPr/>
          <a:lstStyle>
            <a:lvl1pPr marL="0" indent="0">
              <a:buNone/>
              <a:defRPr baseline="0"/>
            </a:lvl1pPr>
          </a:lstStyle>
          <a:p>
            <a:pPr lvl="0"/>
            <a:r>
              <a:rPr lang="en-US" dirty="0"/>
              <a:t>Insert a single idea or quote. This should be related to a speaking point. This should be used as a fun, simple alternative to bullet lists.</a:t>
            </a:r>
          </a:p>
        </p:txBody>
      </p:sp>
      <p:grpSp>
        <p:nvGrpSpPr>
          <p:cNvPr id="12" name="Group 11"/>
          <p:cNvGrpSpPr/>
          <p:nvPr userDrawn="1"/>
        </p:nvGrpSpPr>
        <p:grpSpPr>
          <a:xfrm>
            <a:off x="1559984" y="1655763"/>
            <a:ext cx="3657600" cy="152400"/>
            <a:chOff x="0" y="0"/>
            <a:chExt cx="11531600" cy="152400"/>
          </a:xfrm>
        </p:grpSpPr>
        <p:sp>
          <p:nvSpPr>
            <p:cNvPr id="13" name="Rectangle 12"/>
            <p:cNvSpPr/>
            <p:nvPr userDrawn="1"/>
          </p:nvSpPr>
          <p:spPr>
            <a:xfrm>
              <a:off x="0" y="0"/>
              <a:ext cx="2882900" cy="152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2882900" y="0"/>
              <a:ext cx="2882900" cy="152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4"/>
            <p:cNvSpPr/>
            <p:nvPr userDrawn="1"/>
          </p:nvSpPr>
          <p:spPr>
            <a:xfrm>
              <a:off x="5765800" y="0"/>
              <a:ext cx="2882900" cy="1524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Rectangle 15"/>
            <p:cNvSpPr/>
            <p:nvPr userDrawn="1"/>
          </p:nvSpPr>
          <p:spPr>
            <a:xfrm>
              <a:off x="8648700" y="0"/>
              <a:ext cx="2882900" cy="152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Tree>
    <p:extLst>
      <p:ext uri="{BB962C8B-B14F-4D97-AF65-F5344CB8AC3E}">
        <p14:creationId xmlns:p14="http://schemas.microsoft.com/office/powerpoint/2010/main" val="352304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p Image">
    <p:spTree>
      <p:nvGrpSpPr>
        <p:cNvPr id="1" name=""/>
        <p:cNvGrpSpPr/>
        <p:nvPr/>
      </p:nvGrpSpPr>
      <p:grpSpPr>
        <a:xfrm>
          <a:off x="0" y="0"/>
          <a:ext cx="0" cy="0"/>
          <a:chOff x="0" y="0"/>
          <a:chExt cx="0" cy="0"/>
        </a:xfrm>
      </p:grpSpPr>
      <p:pic>
        <p:nvPicPr>
          <p:cNvPr id="6" name="Picture 5" descr="Map_3%K.eps"/>
          <p:cNvPicPr>
            <a:picLocks noChangeAspect="1"/>
          </p:cNvPicPr>
          <p:nvPr userDrawn="1"/>
        </p:nvPicPr>
        <p:blipFill rotWithShape="1">
          <a:blip r:embed="rId2">
            <a:extLst>
              <a:ext uri="{28A0092B-C50C-407E-A947-70E740481C1C}">
                <a14:useLocalDpi xmlns:a14="http://schemas.microsoft.com/office/drawing/2010/main" val="0"/>
              </a:ext>
            </a:extLst>
          </a:blip>
          <a:srcRect l="9837" r="12511"/>
          <a:stretch/>
        </p:blipFill>
        <p:spPr>
          <a:xfrm>
            <a:off x="0" y="174568"/>
            <a:ext cx="12192000" cy="668343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3" name="Group 12"/>
          <p:cNvGrpSpPr/>
          <p:nvPr userDrawn="1"/>
        </p:nvGrpSpPr>
        <p:grpSpPr>
          <a:xfrm>
            <a:off x="0" y="0"/>
            <a:ext cx="12204192" cy="152400"/>
            <a:chOff x="0" y="0"/>
            <a:chExt cx="11531600" cy="152400"/>
          </a:xfrm>
        </p:grpSpPr>
        <p:sp>
          <p:nvSpPr>
            <p:cNvPr id="19" name="Rectangle 18"/>
            <p:cNvSpPr/>
            <p:nvPr userDrawn="1"/>
          </p:nvSpPr>
          <p:spPr>
            <a:xfrm>
              <a:off x="0" y="0"/>
              <a:ext cx="2882900" cy="152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0" name="Rectangle 19"/>
            <p:cNvSpPr/>
            <p:nvPr userDrawn="1"/>
          </p:nvSpPr>
          <p:spPr>
            <a:xfrm>
              <a:off x="2882900" y="0"/>
              <a:ext cx="2882900" cy="152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1" name="Rectangle 20"/>
            <p:cNvSpPr/>
            <p:nvPr userDrawn="1"/>
          </p:nvSpPr>
          <p:spPr>
            <a:xfrm>
              <a:off x="5765800" y="0"/>
              <a:ext cx="2882900" cy="1524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2" name="Rectangle 21"/>
            <p:cNvSpPr/>
            <p:nvPr userDrawn="1"/>
          </p:nvSpPr>
          <p:spPr>
            <a:xfrm>
              <a:off x="8648700" y="0"/>
              <a:ext cx="2882900" cy="152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1" name="Group 20"/>
          <p:cNvGrpSpPr/>
          <p:nvPr userDrawn="1"/>
        </p:nvGrpSpPr>
        <p:grpSpPr>
          <a:xfrm>
            <a:off x="0" y="0"/>
            <a:ext cx="12204192" cy="152400"/>
            <a:chOff x="0" y="0"/>
            <a:chExt cx="11531600" cy="152400"/>
          </a:xfrm>
        </p:grpSpPr>
        <p:sp>
          <p:nvSpPr>
            <p:cNvPr id="22" name="Rectangle 21"/>
            <p:cNvSpPr/>
            <p:nvPr userDrawn="1"/>
          </p:nvSpPr>
          <p:spPr>
            <a:xfrm>
              <a:off x="0" y="0"/>
              <a:ext cx="2882900" cy="152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2882900" y="0"/>
              <a:ext cx="2882900" cy="152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4" name="Rectangle 23"/>
            <p:cNvSpPr/>
            <p:nvPr userDrawn="1"/>
          </p:nvSpPr>
          <p:spPr>
            <a:xfrm>
              <a:off x="5765800" y="0"/>
              <a:ext cx="2882900" cy="1524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5" name="Rectangle 24"/>
            <p:cNvSpPr/>
            <p:nvPr userDrawn="1"/>
          </p:nvSpPr>
          <p:spPr>
            <a:xfrm>
              <a:off x="8648700" y="0"/>
              <a:ext cx="2882900" cy="152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914400" y="3886200"/>
            <a:ext cx="10363200" cy="96399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4" name="Text Placeholder 23"/>
          <p:cNvSpPr>
            <a:spLocks noGrp="1"/>
          </p:cNvSpPr>
          <p:nvPr>
            <p:ph type="body" sz="quarter" idx="10" hasCustomPrompt="1"/>
          </p:nvPr>
        </p:nvSpPr>
        <p:spPr>
          <a:xfrm>
            <a:off x="914401" y="5019675"/>
            <a:ext cx="6438900" cy="773944"/>
          </a:xfrm>
        </p:spPr>
        <p:txBody>
          <a:bodyPr>
            <a:normAutofit/>
          </a:bodyPr>
          <a:lstStyle>
            <a:lvl1pPr>
              <a:buFontTx/>
              <a:buNone/>
              <a:defRPr sz="1600" baseline="0">
                <a:solidFill>
                  <a:schemeClr val="bg1">
                    <a:lumMod val="50000"/>
                  </a:schemeClr>
                </a:solidFill>
              </a:defRPr>
            </a:lvl1pPr>
          </a:lstStyle>
          <a:p>
            <a:pPr lvl="0"/>
            <a:r>
              <a:rPr lang="en-US" dirty="0"/>
              <a:t>Insert Presenter’s name</a:t>
            </a:r>
          </a:p>
        </p:txBody>
      </p:sp>
      <p:pic>
        <p:nvPicPr>
          <p:cNvPr id="5" name="Picture 4" descr="PEFA-Logo-RGB.jpg"/>
          <p:cNvPicPr>
            <a:picLocks noChangeAspect="1"/>
          </p:cNvPicPr>
          <p:nvPr userDrawn="1"/>
        </p:nvPicPr>
        <p:blipFill>
          <a:blip r:embed="rId2"/>
          <a:srcRect l="17943" t="32207" r="16670" b="33170"/>
          <a:stretch>
            <a:fillRect/>
          </a:stretch>
        </p:blipFill>
        <p:spPr>
          <a:xfrm>
            <a:off x="359803" y="224605"/>
            <a:ext cx="1813581" cy="540166"/>
          </a:xfrm>
          <a:prstGeom prst="rect">
            <a:avLst/>
          </a:prstGeom>
        </p:spPr>
      </p:pic>
    </p:spTree>
    <p:extLst>
      <p:ext uri="{BB962C8B-B14F-4D97-AF65-F5344CB8AC3E}">
        <p14:creationId xmlns:p14="http://schemas.microsoft.com/office/powerpoint/2010/main" val="2244342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3.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3.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PEFA-Logo-RGB.jpg"/>
          <p:cNvPicPr>
            <a:picLocks noChangeAspect="1"/>
          </p:cNvPicPr>
          <p:nvPr userDrawn="1"/>
        </p:nvPicPr>
        <p:blipFill>
          <a:blip r:embed="rId10"/>
          <a:srcRect l="17943" t="32207" r="16670" b="33170"/>
          <a:stretch>
            <a:fillRect/>
          </a:stretch>
        </p:blipFill>
        <p:spPr>
          <a:xfrm>
            <a:off x="10678669" y="6384337"/>
            <a:ext cx="946543" cy="281923"/>
          </a:xfrm>
          <a:prstGeom prst="rect">
            <a:avLst/>
          </a:prstGeom>
        </p:spPr>
      </p:pic>
      <p:grpSp>
        <p:nvGrpSpPr>
          <p:cNvPr id="7" name="Group 6"/>
          <p:cNvGrpSpPr/>
          <p:nvPr userDrawn="1"/>
        </p:nvGrpSpPr>
        <p:grpSpPr>
          <a:xfrm>
            <a:off x="0" y="0"/>
            <a:ext cx="12204192" cy="152400"/>
            <a:chOff x="0" y="0"/>
            <a:chExt cx="11531600" cy="152400"/>
          </a:xfrm>
        </p:grpSpPr>
        <p:sp>
          <p:nvSpPr>
            <p:cNvPr id="8" name="Rectangle 7"/>
            <p:cNvSpPr/>
            <p:nvPr userDrawn="1"/>
          </p:nvSpPr>
          <p:spPr>
            <a:xfrm>
              <a:off x="0" y="0"/>
              <a:ext cx="2882900" cy="152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2882900" y="0"/>
              <a:ext cx="2882900" cy="152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5765800" y="0"/>
              <a:ext cx="2882900" cy="1524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8648700" y="0"/>
              <a:ext cx="2882900" cy="152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70" r:id="rId5"/>
    <p:sldLayoutId id="2147483655" r:id="rId6"/>
    <p:sldLayoutId id="2147483652" r:id="rId7"/>
    <p:sldLayoutId id="2147483653" r:id="rId8"/>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p:titleStyle>
    <p:bodyStyle>
      <a:lvl1pPr marL="342900" indent="-342900" algn="l" defTabSz="457200" rtl="0" eaLnBrk="1" latinLnBrk="0" hangingPunct="1">
        <a:spcBef>
          <a:spcPts val="1000"/>
        </a:spcBef>
        <a:spcAft>
          <a:spcPts val="600"/>
        </a:spcAft>
        <a:buClr>
          <a:schemeClr val="accent4"/>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4"/>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4"/>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4"/>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4"/>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15"/>
          <a:stretch>
            <a:fillRect/>
          </a:stretch>
        </p:blipFill>
        <p:spPr>
          <a:xfrm>
            <a:off x="-17315" y="6705588"/>
            <a:ext cx="12209315" cy="152413"/>
          </a:xfrm>
          <a:prstGeom prst="rect">
            <a:avLst/>
          </a:prstGeom>
        </p:spPr>
      </p:pic>
    </p:spTree>
    <p:extLst>
      <p:ext uri="{BB962C8B-B14F-4D97-AF65-F5344CB8AC3E}">
        <p14:creationId xmlns:p14="http://schemas.microsoft.com/office/powerpoint/2010/main" val="1758939715"/>
      </p:ext>
    </p:extLst>
  </p:cSld>
  <p:clrMap bg1="lt1" tx1="dk1" bg2="lt2" tx2="dk2" accent1="accent1" accent2="accent2" accent3="accent3" accent4="accent4" accent5="accent5" accent6="accent6" hlink="hlink" folHlink="folHlink"/>
  <p:sldLayoutIdLst>
    <p:sldLayoutId id="2147483684"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7/19/2017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p:cNvPicPr>
            <a:picLocks noChangeAspect="1"/>
          </p:cNvPicPr>
          <p:nvPr userDrawn="1"/>
        </p:nvPicPr>
        <p:blipFill>
          <a:blip r:embed="rId13"/>
          <a:stretch>
            <a:fillRect/>
          </a:stretch>
        </p:blipFill>
        <p:spPr>
          <a:xfrm>
            <a:off x="-17315" y="6705588"/>
            <a:ext cx="12209315" cy="152413"/>
          </a:xfrm>
          <a:prstGeom prst="rect">
            <a:avLst/>
          </a:prstGeom>
        </p:spPr>
      </p:pic>
    </p:spTree>
    <p:extLst>
      <p:ext uri="{BB962C8B-B14F-4D97-AF65-F5344CB8AC3E}">
        <p14:creationId xmlns:p14="http://schemas.microsoft.com/office/powerpoint/2010/main" val="338928293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services@pefa.org"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hyperlink" Target="https://kahoot.it/#/"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p:cNvSpPr>
            <a:spLocks noGrp="1"/>
          </p:cNvSpPr>
          <p:nvPr>
            <p:ph type="ctrTitle"/>
          </p:nvPr>
        </p:nvSpPr>
        <p:spPr>
          <a:xfrm>
            <a:off x="357809" y="2372097"/>
            <a:ext cx="11362413" cy="1959012"/>
          </a:xfrm>
        </p:spPr>
        <p:txBody>
          <a:bodyPr>
            <a:noAutofit/>
          </a:bodyPr>
          <a:lstStyle/>
          <a:p>
            <a:pPr algn="ctr"/>
            <a:r>
              <a:rPr lang="ru-RU" sz="3600" dirty="0">
                <a:solidFill>
                  <a:srgbClr val="C00000"/>
                </a:solidFill>
                <a:latin typeface="Andes" panose="02000000000000000000" pitchFamily="50" charset="0"/>
              </a:rPr>
              <a:t>Оценка прозрачности государственных финансов при помощи</a:t>
            </a:r>
            <a:br>
              <a:rPr lang="ru-RU" sz="2000" b="1" dirty="0">
                <a:solidFill>
                  <a:srgbClr val="F16423"/>
                </a:solidFill>
                <a:latin typeface="Andes" panose="02000000000000000000" pitchFamily="50" charset="0"/>
              </a:rPr>
            </a:br>
            <a:br>
              <a:rPr lang="ru-RU" sz="1100" b="1" dirty="0">
                <a:solidFill>
                  <a:srgbClr val="F16423"/>
                </a:solidFill>
                <a:latin typeface="Andes" panose="02000000000000000000" pitchFamily="50" charset="0"/>
              </a:rPr>
            </a:br>
            <a:r>
              <a:rPr lang="ru-RU" sz="3600" b="1" dirty="0">
                <a:solidFill>
                  <a:srgbClr val="6FAAB3"/>
                </a:solidFill>
                <a:effectLst>
                  <a:outerShdw blurRad="38100" dist="38100" dir="2700000" algn="tl">
                    <a:srgbClr val="000000">
                      <a:alpha val="43137"/>
                    </a:srgbClr>
                  </a:outerShdw>
                </a:effectLst>
                <a:latin typeface="Andes" panose="02000000000000000000" pitchFamily="50" charset="0"/>
              </a:rPr>
              <a:t>PEFA (система государственных расходов и финансовой подотчетности)</a:t>
            </a:r>
          </a:p>
        </p:txBody>
      </p:sp>
      <p:sp>
        <p:nvSpPr>
          <p:cNvPr id="3" name="Subtitle 2"/>
          <p:cNvSpPr>
            <a:spLocks noGrp="1"/>
          </p:cNvSpPr>
          <p:nvPr>
            <p:ph type="subTitle" idx="1"/>
          </p:nvPr>
        </p:nvSpPr>
        <p:spPr>
          <a:xfrm>
            <a:off x="2667000" y="4109020"/>
            <a:ext cx="6858000" cy="1655762"/>
          </a:xfrm>
        </p:spPr>
        <p:txBody>
          <a:bodyPr>
            <a:normAutofit/>
          </a:bodyPr>
          <a:lstStyle/>
          <a:p>
            <a:pPr algn="ctr"/>
            <a:endParaRPr lang="ru-RU" sz="2800" dirty="0">
              <a:latin typeface="Andes" panose="02000000000000000000" pitchFamily="50" charset="0"/>
            </a:endParaRPr>
          </a:p>
          <a:p>
            <a:pPr algn="ctr"/>
            <a:r>
              <a:rPr lang="ru-RU" dirty="0">
                <a:solidFill>
                  <a:srgbClr val="26456B"/>
                </a:solidFill>
                <a:latin typeface="Andes" panose="02000000000000000000" pitchFamily="50" charset="0"/>
              </a:rPr>
              <a:t>ЛЬЮИС ХОУК</a:t>
            </a:r>
          </a:p>
          <a:p>
            <a:pPr algn="ctr"/>
            <a:r>
              <a:rPr lang="ru-RU" dirty="0">
                <a:solidFill>
                  <a:srgbClr val="26456B"/>
                </a:solidFill>
                <a:latin typeface="Andes" panose="02000000000000000000" pitchFamily="50" charset="0"/>
              </a:rPr>
              <a:t>Руководитель Секретариата PEFA</a:t>
            </a:r>
          </a:p>
        </p:txBody>
      </p:sp>
      <p:sp>
        <p:nvSpPr>
          <p:cNvPr id="5" name="TextBox 4"/>
          <p:cNvSpPr txBox="1"/>
          <p:nvPr/>
        </p:nvSpPr>
        <p:spPr>
          <a:xfrm>
            <a:off x="4213753" y="1123113"/>
            <a:ext cx="3650523" cy="830997"/>
          </a:xfrm>
          <a:prstGeom prst="rect">
            <a:avLst/>
          </a:prstGeom>
          <a:noFill/>
        </p:spPr>
        <p:txBody>
          <a:bodyPr wrap="square" rtlCol="0">
            <a:spAutoFit/>
          </a:bodyPr>
          <a:lstStyle/>
          <a:p>
            <a:pPr algn="ctr"/>
            <a:r>
              <a:rPr lang="ru-RU" sz="1600" b="1" dirty="0">
                <a:solidFill>
                  <a:srgbClr val="26456B"/>
                </a:solidFill>
                <a:latin typeface="Andes" panose="02000000000000000000" pitchFamily="50" charset="0"/>
                <a:ea typeface="+mj-ea"/>
                <a:cs typeface="+mj-cs"/>
              </a:rPr>
              <a:t>OECD EC-SEE SBO</a:t>
            </a:r>
          </a:p>
          <a:p>
            <a:pPr algn="ctr"/>
            <a:r>
              <a:rPr lang="ru-RU" sz="1600" b="1" dirty="0">
                <a:solidFill>
                  <a:srgbClr val="26456B"/>
                </a:solidFill>
                <a:latin typeface="Andes" panose="02000000000000000000" pitchFamily="50" charset="0"/>
                <a:ea typeface="+mj-ea"/>
                <a:cs typeface="+mj-cs"/>
              </a:rPr>
              <a:t>6-7 июля 2017 г.</a:t>
            </a:r>
          </a:p>
          <a:p>
            <a:pPr algn="ctr"/>
            <a:r>
              <a:rPr lang="ru-RU" sz="1600" b="1" dirty="0">
                <a:solidFill>
                  <a:srgbClr val="26456B"/>
                </a:solidFill>
                <a:latin typeface="Andes" panose="02000000000000000000" pitchFamily="50" charset="0"/>
                <a:ea typeface="+mj-ea"/>
                <a:cs typeface="+mj-cs"/>
              </a:rPr>
              <a:t>Париж, Франция</a:t>
            </a:r>
            <a:endParaRPr lang="ru-RU" sz="1400" dirty="0">
              <a:solidFill>
                <a:srgbClr val="26456B"/>
              </a:solidFill>
              <a:latin typeface="Andes" panose="02000000000000000000" pitchFamily="50" charset="0"/>
              <a:ea typeface="+mj-ea"/>
              <a:cs typeface="+mj-cs"/>
            </a:endParaRPr>
          </a:p>
        </p:txBody>
      </p:sp>
      <p:pic>
        <p:nvPicPr>
          <p:cNvPr id="6" name="Picture 5"/>
          <p:cNvPicPr>
            <a:picLocks noChangeAspect="1"/>
          </p:cNvPicPr>
          <p:nvPr/>
        </p:nvPicPr>
        <p:blipFill>
          <a:blip r:embed="rId3"/>
          <a:stretch>
            <a:fillRect/>
          </a:stretch>
        </p:blipFill>
        <p:spPr>
          <a:xfrm>
            <a:off x="3219048" y="5914481"/>
            <a:ext cx="5753903" cy="666843"/>
          </a:xfrm>
          <a:prstGeom prst="rect">
            <a:avLst/>
          </a:prstGeom>
        </p:spPr>
      </p:pic>
      <p:pic>
        <p:nvPicPr>
          <p:cNvPr id="12" name="Picture 11" descr="PEFA-Logo-RGB.jpg"/>
          <p:cNvPicPr>
            <a:picLocks noChangeAspect="1"/>
          </p:cNvPicPr>
          <p:nvPr/>
        </p:nvPicPr>
        <p:blipFill>
          <a:blip r:embed="rId4"/>
          <a:srcRect l="17943" t="32207" r="16670" b="33170"/>
          <a:stretch>
            <a:fillRect/>
          </a:stretch>
        </p:blipFill>
        <p:spPr>
          <a:xfrm>
            <a:off x="5156646" y="208656"/>
            <a:ext cx="1878706" cy="746084"/>
          </a:xfrm>
          <a:prstGeom prst="rect">
            <a:avLst/>
          </a:prstGeom>
        </p:spPr>
      </p:pic>
      <p:sp>
        <p:nvSpPr>
          <p:cNvPr id="14" name="object 5"/>
          <p:cNvSpPr/>
          <p:nvPr/>
        </p:nvSpPr>
        <p:spPr>
          <a:xfrm>
            <a:off x="90129" y="194759"/>
            <a:ext cx="4126726" cy="645380"/>
          </a:xfrm>
          <a:prstGeom prst="rect">
            <a:avLst/>
          </a:prstGeom>
          <a:blipFill>
            <a:blip r:embed="rId5" cstate="print"/>
            <a:stretch>
              <a:fillRect/>
            </a:stretch>
          </a:blipFill>
        </p:spPr>
        <p:txBody>
          <a:bodyPr wrap="square" lIns="0" tIns="0" rIns="0" bIns="0" rtlCol="0"/>
          <a:lstStyle/>
          <a:p>
            <a:endParaRPr lang="ru-RU" dirty="0"/>
          </a:p>
        </p:txBody>
      </p:sp>
      <p:pic>
        <p:nvPicPr>
          <p:cNvPr id="2" name="Picture 1"/>
          <p:cNvPicPr>
            <a:picLocks noChangeAspect="1"/>
          </p:cNvPicPr>
          <p:nvPr/>
        </p:nvPicPr>
        <p:blipFill>
          <a:blip r:embed="rId6"/>
          <a:stretch>
            <a:fillRect/>
          </a:stretch>
        </p:blipFill>
        <p:spPr>
          <a:xfrm>
            <a:off x="9517048" y="208656"/>
            <a:ext cx="2480807" cy="944437"/>
          </a:xfrm>
          <a:prstGeom prst="rect">
            <a:avLst/>
          </a:prstGeom>
        </p:spPr>
      </p:pic>
    </p:spTree>
    <p:extLst>
      <p:ext uri="{BB962C8B-B14F-4D97-AF65-F5344CB8AC3E}">
        <p14:creationId xmlns:p14="http://schemas.microsoft.com/office/powerpoint/2010/main" val="1199066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867" y="223511"/>
            <a:ext cx="9169400" cy="1143000"/>
          </a:xfrm>
        </p:spPr>
        <p:txBody>
          <a:bodyPr>
            <a:noAutofit/>
          </a:bodyPr>
          <a:lstStyle/>
          <a:p>
            <a:r>
              <a:rPr lang="ru-RU" sz="4400" b="1" dirty="0">
                <a:solidFill>
                  <a:srgbClr val="C00000"/>
                </a:solidFill>
                <a:effectLst>
                  <a:outerShdw blurRad="38100" dist="38100" dir="2700000" algn="tl">
                    <a:srgbClr val="000000">
                      <a:alpha val="43137"/>
                    </a:srgbClr>
                  </a:outerShdw>
                </a:effectLst>
              </a:rPr>
              <a:t>Оставайтесь на связи с PEFA !</a:t>
            </a:r>
          </a:p>
        </p:txBody>
      </p:sp>
      <p:sp>
        <p:nvSpPr>
          <p:cNvPr id="4" name="Slide Number Placeholder 3"/>
          <p:cNvSpPr>
            <a:spLocks noGrp="1"/>
          </p:cNvSpPr>
          <p:nvPr>
            <p:ph type="sldNum" sz="quarter" idx="12"/>
          </p:nvPr>
        </p:nvSpPr>
        <p:spPr/>
        <p:txBody>
          <a:bodyPr/>
          <a:lstStyle/>
          <a:p>
            <a:fld id="{4B52A89A-C1B0-2442-8250-577B108BB3A7}" type="slidenum">
              <a:rPr lang="ru-RU" smtClean="0"/>
              <a:pPr/>
              <a:t>10</a:t>
            </a:fld>
            <a:endParaRPr lang="ru-RU" dirty="0"/>
          </a:p>
        </p:txBody>
      </p:sp>
      <p:pic>
        <p:nvPicPr>
          <p:cNvPr id="5" name="Picture 4"/>
          <p:cNvPicPr>
            <a:picLocks noChangeAspect="1"/>
          </p:cNvPicPr>
          <p:nvPr/>
        </p:nvPicPr>
        <p:blipFill>
          <a:blip r:embed="rId3"/>
          <a:stretch>
            <a:fillRect/>
          </a:stretch>
        </p:blipFill>
        <p:spPr>
          <a:xfrm>
            <a:off x="1981200" y="1392026"/>
            <a:ext cx="4875376" cy="292646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981200" y="4500252"/>
            <a:ext cx="2982656" cy="523220"/>
          </a:xfrm>
          <a:prstGeom prst="rect">
            <a:avLst/>
          </a:prstGeom>
          <a:noFill/>
        </p:spPr>
        <p:txBody>
          <a:bodyPr wrap="square" rtlCol="0">
            <a:spAutoFit/>
          </a:bodyPr>
          <a:lstStyle/>
          <a:p>
            <a:r>
              <a:rPr lang="ru-RU" sz="2800" b="1" dirty="0">
                <a:solidFill>
                  <a:srgbClr val="294371"/>
                </a:solidFill>
              </a:rPr>
              <a:t>www.pefa.org</a:t>
            </a:r>
          </a:p>
        </p:txBody>
      </p:sp>
      <p:sp>
        <p:nvSpPr>
          <p:cNvPr id="7" name="TextBox 6"/>
          <p:cNvSpPr txBox="1"/>
          <p:nvPr/>
        </p:nvSpPr>
        <p:spPr>
          <a:xfrm>
            <a:off x="2048540" y="6051039"/>
            <a:ext cx="2517569" cy="523220"/>
          </a:xfrm>
          <a:prstGeom prst="rect">
            <a:avLst/>
          </a:prstGeom>
          <a:noFill/>
        </p:spPr>
        <p:txBody>
          <a:bodyPr wrap="square" rtlCol="0">
            <a:spAutoFit/>
          </a:bodyPr>
          <a:lstStyle/>
          <a:p>
            <a:pPr algn="r"/>
            <a:r>
              <a:rPr lang="ru-RU" sz="2800" b="1" dirty="0">
                <a:solidFill>
                  <a:schemeClr val="accent1"/>
                </a:solidFill>
              </a:rPr>
              <a:t>#P</a:t>
            </a:r>
            <a:r>
              <a:rPr lang="ru-RU" sz="2800" b="1" dirty="0">
                <a:solidFill>
                  <a:srgbClr val="294371"/>
                </a:solidFill>
              </a:rPr>
              <a:t>EFA201</a:t>
            </a:r>
            <a:r>
              <a:rPr lang="ru-RU" sz="2800" b="1" dirty="0">
                <a:solidFill>
                  <a:schemeClr val="accent1"/>
                </a:solidFill>
              </a:rPr>
              <a:t>6</a:t>
            </a:r>
          </a:p>
        </p:txBody>
      </p:sp>
      <p:pic>
        <p:nvPicPr>
          <p:cNvPr id="8" name="Picture 2" descr="SocialMediaIc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6109" y="5735443"/>
            <a:ext cx="5074767" cy="10205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7832174" y="1366511"/>
            <a:ext cx="2117036" cy="3028721"/>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7560688" y="4406484"/>
            <a:ext cx="3937046" cy="954107"/>
          </a:xfrm>
          <a:prstGeom prst="rect">
            <a:avLst/>
          </a:prstGeom>
          <a:noFill/>
        </p:spPr>
        <p:txBody>
          <a:bodyPr wrap="square" rtlCol="0">
            <a:spAutoFit/>
          </a:bodyPr>
          <a:lstStyle/>
          <a:p>
            <a:r>
              <a:rPr lang="ru-RU" sz="2800" b="1" dirty="0">
                <a:solidFill>
                  <a:srgbClr val="294371"/>
                </a:solidFill>
              </a:rPr>
              <a:t>Информационный бюллетень PEFA</a:t>
            </a:r>
          </a:p>
        </p:txBody>
      </p:sp>
      <p:sp>
        <p:nvSpPr>
          <p:cNvPr id="3" name="TextBox 2"/>
          <p:cNvSpPr txBox="1"/>
          <p:nvPr/>
        </p:nvSpPr>
        <p:spPr>
          <a:xfrm>
            <a:off x="4207990" y="5035988"/>
            <a:ext cx="3720890" cy="584775"/>
          </a:xfrm>
          <a:prstGeom prst="rect">
            <a:avLst/>
          </a:prstGeom>
          <a:noFill/>
        </p:spPr>
        <p:txBody>
          <a:bodyPr wrap="none" rtlCol="0">
            <a:spAutoFit/>
          </a:bodyPr>
          <a:lstStyle/>
          <a:p>
            <a:r>
              <a:rPr lang="ru-RU" sz="3200" dirty="0">
                <a:solidFill>
                  <a:srgbClr val="FF0000"/>
                </a:solidFill>
                <a:hlinkClick r:id="rId6"/>
              </a:rPr>
              <a:t>services@pefa.org</a:t>
            </a:r>
            <a:r>
              <a:rPr lang="ru-RU" sz="3200" dirty="0">
                <a:solidFill>
                  <a:srgbClr val="FF0000"/>
                </a:solidFill>
              </a:rPr>
              <a:t> </a:t>
            </a:r>
          </a:p>
        </p:txBody>
      </p:sp>
    </p:spTree>
    <p:extLst>
      <p:ext uri="{BB962C8B-B14F-4D97-AF65-F5344CB8AC3E}">
        <p14:creationId xmlns:p14="http://schemas.microsoft.com/office/powerpoint/2010/main" val="3044406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solidFill>
                  <a:schemeClr val="bg1">
                    <a:lumMod val="50000"/>
                  </a:schemeClr>
                </a:solidFill>
              </a:rPr>
              <a:t>PEFA и УГФ</a:t>
            </a:r>
          </a:p>
        </p:txBody>
      </p:sp>
      <p:sp>
        <p:nvSpPr>
          <p:cNvPr id="3" name="Content Placeholder 2"/>
          <p:cNvSpPr>
            <a:spLocks noGrp="1"/>
          </p:cNvSpPr>
          <p:nvPr>
            <p:ph idx="1"/>
          </p:nvPr>
        </p:nvSpPr>
        <p:spPr/>
        <p:txBody>
          <a:bodyPr>
            <a:normAutofit fontScale="92500" lnSpcReduction="20000"/>
          </a:bodyPr>
          <a:lstStyle/>
          <a:p>
            <a:pPr lvl="0"/>
            <a:r>
              <a:rPr lang="ru-RU" dirty="0"/>
              <a:t>Открытое и упорядоченное УГФ – это один из элементов, обеспечивающих достижение трех желательных бюджетных результатов:</a:t>
            </a:r>
          </a:p>
          <a:p>
            <a:pPr marL="0" indent="0">
              <a:buNone/>
            </a:pPr>
            <a:endParaRPr lang="ru-RU" dirty="0"/>
          </a:p>
          <a:p>
            <a:pPr marL="1720850" indent="-457200">
              <a:buFont typeface="Arial" panose="020B0604020202020204" pitchFamily="34" charset="0"/>
              <a:buChar char="•"/>
            </a:pPr>
            <a:r>
              <a:rPr lang="ru-RU" b="1" dirty="0"/>
              <a:t>Совокупная налогово-бюджетная дисциплина</a:t>
            </a:r>
          </a:p>
          <a:p>
            <a:pPr marL="1720850" indent="-457200">
              <a:buFont typeface="Arial" panose="020B0604020202020204" pitchFamily="34" charset="0"/>
              <a:buChar char="•"/>
            </a:pPr>
            <a:endParaRPr lang="ru-RU" dirty="0"/>
          </a:p>
          <a:p>
            <a:pPr marL="1720850" indent="-457200">
              <a:buFont typeface="Arial" panose="020B0604020202020204" pitchFamily="34" charset="0"/>
              <a:buChar char="•"/>
            </a:pPr>
            <a:r>
              <a:rPr lang="ru-RU" b="1" dirty="0"/>
              <a:t>Стратегическое распределение ресурсов</a:t>
            </a:r>
          </a:p>
          <a:p>
            <a:pPr marL="1720850" indent="-457200">
              <a:buFont typeface="Arial" panose="020B0604020202020204" pitchFamily="34" charset="0"/>
              <a:buChar char="•"/>
            </a:pPr>
            <a:endParaRPr lang="ru-RU" dirty="0"/>
          </a:p>
          <a:p>
            <a:pPr marL="1720850" indent="-457200">
              <a:buFont typeface="Arial" panose="020B0604020202020204" pitchFamily="34" charset="0"/>
              <a:buChar char="•"/>
            </a:pPr>
            <a:r>
              <a:rPr lang="ru-RU" b="1" dirty="0"/>
              <a:t>Эффективное предоставление услуг</a:t>
            </a:r>
          </a:p>
          <a:p>
            <a:endParaRPr lang="ru-RU" dirty="0"/>
          </a:p>
        </p:txBody>
      </p:sp>
      <p:sp>
        <p:nvSpPr>
          <p:cNvPr id="4" name="Slide Number Placeholder 3"/>
          <p:cNvSpPr>
            <a:spLocks noGrp="1"/>
          </p:cNvSpPr>
          <p:nvPr>
            <p:ph type="sldNum" sz="quarter" idx="12"/>
          </p:nvPr>
        </p:nvSpPr>
        <p:spPr/>
        <p:txBody>
          <a:bodyPr/>
          <a:lstStyle/>
          <a:p>
            <a:fld id="{4B52A89A-C1B0-2442-8250-577B108BB3A7}" type="slidenum">
              <a:rPr lang="ru-RU" smtClean="0"/>
              <a:pPr/>
              <a:t>2</a:t>
            </a:fld>
            <a:endParaRPr lang="ru-RU" dirty="0"/>
          </a:p>
        </p:txBody>
      </p:sp>
      <p:sp>
        <p:nvSpPr>
          <p:cNvPr id="5" name="Oval 4"/>
          <p:cNvSpPr/>
          <p:nvPr/>
        </p:nvSpPr>
        <p:spPr>
          <a:xfrm>
            <a:off x="1358265" y="2855881"/>
            <a:ext cx="822960" cy="822960"/>
          </a:xfrm>
          <a:prstGeom prst="ellipse">
            <a:avLst/>
          </a:prstGeom>
          <a:blipFill>
            <a:blip r:embed="rId3">
              <a:extLst>
                <a:ext uri="{28A0092B-C50C-407E-A947-70E740481C1C}">
                  <a14:useLocalDpi xmlns:a14="http://schemas.microsoft.com/office/drawing/2010/main" val="0"/>
                </a:ext>
              </a:extLst>
            </a:blip>
            <a:srcRect/>
            <a:stretch>
              <a:fillRect l="-12000" r="-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Oval 5"/>
          <p:cNvSpPr/>
          <p:nvPr/>
        </p:nvSpPr>
        <p:spPr>
          <a:xfrm>
            <a:off x="1358265" y="4104167"/>
            <a:ext cx="822960" cy="822960"/>
          </a:xfrm>
          <a:prstGeom prst="ellipse">
            <a:avLst/>
          </a:prstGeom>
          <a:blipFill>
            <a:blip r:embed="rId4">
              <a:extLst>
                <a:ext uri="{28A0092B-C50C-407E-A947-70E740481C1C}">
                  <a14:useLocalDpi xmlns:a14="http://schemas.microsoft.com/office/drawing/2010/main" val="0"/>
                </a:ext>
              </a:extLst>
            </a:blip>
            <a:srcRect/>
            <a:stretch>
              <a:fillRect l="-11000" r="-1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Oval 6"/>
          <p:cNvSpPr/>
          <p:nvPr/>
        </p:nvSpPr>
        <p:spPr>
          <a:xfrm>
            <a:off x="1453861" y="5119663"/>
            <a:ext cx="822960" cy="822960"/>
          </a:xfrm>
          <a:prstGeom prst="ellipse">
            <a:avLst/>
          </a:prstGeom>
          <a:blipFill>
            <a:blip r:embed="rId5">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998971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1439" y="1192359"/>
            <a:ext cx="4362425" cy="4533107"/>
          </a:xfrm>
        </p:spPr>
        <p:txBody>
          <a:bodyPr>
            <a:normAutofit/>
          </a:bodyPr>
          <a:lstStyle/>
          <a:p>
            <a:endParaRPr lang="ru-RU" dirty="0"/>
          </a:p>
          <a:p>
            <a:endParaRPr lang="ru-RU" dirty="0"/>
          </a:p>
          <a:p>
            <a:endParaRPr lang="ru-RU" dirty="0"/>
          </a:p>
        </p:txBody>
      </p:sp>
      <p:sp>
        <p:nvSpPr>
          <p:cNvPr id="4" name="Slide Number Placeholder 3"/>
          <p:cNvSpPr>
            <a:spLocks noGrp="1"/>
          </p:cNvSpPr>
          <p:nvPr>
            <p:ph type="sldNum" sz="quarter" idx="12"/>
          </p:nvPr>
        </p:nvSpPr>
        <p:spPr/>
        <p:txBody>
          <a:bodyPr/>
          <a:lstStyle/>
          <a:p>
            <a:fld id="{4B52A89A-C1B0-2442-8250-577B108BB3A7}" type="slidenum">
              <a:rPr lang="ru-RU" smtClean="0"/>
              <a:pPr/>
              <a:t>3</a:t>
            </a:fld>
            <a:endParaRPr lang="ru-RU" dirty="0"/>
          </a:p>
        </p:txBody>
      </p:sp>
      <p:pic>
        <p:nvPicPr>
          <p:cNvPr id="1026" name="Picture 2" descr="Color_Icons_Pilla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135" y="1578773"/>
            <a:ext cx="1377407"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7" name="Picture 3" descr="Color_Icons_Pilla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8020" y="1587380"/>
            <a:ext cx="1377407"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8" name="Picture 4" descr="Color_Icons_Pillar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8312" y="3998072"/>
            <a:ext cx="1380826"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9" name="Picture 5" descr="Color_Icons_Pillar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2206" y="3976680"/>
            <a:ext cx="1377407"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0" name="Picture 6" descr="Color_Icons_Pillar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2800" y="3976651"/>
            <a:ext cx="1377407"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1" name="Picture 7" descr="Color_Icons_Pillar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6855" y="3976652"/>
            <a:ext cx="1377407"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2" name="Picture 8" descr="Color_Icons_Pillar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6440" y="1587380"/>
            <a:ext cx="1380826"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9" name="Text Box 9"/>
          <p:cNvSpPr txBox="1">
            <a:spLocks noChangeArrowheads="1"/>
          </p:cNvSpPr>
          <p:nvPr/>
        </p:nvSpPr>
        <p:spPr bwMode="auto">
          <a:xfrm>
            <a:off x="2695340" y="3066342"/>
            <a:ext cx="1771281" cy="2077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ru-RU" altLang="en-US" sz="1400" b="1" dirty="0">
                <a:solidFill>
                  <a:srgbClr val="000000"/>
                </a:solidFill>
              </a:rPr>
              <a:t>Элемент первый</a:t>
            </a:r>
          </a:p>
          <a:p>
            <a:pPr algn="ctr" defTabSz="685800" eaLnBrk="0" fontAlgn="base" hangingPunct="0">
              <a:spcBef>
                <a:spcPct val="0"/>
              </a:spcBef>
              <a:spcAft>
                <a:spcPct val="0"/>
              </a:spcAft>
            </a:pPr>
            <a:r>
              <a:rPr lang="ru-RU" altLang="en-US" sz="1400" dirty="0">
                <a:solidFill>
                  <a:srgbClr val="000000"/>
                </a:solidFill>
              </a:rPr>
              <a:t>Бюджетная надежность</a:t>
            </a:r>
          </a:p>
          <a:p>
            <a:pPr defTabSz="685800" eaLnBrk="0" fontAlgn="base" hangingPunct="0">
              <a:spcBef>
                <a:spcPct val="0"/>
              </a:spcBef>
              <a:spcAft>
                <a:spcPct val="0"/>
              </a:spcAft>
            </a:pPr>
            <a:endParaRPr lang="ru-RU" altLang="en-US" sz="3600" dirty="0"/>
          </a:p>
        </p:txBody>
      </p:sp>
      <p:sp>
        <p:nvSpPr>
          <p:cNvPr id="10" name="Text Box 10"/>
          <p:cNvSpPr txBox="1">
            <a:spLocks noChangeArrowheads="1"/>
          </p:cNvSpPr>
          <p:nvPr/>
        </p:nvSpPr>
        <p:spPr bwMode="auto">
          <a:xfrm>
            <a:off x="5256617" y="3073145"/>
            <a:ext cx="1771281" cy="1866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ru-RU" altLang="en-US" sz="1400" b="1" dirty="0">
                <a:solidFill>
                  <a:srgbClr val="000000"/>
                </a:solidFill>
              </a:rPr>
              <a:t>Элемент второй</a:t>
            </a:r>
          </a:p>
          <a:p>
            <a:pPr algn="ctr" defTabSz="685800" eaLnBrk="0" fontAlgn="base" hangingPunct="0">
              <a:spcBef>
                <a:spcPct val="0"/>
              </a:spcBef>
              <a:spcAft>
                <a:spcPct val="0"/>
              </a:spcAft>
            </a:pPr>
            <a:r>
              <a:rPr lang="ru-RU" altLang="en-US" sz="1400" dirty="0">
                <a:solidFill>
                  <a:srgbClr val="000000"/>
                </a:solidFill>
              </a:rPr>
              <a:t>Прозрачность государственных финансов</a:t>
            </a:r>
            <a:endParaRPr lang="ru-RU" altLang="en-US" sz="3600" dirty="0"/>
          </a:p>
        </p:txBody>
      </p:sp>
      <p:sp>
        <p:nvSpPr>
          <p:cNvPr id="11" name="Text Box 11"/>
          <p:cNvSpPr txBox="1">
            <a:spLocks noChangeArrowheads="1"/>
          </p:cNvSpPr>
          <p:nvPr/>
        </p:nvSpPr>
        <p:spPr bwMode="auto">
          <a:xfrm>
            <a:off x="7564054" y="3084598"/>
            <a:ext cx="2288732" cy="190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ru-RU" altLang="en-US" sz="1400" b="1" dirty="0">
                <a:solidFill>
                  <a:srgbClr val="000000"/>
                </a:solidFill>
              </a:rPr>
              <a:t>Элемент третий</a:t>
            </a:r>
          </a:p>
          <a:p>
            <a:pPr algn="ctr" defTabSz="685800" eaLnBrk="0" fontAlgn="base" hangingPunct="0">
              <a:spcBef>
                <a:spcPct val="0"/>
              </a:spcBef>
              <a:spcAft>
                <a:spcPct val="0"/>
              </a:spcAft>
            </a:pPr>
            <a:r>
              <a:rPr lang="ru-RU" altLang="en-US" sz="1400" dirty="0">
                <a:solidFill>
                  <a:srgbClr val="000000"/>
                </a:solidFill>
              </a:rPr>
              <a:t>Управление активами и обязательствами</a:t>
            </a:r>
          </a:p>
          <a:p>
            <a:pPr defTabSz="685800" eaLnBrk="0" fontAlgn="base" hangingPunct="0">
              <a:spcBef>
                <a:spcPct val="0"/>
              </a:spcBef>
              <a:spcAft>
                <a:spcPct val="0"/>
              </a:spcAft>
            </a:pPr>
            <a:endParaRPr lang="ru-RU" altLang="en-US" sz="3600" dirty="0"/>
          </a:p>
        </p:txBody>
      </p:sp>
      <p:sp>
        <p:nvSpPr>
          <p:cNvPr id="12" name="Text Box 12"/>
          <p:cNvSpPr txBox="1">
            <a:spLocks noChangeArrowheads="1"/>
          </p:cNvSpPr>
          <p:nvPr/>
        </p:nvSpPr>
        <p:spPr bwMode="auto">
          <a:xfrm>
            <a:off x="1464740" y="5473869"/>
            <a:ext cx="2160061" cy="930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ru-RU" altLang="en-US" sz="1400" b="1" dirty="0">
                <a:solidFill>
                  <a:srgbClr val="000000"/>
                </a:solidFill>
              </a:rPr>
              <a:t>Элемент четвертый</a:t>
            </a:r>
          </a:p>
          <a:p>
            <a:pPr algn="ctr" defTabSz="685800" eaLnBrk="0" fontAlgn="base" hangingPunct="0">
              <a:spcBef>
                <a:spcPct val="0"/>
              </a:spcBef>
              <a:spcAft>
                <a:spcPct val="0"/>
              </a:spcAft>
            </a:pPr>
            <a:r>
              <a:rPr lang="ru-RU" altLang="en-US" sz="1400" dirty="0">
                <a:solidFill>
                  <a:srgbClr val="000000"/>
                </a:solidFill>
              </a:rPr>
              <a:t>Налогово-бюджетная стратегия и бюджетирование, основанные на политике</a:t>
            </a:r>
            <a:endParaRPr lang="ru-RU" altLang="en-US" sz="3200" dirty="0"/>
          </a:p>
        </p:txBody>
      </p:sp>
      <p:sp>
        <p:nvSpPr>
          <p:cNvPr id="13" name="Text Box 13"/>
          <p:cNvSpPr txBox="1">
            <a:spLocks noChangeArrowheads="1"/>
          </p:cNvSpPr>
          <p:nvPr/>
        </p:nvSpPr>
        <p:spPr bwMode="auto">
          <a:xfrm>
            <a:off x="3868261" y="5461378"/>
            <a:ext cx="1913688" cy="322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ru-RU" altLang="en-US" sz="1400" b="1" dirty="0">
                <a:solidFill>
                  <a:srgbClr val="000000"/>
                </a:solidFill>
              </a:rPr>
              <a:t>Элемент пятый</a:t>
            </a:r>
          </a:p>
          <a:p>
            <a:pPr algn="ctr" defTabSz="685800" eaLnBrk="0" fontAlgn="base" hangingPunct="0">
              <a:spcBef>
                <a:spcPct val="0"/>
              </a:spcBef>
              <a:spcAft>
                <a:spcPct val="0"/>
              </a:spcAft>
            </a:pPr>
            <a:r>
              <a:rPr lang="ru-RU" altLang="en-US" sz="1400" dirty="0">
                <a:solidFill>
                  <a:srgbClr val="000000"/>
                </a:solidFill>
              </a:rPr>
              <a:t>Предсказуемость и контроль при исполнении бюджета</a:t>
            </a:r>
            <a:endParaRPr lang="ru-RU" altLang="en-US" sz="3200" dirty="0"/>
          </a:p>
        </p:txBody>
      </p:sp>
      <p:sp>
        <p:nvSpPr>
          <p:cNvPr id="14" name="Text Box 14"/>
          <p:cNvSpPr txBox="1">
            <a:spLocks noChangeArrowheads="1"/>
          </p:cNvSpPr>
          <p:nvPr/>
        </p:nvSpPr>
        <p:spPr bwMode="auto">
          <a:xfrm>
            <a:off x="6148749" y="5452633"/>
            <a:ext cx="2143693" cy="618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ru-RU" altLang="en-US" sz="1400" b="1" dirty="0">
                <a:solidFill>
                  <a:srgbClr val="000000"/>
                </a:solidFill>
              </a:rPr>
              <a:t>Элемент шестой</a:t>
            </a:r>
          </a:p>
          <a:p>
            <a:pPr algn="ctr" defTabSz="685800" eaLnBrk="0" fontAlgn="base" hangingPunct="0">
              <a:spcBef>
                <a:spcPct val="0"/>
              </a:spcBef>
              <a:spcAft>
                <a:spcPct val="0"/>
              </a:spcAft>
            </a:pPr>
            <a:r>
              <a:rPr lang="ru-RU" altLang="en-US" sz="1400" dirty="0">
                <a:solidFill>
                  <a:srgbClr val="000000"/>
                </a:solidFill>
              </a:rPr>
              <a:t>Бухгалтерский учет и отчетность</a:t>
            </a:r>
          </a:p>
          <a:p>
            <a:pPr defTabSz="685800" eaLnBrk="0" fontAlgn="base" hangingPunct="0">
              <a:spcBef>
                <a:spcPct val="0"/>
              </a:spcBef>
              <a:spcAft>
                <a:spcPct val="0"/>
              </a:spcAft>
            </a:pPr>
            <a:endParaRPr lang="ru-RU" altLang="en-US" sz="3200" dirty="0"/>
          </a:p>
        </p:txBody>
      </p:sp>
      <p:sp>
        <p:nvSpPr>
          <p:cNvPr id="15" name="Text Box 15"/>
          <p:cNvSpPr txBox="1">
            <a:spLocks noChangeArrowheads="1"/>
          </p:cNvSpPr>
          <p:nvPr/>
        </p:nvSpPr>
        <p:spPr bwMode="auto">
          <a:xfrm>
            <a:off x="8639527" y="5449081"/>
            <a:ext cx="1989288" cy="270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ru-RU" altLang="en-US" sz="1400" b="1" dirty="0">
                <a:solidFill>
                  <a:srgbClr val="000000"/>
                </a:solidFill>
              </a:rPr>
              <a:t>Элемент седьмой</a:t>
            </a:r>
          </a:p>
          <a:p>
            <a:pPr algn="ctr" defTabSz="685800" eaLnBrk="0" fontAlgn="base" hangingPunct="0">
              <a:spcBef>
                <a:spcPct val="0"/>
              </a:spcBef>
              <a:spcAft>
                <a:spcPct val="0"/>
              </a:spcAft>
            </a:pPr>
            <a:r>
              <a:rPr lang="ru-RU" altLang="en-US" sz="1400" dirty="0">
                <a:solidFill>
                  <a:srgbClr val="000000"/>
                </a:solidFill>
              </a:rPr>
              <a:t>Внешний контроль и аудит</a:t>
            </a:r>
            <a:endParaRPr lang="ru-RU" altLang="en-US" sz="3200" dirty="0"/>
          </a:p>
        </p:txBody>
      </p:sp>
      <p:sp>
        <p:nvSpPr>
          <p:cNvPr id="6" name="Title 5"/>
          <p:cNvSpPr>
            <a:spLocks noGrp="1"/>
          </p:cNvSpPr>
          <p:nvPr>
            <p:ph type="title"/>
          </p:nvPr>
        </p:nvSpPr>
        <p:spPr/>
        <p:txBody>
          <a:bodyPr>
            <a:normAutofit fontScale="90000"/>
          </a:bodyPr>
          <a:lstStyle/>
          <a:p>
            <a:pPr algn="ctr"/>
            <a:r>
              <a:rPr lang="ru-RU" dirty="0">
                <a:solidFill>
                  <a:schemeClr val="bg1">
                    <a:lumMod val="50000"/>
                  </a:schemeClr>
                </a:solidFill>
              </a:rPr>
              <a:t>7 основополагающих элементов PEFA производительности УГФ</a:t>
            </a:r>
          </a:p>
        </p:txBody>
      </p:sp>
    </p:spTree>
    <p:extLst>
      <p:ext uri="{BB962C8B-B14F-4D97-AF65-F5344CB8AC3E}">
        <p14:creationId xmlns:p14="http://schemas.microsoft.com/office/powerpoint/2010/main" val="2961632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10561" t="24268" r="510"/>
          <a:stretch/>
        </p:blipFill>
        <p:spPr>
          <a:xfrm>
            <a:off x="-107373" y="905375"/>
            <a:ext cx="12299373" cy="5295718"/>
          </a:xfrm>
          <a:prstGeom prst="rect">
            <a:avLst/>
          </a:prstGeom>
        </p:spPr>
      </p:pic>
      <p:sp>
        <p:nvSpPr>
          <p:cNvPr id="3" name="Rectangle 2"/>
          <p:cNvSpPr/>
          <p:nvPr/>
        </p:nvSpPr>
        <p:spPr>
          <a:xfrm>
            <a:off x="498763" y="2921328"/>
            <a:ext cx="3023370" cy="830997"/>
          </a:xfrm>
          <a:prstGeom prst="rect">
            <a:avLst/>
          </a:prstGeom>
        </p:spPr>
        <p:txBody>
          <a:bodyPr wrap="square">
            <a:spAutoFit/>
          </a:bodyPr>
          <a:lstStyle/>
          <a:p>
            <a:pPr algn="ctr"/>
            <a:r>
              <a:rPr lang="ru-RU" sz="2400" dirty="0">
                <a:solidFill>
                  <a:srgbClr val="F24926"/>
                </a:solidFill>
                <a:latin typeface="Andes" panose="02000000000000000000" pitchFamily="50" charset="0"/>
              </a:rPr>
              <a:t>ИСПОЛЬЗУЕТСЯ</a:t>
            </a:r>
          </a:p>
          <a:p>
            <a:pPr algn="ctr"/>
            <a:r>
              <a:rPr lang="ru-RU" sz="2400" b="1" dirty="0">
                <a:solidFill>
                  <a:srgbClr val="F24926"/>
                </a:solidFill>
                <a:latin typeface="Andes" panose="02000000000000000000" pitchFamily="50" charset="0"/>
              </a:rPr>
              <a:t>150 СТРАНАМИ</a:t>
            </a:r>
          </a:p>
        </p:txBody>
      </p:sp>
      <p:sp>
        <p:nvSpPr>
          <p:cNvPr id="4" name="Rectangle 3"/>
          <p:cNvSpPr/>
          <p:nvPr/>
        </p:nvSpPr>
        <p:spPr>
          <a:xfrm>
            <a:off x="7800882" y="5022657"/>
            <a:ext cx="2680851" cy="830997"/>
          </a:xfrm>
          <a:prstGeom prst="rect">
            <a:avLst/>
          </a:prstGeom>
        </p:spPr>
        <p:txBody>
          <a:bodyPr wrap="square">
            <a:spAutoFit/>
          </a:bodyPr>
          <a:lstStyle/>
          <a:p>
            <a:pPr algn="ctr"/>
            <a:r>
              <a:rPr lang="ru-RU" sz="2400" dirty="0">
                <a:solidFill>
                  <a:srgbClr val="F24926"/>
                </a:solidFill>
                <a:latin typeface="Andes" panose="02000000000000000000" pitchFamily="50" charset="0"/>
              </a:rPr>
              <a:t>ПРИМЕНЯЛОСЬ</a:t>
            </a:r>
          </a:p>
          <a:p>
            <a:pPr algn="ctr"/>
            <a:r>
              <a:rPr lang="ru-RU" sz="2400" b="1" dirty="0">
                <a:solidFill>
                  <a:srgbClr val="F24926"/>
                </a:solidFill>
                <a:latin typeface="Andes" panose="02000000000000000000" pitchFamily="50" charset="0"/>
              </a:rPr>
              <a:t>552 РАЗА</a:t>
            </a:r>
          </a:p>
        </p:txBody>
      </p:sp>
      <p:sp>
        <p:nvSpPr>
          <p:cNvPr id="6" name="Title 5"/>
          <p:cNvSpPr>
            <a:spLocks noGrp="1"/>
          </p:cNvSpPr>
          <p:nvPr>
            <p:ph type="title"/>
          </p:nvPr>
        </p:nvSpPr>
        <p:spPr>
          <a:xfrm>
            <a:off x="1981200" y="274638"/>
            <a:ext cx="8229600" cy="801686"/>
          </a:xfrm>
        </p:spPr>
        <p:txBody>
          <a:bodyPr>
            <a:normAutofit/>
          </a:bodyPr>
          <a:lstStyle/>
          <a:p>
            <a:pPr algn="ctr"/>
            <a:r>
              <a:rPr lang="ru-RU" sz="4000" dirty="0">
                <a:latin typeface="Andes" panose="02000000000000000000" pitchFamily="50" charset="0"/>
              </a:rPr>
              <a:t>ГЛОБАЛЬНЫЙ ОХВАТ</a:t>
            </a:r>
            <a:endParaRPr lang="ru-RU" sz="4000" b="1" dirty="0">
              <a:latin typeface="Andes" panose="02000000000000000000" pitchFamily="50" charset="0"/>
            </a:endParaRPr>
          </a:p>
        </p:txBody>
      </p:sp>
      <p:pic>
        <p:nvPicPr>
          <p:cNvPr id="2" name="Picture 1"/>
          <p:cNvPicPr>
            <a:picLocks noChangeAspect="1"/>
          </p:cNvPicPr>
          <p:nvPr/>
        </p:nvPicPr>
        <p:blipFill>
          <a:blip r:embed="rId4"/>
          <a:stretch>
            <a:fillRect/>
          </a:stretch>
        </p:blipFill>
        <p:spPr>
          <a:xfrm>
            <a:off x="0" y="4450702"/>
            <a:ext cx="2338081" cy="1777715"/>
          </a:xfrm>
          <a:prstGeom prst="rect">
            <a:avLst/>
          </a:prstGeom>
        </p:spPr>
      </p:pic>
    </p:spTree>
    <p:extLst>
      <p:ext uri="{BB962C8B-B14F-4D97-AF65-F5344CB8AC3E}">
        <p14:creationId xmlns:p14="http://schemas.microsoft.com/office/powerpoint/2010/main" val="3706979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Что вы знаете о PEFA и о бюджетной прозрачности?</a:t>
            </a:r>
          </a:p>
        </p:txBody>
      </p:sp>
      <p:pic>
        <p:nvPicPr>
          <p:cNvPr id="4" name="Picture 3"/>
          <p:cNvPicPr>
            <a:picLocks noChangeAspect="1"/>
          </p:cNvPicPr>
          <p:nvPr/>
        </p:nvPicPr>
        <p:blipFill>
          <a:blip r:embed="rId2"/>
          <a:stretch>
            <a:fillRect/>
          </a:stretch>
        </p:blipFill>
        <p:spPr>
          <a:xfrm>
            <a:off x="6974226" y="1417638"/>
            <a:ext cx="4811422" cy="4406526"/>
          </a:xfrm>
          <a:prstGeom prst="rect">
            <a:avLst/>
          </a:prstGeom>
        </p:spPr>
      </p:pic>
      <p:sp>
        <p:nvSpPr>
          <p:cNvPr id="5" name="TextBox 4"/>
          <p:cNvSpPr txBox="1"/>
          <p:nvPr/>
        </p:nvSpPr>
        <p:spPr>
          <a:xfrm>
            <a:off x="228599" y="1728075"/>
            <a:ext cx="6826830" cy="5262979"/>
          </a:xfrm>
          <a:prstGeom prst="rect">
            <a:avLst/>
          </a:prstGeom>
          <a:noFill/>
        </p:spPr>
        <p:txBody>
          <a:bodyPr wrap="square" rtlCol="0">
            <a:spAutoFit/>
          </a:bodyPr>
          <a:lstStyle/>
          <a:p>
            <a:r>
              <a:rPr lang="ru-RU" sz="2400" b="1" dirty="0"/>
              <a:t>Kahoot! Инструкции:</a:t>
            </a:r>
          </a:p>
          <a:p>
            <a:pPr marL="285750" indent="-285750">
              <a:lnSpc>
                <a:spcPct val="150000"/>
              </a:lnSpc>
              <a:buFont typeface="Arial" panose="020B0604020202020204" pitchFamily="34" charset="0"/>
              <a:buChar char="•"/>
            </a:pPr>
            <a:r>
              <a:rPr lang="ru-RU" sz="2400" dirty="0"/>
              <a:t>Перейти к </a:t>
            </a:r>
            <a:r>
              <a:rPr lang="ru-RU" sz="2400" u="sng" dirty="0">
                <a:solidFill>
                  <a:srgbClr val="FF0000"/>
                </a:solidFill>
                <a:hlinkClick r:id="rId3"/>
              </a:rPr>
              <a:t>kahoot.it</a:t>
            </a:r>
            <a:endParaRPr lang="ru-RU" sz="2400" u="sng" dirty="0">
              <a:solidFill>
                <a:srgbClr val="FF0000"/>
              </a:solidFill>
            </a:endParaRPr>
          </a:p>
          <a:p>
            <a:pPr marL="285750" indent="-285750">
              <a:lnSpc>
                <a:spcPct val="150000"/>
              </a:lnSpc>
              <a:buFont typeface="Arial" panose="020B0604020202020204" pitchFamily="34" charset="0"/>
              <a:buChar char="•"/>
            </a:pPr>
            <a:r>
              <a:rPr lang="ru-RU" sz="2400" dirty="0"/>
              <a:t>На экране конференции введите </a:t>
            </a:r>
            <a:r>
              <a:rPr lang="ru-RU" sz="2400" b="1" dirty="0"/>
              <a:t>game pin (пин код игры)</a:t>
            </a:r>
            <a:endParaRPr lang="ru-RU" sz="2400" dirty="0"/>
          </a:p>
          <a:p>
            <a:pPr marL="285750" indent="-285750">
              <a:lnSpc>
                <a:spcPct val="150000"/>
              </a:lnSpc>
              <a:buFont typeface="Arial" panose="020B0604020202020204" pitchFamily="34" charset="0"/>
              <a:buChar char="•"/>
            </a:pPr>
            <a:r>
              <a:rPr lang="ru-RU" sz="2400" dirty="0"/>
              <a:t>Введите свой </a:t>
            </a:r>
            <a:r>
              <a:rPr lang="ru-RU" sz="2400" b="1" dirty="0"/>
              <a:t>псевдоним</a:t>
            </a:r>
            <a:r>
              <a:rPr lang="ru-RU" sz="2400" dirty="0"/>
              <a:t> (алиас) (осторожно, </a:t>
            </a:r>
            <a:r>
              <a:rPr lang="ru-RU" sz="2400" i="1" dirty="0"/>
              <a:t>все </a:t>
            </a:r>
            <a:r>
              <a:rPr lang="ru-RU" sz="2400" dirty="0"/>
              <a:t>увидят его!)</a:t>
            </a:r>
          </a:p>
          <a:p>
            <a:pPr marL="285750" indent="-285750">
              <a:buFont typeface="Arial" panose="020B0604020202020204" pitchFamily="34" charset="0"/>
              <a:buChar char="•"/>
            </a:pPr>
            <a:r>
              <a:rPr lang="ru-RU" sz="2400" b="1" dirty="0"/>
              <a:t>Ответьте </a:t>
            </a:r>
            <a:r>
              <a:rPr lang="ru-RU" sz="2400" dirty="0"/>
              <a:t>на вопросы (выберите цвет и форму, которые соответствуют правильному ответу</a:t>
            </a:r>
          </a:p>
          <a:p>
            <a:pPr marL="285750" indent="-285750">
              <a:lnSpc>
                <a:spcPct val="150000"/>
              </a:lnSpc>
              <a:buFont typeface="Arial" panose="020B0604020202020204" pitchFamily="34" charset="0"/>
              <a:buChar char="•"/>
            </a:pPr>
            <a:r>
              <a:rPr lang="ru-RU" sz="2400" b="1" dirty="0"/>
              <a:t>Наслаждайтесь!!!!!</a:t>
            </a:r>
          </a:p>
          <a:p>
            <a:endParaRPr lang="ru-RU" sz="2400" dirty="0"/>
          </a:p>
        </p:txBody>
      </p:sp>
    </p:spTree>
    <p:extLst>
      <p:ext uri="{BB962C8B-B14F-4D97-AF65-F5344CB8AC3E}">
        <p14:creationId xmlns:p14="http://schemas.microsoft.com/office/powerpoint/2010/main" val="1526942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t>Аспекты PEFA, связанные с прозрачностью</a:t>
            </a:r>
          </a:p>
        </p:txBody>
      </p:sp>
      <p:sp>
        <p:nvSpPr>
          <p:cNvPr id="3" name="Content Placeholder 2"/>
          <p:cNvSpPr>
            <a:spLocks noGrp="1"/>
          </p:cNvSpPr>
          <p:nvPr>
            <p:ph idx="1"/>
          </p:nvPr>
        </p:nvSpPr>
        <p:spPr/>
        <p:txBody>
          <a:bodyPr/>
          <a:lstStyle/>
          <a:p>
            <a:r>
              <a:rPr lang="ru-RU" b="1" dirty="0">
                <a:solidFill>
                  <a:srgbClr val="C00000"/>
                </a:solidFill>
              </a:rPr>
              <a:t>18</a:t>
            </a:r>
            <a:r>
              <a:rPr lang="ru-RU" dirty="0">
                <a:solidFill>
                  <a:srgbClr val="C00000"/>
                </a:solidFill>
              </a:rPr>
              <a:t> </a:t>
            </a:r>
            <a:r>
              <a:rPr lang="ru-RU" dirty="0"/>
              <a:t>аспектов касаются конкретно публикации</a:t>
            </a:r>
          </a:p>
          <a:p>
            <a:r>
              <a:rPr lang="ru-RU" dirty="0"/>
              <a:t>Следующие </a:t>
            </a:r>
            <a:r>
              <a:rPr lang="ru-RU" b="1" dirty="0">
                <a:solidFill>
                  <a:srgbClr val="C00000"/>
                </a:solidFill>
              </a:rPr>
              <a:t>19</a:t>
            </a:r>
            <a:r>
              <a:rPr lang="ru-RU" dirty="0"/>
              <a:t> относятся к отчетности для законодательного органа или правительства</a:t>
            </a:r>
          </a:p>
          <a:p>
            <a:r>
              <a:rPr lang="ru-RU" dirty="0"/>
              <a:t>Еще </a:t>
            </a:r>
            <a:r>
              <a:rPr lang="ru-RU" b="1" dirty="0">
                <a:solidFill>
                  <a:srgbClr val="C00000"/>
                </a:solidFill>
              </a:rPr>
              <a:t>9</a:t>
            </a:r>
            <a:r>
              <a:rPr lang="ru-RU" b="1" dirty="0"/>
              <a:t> </a:t>
            </a:r>
            <a:r>
              <a:rPr lang="ru-RU" dirty="0"/>
              <a:t>относятся к подготовке отчетов (но не содержат прямого требования относительно распространения)</a:t>
            </a:r>
          </a:p>
          <a:p>
            <a:endParaRPr lang="ru-RU" dirty="0"/>
          </a:p>
          <a:p>
            <a:r>
              <a:rPr lang="ru-RU" b="1" dirty="0">
                <a:solidFill>
                  <a:srgbClr val="C00000"/>
                </a:solidFill>
              </a:rPr>
              <a:t>46</a:t>
            </a:r>
            <a:r>
              <a:rPr lang="ru-RU" dirty="0"/>
              <a:t> в общей сложности из 94 = </a:t>
            </a:r>
            <a:r>
              <a:rPr lang="ru-RU" b="1" dirty="0">
                <a:solidFill>
                  <a:srgbClr val="C00000"/>
                </a:solidFill>
              </a:rPr>
              <a:t>48,9%</a:t>
            </a:r>
          </a:p>
        </p:txBody>
      </p:sp>
    </p:spTree>
    <p:extLst>
      <p:ext uri="{BB962C8B-B14F-4D97-AF65-F5344CB8AC3E}">
        <p14:creationId xmlns:p14="http://schemas.microsoft.com/office/powerpoint/2010/main" val="387384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28 стран</a:t>
            </a:r>
          </a:p>
        </p:txBody>
      </p:sp>
      <p:sp>
        <p:nvSpPr>
          <p:cNvPr id="3" name="Rectangle 2"/>
          <p:cNvSpPr/>
          <p:nvPr/>
        </p:nvSpPr>
        <p:spPr>
          <a:xfrm>
            <a:off x="609600" y="1716809"/>
            <a:ext cx="2396604" cy="4524315"/>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ru-RU" sz="2400" b="1" u="sng" dirty="0">
                <a:solidFill>
                  <a:srgbClr val="FFFF00"/>
                </a:solidFill>
              </a:rPr>
              <a:t>LAC</a:t>
            </a:r>
          </a:p>
          <a:p>
            <a:r>
              <a:rPr lang="ru-RU" sz="2400" dirty="0"/>
              <a:t>Колумбия</a:t>
            </a:r>
          </a:p>
          <a:p>
            <a:r>
              <a:rPr lang="ru-RU" sz="2400" dirty="0"/>
              <a:t>Коста-Рика</a:t>
            </a:r>
          </a:p>
          <a:p>
            <a:r>
              <a:rPr lang="ru-RU" sz="2400" dirty="0"/>
              <a:t>Доминика</a:t>
            </a:r>
          </a:p>
          <a:p>
            <a:r>
              <a:rPr lang="ru-RU" sz="2400" dirty="0"/>
              <a:t>Доминиканская Республика</a:t>
            </a:r>
          </a:p>
          <a:p>
            <a:r>
              <a:rPr lang="ru-RU" sz="2400" dirty="0"/>
              <a:t>Гренада</a:t>
            </a:r>
          </a:p>
          <a:p>
            <a:r>
              <a:rPr lang="ru-RU" sz="2400" dirty="0"/>
              <a:t>Гондурас</a:t>
            </a:r>
          </a:p>
          <a:p>
            <a:r>
              <a:rPr lang="ru-RU" sz="2400" dirty="0"/>
              <a:t>Ямайка</a:t>
            </a:r>
          </a:p>
          <a:p>
            <a:r>
              <a:rPr lang="ru-RU" sz="2400" dirty="0"/>
              <a:t>Парагвай</a:t>
            </a:r>
          </a:p>
          <a:p>
            <a:r>
              <a:rPr lang="ru-RU" sz="2400" dirty="0"/>
              <a:t>Сент-Китс и Невис</a:t>
            </a:r>
          </a:p>
        </p:txBody>
      </p:sp>
      <p:sp>
        <p:nvSpPr>
          <p:cNvPr id="4" name="TextBox 3"/>
          <p:cNvSpPr txBox="1"/>
          <p:nvPr/>
        </p:nvSpPr>
        <p:spPr>
          <a:xfrm>
            <a:off x="3694515" y="2203835"/>
            <a:ext cx="1559466" cy="415498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ru-RU" sz="2400" b="1" u="sng" dirty="0">
                <a:solidFill>
                  <a:srgbClr val="FFFF00"/>
                </a:solidFill>
              </a:rPr>
              <a:t>SSA</a:t>
            </a:r>
          </a:p>
          <a:p>
            <a:r>
              <a:rPr lang="ru-RU" sz="2400" dirty="0"/>
              <a:t>Камерун</a:t>
            </a:r>
          </a:p>
          <a:p>
            <a:r>
              <a:rPr lang="ru-RU" sz="2400" dirty="0"/>
              <a:t>Габон</a:t>
            </a:r>
          </a:p>
          <a:p>
            <a:r>
              <a:rPr lang="ru-RU" sz="2400" dirty="0"/>
              <a:t>Кения</a:t>
            </a:r>
          </a:p>
          <a:p>
            <a:r>
              <a:rPr lang="ru-RU" sz="2400" dirty="0"/>
              <a:t>Лесото</a:t>
            </a:r>
          </a:p>
          <a:p>
            <a:r>
              <a:rPr lang="ru-RU" sz="2400" dirty="0"/>
              <a:t>Нигер</a:t>
            </a:r>
          </a:p>
          <a:p>
            <a:r>
              <a:rPr lang="ru-RU" sz="2400" dirty="0"/>
              <a:t>Сейшелы</a:t>
            </a:r>
          </a:p>
          <a:p>
            <a:r>
              <a:rPr lang="ru-RU" sz="2400" dirty="0"/>
              <a:t>Руанда</a:t>
            </a:r>
          </a:p>
          <a:p>
            <a:r>
              <a:rPr lang="ru-RU" sz="2400" dirty="0"/>
              <a:t>Танзания</a:t>
            </a:r>
          </a:p>
          <a:p>
            <a:r>
              <a:rPr lang="ru-RU" sz="2400" dirty="0"/>
              <a:t>Того</a:t>
            </a:r>
          </a:p>
          <a:p>
            <a:r>
              <a:rPr lang="ru-RU" sz="2400" dirty="0"/>
              <a:t>Замбия</a:t>
            </a:r>
          </a:p>
        </p:txBody>
      </p:sp>
      <p:sp>
        <p:nvSpPr>
          <p:cNvPr id="5" name="TextBox 4"/>
          <p:cNvSpPr txBox="1"/>
          <p:nvPr/>
        </p:nvSpPr>
        <p:spPr>
          <a:xfrm>
            <a:off x="6064015" y="2039975"/>
            <a:ext cx="1601079" cy="1938992"/>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ru-RU" sz="2400" b="1" u="sng" dirty="0">
                <a:solidFill>
                  <a:srgbClr val="FF0000"/>
                </a:solidFill>
              </a:rPr>
              <a:t>MENA</a:t>
            </a:r>
          </a:p>
          <a:p>
            <a:r>
              <a:rPr lang="ru-RU" sz="2400" dirty="0">
                <a:solidFill>
                  <a:schemeClr val="tx1"/>
                </a:solidFill>
              </a:rPr>
              <a:t>Алжир</a:t>
            </a:r>
          </a:p>
          <a:p>
            <a:r>
              <a:rPr lang="ru-RU" sz="2400" dirty="0">
                <a:solidFill>
                  <a:schemeClr val="tx1"/>
                </a:solidFill>
              </a:rPr>
              <a:t>Ирак </a:t>
            </a:r>
          </a:p>
          <a:p>
            <a:r>
              <a:rPr lang="ru-RU" sz="2400" dirty="0">
                <a:solidFill>
                  <a:schemeClr val="tx1"/>
                </a:solidFill>
              </a:rPr>
              <a:t>Иордания</a:t>
            </a:r>
          </a:p>
          <a:p>
            <a:r>
              <a:rPr lang="ru-RU" sz="2400" dirty="0">
                <a:solidFill>
                  <a:schemeClr val="tx1"/>
                </a:solidFill>
              </a:rPr>
              <a:t>Марокко</a:t>
            </a:r>
          </a:p>
        </p:txBody>
      </p:sp>
      <p:sp>
        <p:nvSpPr>
          <p:cNvPr id="6" name="TextBox 5"/>
          <p:cNvSpPr txBox="1"/>
          <p:nvPr/>
        </p:nvSpPr>
        <p:spPr>
          <a:xfrm>
            <a:off x="8041082" y="2886192"/>
            <a:ext cx="1782539" cy="1200329"/>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ru-RU" sz="2400" b="1" u="sng" dirty="0">
                <a:solidFill>
                  <a:srgbClr val="FF0000"/>
                </a:solidFill>
              </a:rPr>
              <a:t>SAR</a:t>
            </a:r>
          </a:p>
          <a:p>
            <a:r>
              <a:rPr lang="ru-RU" sz="2400" dirty="0"/>
              <a:t>Бангладеш</a:t>
            </a:r>
          </a:p>
          <a:p>
            <a:r>
              <a:rPr lang="ru-RU" sz="2400" dirty="0"/>
              <a:t>Бутан</a:t>
            </a:r>
          </a:p>
        </p:txBody>
      </p:sp>
      <p:sp>
        <p:nvSpPr>
          <p:cNvPr id="7" name="Rectangle 6"/>
          <p:cNvSpPr/>
          <p:nvPr/>
        </p:nvSpPr>
        <p:spPr>
          <a:xfrm>
            <a:off x="10230748" y="3688885"/>
            <a:ext cx="1837362" cy="830997"/>
          </a:xfrm>
          <a:prstGeom prst="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ru-RU" sz="2400" b="1" u="sng" dirty="0">
                <a:solidFill>
                  <a:srgbClr val="FFFF00"/>
                </a:solidFill>
              </a:rPr>
              <a:t>EAP</a:t>
            </a:r>
          </a:p>
          <a:p>
            <a:r>
              <a:rPr lang="ru-RU" sz="2400" dirty="0"/>
              <a:t>Филиппины</a:t>
            </a:r>
          </a:p>
        </p:txBody>
      </p:sp>
      <p:sp>
        <p:nvSpPr>
          <p:cNvPr id="8" name="Rectangle 7"/>
          <p:cNvSpPr/>
          <p:nvPr/>
        </p:nvSpPr>
        <p:spPr>
          <a:xfrm>
            <a:off x="4660872" y="610407"/>
            <a:ext cx="1357038" cy="1200329"/>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ru-RU" sz="2400" b="1" u="sng" dirty="0">
                <a:solidFill>
                  <a:srgbClr val="FFFF00"/>
                </a:solidFill>
              </a:rPr>
              <a:t>ЕЦА</a:t>
            </a:r>
          </a:p>
          <a:p>
            <a:r>
              <a:rPr lang="ru-RU" sz="2400" dirty="0"/>
              <a:t>Сербия</a:t>
            </a:r>
          </a:p>
          <a:p>
            <a:r>
              <a:rPr lang="ru-RU" sz="2400" dirty="0"/>
              <a:t>Украина</a:t>
            </a:r>
          </a:p>
        </p:txBody>
      </p:sp>
    </p:spTree>
    <p:extLst>
      <p:ext uri="{BB962C8B-B14F-4D97-AF65-F5344CB8AC3E}">
        <p14:creationId xmlns:p14="http://schemas.microsoft.com/office/powerpoint/2010/main" val="2191408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2736" y="1"/>
            <a:ext cx="12264736" cy="6858000"/>
          </a:xfrm>
          <a:prstGeom prst="rect">
            <a:avLst/>
          </a:prstGeom>
        </p:spPr>
      </p:pic>
      <p:sp>
        <p:nvSpPr>
          <p:cNvPr id="3" name="Прямоугольник 2"/>
          <p:cNvSpPr/>
          <p:nvPr/>
        </p:nvSpPr>
        <p:spPr>
          <a:xfrm>
            <a:off x="1322832" y="128016"/>
            <a:ext cx="8942832" cy="280416"/>
          </a:xfrm>
          <a:prstGeom prst="rect">
            <a:avLst/>
          </a:prstGeom>
          <a:solidFill>
            <a:schemeClr val="bg1"/>
          </a:solidFill>
        </p:spPr>
        <p:txBody>
          <a:bodyPr lIns="0" tIns="0" rIns="0" bIns="0" anchor="ctr">
            <a:noAutofit/>
          </a:bodyPr>
          <a:lstStyle/>
          <a:p>
            <a:pPr marL="57912" indent="0" algn="ctr">
              <a:spcAft>
                <a:spcPts val="30450"/>
              </a:spcAft>
            </a:pPr>
            <a:r>
              <a:rPr lang="ru-RU" sz="2200" b="1" dirty="0">
                <a:latin typeface="Calibri"/>
              </a:rPr>
              <a:t>Распределение баллов </a:t>
            </a:r>
            <a:r>
              <a:rPr lang="ru-RU" sz="2200" b="1" dirty="0" err="1">
                <a:latin typeface="Calibri"/>
              </a:rPr>
              <a:t>PEFA</a:t>
            </a:r>
            <a:r>
              <a:rPr lang="ru-RU" sz="2200" b="1" dirty="0">
                <a:latin typeface="Calibri"/>
              </a:rPr>
              <a:t> в связи с опубликованной информацией, 2016-17 гг.</a:t>
            </a:r>
          </a:p>
        </p:txBody>
      </p:sp>
      <p:graphicFrame>
        <p:nvGraphicFramePr>
          <p:cNvPr id="4" name="Таблица 3"/>
          <p:cNvGraphicFramePr>
            <a:graphicFrameLocks noGrp="1"/>
          </p:cNvGraphicFramePr>
          <p:nvPr>
            <p:extLst>
              <p:ext uri="{D42A27DB-BD31-4B8C-83A1-F6EECF244321}">
                <p14:modId xmlns:p14="http://schemas.microsoft.com/office/powerpoint/2010/main" val="2870678637"/>
              </p:ext>
            </p:extLst>
          </p:nvPr>
        </p:nvGraphicFramePr>
        <p:xfrm>
          <a:off x="316992" y="5900928"/>
          <a:ext cx="11731752" cy="731520"/>
        </p:xfrm>
        <a:graphic>
          <a:graphicData uri="http://schemas.openxmlformats.org/drawingml/2006/table">
            <a:tbl>
              <a:tblPr/>
              <a:tblGrid>
                <a:gridCol w="609600">
                  <a:extLst>
                    <a:ext uri="{9D8B030D-6E8A-4147-A177-3AD203B41FA5}">
                      <a16:colId xmlns:a16="http://schemas.microsoft.com/office/drawing/2014/main" val="20000"/>
                    </a:ext>
                  </a:extLst>
                </a:gridCol>
                <a:gridCol w="637032">
                  <a:extLst>
                    <a:ext uri="{9D8B030D-6E8A-4147-A177-3AD203B41FA5}">
                      <a16:colId xmlns:a16="http://schemas.microsoft.com/office/drawing/2014/main" val="20001"/>
                    </a:ext>
                  </a:extLst>
                </a:gridCol>
                <a:gridCol w="612648">
                  <a:extLst>
                    <a:ext uri="{9D8B030D-6E8A-4147-A177-3AD203B41FA5}">
                      <a16:colId xmlns:a16="http://schemas.microsoft.com/office/drawing/2014/main" val="20002"/>
                    </a:ext>
                  </a:extLst>
                </a:gridCol>
                <a:gridCol w="624840">
                  <a:extLst>
                    <a:ext uri="{9D8B030D-6E8A-4147-A177-3AD203B41FA5}">
                      <a16:colId xmlns:a16="http://schemas.microsoft.com/office/drawing/2014/main" val="20003"/>
                    </a:ext>
                  </a:extLst>
                </a:gridCol>
                <a:gridCol w="615696">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21792">
                  <a:extLst>
                    <a:ext uri="{9D8B030D-6E8A-4147-A177-3AD203B41FA5}">
                      <a16:colId xmlns:a16="http://schemas.microsoft.com/office/drawing/2014/main" val="20006"/>
                    </a:ext>
                  </a:extLst>
                </a:gridCol>
                <a:gridCol w="627888">
                  <a:extLst>
                    <a:ext uri="{9D8B030D-6E8A-4147-A177-3AD203B41FA5}">
                      <a16:colId xmlns:a16="http://schemas.microsoft.com/office/drawing/2014/main" val="20007"/>
                    </a:ext>
                  </a:extLst>
                </a:gridCol>
                <a:gridCol w="640080">
                  <a:extLst>
                    <a:ext uri="{9D8B030D-6E8A-4147-A177-3AD203B41FA5}">
                      <a16:colId xmlns:a16="http://schemas.microsoft.com/office/drawing/2014/main" val="20008"/>
                    </a:ext>
                  </a:extLst>
                </a:gridCol>
                <a:gridCol w="591312">
                  <a:extLst>
                    <a:ext uri="{9D8B030D-6E8A-4147-A177-3AD203B41FA5}">
                      <a16:colId xmlns:a16="http://schemas.microsoft.com/office/drawing/2014/main" val="20009"/>
                    </a:ext>
                  </a:extLst>
                </a:gridCol>
                <a:gridCol w="621792">
                  <a:extLst>
                    <a:ext uri="{9D8B030D-6E8A-4147-A177-3AD203B41FA5}">
                      <a16:colId xmlns:a16="http://schemas.microsoft.com/office/drawing/2014/main" val="20010"/>
                    </a:ext>
                  </a:extLst>
                </a:gridCol>
                <a:gridCol w="618744">
                  <a:extLst>
                    <a:ext uri="{9D8B030D-6E8A-4147-A177-3AD203B41FA5}">
                      <a16:colId xmlns:a16="http://schemas.microsoft.com/office/drawing/2014/main" val="20011"/>
                    </a:ext>
                  </a:extLst>
                </a:gridCol>
                <a:gridCol w="609600">
                  <a:extLst>
                    <a:ext uri="{9D8B030D-6E8A-4147-A177-3AD203B41FA5}">
                      <a16:colId xmlns:a16="http://schemas.microsoft.com/office/drawing/2014/main" val="20012"/>
                    </a:ext>
                  </a:extLst>
                </a:gridCol>
                <a:gridCol w="621792">
                  <a:extLst>
                    <a:ext uri="{9D8B030D-6E8A-4147-A177-3AD203B41FA5}">
                      <a16:colId xmlns:a16="http://schemas.microsoft.com/office/drawing/2014/main" val="20013"/>
                    </a:ext>
                  </a:extLst>
                </a:gridCol>
                <a:gridCol w="621792">
                  <a:extLst>
                    <a:ext uri="{9D8B030D-6E8A-4147-A177-3AD203B41FA5}">
                      <a16:colId xmlns:a16="http://schemas.microsoft.com/office/drawing/2014/main" val="20014"/>
                    </a:ext>
                  </a:extLst>
                </a:gridCol>
                <a:gridCol w="615696">
                  <a:extLst>
                    <a:ext uri="{9D8B030D-6E8A-4147-A177-3AD203B41FA5}">
                      <a16:colId xmlns:a16="http://schemas.microsoft.com/office/drawing/2014/main" val="20015"/>
                    </a:ext>
                  </a:extLst>
                </a:gridCol>
                <a:gridCol w="615696">
                  <a:extLst>
                    <a:ext uri="{9D8B030D-6E8A-4147-A177-3AD203B41FA5}">
                      <a16:colId xmlns:a16="http://schemas.microsoft.com/office/drawing/2014/main" val="20016"/>
                    </a:ext>
                  </a:extLst>
                </a:gridCol>
                <a:gridCol w="637032">
                  <a:extLst>
                    <a:ext uri="{9D8B030D-6E8A-4147-A177-3AD203B41FA5}">
                      <a16:colId xmlns:a16="http://schemas.microsoft.com/office/drawing/2014/main" val="20017"/>
                    </a:ext>
                  </a:extLst>
                </a:gridCol>
                <a:gridCol w="579120">
                  <a:extLst>
                    <a:ext uri="{9D8B030D-6E8A-4147-A177-3AD203B41FA5}">
                      <a16:colId xmlns:a16="http://schemas.microsoft.com/office/drawing/2014/main" val="20018"/>
                    </a:ext>
                  </a:extLst>
                </a:gridCol>
              </a:tblGrid>
              <a:tr h="664464">
                <a:tc>
                  <a:txBody>
                    <a:bodyPr/>
                    <a:lstStyle/>
                    <a:p>
                      <a:pPr marL="0" indent="0" algn="ctr">
                        <a:lnSpc>
                          <a:spcPct val="100000"/>
                        </a:lnSpc>
                      </a:pPr>
                      <a:r>
                        <a:rPr lang="ru" sz="800" dirty="0">
                          <a:solidFill>
                            <a:schemeClr val="tx1"/>
                          </a:solidFill>
                          <a:latin typeface="Calibri"/>
                        </a:rPr>
                        <a:t>8.1</a:t>
                      </a:r>
                    </a:p>
                    <a:p>
                      <a:pPr marL="0" indent="0" algn="ctr">
                        <a:lnSpc>
                          <a:spcPct val="100000"/>
                        </a:lnSpc>
                      </a:pPr>
                      <a:r>
                        <a:rPr lang="ru-RU" sz="800" dirty="0">
                          <a:solidFill>
                            <a:schemeClr val="tx1"/>
                          </a:solidFill>
                          <a:latin typeface="Calibri"/>
                        </a:rPr>
                        <a:t>Планы</a:t>
                      </a:r>
                      <a:r>
                        <a:rPr lang="ru-RU" sz="800" baseline="0" dirty="0">
                          <a:solidFill>
                            <a:schemeClr val="tx1"/>
                          </a:solidFill>
                          <a:latin typeface="Calibri"/>
                        </a:rPr>
                        <a:t> деятельности</a:t>
                      </a:r>
                      <a:endParaRPr lang="en-US" sz="800" dirty="0">
                        <a:solidFill>
                          <a:schemeClr val="tx1"/>
                        </a:solidFill>
                        <a:latin typeface="Calibri"/>
                      </a:endParaRPr>
                    </a:p>
                  </a:txBody>
                  <a:tcPr marL="0" marR="0" marT="0" marB="0">
                    <a:solidFill>
                      <a:schemeClr val="bg1"/>
                    </a:solidFill>
                  </a:tcPr>
                </a:tc>
                <a:tc>
                  <a:txBody>
                    <a:bodyPr/>
                    <a:lstStyle/>
                    <a:p>
                      <a:pPr marL="0" marR="12700" indent="0" algn="ctr">
                        <a:lnSpc>
                          <a:spcPct val="100000"/>
                        </a:lnSpc>
                      </a:pPr>
                      <a:r>
                        <a:rPr lang="en-US" sz="800" dirty="0">
                          <a:solidFill>
                            <a:schemeClr val="tx1"/>
                          </a:solidFill>
                          <a:latin typeface="Calibri"/>
                        </a:rPr>
                        <a:t>8.2</a:t>
                      </a:r>
                    </a:p>
                    <a:p>
                      <a:pPr marL="0" marR="12700" indent="0" algn="ctr">
                        <a:lnSpc>
                          <a:spcPct val="100000"/>
                        </a:lnSpc>
                      </a:pPr>
                      <a:r>
                        <a:rPr lang="ru-RU" sz="800" dirty="0">
                          <a:solidFill>
                            <a:schemeClr val="tx1"/>
                          </a:solidFill>
                          <a:latin typeface="Calibri"/>
                        </a:rPr>
                        <a:t>Результаты деятельности</a:t>
                      </a:r>
                      <a:endParaRPr lang="en-US" sz="800" dirty="0">
                        <a:solidFill>
                          <a:schemeClr val="tx1"/>
                        </a:solidFill>
                        <a:latin typeface="Calibri"/>
                      </a:endParaRPr>
                    </a:p>
                  </a:txBody>
                  <a:tcPr marL="0" marR="0" marT="0" marB="0">
                    <a:solidFill>
                      <a:schemeClr val="bg1"/>
                    </a:solidFill>
                  </a:tcPr>
                </a:tc>
                <a:tc>
                  <a:txBody>
                    <a:bodyPr/>
                    <a:lstStyle/>
                    <a:p>
                      <a:pPr marL="0" indent="0" algn="ctr">
                        <a:lnSpc>
                          <a:spcPct val="100000"/>
                        </a:lnSpc>
                        <a:spcAft>
                          <a:spcPts val="210"/>
                        </a:spcAft>
                      </a:pPr>
                      <a:r>
                        <a:rPr lang="en-US" sz="800" dirty="0">
                          <a:solidFill>
                            <a:schemeClr val="tx1"/>
                          </a:solidFill>
                          <a:latin typeface="Calibri"/>
                        </a:rPr>
                        <a:t>8.3</a:t>
                      </a:r>
                    </a:p>
                    <a:p>
                      <a:pPr marL="0" indent="0" algn="ctr">
                        <a:lnSpc>
                          <a:spcPct val="100000"/>
                        </a:lnSpc>
                      </a:pPr>
                      <a:r>
                        <a:rPr lang="ru-RU" sz="800" dirty="0">
                          <a:solidFill>
                            <a:schemeClr val="tx1"/>
                          </a:solidFill>
                          <a:latin typeface="Calibri"/>
                        </a:rPr>
                        <a:t>Оценка</a:t>
                      </a:r>
                      <a:endParaRPr lang="en-US" sz="800" dirty="0">
                        <a:solidFill>
                          <a:schemeClr val="tx1"/>
                        </a:solidFill>
                        <a:latin typeface="Calibri"/>
                      </a:endParaRPr>
                    </a:p>
                  </a:txBody>
                  <a:tcPr marL="0" marR="0" marT="0" marB="0">
                    <a:solidFill>
                      <a:schemeClr val="bg1"/>
                    </a:solidFill>
                  </a:tcPr>
                </a:tc>
                <a:tc>
                  <a:txBody>
                    <a:bodyPr/>
                    <a:lstStyle/>
                    <a:p>
                      <a:pPr marL="0" indent="0" algn="ctr">
                        <a:lnSpc>
                          <a:spcPct val="100000"/>
                        </a:lnSpc>
                      </a:pPr>
                      <a:r>
                        <a:rPr lang="en-US" sz="800" dirty="0">
                          <a:solidFill>
                            <a:schemeClr val="tx1"/>
                          </a:solidFill>
                          <a:latin typeface="Calibri"/>
                        </a:rPr>
                        <a:t>9</a:t>
                      </a:r>
                    </a:p>
                    <a:p>
                      <a:pPr marL="0" indent="0" algn="ctr">
                        <a:lnSpc>
                          <a:spcPct val="100000"/>
                        </a:lnSpc>
                      </a:pPr>
                      <a:r>
                        <a:rPr lang="ru-RU" sz="800" dirty="0">
                          <a:solidFill>
                            <a:schemeClr val="tx1"/>
                          </a:solidFill>
                          <a:latin typeface="Calibri"/>
                        </a:rPr>
                        <a:t>Информация о государственном бюджете</a:t>
                      </a:r>
                      <a:endParaRPr lang="en-US" sz="800" dirty="0">
                        <a:solidFill>
                          <a:schemeClr val="tx1"/>
                        </a:solidFill>
                        <a:latin typeface="Calibri"/>
                      </a:endParaRPr>
                    </a:p>
                  </a:txBody>
                  <a:tcPr marL="0" marR="0" marT="0" marB="0">
                    <a:solidFill>
                      <a:schemeClr val="bg1"/>
                    </a:solidFill>
                  </a:tcPr>
                </a:tc>
                <a:tc>
                  <a:txBody>
                    <a:bodyPr/>
                    <a:lstStyle/>
                    <a:p>
                      <a:pPr marL="0" indent="0" algn="ctr">
                        <a:lnSpc>
                          <a:spcPct val="100000"/>
                        </a:lnSpc>
                      </a:pPr>
                      <a:r>
                        <a:rPr lang="en-US" sz="800" dirty="0">
                          <a:solidFill>
                            <a:schemeClr val="tx1"/>
                          </a:solidFill>
                          <a:latin typeface="Calibri"/>
                        </a:rPr>
                        <a:t>10.1</a:t>
                      </a:r>
                    </a:p>
                    <a:p>
                      <a:pPr marL="0" indent="0" algn="ctr">
                        <a:lnSpc>
                          <a:spcPct val="100000"/>
                        </a:lnSpc>
                      </a:pPr>
                      <a:r>
                        <a:rPr lang="ru-RU" sz="800" dirty="0">
                          <a:solidFill>
                            <a:schemeClr val="tx1"/>
                          </a:solidFill>
                          <a:latin typeface="Calibri"/>
                        </a:rPr>
                        <a:t>Государственные корпорации</a:t>
                      </a:r>
                      <a:endParaRPr lang="en-US" sz="800" dirty="0">
                        <a:solidFill>
                          <a:schemeClr val="tx1"/>
                        </a:solidFill>
                        <a:latin typeface="Calibri"/>
                      </a:endParaRPr>
                    </a:p>
                  </a:txBody>
                  <a:tcPr marL="0" marR="0" marT="0" marB="0">
                    <a:solidFill>
                      <a:schemeClr val="bg1"/>
                    </a:solidFill>
                  </a:tcPr>
                </a:tc>
                <a:tc>
                  <a:txBody>
                    <a:bodyPr/>
                    <a:lstStyle/>
                    <a:p>
                      <a:pPr marL="0" indent="0" algn="ctr">
                        <a:lnSpc>
                          <a:spcPct val="100000"/>
                        </a:lnSpc>
                        <a:spcAft>
                          <a:spcPts val="210"/>
                        </a:spcAft>
                      </a:pPr>
                      <a:r>
                        <a:rPr lang="en-US" sz="800" dirty="0">
                          <a:solidFill>
                            <a:schemeClr val="tx1"/>
                          </a:solidFill>
                          <a:latin typeface="Calibri"/>
                        </a:rPr>
                        <a:t>10.2</a:t>
                      </a:r>
                    </a:p>
                    <a:p>
                      <a:pPr marL="0" indent="0" algn="ctr">
                        <a:lnSpc>
                          <a:spcPct val="100000"/>
                        </a:lnSpc>
                      </a:pPr>
                      <a:r>
                        <a:rPr lang="en-US" sz="800" dirty="0" err="1">
                          <a:solidFill>
                            <a:schemeClr val="tx1"/>
                          </a:solidFill>
                          <a:latin typeface="Calibri"/>
                        </a:rPr>
                        <a:t>SNG</a:t>
                      </a:r>
                      <a:endParaRPr lang="en-US" sz="800" dirty="0">
                        <a:solidFill>
                          <a:schemeClr val="tx1"/>
                        </a:solidFill>
                        <a:latin typeface="Calibri"/>
                      </a:endParaRPr>
                    </a:p>
                  </a:txBody>
                  <a:tcPr marL="0" marR="0" marT="0" marB="0">
                    <a:solidFill>
                      <a:schemeClr val="bg1"/>
                    </a:solidFill>
                  </a:tcPr>
                </a:tc>
                <a:tc>
                  <a:txBody>
                    <a:bodyPr/>
                    <a:lstStyle/>
                    <a:p>
                      <a:pPr marL="0" indent="0" algn="ctr">
                        <a:lnSpc>
                          <a:spcPct val="100000"/>
                        </a:lnSpc>
                      </a:pPr>
                      <a:r>
                        <a:rPr lang="en-US" sz="800" dirty="0">
                          <a:solidFill>
                            <a:schemeClr val="tx1"/>
                          </a:solidFill>
                          <a:latin typeface="Calibri"/>
                        </a:rPr>
                        <a:t>10.3</a:t>
                      </a:r>
                    </a:p>
                    <a:p>
                      <a:pPr marL="0" indent="0" algn="ctr">
                        <a:lnSpc>
                          <a:spcPct val="100000"/>
                        </a:lnSpc>
                      </a:pPr>
                      <a:r>
                        <a:rPr lang="ru-RU" sz="800" dirty="0">
                          <a:solidFill>
                            <a:schemeClr val="tx1"/>
                          </a:solidFill>
                          <a:latin typeface="Calibri"/>
                        </a:rPr>
                        <a:t>Непредвиденные обязательства</a:t>
                      </a:r>
                      <a:endParaRPr lang="en-US" sz="800" dirty="0">
                        <a:solidFill>
                          <a:schemeClr val="tx1"/>
                        </a:solidFill>
                        <a:latin typeface="Calibri"/>
                      </a:endParaRPr>
                    </a:p>
                  </a:txBody>
                  <a:tcPr marL="0" marR="0" marT="0" marB="0">
                    <a:solidFill>
                      <a:schemeClr val="bg1"/>
                    </a:solidFill>
                  </a:tcPr>
                </a:tc>
                <a:tc>
                  <a:txBody>
                    <a:bodyPr/>
                    <a:lstStyle/>
                    <a:p>
                      <a:pPr marL="0" indent="0" algn="ctr">
                        <a:lnSpc>
                          <a:spcPct val="100000"/>
                        </a:lnSpc>
                      </a:pPr>
                      <a:r>
                        <a:rPr lang="en-US" sz="800" dirty="0">
                          <a:solidFill>
                            <a:schemeClr val="tx1"/>
                          </a:solidFill>
                          <a:latin typeface="Calibri"/>
                        </a:rPr>
                        <a:t>11.1 </a:t>
                      </a:r>
                      <a:endParaRPr lang="ru-RU" sz="800" dirty="0">
                        <a:solidFill>
                          <a:schemeClr val="tx1"/>
                        </a:solidFill>
                        <a:latin typeface="Calibri"/>
                      </a:endParaRPr>
                    </a:p>
                    <a:p>
                      <a:pPr marL="0" indent="0" algn="ctr">
                        <a:lnSpc>
                          <a:spcPct val="100000"/>
                        </a:lnSpc>
                      </a:pPr>
                      <a:r>
                        <a:rPr lang="ru-RU" sz="800" dirty="0">
                          <a:solidFill>
                            <a:schemeClr val="tx1"/>
                          </a:solidFill>
                          <a:latin typeface="Calibri"/>
                        </a:rPr>
                        <a:t>Экономический анализ</a:t>
                      </a:r>
                      <a:r>
                        <a:rPr lang="ru-RU" sz="800" baseline="0" dirty="0">
                          <a:solidFill>
                            <a:schemeClr val="tx1"/>
                          </a:solidFill>
                          <a:latin typeface="Calibri"/>
                        </a:rPr>
                        <a:t> </a:t>
                      </a:r>
                      <a:r>
                        <a:rPr lang="en-US" sz="800" dirty="0">
                          <a:solidFill>
                            <a:schemeClr val="tx1"/>
                          </a:solidFill>
                          <a:latin typeface="Calibri"/>
                        </a:rPr>
                        <a:t>PIM</a:t>
                      </a:r>
                    </a:p>
                  </a:txBody>
                  <a:tcPr marL="0" marR="0" marT="0" marB="0">
                    <a:solidFill>
                      <a:schemeClr val="bg1"/>
                    </a:solidFill>
                  </a:tcPr>
                </a:tc>
                <a:tc>
                  <a:txBody>
                    <a:bodyPr/>
                    <a:lstStyle/>
                    <a:p>
                      <a:pPr marL="0" indent="0" algn="ctr">
                        <a:lnSpc>
                          <a:spcPct val="100000"/>
                        </a:lnSpc>
                      </a:pPr>
                      <a:r>
                        <a:rPr lang="en-US" sz="800" dirty="0">
                          <a:solidFill>
                            <a:schemeClr val="tx1"/>
                          </a:solidFill>
                          <a:latin typeface="Calibri"/>
                        </a:rPr>
                        <a:t>11.4</a:t>
                      </a:r>
                    </a:p>
                    <a:p>
                      <a:pPr marL="0" indent="0" algn="ctr">
                        <a:lnSpc>
                          <a:spcPct val="100000"/>
                        </a:lnSpc>
                      </a:pPr>
                      <a:r>
                        <a:rPr lang="ru-RU" sz="800" dirty="0">
                          <a:solidFill>
                            <a:schemeClr val="tx1"/>
                          </a:solidFill>
                          <a:latin typeface="Calibri"/>
                        </a:rPr>
                        <a:t>Мониторинг </a:t>
                      </a:r>
                      <a:r>
                        <a:rPr lang="en-US" sz="800" dirty="0">
                          <a:solidFill>
                            <a:schemeClr val="tx1"/>
                          </a:solidFill>
                          <a:latin typeface="Calibri"/>
                        </a:rPr>
                        <a:t>PIM</a:t>
                      </a:r>
                    </a:p>
                  </a:txBody>
                  <a:tcPr marL="0" marR="0" marT="0" marB="0">
                    <a:solidFill>
                      <a:schemeClr val="bg1"/>
                    </a:solidFill>
                  </a:tcPr>
                </a:tc>
                <a:tc>
                  <a:txBody>
                    <a:bodyPr/>
                    <a:lstStyle/>
                    <a:p>
                      <a:pPr marL="0" indent="0" algn="ctr">
                        <a:lnSpc>
                          <a:spcPct val="100000"/>
                        </a:lnSpc>
                      </a:pPr>
                      <a:r>
                        <a:rPr lang="en-US" sz="800" dirty="0">
                          <a:solidFill>
                            <a:schemeClr val="tx1"/>
                          </a:solidFill>
                          <a:latin typeface="Calibri"/>
                        </a:rPr>
                        <a:t>12.1</a:t>
                      </a:r>
                    </a:p>
                    <a:p>
                      <a:pPr marL="0" indent="0" algn="ctr">
                        <a:lnSpc>
                          <a:spcPct val="100000"/>
                        </a:lnSpc>
                      </a:pPr>
                      <a:r>
                        <a:rPr lang="ru-RU" sz="800" dirty="0">
                          <a:solidFill>
                            <a:schemeClr val="tx1"/>
                          </a:solidFill>
                          <a:latin typeface="Calibri"/>
                        </a:rPr>
                        <a:t>Мониторинг финансовых активов</a:t>
                      </a:r>
                      <a:endParaRPr lang="en-US" sz="800" dirty="0">
                        <a:solidFill>
                          <a:schemeClr val="tx1"/>
                        </a:solidFill>
                        <a:latin typeface="Calibri"/>
                      </a:endParaRPr>
                    </a:p>
                  </a:txBody>
                  <a:tcPr marL="0" marR="0" marT="0" marB="0">
                    <a:solidFill>
                      <a:schemeClr val="bg1"/>
                    </a:solidFill>
                  </a:tcPr>
                </a:tc>
                <a:tc>
                  <a:txBody>
                    <a:bodyPr/>
                    <a:lstStyle/>
                    <a:p>
                      <a:pPr marL="0" indent="0" algn="ctr">
                        <a:lnSpc>
                          <a:spcPct val="100000"/>
                        </a:lnSpc>
                      </a:pPr>
                      <a:endParaRPr lang="en-US" sz="800" dirty="0">
                        <a:solidFill>
                          <a:schemeClr val="tx1"/>
                        </a:solidFill>
                        <a:latin typeface="Calibri"/>
                      </a:endParaRPr>
                    </a:p>
                  </a:txBody>
                  <a:tcPr marL="0" marR="0" marT="0" marB="0">
                    <a:solidFill>
                      <a:schemeClr val="bg1"/>
                    </a:solidFill>
                  </a:tcPr>
                </a:tc>
                <a:tc>
                  <a:txBody>
                    <a:bodyPr/>
                    <a:lstStyle/>
                    <a:p>
                      <a:pPr marL="0" indent="0" algn="ctr">
                        <a:lnSpc>
                          <a:spcPct val="100000"/>
                        </a:lnSpc>
                      </a:pPr>
                      <a:r>
                        <a:rPr lang="en-US" sz="800" dirty="0">
                          <a:solidFill>
                            <a:schemeClr val="tx1"/>
                          </a:solidFill>
                          <a:latin typeface="Calibri"/>
                        </a:rPr>
                        <a:t>14.3</a:t>
                      </a:r>
                    </a:p>
                    <a:p>
                      <a:pPr marL="0" indent="0" algn="ctr">
                        <a:lnSpc>
                          <a:spcPct val="100000"/>
                        </a:lnSpc>
                      </a:pPr>
                      <a:r>
                        <a:rPr lang="ru-RU" sz="800" dirty="0">
                          <a:solidFill>
                            <a:schemeClr val="tx1"/>
                          </a:solidFill>
                          <a:latin typeface="Calibri"/>
                        </a:rPr>
                        <a:t>Макро-фискальный анализ</a:t>
                      </a:r>
                      <a:r>
                        <a:rPr lang="ru-RU" sz="800" baseline="0" dirty="0">
                          <a:solidFill>
                            <a:schemeClr val="tx1"/>
                          </a:solidFill>
                          <a:latin typeface="Calibri"/>
                        </a:rPr>
                        <a:t> чувствительности</a:t>
                      </a:r>
                      <a:endParaRPr lang="en-US" sz="800" dirty="0">
                        <a:solidFill>
                          <a:schemeClr val="tx1"/>
                        </a:solidFill>
                        <a:latin typeface="Calibri"/>
                      </a:endParaRPr>
                    </a:p>
                  </a:txBody>
                  <a:tcPr marL="0" marR="0" marT="0" marB="0">
                    <a:solidFill>
                      <a:schemeClr val="bg1"/>
                    </a:solidFill>
                  </a:tcPr>
                </a:tc>
                <a:tc>
                  <a:txBody>
                    <a:bodyPr/>
                    <a:lstStyle/>
                    <a:p>
                      <a:pPr marL="0" indent="0" algn="ctr">
                        <a:lnSpc>
                          <a:spcPct val="100000"/>
                        </a:lnSpc>
                      </a:pPr>
                      <a:r>
                        <a:rPr lang="en-US" sz="800" dirty="0">
                          <a:solidFill>
                            <a:schemeClr val="tx1"/>
                          </a:solidFill>
                          <a:latin typeface="Calibri"/>
                        </a:rPr>
                        <a:t>15.2</a:t>
                      </a:r>
                    </a:p>
                    <a:p>
                      <a:pPr marL="0" indent="0" algn="ctr">
                        <a:lnSpc>
                          <a:spcPct val="100000"/>
                        </a:lnSpc>
                      </a:pPr>
                      <a:r>
                        <a:rPr lang="ru-RU" sz="800" dirty="0">
                          <a:solidFill>
                            <a:schemeClr val="tx1"/>
                          </a:solidFill>
                          <a:latin typeface="Calibri"/>
                        </a:rPr>
                        <a:t>Налогово-бюджетная стратегия</a:t>
                      </a:r>
                      <a:endParaRPr lang="en-US" sz="800" dirty="0">
                        <a:solidFill>
                          <a:schemeClr val="tx1"/>
                        </a:solidFill>
                        <a:latin typeface="Calibri"/>
                      </a:endParaRPr>
                    </a:p>
                  </a:txBody>
                  <a:tcPr marL="0" marR="0" marT="0" marB="0">
                    <a:solidFill>
                      <a:schemeClr val="bg1"/>
                    </a:solidFill>
                  </a:tcPr>
                </a:tc>
                <a:tc>
                  <a:txBody>
                    <a:bodyPr/>
                    <a:lstStyle/>
                    <a:p>
                      <a:pPr marL="0" marR="12700" indent="0" algn="ctr">
                        <a:lnSpc>
                          <a:spcPct val="100000"/>
                        </a:lnSpc>
                      </a:pPr>
                      <a:r>
                        <a:rPr lang="en-US" sz="800" dirty="0">
                          <a:solidFill>
                            <a:schemeClr val="tx1"/>
                          </a:solidFill>
                          <a:latin typeface="Calibri"/>
                        </a:rPr>
                        <a:t>15.3</a:t>
                      </a:r>
                    </a:p>
                    <a:p>
                      <a:pPr marL="0" marR="12700" indent="0" algn="ctr">
                        <a:lnSpc>
                          <a:spcPct val="100000"/>
                        </a:lnSpc>
                      </a:pPr>
                      <a:r>
                        <a:rPr lang="ru-RU" sz="800" dirty="0">
                          <a:solidFill>
                            <a:schemeClr val="tx1"/>
                          </a:solidFill>
                          <a:latin typeface="Calibri"/>
                        </a:rPr>
                        <a:t>Налогово-бюджетные результаты</a:t>
                      </a:r>
                      <a:endParaRPr lang="en-US" sz="800" dirty="0">
                        <a:solidFill>
                          <a:schemeClr val="tx1"/>
                        </a:solidFill>
                        <a:latin typeface="Calibri"/>
                      </a:endParaRPr>
                    </a:p>
                  </a:txBody>
                  <a:tcPr marL="0" marR="0" marT="0" marB="0">
                    <a:solidFill>
                      <a:schemeClr val="bg1"/>
                    </a:solidFill>
                  </a:tcPr>
                </a:tc>
                <a:tc>
                  <a:txBody>
                    <a:bodyPr/>
                    <a:lstStyle/>
                    <a:p>
                      <a:pPr marL="0" indent="0" algn="ctr">
                        <a:lnSpc>
                          <a:spcPct val="100000"/>
                        </a:lnSpc>
                      </a:pPr>
                      <a:r>
                        <a:rPr lang="en-US" sz="800" dirty="0">
                          <a:solidFill>
                            <a:schemeClr val="tx1"/>
                          </a:solidFill>
                          <a:latin typeface="Calibri"/>
                        </a:rPr>
                        <a:t>18.2 </a:t>
                      </a:r>
                      <a:r>
                        <a:rPr lang="ru-RU" sz="800" dirty="0">
                          <a:solidFill>
                            <a:schemeClr val="tx1"/>
                          </a:solidFill>
                          <a:latin typeface="Calibri"/>
                        </a:rPr>
                        <a:t>Законодательная</a:t>
                      </a:r>
                      <a:r>
                        <a:rPr lang="ru-RU" sz="800" baseline="0" dirty="0">
                          <a:solidFill>
                            <a:schemeClr val="tx1"/>
                          </a:solidFill>
                          <a:latin typeface="Calibri"/>
                        </a:rPr>
                        <a:t> проверка бюджетов</a:t>
                      </a:r>
                      <a:endParaRPr lang="en-US" sz="800" dirty="0">
                        <a:solidFill>
                          <a:schemeClr val="tx1"/>
                        </a:solidFill>
                        <a:latin typeface="Calibri"/>
                      </a:endParaRPr>
                    </a:p>
                  </a:txBody>
                  <a:tcPr marL="0" marR="0" marT="0" marB="0">
                    <a:solidFill>
                      <a:schemeClr val="bg1"/>
                    </a:solidFill>
                  </a:tcPr>
                </a:tc>
                <a:tc>
                  <a:txBody>
                    <a:bodyPr/>
                    <a:lstStyle/>
                    <a:p>
                      <a:pPr marL="0" indent="0" algn="ctr">
                        <a:lnSpc>
                          <a:spcPct val="100000"/>
                        </a:lnSpc>
                      </a:pPr>
                      <a:r>
                        <a:rPr lang="en-US" sz="800" dirty="0">
                          <a:solidFill>
                            <a:schemeClr val="tx1"/>
                          </a:solidFill>
                          <a:latin typeface="Calibri"/>
                        </a:rPr>
                        <a:t>19.1 </a:t>
                      </a:r>
                      <a:endParaRPr lang="ru-RU" sz="800" dirty="0">
                        <a:solidFill>
                          <a:schemeClr val="tx1"/>
                        </a:solidFill>
                        <a:latin typeface="Calibri"/>
                      </a:endParaRPr>
                    </a:p>
                    <a:p>
                      <a:pPr marL="0" indent="0" algn="ctr">
                        <a:lnSpc>
                          <a:spcPct val="100000"/>
                        </a:lnSpc>
                      </a:pPr>
                      <a:r>
                        <a:rPr lang="ru-RU" sz="800" dirty="0">
                          <a:solidFill>
                            <a:schemeClr val="tx1"/>
                          </a:solidFill>
                          <a:latin typeface="Calibri"/>
                        </a:rPr>
                        <a:t>Права и обязанности плательщика доходов</a:t>
                      </a:r>
                      <a:endParaRPr lang="en-US" sz="800" dirty="0">
                        <a:solidFill>
                          <a:schemeClr val="tx1"/>
                        </a:solidFill>
                        <a:latin typeface="Calibri"/>
                      </a:endParaRPr>
                    </a:p>
                  </a:txBody>
                  <a:tcPr marL="0" marR="0" marT="0" marB="0">
                    <a:solidFill>
                      <a:schemeClr val="bg1"/>
                    </a:solidFill>
                  </a:tcPr>
                </a:tc>
                <a:tc>
                  <a:txBody>
                    <a:bodyPr/>
                    <a:lstStyle/>
                    <a:p>
                      <a:pPr marL="0" indent="0" algn="ctr">
                        <a:lnSpc>
                          <a:spcPct val="100000"/>
                        </a:lnSpc>
                      </a:pPr>
                      <a:r>
                        <a:rPr lang="en-US" sz="800" dirty="0">
                          <a:solidFill>
                            <a:schemeClr val="tx1"/>
                          </a:solidFill>
                          <a:latin typeface="Calibri"/>
                        </a:rPr>
                        <a:t>24.3</a:t>
                      </a:r>
                    </a:p>
                    <a:p>
                      <a:pPr marL="0" indent="0" algn="ctr">
                        <a:lnSpc>
                          <a:spcPct val="100000"/>
                        </a:lnSpc>
                      </a:pPr>
                      <a:r>
                        <a:rPr lang="ru-RU" sz="800" dirty="0">
                          <a:solidFill>
                            <a:schemeClr val="tx1"/>
                          </a:solidFill>
                          <a:latin typeface="Calibri"/>
                        </a:rPr>
                        <a:t>Информация</a:t>
                      </a:r>
                      <a:r>
                        <a:rPr lang="ru-RU" sz="800" baseline="0" dirty="0">
                          <a:solidFill>
                            <a:schemeClr val="tx1"/>
                          </a:solidFill>
                          <a:latin typeface="Calibri"/>
                        </a:rPr>
                        <a:t> о закупках</a:t>
                      </a:r>
                      <a:endParaRPr lang="en-US" sz="800" dirty="0">
                        <a:solidFill>
                          <a:schemeClr val="tx1"/>
                        </a:solidFill>
                        <a:latin typeface="Calibri"/>
                      </a:endParaRPr>
                    </a:p>
                  </a:txBody>
                  <a:tcPr marL="0" marR="0" marT="0" marB="0">
                    <a:solidFill>
                      <a:schemeClr val="bg1"/>
                    </a:solidFill>
                  </a:tcPr>
                </a:tc>
                <a:tc>
                  <a:txBody>
                    <a:bodyPr/>
                    <a:lstStyle/>
                    <a:p>
                      <a:pPr marL="0" indent="0" algn="ctr">
                        <a:lnSpc>
                          <a:spcPct val="100000"/>
                        </a:lnSpc>
                      </a:pPr>
                      <a:r>
                        <a:rPr lang="en-US" sz="800" dirty="0">
                          <a:solidFill>
                            <a:schemeClr val="tx1"/>
                          </a:solidFill>
                          <a:latin typeface="Calibri"/>
                        </a:rPr>
                        <a:t>31.4 </a:t>
                      </a:r>
                      <a:r>
                        <a:rPr lang="ru-RU" sz="800" dirty="0">
                          <a:solidFill>
                            <a:schemeClr val="tx1"/>
                          </a:solidFill>
                          <a:latin typeface="Calibri"/>
                        </a:rPr>
                        <a:t>Законодательная проверка аудитов</a:t>
                      </a:r>
                      <a:endParaRPr lang="en-US" sz="800" dirty="0">
                        <a:solidFill>
                          <a:schemeClr val="tx1"/>
                        </a:solidFill>
                        <a:latin typeface="Calibri"/>
                      </a:endParaRPr>
                    </a:p>
                  </a:txBody>
                  <a:tcPr marL="0" marR="0" marT="0" marB="0">
                    <a:solidFill>
                      <a:schemeClr val="bg1"/>
                    </a:solidFill>
                  </a:tcPr>
                </a:tc>
                <a:tc>
                  <a:txBody>
                    <a:bodyPr/>
                    <a:lstStyle/>
                    <a:p>
                      <a:pPr marL="0" indent="0" algn="ctr">
                        <a:lnSpc>
                          <a:spcPct val="100000"/>
                        </a:lnSpc>
                      </a:pPr>
                      <a:r>
                        <a:rPr lang="ru-RU" sz="800" dirty="0">
                          <a:solidFill>
                            <a:schemeClr val="tx1"/>
                          </a:solidFill>
                          <a:latin typeface="Calibri"/>
                        </a:rPr>
                        <a:t>ИТОГО</a:t>
                      </a:r>
                      <a:endParaRPr lang="en-US" sz="800" dirty="0">
                        <a:solidFill>
                          <a:schemeClr val="tx1"/>
                        </a:solidFill>
                        <a:latin typeface="Calibri"/>
                      </a:endParaRPr>
                    </a:p>
                  </a:txBody>
                  <a:tcPr marL="0" marR="0" marT="0" marB="0">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3242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64725" y="361057"/>
            <a:ext cx="7987158" cy="1143000"/>
          </a:xfrm>
        </p:spPr>
        <p:txBody>
          <a:bodyPr>
            <a:noAutofit/>
          </a:bodyPr>
          <a:lstStyle/>
          <a:p>
            <a:pPr algn="ctr"/>
            <a:r>
              <a:rPr lang="ru-RU" sz="4000" dirty="0">
                <a:latin typeface="Andes" panose="02000000000000000000" pitchFamily="50" charset="0"/>
              </a:rPr>
              <a:t>Руководство и информация о </a:t>
            </a:r>
            <a:r>
              <a:rPr lang="en-US" sz="4000" dirty="0" err="1">
                <a:latin typeface="Andes" panose="02000000000000000000" pitchFamily="50" charset="0"/>
              </a:rPr>
              <a:t>PEFA</a:t>
            </a:r>
            <a:endParaRPr lang="en-US" sz="4000" b="1" dirty="0">
              <a:latin typeface="Andes" panose="02000000000000000000" pitchFamily="50" charset="0"/>
            </a:endParaRPr>
          </a:p>
        </p:txBody>
      </p:sp>
      <p:pic>
        <p:nvPicPr>
          <p:cNvPr id="2" name="Picture 1"/>
          <p:cNvPicPr>
            <a:picLocks noChangeAspect="1"/>
          </p:cNvPicPr>
          <p:nvPr/>
        </p:nvPicPr>
        <p:blipFill>
          <a:blip r:embed="rId3"/>
          <a:stretch>
            <a:fillRect/>
          </a:stretch>
        </p:blipFill>
        <p:spPr>
          <a:xfrm>
            <a:off x="4307941" y="1634065"/>
            <a:ext cx="2376048" cy="3461514"/>
          </a:xfrm>
          <a:prstGeom prst="roundRect">
            <a:avLst>
              <a:gd name="adj" fmla="val 8594"/>
            </a:avLst>
          </a:prstGeom>
          <a:solidFill>
            <a:srgbClr val="FFFFFF">
              <a:shade val="85000"/>
            </a:srgbClr>
          </a:solidFill>
          <a:ln>
            <a:noFill/>
          </a:ln>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5096" y="1602756"/>
            <a:ext cx="2577306" cy="3461513"/>
          </a:xfrm>
          <a:prstGeom prst="roundRect">
            <a:avLst>
              <a:gd name="adj" fmla="val 8594"/>
            </a:avLst>
          </a:prstGeom>
          <a:solidFill>
            <a:srgbClr val="FFFFFF">
              <a:shade val="85000"/>
            </a:srgbClr>
          </a:solidFill>
          <a:ln>
            <a:solidFill>
              <a:schemeClr val="bg1">
                <a:lumMod val="85000"/>
              </a:schemeClr>
            </a:solidFill>
          </a:ln>
          <a:effectLst/>
        </p:spPr>
      </p:pic>
      <p:pic>
        <p:nvPicPr>
          <p:cNvPr id="12" name="Picture 11"/>
          <p:cNvPicPr>
            <a:picLocks noChangeAspect="1"/>
          </p:cNvPicPr>
          <p:nvPr/>
        </p:nvPicPr>
        <p:blipFill>
          <a:blip r:embed="rId5"/>
          <a:stretch>
            <a:fillRect/>
          </a:stretch>
        </p:blipFill>
        <p:spPr>
          <a:xfrm>
            <a:off x="1301890" y="1634065"/>
            <a:ext cx="2404858" cy="3266402"/>
          </a:xfrm>
          <a:prstGeom prst="roundRect">
            <a:avLst>
              <a:gd name="adj" fmla="val 8594"/>
            </a:avLst>
          </a:prstGeom>
          <a:solidFill>
            <a:srgbClr val="FFFFFF">
              <a:shade val="85000"/>
            </a:srgbClr>
          </a:solidFill>
          <a:ln>
            <a:solidFill>
              <a:schemeClr val="bg1">
                <a:lumMod val="85000"/>
              </a:schemeClr>
            </a:solidFill>
          </a:ln>
          <a:effectLst/>
        </p:spPr>
      </p:pic>
      <p:pic>
        <p:nvPicPr>
          <p:cNvPr id="6" name="Picture 5"/>
          <p:cNvPicPr>
            <a:picLocks noChangeAspect="1"/>
          </p:cNvPicPr>
          <p:nvPr/>
        </p:nvPicPr>
        <p:blipFill>
          <a:blip r:embed="rId6"/>
          <a:stretch>
            <a:fillRect/>
          </a:stretch>
        </p:blipFill>
        <p:spPr>
          <a:xfrm>
            <a:off x="2130207" y="4784433"/>
            <a:ext cx="3019403" cy="1964000"/>
          </a:xfrm>
          <a:prstGeom prst="roundRect">
            <a:avLst>
              <a:gd name="adj" fmla="val 8594"/>
            </a:avLst>
          </a:prstGeom>
          <a:solidFill>
            <a:srgbClr val="FFFFFF">
              <a:shade val="85000"/>
            </a:srgbClr>
          </a:solidFill>
          <a:ln>
            <a:solidFill>
              <a:schemeClr val="bg1">
                <a:lumMod val="85000"/>
              </a:schemeClr>
            </a:solidFill>
          </a:ln>
          <a:effectLst/>
        </p:spPr>
      </p:pic>
      <p:sp>
        <p:nvSpPr>
          <p:cNvPr id="8" name="Прямоугольник 7"/>
          <p:cNvSpPr/>
          <p:nvPr/>
        </p:nvSpPr>
        <p:spPr>
          <a:xfrm>
            <a:off x="1374648" y="3215640"/>
            <a:ext cx="2191512" cy="201168"/>
          </a:xfrm>
          <a:prstGeom prst="rect">
            <a:avLst/>
          </a:prstGeom>
          <a:solidFill>
            <a:schemeClr val="bg1"/>
          </a:solidFill>
        </p:spPr>
        <p:txBody>
          <a:bodyPr lIns="0" tIns="0" rIns="0" bIns="0">
            <a:noAutofit/>
          </a:bodyPr>
          <a:lstStyle/>
          <a:p>
            <a:pPr indent="0"/>
            <a:r>
              <a:rPr lang="ru" sz="1200" dirty="0">
                <a:solidFill>
                  <a:srgbClr val="2D4675"/>
                </a:solidFill>
                <a:latin typeface="Calibri" panose="020F0502020204030204" pitchFamily="34" charset="0"/>
                <a:cs typeface="Calibri" panose="020F0502020204030204" pitchFamily="34" charset="0"/>
              </a:rPr>
              <a:t>10 </a:t>
            </a:r>
            <a:r>
              <a:rPr lang="ru-RU" sz="1200" dirty="0">
                <a:solidFill>
                  <a:srgbClr val="2D4675"/>
                </a:solidFill>
                <a:latin typeface="Calibri" panose="020F0502020204030204" pitchFamily="34" charset="0"/>
                <a:cs typeface="Calibri" panose="020F0502020204030204" pitchFamily="34" charset="0"/>
              </a:rPr>
              <a:t>вещей, которые вам необходимо знать</a:t>
            </a:r>
            <a:endParaRPr lang="en-US" sz="1200" dirty="0">
              <a:solidFill>
                <a:srgbClr val="2D4675"/>
              </a:solidFill>
              <a:latin typeface="Calibri" panose="020F0502020204030204" pitchFamily="34" charset="0"/>
              <a:cs typeface="Calibri" panose="020F0502020204030204" pitchFamily="34" charset="0"/>
            </a:endParaRPr>
          </a:p>
        </p:txBody>
      </p:sp>
      <p:sp>
        <p:nvSpPr>
          <p:cNvPr id="9" name="Прямоугольник 8"/>
          <p:cNvSpPr/>
          <p:nvPr/>
        </p:nvSpPr>
        <p:spPr>
          <a:xfrm>
            <a:off x="4423181" y="2953793"/>
            <a:ext cx="2096371" cy="429768"/>
          </a:xfrm>
          <a:prstGeom prst="rect">
            <a:avLst/>
          </a:prstGeom>
          <a:solidFill>
            <a:schemeClr val="bg1"/>
          </a:solidFill>
        </p:spPr>
        <p:txBody>
          <a:bodyPr lIns="0" tIns="0" rIns="0" bIns="0">
            <a:noAutofit/>
          </a:bodyPr>
          <a:lstStyle/>
          <a:p>
            <a:pPr marR="4572" indent="0"/>
            <a:r>
              <a:rPr lang="ru-RU" sz="1400" dirty="0">
                <a:solidFill>
                  <a:srgbClr val="2D4675"/>
                </a:solidFill>
                <a:latin typeface="Calibri" panose="020F0502020204030204" pitchFamily="34" charset="0"/>
                <a:cs typeface="Calibri" panose="020F0502020204030204" pitchFamily="34" charset="0"/>
              </a:rPr>
              <a:t>Основа для оценки управления государственными финансами</a:t>
            </a:r>
            <a:endParaRPr lang="en-US" sz="1400" dirty="0">
              <a:solidFill>
                <a:srgbClr val="2D4675"/>
              </a:solidFill>
              <a:latin typeface="Calibri" panose="020F0502020204030204" pitchFamily="34" charset="0"/>
              <a:cs typeface="Calibri" panose="020F0502020204030204" pitchFamily="34" charset="0"/>
            </a:endParaRPr>
          </a:p>
        </p:txBody>
      </p:sp>
      <p:sp>
        <p:nvSpPr>
          <p:cNvPr id="11" name="Прямоугольник 10"/>
          <p:cNvSpPr/>
          <p:nvPr/>
        </p:nvSpPr>
        <p:spPr>
          <a:xfrm>
            <a:off x="8491728" y="2346960"/>
            <a:ext cx="2316480" cy="509016"/>
          </a:xfrm>
          <a:prstGeom prst="rect">
            <a:avLst/>
          </a:prstGeom>
          <a:solidFill>
            <a:schemeClr val="bg1"/>
          </a:solidFill>
        </p:spPr>
        <p:txBody>
          <a:bodyPr lIns="0" tIns="0" rIns="0" bIns="0">
            <a:noAutofit/>
          </a:bodyPr>
          <a:lstStyle/>
          <a:p>
            <a:pPr marR="26924" indent="0"/>
            <a:r>
              <a:rPr lang="ru-RU" sz="2200" b="1" dirty="0">
                <a:solidFill>
                  <a:srgbClr val="2D4675"/>
                </a:solidFill>
                <a:latin typeface="Calibri" panose="020F0502020204030204" pitchFamily="34" charset="0"/>
                <a:cs typeface="Calibri" panose="020F0502020204030204" pitchFamily="34" charset="0"/>
              </a:rPr>
              <a:t>ПРОЦЕСС ОЦЕНКИ </a:t>
            </a:r>
            <a:r>
              <a:rPr lang="en-US" sz="2200" b="1">
                <a:solidFill>
                  <a:srgbClr val="2D4675"/>
                </a:solidFill>
                <a:latin typeface="Calibri" panose="020F0502020204030204" pitchFamily="34" charset="0"/>
                <a:cs typeface="Calibri" panose="020F0502020204030204" pitchFamily="34" charset="0"/>
              </a:rPr>
              <a:t>PEFA</a:t>
            </a:r>
            <a:endParaRPr lang="en-US" sz="2200" b="1" dirty="0">
              <a:solidFill>
                <a:srgbClr val="2D4675"/>
              </a:solidFill>
              <a:latin typeface="Calibri" panose="020F0502020204030204" pitchFamily="34" charset="0"/>
              <a:cs typeface="Calibri" panose="020F0502020204030204" pitchFamily="34" charset="0"/>
            </a:endParaRPr>
          </a:p>
        </p:txBody>
      </p:sp>
      <p:sp>
        <p:nvSpPr>
          <p:cNvPr id="13" name="Прямоугольник 12"/>
          <p:cNvSpPr/>
          <p:nvPr/>
        </p:nvSpPr>
        <p:spPr>
          <a:xfrm>
            <a:off x="2362200" y="5510784"/>
            <a:ext cx="2307336" cy="359664"/>
          </a:xfrm>
          <a:prstGeom prst="rect">
            <a:avLst/>
          </a:prstGeom>
          <a:solidFill>
            <a:schemeClr val="bg1"/>
          </a:solidFill>
        </p:spPr>
        <p:txBody>
          <a:bodyPr lIns="0" tIns="0" rIns="0" bIns="0">
            <a:noAutofit/>
          </a:bodyPr>
          <a:lstStyle/>
          <a:p>
            <a:pPr marR="381000" indent="0">
              <a:spcBef>
                <a:spcPts val="3990"/>
              </a:spcBef>
              <a:spcAft>
                <a:spcPts val="2940"/>
              </a:spcAft>
            </a:pPr>
            <a:r>
              <a:rPr lang="ru-RU" sz="1200" dirty="0">
                <a:solidFill>
                  <a:srgbClr val="2D4675"/>
                </a:solidFill>
                <a:latin typeface="Calibri" panose="020F0502020204030204" pitchFamily="34" charset="0"/>
                <a:cs typeface="Calibri" panose="020F0502020204030204" pitchFamily="34" charset="0"/>
              </a:rPr>
              <a:t>Основа для оценки управления государственными финансами</a:t>
            </a:r>
            <a:endParaRPr lang="en-US" sz="1200" dirty="0">
              <a:solidFill>
                <a:srgbClr val="2D4675"/>
              </a:solidFill>
              <a:latin typeface="Calibri" panose="020F0502020204030204" pitchFamily="34" charset="0"/>
              <a:cs typeface="Calibri" panose="020F0502020204030204" pitchFamily="34" charset="0"/>
            </a:endParaRPr>
          </a:p>
        </p:txBody>
      </p:sp>
      <p:sp>
        <p:nvSpPr>
          <p:cNvPr id="14" name="Прямоугольник 13"/>
          <p:cNvSpPr/>
          <p:nvPr/>
        </p:nvSpPr>
        <p:spPr>
          <a:xfrm>
            <a:off x="3154680" y="6510528"/>
            <a:ext cx="1834896" cy="70104"/>
          </a:xfrm>
          <a:prstGeom prst="rect">
            <a:avLst/>
          </a:prstGeom>
          <a:solidFill>
            <a:schemeClr val="bg1"/>
          </a:solidFill>
        </p:spPr>
        <p:txBody>
          <a:bodyPr lIns="0" tIns="0" rIns="0" bIns="0">
            <a:noAutofit/>
          </a:bodyPr>
          <a:lstStyle/>
          <a:p>
            <a:pPr marR="63500" indent="0">
              <a:spcBef>
                <a:spcPts val="2940"/>
              </a:spcBef>
            </a:pPr>
            <a:r>
              <a:rPr lang="en-US" sz="400" dirty="0">
                <a:solidFill>
                  <a:srgbClr val="727B9F"/>
                </a:solidFill>
                <a:latin typeface="Calibri" panose="020F0502020204030204" pitchFamily="34" charset="0"/>
                <a:cs typeface="Calibri" panose="020F0502020204030204" pitchFamily="34" charset="0"/>
              </a:rPr>
              <a:t>Improving public financial management. Supporting sustainable development</a:t>
            </a:r>
            <a:r>
              <a:rPr lang="ru-RU" sz="400" dirty="0">
                <a:solidFill>
                  <a:srgbClr val="727B9F"/>
                </a:solidFill>
                <a:latin typeface="Calibri" panose="020F0502020204030204" pitchFamily="34" charset="0"/>
                <a:cs typeface="Calibri" panose="020F0502020204030204" pitchFamily="34" charset="0"/>
              </a:rPr>
              <a:t>.</a:t>
            </a:r>
            <a:endParaRPr lang="en-US" sz="400" dirty="0">
              <a:solidFill>
                <a:srgbClr val="727B9F"/>
              </a:solidFill>
              <a:latin typeface="Calibri" panose="020F0502020204030204" pitchFamily="34" charset="0"/>
              <a:cs typeface="Calibri" panose="020F0502020204030204" pitchFamily="34" charset="0"/>
            </a:endParaRPr>
          </a:p>
        </p:txBody>
      </p:sp>
      <p:sp>
        <p:nvSpPr>
          <p:cNvPr id="16" name="Прямоугольник 15"/>
          <p:cNvSpPr/>
          <p:nvPr/>
        </p:nvSpPr>
        <p:spPr>
          <a:xfrm>
            <a:off x="4936346" y="4419600"/>
            <a:ext cx="1834896" cy="70104"/>
          </a:xfrm>
          <a:prstGeom prst="rect">
            <a:avLst/>
          </a:prstGeom>
          <a:solidFill>
            <a:schemeClr val="bg1"/>
          </a:solidFill>
        </p:spPr>
        <p:txBody>
          <a:bodyPr lIns="0" tIns="0" rIns="0" bIns="0">
            <a:noAutofit/>
          </a:bodyPr>
          <a:lstStyle/>
          <a:p>
            <a:pPr marR="63500" indent="0">
              <a:spcBef>
                <a:spcPts val="2940"/>
              </a:spcBef>
            </a:pPr>
            <a:r>
              <a:rPr lang="en-US" sz="400" dirty="0">
                <a:solidFill>
                  <a:srgbClr val="727B9F"/>
                </a:solidFill>
                <a:latin typeface="Calibri" panose="020F0502020204030204" pitchFamily="34" charset="0"/>
                <a:cs typeface="Calibri" panose="020F0502020204030204" pitchFamily="34" charset="0"/>
              </a:rPr>
              <a:t>Improving public financial management. Supporting sustainable development</a:t>
            </a:r>
            <a:r>
              <a:rPr lang="ru-RU" sz="400" dirty="0">
                <a:solidFill>
                  <a:srgbClr val="727B9F"/>
                </a:solidFill>
                <a:latin typeface="Calibri" panose="020F0502020204030204" pitchFamily="34" charset="0"/>
                <a:cs typeface="Calibri" panose="020F0502020204030204" pitchFamily="34" charset="0"/>
              </a:rPr>
              <a:t>.</a:t>
            </a:r>
            <a:endParaRPr lang="en-US" sz="400" dirty="0">
              <a:solidFill>
                <a:srgbClr val="727B9F"/>
              </a:solidFill>
              <a:latin typeface="Calibri" panose="020F0502020204030204" pitchFamily="34" charset="0"/>
              <a:cs typeface="Calibri" panose="020F0502020204030204" pitchFamily="34" charset="0"/>
            </a:endParaRPr>
          </a:p>
        </p:txBody>
      </p:sp>
      <p:sp>
        <p:nvSpPr>
          <p:cNvPr id="17" name="Прямоугольник 16"/>
          <p:cNvSpPr/>
          <p:nvPr/>
        </p:nvSpPr>
        <p:spPr>
          <a:xfrm>
            <a:off x="1913641" y="4710935"/>
            <a:ext cx="1726267" cy="73498"/>
          </a:xfrm>
          <a:prstGeom prst="rect">
            <a:avLst/>
          </a:prstGeom>
          <a:solidFill>
            <a:schemeClr val="bg1"/>
          </a:solidFill>
        </p:spPr>
        <p:txBody>
          <a:bodyPr lIns="0" tIns="0" rIns="0" bIns="0">
            <a:noAutofit/>
          </a:bodyPr>
          <a:lstStyle/>
          <a:p>
            <a:pPr marR="63500" indent="0">
              <a:spcBef>
                <a:spcPts val="2940"/>
              </a:spcBef>
            </a:pPr>
            <a:r>
              <a:rPr lang="en-US" sz="400" dirty="0">
                <a:solidFill>
                  <a:srgbClr val="727B9F"/>
                </a:solidFill>
                <a:latin typeface="Calibri" panose="020F0502020204030204" pitchFamily="34" charset="0"/>
                <a:cs typeface="Calibri" panose="020F0502020204030204" pitchFamily="34" charset="0"/>
              </a:rPr>
              <a:t>Improving public financial management. Supporting sustainable development</a:t>
            </a:r>
            <a:r>
              <a:rPr lang="ru-RU" sz="400" dirty="0">
                <a:solidFill>
                  <a:srgbClr val="727B9F"/>
                </a:solidFill>
                <a:latin typeface="Calibri" panose="020F0502020204030204" pitchFamily="34" charset="0"/>
                <a:cs typeface="Calibri" panose="020F0502020204030204" pitchFamily="34" charset="0"/>
              </a:rPr>
              <a:t>.</a:t>
            </a:r>
            <a:endParaRPr lang="en-US" sz="400" dirty="0">
              <a:solidFill>
                <a:srgbClr val="727B9F"/>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1674" y="3163964"/>
            <a:ext cx="2580049" cy="3473005"/>
          </a:xfrm>
          <a:prstGeom prst="roundRect">
            <a:avLst>
              <a:gd name="adj" fmla="val 8594"/>
            </a:avLst>
          </a:prstGeom>
          <a:solidFill>
            <a:srgbClr val="FFFFFF">
              <a:shade val="85000"/>
            </a:srgbClr>
          </a:solidFill>
          <a:ln>
            <a:solidFill>
              <a:schemeClr val="bg1">
                <a:lumMod val="85000"/>
              </a:schemeClr>
            </a:solidFill>
          </a:ln>
          <a:effectLst/>
        </p:spPr>
      </p:pic>
      <p:sp>
        <p:nvSpPr>
          <p:cNvPr id="10" name="Прямоугольник 9"/>
          <p:cNvSpPr/>
          <p:nvPr/>
        </p:nvSpPr>
        <p:spPr>
          <a:xfrm>
            <a:off x="6403848" y="3910584"/>
            <a:ext cx="2328672" cy="509016"/>
          </a:xfrm>
          <a:prstGeom prst="rect">
            <a:avLst/>
          </a:prstGeom>
          <a:solidFill>
            <a:schemeClr val="bg1"/>
          </a:solidFill>
        </p:spPr>
        <p:txBody>
          <a:bodyPr lIns="0" tIns="0" rIns="0" bIns="0">
            <a:noAutofit/>
          </a:bodyPr>
          <a:lstStyle/>
          <a:p>
            <a:pPr marR="63500" indent="0" algn="just"/>
            <a:r>
              <a:rPr lang="ru-RU" sz="2200" b="1" dirty="0">
                <a:solidFill>
                  <a:srgbClr val="2D4675"/>
                </a:solidFill>
                <a:latin typeface="Calibri" panose="020F0502020204030204" pitchFamily="34" charset="0"/>
                <a:cs typeface="Calibri" panose="020F0502020204030204" pitchFamily="34" charset="0"/>
              </a:rPr>
              <a:t>ПУТЕВОДИТЕЛЬ ПО ОЦЕНКЕ </a:t>
            </a:r>
            <a:r>
              <a:rPr lang="en-US" sz="2200" b="1" dirty="0" err="1">
                <a:solidFill>
                  <a:srgbClr val="2D4675"/>
                </a:solidFill>
                <a:latin typeface="Calibri" panose="020F0502020204030204" pitchFamily="34" charset="0"/>
                <a:cs typeface="Calibri" panose="020F0502020204030204" pitchFamily="34" charset="0"/>
              </a:rPr>
              <a:t>PEFA</a:t>
            </a:r>
            <a:endParaRPr lang="en-US" sz="2200" b="1" dirty="0">
              <a:solidFill>
                <a:srgbClr val="2D467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4676785"/>
      </p:ext>
    </p:extLst>
  </p:cSld>
  <p:clrMapOvr>
    <a:masterClrMapping/>
  </p:clrMapOvr>
</p:sld>
</file>

<file path=ppt/theme/theme1.xml><?xml version="1.0" encoding="utf-8"?>
<a:theme xmlns:a="http://schemas.openxmlformats.org/drawingml/2006/main" name="Office Theme">
  <a:themeElements>
    <a:clrScheme name="PEFA 01">
      <a:dk1>
        <a:sysClr val="windowText" lastClr="000000"/>
      </a:dk1>
      <a:lt1>
        <a:sysClr val="window" lastClr="FFFFFF"/>
      </a:lt1>
      <a:dk2>
        <a:srgbClr val="1F497D"/>
      </a:dk2>
      <a:lt2>
        <a:srgbClr val="EEECE1"/>
      </a:lt2>
      <a:accent1>
        <a:srgbClr val="294371"/>
      </a:accent1>
      <a:accent2>
        <a:srgbClr val="6FAAB3"/>
      </a:accent2>
      <a:accent3>
        <a:srgbClr val="CDAD2C"/>
      </a:accent3>
      <a:accent4>
        <a:srgbClr val="D62927"/>
      </a:accent4>
      <a:accent5>
        <a:srgbClr val="85C446"/>
      </a:accent5>
      <a:accent6>
        <a:srgbClr val="F26424"/>
      </a:accent6>
      <a:hlink>
        <a:srgbClr val="00AAE7"/>
      </a:hlink>
      <a:folHlink>
        <a:srgbClr val="B4448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PEFA_PP_Template</Template>
  <TotalTime>7005</TotalTime>
  <Words>1112</Words>
  <Application>Microsoft Office PowerPoint</Application>
  <PresentationFormat>Widescreen</PresentationFormat>
  <Paragraphs>178</Paragraphs>
  <Slides>10</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Andes</vt:lpstr>
      <vt:lpstr>Arial</vt:lpstr>
      <vt:lpstr>Calibri</vt:lpstr>
      <vt:lpstr>Calibri Light</vt:lpstr>
      <vt:lpstr>Office Theme</vt:lpstr>
      <vt:lpstr>Custom Design</vt:lpstr>
      <vt:lpstr>1_Custom Design</vt:lpstr>
      <vt:lpstr>Оценка прозрачности государственных финансов при помощи  PEFA (система государственных расходов и финансовой подотчетности)</vt:lpstr>
      <vt:lpstr>PEFA и УГФ</vt:lpstr>
      <vt:lpstr>7 основополагающих элементов PEFA производительности УГФ</vt:lpstr>
      <vt:lpstr>ГЛОБАЛЬНЫЙ ОХВАТ</vt:lpstr>
      <vt:lpstr>Что вы знаете о PEFA и о бюджетной прозрачности?</vt:lpstr>
      <vt:lpstr>Аспекты PEFA, связанные с прозрачностью</vt:lpstr>
      <vt:lpstr>28 стран</vt:lpstr>
      <vt:lpstr>PowerPoint Presentation</vt:lpstr>
      <vt:lpstr>Руководство и информация о PEFA</vt:lpstr>
      <vt:lpstr>Оставайтесь на связи с PEFA !</vt:lpstr>
    </vt:vector>
  </TitlesOfParts>
  <Company>Forum 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of your presentation goes here. Two line max.</dc:title>
  <dc:creator>PEFA Secretariat</dc:creator>
  <cp:lastModifiedBy>Maya I. Belysheva</cp:lastModifiedBy>
  <cp:revision>532</cp:revision>
  <cp:lastPrinted>2016-09-12T14:21:50Z</cp:lastPrinted>
  <dcterms:created xsi:type="dcterms:W3CDTF">2016-03-02T20:21:07Z</dcterms:created>
  <dcterms:modified xsi:type="dcterms:W3CDTF">2017-07-19T07:13:30Z</dcterms:modified>
</cp:coreProperties>
</file>