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7" r:id="rId1"/>
  </p:sldMasterIdLst>
  <p:notesMasterIdLst>
    <p:notesMasterId r:id="rId18"/>
  </p:notesMasterIdLst>
  <p:handoutMasterIdLst>
    <p:handoutMasterId r:id="rId19"/>
  </p:handoutMasterIdLst>
  <p:sldIdLst>
    <p:sldId id="331" r:id="rId2"/>
    <p:sldId id="316" r:id="rId3"/>
    <p:sldId id="370" r:id="rId4"/>
    <p:sldId id="380" r:id="rId5"/>
    <p:sldId id="363" r:id="rId6"/>
    <p:sldId id="395" r:id="rId7"/>
    <p:sldId id="371" r:id="rId8"/>
    <p:sldId id="396" r:id="rId9"/>
    <p:sldId id="373" r:id="rId10"/>
    <p:sldId id="387" r:id="rId11"/>
    <p:sldId id="398" r:id="rId12"/>
    <p:sldId id="399" r:id="rId13"/>
    <p:sldId id="319" r:id="rId14"/>
    <p:sldId id="394" r:id="rId15"/>
    <p:sldId id="364" r:id="rId16"/>
    <p:sldId id="334" r:id="rId17"/>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152"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jali Garg" initials="AG" lastIdx="1" clrIdx="0">
    <p:extLst>
      <p:ext uri="{19B8F6BF-5375-455C-9EA6-DF929625EA0E}">
        <p15:presenceInfo xmlns:p15="http://schemas.microsoft.com/office/powerpoint/2012/main" userId="S-1-5-21-618787523-2050975594-1059600366-1655" providerId="AD"/>
      </p:ext>
    </p:extLst>
  </p:cmAuthor>
  <p:cmAuthor id="2" name="Jason Lakin" initials="JL" lastIdx="47" clrIdx="1">
    <p:extLst>
      <p:ext uri="{19B8F6BF-5375-455C-9EA6-DF929625EA0E}">
        <p15:presenceInfo xmlns:p15="http://schemas.microsoft.com/office/powerpoint/2012/main" userId="Jason Lakin" providerId="None"/>
      </p:ext>
    </p:extLst>
  </p:cmAuthor>
  <p:cmAuthor id="3" name="Joel Friedman" initials="JF" lastIdx="36" clrIdx="2">
    <p:extLst>
      <p:ext uri="{19B8F6BF-5375-455C-9EA6-DF929625EA0E}">
        <p15:presenceInfo xmlns:p15="http://schemas.microsoft.com/office/powerpoint/2012/main" userId="S-1-5-21-1292428093-1383384898-1417001333-8143" providerId="AD"/>
      </p:ext>
    </p:extLst>
  </p:cmAuthor>
  <p:cmAuthor id="4" name="Elena Mondo" initials="EM" lastIdx="6" clrIdx="3">
    <p:extLst>
      <p:ext uri="{19B8F6BF-5375-455C-9EA6-DF929625EA0E}">
        <p15:presenceInfo xmlns:p15="http://schemas.microsoft.com/office/powerpoint/2012/main" userId="S-1-5-21-618787523-2050975594-1059600366-1664" providerId="AD"/>
      </p:ext>
    </p:extLst>
  </p:cmAuthor>
  <p:cmAuthor id="5" name="Sally Torbert" initials="ST" lastIdx="5" clrIdx="4">
    <p:extLst>
      <p:ext uri="{19B8F6BF-5375-455C-9EA6-DF929625EA0E}">
        <p15:presenceInfo xmlns:p15="http://schemas.microsoft.com/office/powerpoint/2012/main" userId="S-1-5-21-618787523-2050975594-1059600366-15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033"/>
    <a:srgbClr val="9FE6FF"/>
    <a:srgbClr val="DF5C1B"/>
    <a:srgbClr val="A44414"/>
    <a:srgbClr val="53D2FF"/>
    <a:srgbClr val="E88852"/>
    <a:srgbClr val="F0A884"/>
    <a:srgbClr val="006598"/>
    <a:srgbClr val="0078B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22" autoAdjust="0"/>
    <p:restoredTop sz="83727" autoAdjust="0"/>
  </p:normalViewPr>
  <p:slideViewPr>
    <p:cSldViewPr showGuides="1">
      <p:cViewPr varScale="1">
        <p:scale>
          <a:sx n="72" d="100"/>
          <a:sy n="72" d="100"/>
        </p:scale>
        <p:origin x="1493" y="72"/>
      </p:cViewPr>
      <p:guideLst>
        <p:guide orient="horz" pos="1152"/>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internationalbudget.org\CompanyData$\Transparency\OBS\OBS%202017\Dissemination%20Activities\Presentations\WB%20ECA%20Meeting\ECA%20OBS%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internationalbudget.org\CompanyData$\Transparency\OBS\OBS%202017\Dissemination%20Activities\Presentations\WB%20ECA%20Meeting\ECA%20OBS%20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Light" panose="020F0302020204030204" pitchFamily="34" charset="0"/>
                <a:ea typeface="+mn-ea"/>
                <a:cs typeface="Arial" panose="020B0604020202020204" pitchFamily="34" charset="0"/>
              </a:defRPr>
            </a:pPr>
            <a:r>
              <a:rPr lang="en-US" sz="1800"/>
              <a:t>Average OBI Score by Region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Light" panose="020F0302020204030204" pitchFamily="34" charset="0"/>
              <a:ea typeface="+mn-ea"/>
              <a:cs typeface="Arial" panose="020B0604020202020204" pitchFamily="34" charset="0"/>
            </a:defRPr>
          </a:pPr>
          <a:endParaRPr lang="en-US"/>
        </a:p>
      </c:txPr>
    </c:title>
    <c:autoTitleDeleted val="0"/>
    <c:plotArea>
      <c:layout>
        <c:manualLayout>
          <c:layoutTarget val="inner"/>
          <c:xMode val="edge"/>
          <c:yMode val="edge"/>
          <c:x val="7.9247594050743664E-2"/>
          <c:y val="0.11893509902171318"/>
          <c:w val="0.89019685039370078"/>
          <c:h val="0.7875542829873538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84F7-4D41-BCF5-D03CD60636CA}"/>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5-84F7-4D41-BCF5-D03CD60636CA}"/>
              </c:ext>
            </c:extLst>
          </c:dPt>
          <c:dPt>
            <c:idx val="2"/>
            <c:invertIfNegative val="0"/>
            <c:bubble3D val="0"/>
            <c:spPr>
              <a:solidFill>
                <a:srgbClr val="0070C0"/>
              </a:solidFill>
              <a:ln>
                <a:noFill/>
              </a:ln>
              <a:effectLst/>
            </c:spPr>
            <c:extLst>
              <c:ext xmlns:c16="http://schemas.microsoft.com/office/drawing/2014/chart" uri="{C3380CC4-5D6E-409C-BE32-E72D297353CC}">
                <c16:uniqueId val="{00000003-84F7-4D41-BCF5-D03CD60636CA}"/>
              </c:ext>
            </c:extLst>
          </c:dPt>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Calibri" panose="020F050202020403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Sheet1!$A$24:$A$26</c:f>
              <c:strCache>
                <c:ptCount val="3"/>
                <c:pt idx="0">
                  <c:v>Global</c:v>
                </c:pt>
                <c:pt idx="1">
                  <c:v>ECA</c:v>
                </c:pt>
                <c:pt idx="2">
                  <c:v>OECD</c:v>
                </c:pt>
              </c:strCache>
            </c:strRef>
          </c:cat>
          <c:val>
            <c:numRef>
              <c:f>Sheet1!$B$24:$B$26</c:f>
              <c:numCache>
                <c:formatCode>0</c:formatCode>
                <c:ptCount val="3"/>
                <c:pt idx="0" formatCode="General">
                  <c:v>42</c:v>
                </c:pt>
                <c:pt idx="1">
                  <c:v>54.904761904761905</c:v>
                </c:pt>
                <c:pt idx="2" formatCode="General">
                  <c:v>68</c:v>
                </c:pt>
              </c:numCache>
            </c:numRef>
          </c:val>
          <c:extLst>
            <c:ext xmlns:c16="http://schemas.microsoft.com/office/drawing/2014/chart" uri="{C3380CC4-5D6E-409C-BE32-E72D297353CC}">
              <c16:uniqueId val="{00000004-84F7-4D41-BCF5-D03CD60636CA}"/>
            </c:ext>
          </c:extLst>
        </c:ser>
        <c:dLbls>
          <c:dLblPos val="inEnd"/>
          <c:showLegendKey val="0"/>
          <c:showVal val="1"/>
          <c:showCatName val="0"/>
          <c:showSerName val="0"/>
          <c:showPercent val="0"/>
          <c:showBubbleSize val="0"/>
        </c:dLbls>
        <c:gapWidth val="24"/>
        <c:overlap val="-27"/>
        <c:axId val="425971696"/>
        <c:axId val="425675216"/>
      </c:barChart>
      <c:catAx>
        <c:axId val="42597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Arial" panose="020B0604020202020204" pitchFamily="34" charset="0"/>
              </a:defRPr>
            </a:pPr>
            <a:endParaRPr lang="en-US"/>
          </a:p>
        </c:txPr>
        <c:crossAx val="425675216"/>
        <c:crosses val="autoZero"/>
        <c:auto val="1"/>
        <c:lblAlgn val="ctr"/>
        <c:lblOffset val="100"/>
        <c:noMultiLvlLbl val="0"/>
      </c:catAx>
      <c:valAx>
        <c:axId val="425675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Arial" panose="020B0604020202020204" pitchFamily="34" charset="0"/>
              </a:defRPr>
            </a:pPr>
            <a:endParaRPr lang="en-US"/>
          </a:p>
        </c:txPr>
        <c:crossAx val="425971696"/>
        <c:crosses val="autoZero"/>
        <c:crossBetween val="between"/>
        <c:majorUnit val="100"/>
      </c:valAx>
      <c:spPr>
        <a:solidFill>
          <a:schemeClr val="bg1">
            <a:lumMod val="95000"/>
          </a:schemeClr>
        </a:solidFill>
        <a:ln>
          <a:noFill/>
        </a:ln>
        <a:effectLst/>
      </c:spPr>
    </c:plotArea>
    <c:plotVisOnly val="1"/>
    <c:dispBlanksAs val="gap"/>
    <c:showDLblsOverMax val="0"/>
  </c:chart>
  <c:spPr>
    <a:noFill/>
    <a:ln>
      <a:noFill/>
    </a:ln>
    <a:effectLst/>
  </c:spPr>
  <c:txPr>
    <a:bodyPr/>
    <a:lstStyle/>
    <a:p>
      <a:pPr>
        <a:defRPr>
          <a:latin typeface="Calibri Light" panose="020F030202020403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DOCS!$B$43</c:f>
              <c:strCache>
                <c:ptCount val="1"/>
                <c:pt idx="0">
                  <c:v>ECA (21 countries)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DOCS!$A$44:$A$51</c:f>
              <c:strCache>
                <c:ptCount val="8"/>
                <c:pt idx="0">
                  <c:v>Audit Report</c:v>
                </c:pt>
                <c:pt idx="1">
                  <c:v>Year-End Report</c:v>
                </c:pt>
                <c:pt idx="2">
                  <c:v>Mid-Year Review</c:v>
                </c:pt>
                <c:pt idx="3">
                  <c:v>In-Year Reports</c:v>
                </c:pt>
                <c:pt idx="4">
                  <c:v>Citizens Budget</c:v>
                </c:pt>
                <c:pt idx="5">
                  <c:v>Enacted Budget</c:v>
                </c:pt>
                <c:pt idx="6">
                  <c:v>Executive's Budget Proposal</c:v>
                </c:pt>
                <c:pt idx="7">
                  <c:v>Pre-Budget Statement</c:v>
                </c:pt>
              </c:strCache>
            </c:strRef>
          </c:cat>
          <c:val>
            <c:numRef>
              <c:f>DOCS!$B$44:$B$51</c:f>
              <c:numCache>
                <c:formatCode>0%</c:formatCode>
                <c:ptCount val="8"/>
                <c:pt idx="0">
                  <c:v>0.95238095238095233</c:v>
                </c:pt>
                <c:pt idx="1">
                  <c:v>0.95238095238095233</c:v>
                </c:pt>
                <c:pt idx="2">
                  <c:v>0.33333333333333331</c:v>
                </c:pt>
                <c:pt idx="3">
                  <c:v>0.95238095238095233</c:v>
                </c:pt>
                <c:pt idx="4">
                  <c:v>0.61904761904761907</c:v>
                </c:pt>
                <c:pt idx="5">
                  <c:v>1</c:v>
                </c:pt>
                <c:pt idx="6">
                  <c:v>1</c:v>
                </c:pt>
                <c:pt idx="7">
                  <c:v>0.47619047619047616</c:v>
                </c:pt>
              </c:numCache>
            </c:numRef>
          </c:val>
          <c:extLst>
            <c:ext xmlns:c16="http://schemas.microsoft.com/office/drawing/2014/chart" uri="{C3380CC4-5D6E-409C-BE32-E72D297353CC}">
              <c16:uniqueId val="{00000000-0539-415F-94B1-65172A8EB7BA}"/>
            </c:ext>
          </c:extLst>
        </c:ser>
        <c:ser>
          <c:idx val="1"/>
          <c:order val="1"/>
          <c:tx>
            <c:strRef>
              <c:f>DOCS!$C$43</c:f>
              <c:strCache>
                <c:ptCount val="1"/>
                <c:pt idx="0">
                  <c:v>Global (115 countries)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DOCS!$A$44:$A$51</c:f>
              <c:strCache>
                <c:ptCount val="8"/>
                <c:pt idx="0">
                  <c:v>Audit Report</c:v>
                </c:pt>
                <c:pt idx="1">
                  <c:v>Year-End Report</c:v>
                </c:pt>
                <c:pt idx="2">
                  <c:v>Mid-Year Review</c:v>
                </c:pt>
                <c:pt idx="3">
                  <c:v>In-Year Reports</c:v>
                </c:pt>
                <c:pt idx="4">
                  <c:v>Citizens Budget</c:v>
                </c:pt>
                <c:pt idx="5">
                  <c:v>Enacted Budget</c:v>
                </c:pt>
                <c:pt idx="6">
                  <c:v>Executive's Budget Proposal</c:v>
                </c:pt>
                <c:pt idx="7">
                  <c:v>Pre-Budget Statement</c:v>
                </c:pt>
              </c:strCache>
            </c:strRef>
          </c:cat>
          <c:val>
            <c:numRef>
              <c:f>DOCS!$C$44:$C$51</c:f>
              <c:numCache>
                <c:formatCode>0%</c:formatCode>
                <c:ptCount val="8"/>
                <c:pt idx="0">
                  <c:v>0.66956521739130437</c:v>
                </c:pt>
                <c:pt idx="1">
                  <c:v>0.66086956521739126</c:v>
                </c:pt>
                <c:pt idx="2">
                  <c:v>0.28695652173913044</c:v>
                </c:pt>
                <c:pt idx="3">
                  <c:v>0.69565217391304346</c:v>
                </c:pt>
                <c:pt idx="4">
                  <c:v>0.4956521739130435</c:v>
                </c:pt>
                <c:pt idx="5">
                  <c:v>0.86956521739130432</c:v>
                </c:pt>
                <c:pt idx="6">
                  <c:v>0.76521739130434785</c:v>
                </c:pt>
                <c:pt idx="7">
                  <c:v>0.43478260869565216</c:v>
                </c:pt>
              </c:numCache>
            </c:numRef>
          </c:val>
          <c:extLst>
            <c:ext xmlns:c16="http://schemas.microsoft.com/office/drawing/2014/chart" uri="{C3380CC4-5D6E-409C-BE32-E72D297353CC}">
              <c16:uniqueId val="{00000001-0539-415F-94B1-65172A8EB7BA}"/>
            </c:ext>
          </c:extLst>
        </c:ser>
        <c:dLbls>
          <c:showLegendKey val="0"/>
          <c:showVal val="0"/>
          <c:showCatName val="0"/>
          <c:showSerName val="0"/>
          <c:showPercent val="0"/>
          <c:showBubbleSize val="0"/>
        </c:dLbls>
        <c:gapWidth val="115"/>
        <c:overlap val="-20"/>
        <c:axId val="420257944"/>
        <c:axId val="420257616"/>
      </c:barChart>
      <c:catAx>
        <c:axId val="42025794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
                <a:ea typeface="+mn-ea"/>
                <a:cs typeface="+mn-cs"/>
              </a:defRPr>
            </a:pPr>
            <a:endParaRPr lang="en-US"/>
          </a:p>
        </c:txPr>
        <c:crossAx val="420257616"/>
        <c:crosses val="autoZero"/>
        <c:auto val="1"/>
        <c:lblAlgn val="ctr"/>
        <c:lblOffset val="100"/>
        <c:noMultiLvlLbl val="0"/>
      </c:catAx>
      <c:valAx>
        <c:axId val="42025761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
                <a:ea typeface="+mn-ea"/>
                <a:cs typeface="+mn-cs"/>
              </a:defRPr>
            </a:pPr>
            <a:endParaRPr lang="en-US"/>
          </a:p>
        </c:txPr>
        <c:crossAx val="42025794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0.03738</cdr:x>
      <cdr:y>0.04918</cdr:y>
    </cdr:from>
    <cdr:to>
      <cdr:x>0.2737</cdr:x>
      <cdr:y>0.11885</cdr:y>
    </cdr:to>
    <cdr:sp macro="" textlink="">
      <cdr:nvSpPr>
        <cdr:cNvPr id="2" name="Rectangle 1">
          <a:extLst xmlns:a="http://schemas.openxmlformats.org/drawingml/2006/main">
            <a:ext uri="{FF2B5EF4-FFF2-40B4-BE49-F238E27FC236}">
              <a16:creationId xmlns:a16="http://schemas.microsoft.com/office/drawing/2014/main" id="{683FF18B-C0C3-4353-B782-BCDAD67E80C2}"/>
            </a:ext>
          </a:extLst>
        </cdr:cNvPr>
        <cdr:cNvSpPr/>
      </cdr:nvSpPr>
      <cdr:spPr bwMode="auto">
        <a:xfrm xmlns:a="http://schemas.openxmlformats.org/drawingml/2006/main">
          <a:off x="304799" y="228599"/>
          <a:ext cx="1926771" cy="323849"/>
        </a:xfrm>
        <a:prstGeom xmlns:a="http://schemas.openxmlformats.org/drawingml/2006/main" prst="rect">
          <a:avLst/>
        </a:prstGeom>
        <a:noFill xmlns:a="http://schemas.openxmlformats.org/drawingml/2006/main"/>
        <a:ln xmlns:a="http://schemas.openxmlformats.org/drawingml/2006/main" w="69850" cap="flat" cmpd="sng" algn="ctr">
          <a:solidFill>
            <a:srgbClr val="FFC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0.03738</cdr:x>
      <cdr:y>0.35861</cdr:y>
    </cdr:from>
    <cdr:to>
      <cdr:x>0.28037</cdr:x>
      <cdr:y>0.42828</cdr:y>
    </cdr:to>
    <cdr:sp macro="" textlink="">
      <cdr:nvSpPr>
        <cdr:cNvPr id="3" name="Rectangle 2">
          <a:extLst xmlns:a="http://schemas.openxmlformats.org/drawingml/2006/main">
            <a:ext uri="{FF2B5EF4-FFF2-40B4-BE49-F238E27FC236}">
              <a16:creationId xmlns:a16="http://schemas.microsoft.com/office/drawing/2014/main" id="{F0B3289F-8876-49CC-BCCF-C9DC3E2471D4}"/>
            </a:ext>
          </a:extLst>
        </cdr:cNvPr>
        <cdr:cNvSpPr/>
      </cdr:nvSpPr>
      <cdr:spPr bwMode="auto">
        <a:xfrm xmlns:a="http://schemas.openxmlformats.org/drawingml/2006/main">
          <a:off x="304800" y="1666880"/>
          <a:ext cx="1981195" cy="323840"/>
        </a:xfrm>
        <a:prstGeom xmlns:a="http://schemas.openxmlformats.org/drawingml/2006/main" prst="rect">
          <a:avLst/>
        </a:prstGeom>
        <a:noFill xmlns:a="http://schemas.openxmlformats.org/drawingml/2006/main"/>
        <a:ln xmlns:a="http://schemas.openxmlformats.org/drawingml/2006/main" w="69850" cap="flat" cmpd="sng" algn="ctr">
          <a:solidFill>
            <a:srgbClr val="FFC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0.03738</cdr:x>
      <cdr:y>0.55738</cdr:y>
    </cdr:from>
    <cdr:to>
      <cdr:x>0.28037</cdr:x>
      <cdr:y>0.62705</cdr:y>
    </cdr:to>
    <cdr:sp macro="" textlink="">
      <cdr:nvSpPr>
        <cdr:cNvPr id="4" name="Rectangle 3">
          <a:extLst xmlns:a="http://schemas.openxmlformats.org/drawingml/2006/main">
            <a:ext uri="{FF2B5EF4-FFF2-40B4-BE49-F238E27FC236}">
              <a16:creationId xmlns:a16="http://schemas.microsoft.com/office/drawing/2014/main" id="{1EC2F5B9-A266-4B71-B386-94E6D1648389}"/>
            </a:ext>
          </a:extLst>
        </cdr:cNvPr>
        <cdr:cNvSpPr/>
      </cdr:nvSpPr>
      <cdr:spPr bwMode="auto">
        <a:xfrm xmlns:a="http://schemas.openxmlformats.org/drawingml/2006/main">
          <a:off x="304800" y="2590799"/>
          <a:ext cx="1981200" cy="323849"/>
        </a:xfrm>
        <a:prstGeom xmlns:a="http://schemas.openxmlformats.org/drawingml/2006/main" prst="rect">
          <a:avLst/>
        </a:prstGeom>
        <a:noFill xmlns:a="http://schemas.openxmlformats.org/drawingml/2006/main"/>
        <a:ln xmlns:a="http://schemas.openxmlformats.org/drawingml/2006/main" w="69850" cap="flat" cmpd="sng" algn="ctr">
          <a:solidFill>
            <a:srgbClr val="FFC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ea typeface="ＭＳ Ｐゴシック" panose="020B0600070205080204" pitchFamily="34" charset="-128"/>
              </a:defRPr>
            </a:lvl1pPr>
          </a:lstStyle>
          <a:p>
            <a:pPr>
              <a:defRPr/>
            </a:pPr>
            <a:endParaRPr lang="en-US"/>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ea typeface="ＭＳ Ｐゴシック" panose="020B0600070205080204" pitchFamily="34" charset="-128"/>
              </a:defRPr>
            </a:lvl1pPr>
          </a:lstStyle>
          <a:p>
            <a:pPr>
              <a:defRPr/>
            </a:pPr>
            <a:fld id="{07648335-4948-4FFB-81A3-2945370BBD85}" type="datetimeFigureOut">
              <a:rPr lang="en-US"/>
              <a:pPr>
                <a:defRPr/>
              </a:pPr>
              <a:t>5/18/2018</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ea typeface="ＭＳ Ｐゴシック" panose="020B0600070205080204" pitchFamily="34" charset="-128"/>
              </a:defRPr>
            </a:lvl1pPr>
          </a:lstStyle>
          <a:p>
            <a:pPr>
              <a:defRPr/>
            </a:pPr>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ea typeface="ＭＳ Ｐゴシック" panose="020B0600070205080204" pitchFamily="34" charset="-128"/>
              </a:defRPr>
            </a:lvl1pPr>
          </a:lstStyle>
          <a:p>
            <a:pPr>
              <a:defRPr/>
            </a:pPr>
            <a:fld id="{4BC72EF7-DF6E-4F39-B735-5F14BFB97A75}" type="slidenum">
              <a:rPr lang="en-US"/>
              <a:pPr>
                <a:defRPr/>
              </a:pPr>
              <a:t>‹#›</a:t>
            </a:fld>
            <a:endParaRPr lang="en-US"/>
          </a:p>
        </p:txBody>
      </p:sp>
    </p:spTree>
    <p:extLst>
      <p:ext uri="{BB962C8B-B14F-4D97-AF65-F5344CB8AC3E}">
        <p14:creationId xmlns:p14="http://schemas.microsoft.com/office/powerpoint/2010/main" val="286005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8440" cy="35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defRPr sz="1200">
                <a:ea typeface="ＭＳ Ｐゴシック" panose="020B0600070205080204" pitchFamily="34" charset="-128"/>
              </a:defRPr>
            </a:lvl1pPr>
          </a:lstStyle>
          <a:p>
            <a:pPr>
              <a:defRPr/>
            </a:pPr>
            <a:endParaRPr lang="en-US" altLang="en-US"/>
          </a:p>
        </p:txBody>
      </p:sp>
      <p:sp>
        <p:nvSpPr>
          <p:cNvPr id="3075" name="Rectangle 3"/>
          <p:cNvSpPr>
            <a:spLocks noGrp="1" noChangeArrowheads="1"/>
          </p:cNvSpPr>
          <p:nvPr>
            <p:ph type="dt" idx="1"/>
          </p:nvPr>
        </p:nvSpPr>
        <p:spPr bwMode="auto">
          <a:xfrm>
            <a:off x="5267960" y="0"/>
            <a:ext cx="4028440" cy="35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a:defRPr sz="1200">
                <a:ea typeface="ＭＳ Ｐゴシック" panose="020B0600070205080204" pitchFamily="34" charset="-128"/>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239520" y="3329940"/>
            <a:ext cx="6817360" cy="315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6659880"/>
            <a:ext cx="4028440" cy="35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defRPr sz="1200">
                <a:ea typeface="ＭＳ Ｐゴシック" panose="020B0600070205080204" pitchFamily="34" charset="-128"/>
              </a:defRPr>
            </a:lvl1pPr>
          </a:lstStyle>
          <a:p>
            <a:pPr>
              <a:defRPr/>
            </a:pPr>
            <a:endParaRPr lang="en-US" altLang="en-US"/>
          </a:p>
        </p:txBody>
      </p:sp>
      <p:sp>
        <p:nvSpPr>
          <p:cNvPr id="3079" name="Rectangle 7"/>
          <p:cNvSpPr>
            <a:spLocks noGrp="1" noChangeArrowheads="1"/>
          </p:cNvSpPr>
          <p:nvPr>
            <p:ph type="sldNum" sz="quarter" idx="5"/>
          </p:nvPr>
        </p:nvSpPr>
        <p:spPr bwMode="auto">
          <a:xfrm>
            <a:off x="5267960" y="6659880"/>
            <a:ext cx="4028440" cy="35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a:defRPr sz="1200">
                <a:ea typeface="ＭＳ Ｐゴシック" panose="020B0600070205080204" pitchFamily="34" charset="-128"/>
              </a:defRPr>
            </a:lvl1pPr>
          </a:lstStyle>
          <a:p>
            <a:pPr>
              <a:defRPr/>
            </a:pPr>
            <a:fld id="{3EE33695-974B-40B7-B13A-21CFAB45F8C6}" type="slidenum">
              <a:rPr lang="en-US" altLang="en-US"/>
              <a:pPr>
                <a:defRPr/>
              </a:pPr>
              <a:t>‹#›</a:t>
            </a:fld>
            <a:endParaRPr lang="en-US" altLang="en-US"/>
          </a:p>
        </p:txBody>
      </p:sp>
    </p:spTree>
    <p:extLst>
      <p:ext uri="{BB962C8B-B14F-4D97-AF65-F5344CB8AC3E}">
        <p14:creationId xmlns:p14="http://schemas.microsoft.com/office/powerpoint/2010/main" val="1356248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dirty="0">
                <a:solidFill>
                  <a:schemeClr val="bg1"/>
                </a:solidFill>
                <a:effectLst/>
                <a:latin typeface="Calibri  "/>
                <a:cs typeface="Helvetica" panose="020B0604020202020204" pitchFamily="34" charset="0"/>
              </a:rPr>
              <a:t>Decisions about how public resources are raised and spent are at the heart of democratic practice and inclusive policymaking</a:t>
            </a:r>
          </a:p>
          <a:p>
            <a:endParaRPr lang="en-US" dirty="0"/>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1</a:t>
            </a:fld>
            <a:endParaRPr lang="en-US" altLang="en-US"/>
          </a:p>
        </p:txBody>
      </p:sp>
    </p:spTree>
    <p:extLst>
      <p:ext uri="{BB962C8B-B14F-4D97-AF65-F5344CB8AC3E}">
        <p14:creationId xmlns:p14="http://schemas.microsoft.com/office/powerpoint/2010/main" val="803630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six countries provide sufficient budget information (&gt;60) – Czech Republic, Bulgaria, Slovenia, Russia, Romania, and Georgia</a:t>
            </a:r>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14</a:t>
            </a:fld>
            <a:endParaRPr lang="en-US" altLang="en-US"/>
          </a:p>
        </p:txBody>
      </p:sp>
    </p:spTree>
    <p:extLst>
      <p:ext uri="{BB962C8B-B14F-4D97-AF65-F5344CB8AC3E}">
        <p14:creationId xmlns:p14="http://schemas.microsoft.com/office/powerpoint/2010/main" val="317868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3</a:t>
            </a:fld>
            <a:endParaRPr lang="en-US" altLang="en-US"/>
          </a:p>
        </p:txBody>
      </p:sp>
    </p:spTree>
    <p:extLst>
      <p:ext uri="{BB962C8B-B14F-4D97-AF65-F5344CB8AC3E}">
        <p14:creationId xmlns:p14="http://schemas.microsoft.com/office/powerpoint/2010/main" val="305462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4</a:t>
            </a:fld>
            <a:endParaRPr lang="en-US" altLang="en-US"/>
          </a:p>
        </p:txBody>
      </p:sp>
    </p:spTree>
    <p:extLst>
      <p:ext uri="{BB962C8B-B14F-4D97-AF65-F5344CB8AC3E}">
        <p14:creationId xmlns:p14="http://schemas.microsoft.com/office/powerpoint/2010/main" val="366773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Governments fail to make sufficient information available to the public to understand, debate and participate in budget decisions</a:t>
            </a:r>
          </a:p>
          <a:p>
            <a:endParaRPr lang="en-US" dirty="0"/>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5</a:t>
            </a:fld>
            <a:endParaRPr lang="en-US" altLang="en-US"/>
          </a:p>
        </p:txBody>
      </p:sp>
    </p:spTree>
    <p:extLst>
      <p:ext uri="{BB962C8B-B14F-4D97-AF65-F5344CB8AC3E}">
        <p14:creationId xmlns:p14="http://schemas.microsoft.com/office/powerpoint/2010/main" val="149309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6</a:t>
            </a:fld>
            <a:endParaRPr lang="en-US" altLang="en-US"/>
          </a:p>
        </p:txBody>
      </p:sp>
    </p:spTree>
    <p:extLst>
      <p:ext uri="{BB962C8B-B14F-4D97-AF65-F5344CB8AC3E}">
        <p14:creationId xmlns:p14="http://schemas.microsoft.com/office/powerpoint/2010/main" val="339104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ECA has a higher rate of document publication, with 79% of the eight documents in the 21 countries available to the public. </a:t>
            </a:r>
          </a:p>
          <a:p>
            <a:endParaRPr lang="en-US" dirty="0"/>
          </a:p>
          <a:p>
            <a:r>
              <a:rPr lang="en-US" dirty="0"/>
              <a:t>Of the remaining documents that are not available, however, 8% are published late, 2% are published for Internal Use only, 1% is published in Hard Copy only, and 10% are not produced at all.</a:t>
            </a:r>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7</a:t>
            </a:fld>
            <a:endParaRPr lang="en-US" altLang="en-US"/>
          </a:p>
        </p:txBody>
      </p:sp>
    </p:spTree>
    <p:extLst>
      <p:ext uri="{BB962C8B-B14F-4D97-AF65-F5344CB8AC3E}">
        <p14:creationId xmlns:p14="http://schemas.microsoft.com/office/powerpoint/2010/main" val="370639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Helvetica" panose="020B0604020202020204" pitchFamily="34" charset="0"/>
                <a:cs typeface="Helvetica" panose="020B0604020202020204" pitchFamily="34" charset="0"/>
              </a:rPr>
              <a:t>Percent of countries publishing key budget document in 2017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Helvetica" panose="020B0604020202020204" pitchFamily="34" charset="0"/>
                <a:cs typeface="Helvetica" panose="020B0604020202020204" pitchFamily="34" charset="0"/>
              </a:rPr>
              <a:t>ECA has above average publication rates for documents such as the EBP, EB, IYRs, YER and Ars, however is closer to the global average with lower publication rates for the PBS, CB, and MYR</a:t>
            </a:r>
          </a:p>
          <a:p>
            <a:endParaRPr lang="en-US" dirty="0"/>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8</a:t>
            </a:fld>
            <a:endParaRPr lang="en-US" altLang="en-US"/>
          </a:p>
        </p:txBody>
      </p:sp>
    </p:spTree>
    <p:extLst>
      <p:ext uri="{BB962C8B-B14F-4D97-AF65-F5344CB8AC3E}">
        <p14:creationId xmlns:p14="http://schemas.microsoft.com/office/powerpoint/2010/main" val="2175970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solidFill>
                <a:effectLst/>
                <a:latin typeface="Calibri" panose="020F0502020204030204" pitchFamily="34" charset="0"/>
              </a:rPr>
              <a:t>Progress toward greater transparency has stalled for the first time since IBP began measuring it over a decade ago</a:t>
            </a:r>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9</a:t>
            </a:fld>
            <a:endParaRPr lang="en-US" altLang="en-US"/>
          </a:p>
        </p:txBody>
      </p:sp>
    </p:spTree>
    <p:extLst>
      <p:ext uri="{BB962C8B-B14F-4D97-AF65-F5344CB8AC3E}">
        <p14:creationId xmlns:p14="http://schemas.microsoft.com/office/powerpoint/2010/main" val="2503441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+1 change in score for ECA countries, as compared to -2 at the global level</a:t>
            </a:r>
          </a:p>
          <a:p>
            <a:endParaRPr lang="en-US" dirty="0"/>
          </a:p>
          <a:p>
            <a:r>
              <a:rPr lang="en-US" dirty="0"/>
              <a:t>These figures are for 20 countries, excluding Moldova which only started the OBS assessment in 2017</a:t>
            </a:r>
          </a:p>
          <a:p>
            <a:endParaRPr lang="en-US" dirty="0"/>
          </a:p>
          <a:p>
            <a:r>
              <a:rPr lang="en-US" dirty="0"/>
              <a:t>Large gains seen in Georgia (+16), Turkey (+17), and Albania (+12) declines seen in Azerbaijan</a:t>
            </a:r>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10</a:t>
            </a:fld>
            <a:endParaRPr lang="en-US" altLang="en-US"/>
          </a:p>
        </p:txBody>
      </p:sp>
    </p:spTree>
    <p:extLst>
      <p:ext uri="{BB962C8B-B14F-4D97-AF65-F5344CB8AC3E}">
        <p14:creationId xmlns:p14="http://schemas.microsoft.com/office/powerpoint/2010/main" val="3840170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swoosh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33400"/>
            <a:ext cx="7011988" cy="732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IBP_logo_rgb_300dpi"/>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00200" y="1524000"/>
            <a:ext cx="62484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7"/>
          <p:cNvSpPr>
            <a:spLocks noChangeShapeType="1"/>
          </p:cNvSpPr>
          <p:nvPr userDrawn="1"/>
        </p:nvSpPr>
        <p:spPr bwMode="auto">
          <a:xfrm>
            <a:off x="5791200" y="5594350"/>
            <a:ext cx="0" cy="682625"/>
          </a:xfrm>
          <a:prstGeom prst="line">
            <a:avLst/>
          </a:prstGeom>
          <a:noFill/>
          <a:ln w="9525">
            <a:solidFill>
              <a:srgbClr val="E770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18"/>
          <p:cNvSpPr txBox="1">
            <a:spLocks noChangeArrowheads="1"/>
          </p:cNvSpPr>
          <p:nvPr userDrawn="1"/>
        </p:nvSpPr>
        <p:spPr bwMode="auto">
          <a:xfrm>
            <a:off x="5029200" y="4953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endParaRPr lang="en-US" altLang="en-US"/>
          </a:p>
        </p:txBody>
      </p:sp>
      <p:sp>
        <p:nvSpPr>
          <p:cNvPr id="39938" name="Rectangle 2"/>
          <p:cNvSpPr>
            <a:spLocks noGrp="1" noChangeArrowheads="1"/>
          </p:cNvSpPr>
          <p:nvPr>
            <p:ph type="ctrTitle"/>
          </p:nvPr>
        </p:nvSpPr>
        <p:spPr>
          <a:xfrm>
            <a:off x="1600200" y="3581400"/>
            <a:ext cx="6400800" cy="457200"/>
          </a:xfrm>
        </p:spPr>
        <p:txBody>
          <a:bodyPr lIns="91440" rIns="91440"/>
          <a:lstStyle>
            <a:lvl1pPr>
              <a:defRPr sz="2400"/>
            </a:lvl1pPr>
          </a:lstStyle>
          <a:p>
            <a:pPr lvl="0"/>
            <a:r>
              <a:rPr lang="en-US" altLang="en-US" noProof="0"/>
              <a:t>Click to edit Master title style</a:t>
            </a:r>
          </a:p>
        </p:txBody>
      </p:sp>
      <p:sp>
        <p:nvSpPr>
          <p:cNvPr id="39939" name="Rectangle 3"/>
          <p:cNvSpPr>
            <a:spLocks noGrp="1" noChangeArrowheads="1"/>
          </p:cNvSpPr>
          <p:nvPr>
            <p:ph type="subTitle" idx="1"/>
          </p:nvPr>
        </p:nvSpPr>
        <p:spPr>
          <a:xfrm>
            <a:off x="1600200" y="4038600"/>
            <a:ext cx="6400800" cy="457200"/>
          </a:xfrm>
        </p:spPr>
        <p:txBody>
          <a:bodyPr lIns="91440" rIns="91440"/>
          <a:lstStyle>
            <a:lvl1pPr marL="0" indent="0">
              <a:buFontTx/>
              <a:buNone/>
              <a:defRPr sz="2000"/>
            </a:lvl1pPr>
          </a:lstStyle>
          <a:p>
            <a:pPr lvl="0"/>
            <a:r>
              <a:rPr lang="en-US" altLang="en-US" noProof="0"/>
              <a:t>Click to edit Master subtitle style</a:t>
            </a:r>
          </a:p>
        </p:txBody>
      </p:sp>
    </p:spTree>
    <p:extLst>
      <p:ext uri="{BB962C8B-B14F-4D97-AF65-F5344CB8AC3E}">
        <p14:creationId xmlns:p14="http://schemas.microsoft.com/office/powerpoint/2010/main" val="363153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6" name="Rectangle 6"/>
          <p:cNvSpPr>
            <a:spLocks noGrp="1" noChangeArrowheads="1"/>
          </p:cNvSpPr>
          <p:nvPr>
            <p:ph type="sldNum" sz="quarter" idx="12"/>
          </p:nvPr>
        </p:nvSpPr>
        <p:spPr>
          <a:ln/>
        </p:spPr>
        <p:txBody>
          <a:bodyPr/>
          <a:lstStyle>
            <a:lvl1pPr>
              <a:defRPr/>
            </a:lvl1pPr>
          </a:lstStyle>
          <a:p>
            <a:pPr>
              <a:defRPr/>
            </a:pPr>
            <a:fld id="{6E75B26F-E43B-4509-A33C-701D020FDD32}" type="slidenum">
              <a:rPr lang="en-US" altLang="en-US"/>
              <a:pPr>
                <a:defRPr/>
              </a:pPr>
              <a:t>‹#›</a:t>
            </a:fld>
            <a:endParaRPr lang="en-US" altLang="en-US"/>
          </a:p>
        </p:txBody>
      </p:sp>
    </p:spTree>
    <p:extLst>
      <p:ext uri="{BB962C8B-B14F-4D97-AF65-F5344CB8AC3E}">
        <p14:creationId xmlns:p14="http://schemas.microsoft.com/office/powerpoint/2010/main" val="343336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6" name="Rectangle 6"/>
          <p:cNvSpPr>
            <a:spLocks noGrp="1" noChangeArrowheads="1"/>
          </p:cNvSpPr>
          <p:nvPr>
            <p:ph type="sldNum" sz="quarter" idx="12"/>
          </p:nvPr>
        </p:nvSpPr>
        <p:spPr>
          <a:ln/>
        </p:spPr>
        <p:txBody>
          <a:bodyPr/>
          <a:lstStyle>
            <a:lvl1pPr>
              <a:defRPr/>
            </a:lvl1pPr>
          </a:lstStyle>
          <a:p>
            <a:pPr>
              <a:defRPr/>
            </a:pPr>
            <a:fld id="{B6BA5317-B016-4827-BA32-713366F88E1B}" type="slidenum">
              <a:rPr lang="en-US" altLang="en-US"/>
              <a:pPr>
                <a:defRPr/>
              </a:pPr>
              <a:t>‹#›</a:t>
            </a:fld>
            <a:endParaRPr lang="en-US" altLang="en-US"/>
          </a:p>
        </p:txBody>
      </p:sp>
    </p:spTree>
    <p:extLst>
      <p:ext uri="{BB962C8B-B14F-4D97-AF65-F5344CB8AC3E}">
        <p14:creationId xmlns:p14="http://schemas.microsoft.com/office/powerpoint/2010/main" val="3847564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295400"/>
            <a:ext cx="3810000" cy="40386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7" name="Rectangle 6"/>
          <p:cNvSpPr>
            <a:spLocks noGrp="1" noChangeArrowheads="1"/>
          </p:cNvSpPr>
          <p:nvPr>
            <p:ph type="sldNum" sz="quarter" idx="12"/>
          </p:nvPr>
        </p:nvSpPr>
        <p:spPr>
          <a:ln/>
        </p:spPr>
        <p:txBody>
          <a:bodyPr/>
          <a:lstStyle>
            <a:lvl1pPr>
              <a:defRPr/>
            </a:lvl1pPr>
          </a:lstStyle>
          <a:p>
            <a:pPr>
              <a:defRPr/>
            </a:pPr>
            <a:fld id="{9142E66A-3126-44C2-BE25-B90C7E6F9CE4}" type="slidenum">
              <a:rPr lang="en-US" altLang="en-US"/>
              <a:pPr>
                <a:defRPr/>
              </a:pPr>
              <a:t>‹#›</a:t>
            </a:fld>
            <a:endParaRPr lang="en-US" altLang="en-US"/>
          </a:p>
        </p:txBody>
      </p:sp>
    </p:spTree>
    <p:extLst>
      <p:ext uri="{BB962C8B-B14F-4D97-AF65-F5344CB8AC3E}">
        <p14:creationId xmlns:p14="http://schemas.microsoft.com/office/powerpoint/2010/main" val="273424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4000" b="1">
                <a:solidFill>
                  <a:srgbClr val="E77033"/>
                </a:solidFill>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6" name="Rectangle 6"/>
          <p:cNvSpPr>
            <a:spLocks noGrp="1" noChangeArrowheads="1"/>
          </p:cNvSpPr>
          <p:nvPr>
            <p:ph type="sldNum" sz="quarter" idx="12"/>
          </p:nvPr>
        </p:nvSpPr>
        <p:spPr>
          <a:ln/>
        </p:spPr>
        <p:txBody>
          <a:bodyPr/>
          <a:lstStyle>
            <a:lvl1pPr>
              <a:defRPr/>
            </a:lvl1pPr>
          </a:lstStyle>
          <a:p>
            <a:pPr>
              <a:defRPr/>
            </a:pPr>
            <a:fld id="{061DD270-E972-4555-A2C8-A9A296872A0C}" type="slidenum">
              <a:rPr lang="en-US" altLang="en-US"/>
              <a:pPr>
                <a:defRPr/>
              </a:pPr>
              <a:t>‹#›</a:t>
            </a:fld>
            <a:endParaRPr lang="en-US" altLang="en-US"/>
          </a:p>
        </p:txBody>
      </p:sp>
    </p:spTree>
    <p:extLst>
      <p:ext uri="{BB962C8B-B14F-4D97-AF65-F5344CB8AC3E}">
        <p14:creationId xmlns:p14="http://schemas.microsoft.com/office/powerpoint/2010/main" val="94633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6" name="Rectangle 6"/>
          <p:cNvSpPr>
            <a:spLocks noGrp="1" noChangeArrowheads="1"/>
          </p:cNvSpPr>
          <p:nvPr>
            <p:ph type="sldNum" sz="quarter" idx="12"/>
          </p:nvPr>
        </p:nvSpPr>
        <p:spPr>
          <a:ln/>
        </p:spPr>
        <p:txBody>
          <a:bodyPr/>
          <a:lstStyle>
            <a:lvl1pPr>
              <a:defRPr/>
            </a:lvl1pPr>
          </a:lstStyle>
          <a:p>
            <a:pPr>
              <a:defRPr/>
            </a:pPr>
            <a:fld id="{587CC13A-426C-4837-8934-B56621C06106}" type="slidenum">
              <a:rPr lang="en-US" altLang="en-US"/>
              <a:pPr>
                <a:defRPr/>
              </a:pPr>
              <a:t>‹#›</a:t>
            </a:fld>
            <a:endParaRPr lang="en-US" altLang="en-US"/>
          </a:p>
        </p:txBody>
      </p:sp>
    </p:spTree>
    <p:extLst>
      <p:ext uri="{BB962C8B-B14F-4D97-AF65-F5344CB8AC3E}">
        <p14:creationId xmlns:p14="http://schemas.microsoft.com/office/powerpoint/2010/main" val="169937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7" name="Rectangle 6"/>
          <p:cNvSpPr>
            <a:spLocks noGrp="1" noChangeArrowheads="1"/>
          </p:cNvSpPr>
          <p:nvPr>
            <p:ph type="sldNum" sz="quarter" idx="12"/>
          </p:nvPr>
        </p:nvSpPr>
        <p:spPr>
          <a:ln/>
        </p:spPr>
        <p:txBody>
          <a:bodyPr/>
          <a:lstStyle>
            <a:lvl1pPr>
              <a:defRPr/>
            </a:lvl1pPr>
          </a:lstStyle>
          <a:p>
            <a:pPr>
              <a:defRPr/>
            </a:pPr>
            <a:fld id="{B6FB45BE-0F17-46A1-BCDD-050C2B8CD8FB}" type="slidenum">
              <a:rPr lang="en-US" altLang="en-US"/>
              <a:pPr>
                <a:defRPr/>
              </a:pPr>
              <a:t>‹#›</a:t>
            </a:fld>
            <a:endParaRPr lang="en-US" altLang="en-US"/>
          </a:p>
        </p:txBody>
      </p:sp>
    </p:spTree>
    <p:extLst>
      <p:ext uri="{BB962C8B-B14F-4D97-AF65-F5344CB8AC3E}">
        <p14:creationId xmlns:p14="http://schemas.microsoft.com/office/powerpoint/2010/main" val="372615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9" name="Rectangle 6"/>
          <p:cNvSpPr>
            <a:spLocks noGrp="1" noChangeArrowheads="1"/>
          </p:cNvSpPr>
          <p:nvPr>
            <p:ph type="sldNum" sz="quarter" idx="12"/>
          </p:nvPr>
        </p:nvSpPr>
        <p:spPr>
          <a:ln/>
        </p:spPr>
        <p:txBody>
          <a:bodyPr/>
          <a:lstStyle>
            <a:lvl1pPr>
              <a:defRPr/>
            </a:lvl1pPr>
          </a:lstStyle>
          <a:p>
            <a:pPr>
              <a:defRPr/>
            </a:pPr>
            <a:fld id="{64F176A7-45AA-4D74-B5E3-646A26E8DD19}" type="slidenum">
              <a:rPr lang="en-US" altLang="en-US"/>
              <a:pPr>
                <a:defRPr/>
              </a:pPr>
              <a:t>‹#›</a:t>
            </a:fld>
            <a:endParaRPr lang="en-US" altLang="en-US"/>
          </a:p>
        </p:txBody>
      </p:sp>
    </p:spTree>
    <p:extLst>
      <p:ext uri="{BB962C8B-B14F-4D97-AF65-F5344CB8AC3E}">
        <p14:creationId xmlns:p14="http://schemas.microsoft.com/office/powerpoint/2010/main" val="94094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5" name="Rectangle 6"/>
          <p:cNvSpPr>
            <a:spLocks noGrp="1" noChangeArrowheads="1"/>
          </p:cNvSpPr>
          <p:nvPr>
            <p:ph type="sldNum" sz="quarter" idx="12"/>
          </p:nvPr>
        </p:nvSpPr>
        <p:spPr>
          <a:ln/>
        </p:spPr>
        <p:txBody>
          <a:bodyPr/>
          <a:lstStyle>
            <a:lvl1pPr>
              <a:defRPr/>
            </a:lvl1pPr>
          </a:lstStyle>
          <a:p>
            <a:pPr>
              <a:defRPr/>
            </a:pPr>
            <a:fld id="{A7F6A710-8CD5-4907-BC41-186DFD16C37E}" type="slidenum">
              <a:rPr lang="en-US" altLang="en-US"/>
              <a:pPr>
                <a:defRPr/>
              </a:pPr>
              <a:t>‹#›</a:t>
            </a:fld>
            <a:endParaRPr lang="en-US" altLang="en-US"/>
          </a:p>
        </p:txBody>
      </p:sp>
    </p:spTree>
    <p:extLst>
      <p:ext uri="{BB962C8B-B14F-4D97-AF65-F5344CB8AC3E}">
        <p14:creationId xmlns:p14="http://schemas.microsoft.com/office/powerpoint/2010/main" val="147296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4" name="Rectangle 6"/>
          <p:cNvSpPr>
            <a:spLocks noGrp="1" noChangeArrowheads="1"/>
          </p:cNvSpPr>
          <p:nvPr>
            <p:ph type="sldNum" sz="quarter" idx="12"/>
          </p:nvPr>
        </p:nvSpPr>
        <p:spPr>
          <a:ln/>
        </p:spPr>
        <p:txBody>
          <a:bodyPr/>
          <a:lstStyle>
            <a:lvl1pPr>
              <a:defRPr/>
            </a:lvl1pPr>
          </a:lstStyle>
          <a:p>
            <a:pPr>
              <a:defRPr/>
            </a:pPr>
            <a:fld id="{C72724B6-EB81-47B5-82F8-BF13F9EAFE22}" type="slidenum">
              <a:rPr lang="en-US" altLang="en-US"/>
              <a:pPr>
                <a:defRPr/>
              </a:pPr>
              <a:t>‹#›</a:t>
            </a:fld>
            <a:endParaRPr lang="en-US" altLang="en-US"/>
          </a:p>
        </p:txBody>
      </p:sp>
    </p:spTree>
    <p:extLst>
      <p:ext uri="{BB962C8B-B14F-4D97-AF65-F5344CB8AC3E}">
        <p14:creationId xmlns:p14="http://schemas.microsoft.com/office/powerpoint/2010/main" val="328834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7" name="Rectangle 6"/>
          <p:cNvSpPr>
            <a:spLocks noGrp="1" noChangeArrowheads="1"/>
          </p:cNvSpPr>
          <p:nvPr>
            <p:ph type="sldNum" sz="quarter" idx="12"/>
          </p:nvPr>
        </p:nvSpPr>
        <p:spPr>
          <a:ln/>
        </p:spPr>
        <p:txBody>
          <a:bodyPr/>
          <a:lstStyle>
            <a:lvl1pPr>
              <a:defRPr/>
            </a:lvl1pPr>
          </a:lstStyle>
          <a:p>
            <a:pPr>
              <a:defRPr/>
            </a:pPr>
            <a:fld id="{82433B63-DAF3-4AE3-8DF7-A15A07D8B67C}" type="slidenum">
              <a:rPr lang="en-US" altLang="en-US"/>
              <a:pPr>
                <a:defRPr/>
              </a:pPr>
              <a:t>‹#›</a:t>
            </a:fld>
            <a:endParaRPr lang="en-US" altLang="en-US"/>
          </a:p>
        </p:txBody>
      </p:sp>
    </p:spTree>
    <p:extLst>
      <p:ext uri="{BB962C8B-B14F-4D97-AF65-F5344CB8AC3E}">
        <p14:creationId xmlns:p14="http://schemas.microsoft.com/office/powerpoint/2010/main" val="986368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7" name="Rectangle 6"/>
          <p:cNvSpPr>
            <a:spLocks noGrp="1" noChangeArrowheads="1"/>
          </p:cNvSpPr>
          <p:nvPr>
            <p:ph type="sldNum" sz="quarter" idx="12"/>
          </p:nvPr>
        </p:nvSpPr>
        <p:spPr>
          <a:ln/>
        </p:spPr>
        <p:txBody>
          <a:bodyPr/>
          <a:lstStyle>
            <a:lvl1pPr>
              <a:defRPr/>
            </a:lvl1pPr>
          </a:lstStyle>
          <a:p>
            <a:pPr>
              <a:defRPr/>
            </a:pPr>
            <a:fld id="{8EE386B3-8A84-4811-B560-57B8196D73E8}" type="slidenum">
              <a:rPr lang="en-US" altLang="en-US"/>
              <a:pPr>
                <a:defRPr/>
              </a:pPr>
              <a:t>‹#›</a:t>
            </a:fld>
            <a:endParaRPr lang="en-US" altLang="en-US"/>
          </a:p>
        </p:txBody>
      </p:sp>
    </p:spTree>
    <p:extLst>
      <p:ext uri="{BB962C8B-B14F-4D97-AF65-F5344CB8AC3E}">
        <p14:creationId xmlns:p14="http://schemas.microsoft.com/office/powerpoint/2010/main" val="38752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swooshe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228600"/>
            <a:ext cx="55451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685800" y="1295400"/>
            <a:ext cx="7772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891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en-US"/>
          </a:p>
        </p:txBody>
      </p:sp>
      <p:sp>
        <p:nvSpPr>
          <p:cNvPr id="38917" name="Rectangle 5"/>
          <p:cNvSpPr>
            <a:spLocks noGrp="1" noChangeArrowheads="1"/>
          </p:cNvSpPr>
          <p:nvPr>
            <p:ph type="ftr" sz="quarter" idx="3"/>
          </p:nvPr>
        </p:nvSpPr>
        <p:spPr bwMode="auto">
          <a:xfrm>
            <a:off x="5867400" y="6096000"/>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5580">
                    <a:alpha val="27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5580"/>
                </a:solidFill>
                <a:ea typeface="+mn-ea"/>
              </a:defRPr>
            </a:lvl1pPr>
          </a:lstStyle>
          <a:p>
            <a:pPr>
              <a:defRPr/>
            </a:pPr>
            <a:r>
              <a:rPr lang="en-US" altLang="en-US"/>
              <a:t>www.InternationalBudget.org</a:t>
            </a:r>
          </a:p>
        </p:txBody>
      </p:sp>
      <p:sp>
        <p:nvSpPr>
          <p:cNvPr id="38918" name="Rectangle 6"/>
          <p:cNvSpPr>
            <a:spLocks noGrp="1" noChangeArrowheads="1"/>
          </p:cNvSpPr>
          <p:nvPr>
            <p:ph type="sldNum" sz="quarter" idx="4"/>
          </p:nvPr>
        </p:nvSpPr>
        <p:spPr bwMode="auto">
          <a:xfrm>
            <a:off x="8686800" y="6096000"/>
            <a:ext cx="381000" cy="304800"/>
          </a:xfrm>
          <a:prstGeom prst="rect">
            <a:avLst/>
          </a:prstGeom>
          <a:noFill/>
          <a:ln>
            <a:noFill/>
          </a:ln>
          <a:effectLst/>
          <a:extLst>
            <a:ext uri="{909E8E84-426E-40DD-AFC4-6F175D3DCCD1}">
              <a14:hiddenFill xmlns:a14="http://schemas.microsoft.com/office/drawing/2010/main">
                <a:solidFill>
                  <a:srgbClr val="0055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5580"/>
                </a:solidFill>
                <a:ea typeface="+mn-ea"/>
              </a:defRPr>
            </a:lvl1pPr>
          </a:lstStyle>
          <a:p>
            <a:pPr>
              <a:defRPr/>
            </a:pPr>
            <a:fld id="{4C07E9AF-DB3A-448B-8B38-25540319B692}" type="slidenum">
              <a:rPr lang="en-US" altLang="en-US"/>
              <a:pPr>
                <a:defRPr/>
              </a:pPr>
              <a:t>‹#›</a:t>
            </a:fld>
            <a:endParaRPr lang="en-US" altLang="en-US"/>
          </a:p>
        </p:txBody>
      </p:sp>
      <p:pic>
        <p:nvPicPr>
          <p:cNvPr id="1032" name="Picture 10" descr="IBP_logo_rgb_300dpi"/>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5656263"/>
            <a:ext cx="37338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4"/>
          <p:cNvSpPr>
            <a:spLocks noChangeShapeType="1"/>
          </p:cNvSpPr>
          <p:nvPr userDrawn="1"/>
        </p:nvSpPr>
        <p:spPr bwMode="auto">
          <a:xfrm>
            <a:off x="8610600" y="6096000"/>
            <a:ext cx="0" cy="304800"/>
          </a:xfrm>
          <a:prstGeom prst="line">
            <a:avLst/>
          </a:prstGeom>
          <a:noFill/>
          <a:ln w="9525">
            <a:solidFill>
              <a:srgbClr val="E770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80"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hdr="0" dt="0"/>
  <p:txStyles>
    <p:titleStyle>
      <a:lvl1pPr algn="ctr" rtl="0" eaLnBrk="0" fontAlgn="base" hangingPunct="0">
        <a:spcBef>
          <a:spcPct val="0"/>
        </a:spcBef>
        <a:spcAft>
          <a:spcPct val="0"/>
        </a:spcAft>
        <a:defRPr sz="4000" b="1" kern="1200">
          <a:solidFill>
            <a:srgbClr val="E77033"/>
          </a:solidFill>
          <a:latin typeface="Calibri" panose="020F0502020204030204" pitchFamily="34" charset="0"/>
          <a:ea typeface="+mj-ea"/>
          <a:cs typeface="+mj-cs"/>
        </a:defRPr>
      </a:lvl1pPr>
      <a:lvl2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2pPr>
      <a:lvl3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3pPr>
      <a:lvl4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4pPr>
      <a:lvl5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5pPr>
      <a:lvl6pPr marL="457200" algn="l" rtl="0" fontAlgn="base">
        <a:spcBef>
          <a:spcPct val="0"/>
        </a:spcBef>
        <a:spcAft>
          <a:spcPct val="0"/>
        </a:spcAft>
        <a:defRPr sz="3600">
          <a:solidFill>
            <a:srgbClr val="005580"/>
          </a:solidFill>
          <a:latin typeface="Arial" panose="020B0604020202020204" pitchFamily="34" charset="0"/>
          <a:ea typeface="Osaka" pitchFamily="48" charset="-128"/>
        </a:defRPr>
      </a:lvl6pPr>
      <a:lvl7pPr marL="914400" algn="l" rtl="0" fontAlgn="base">
        <a:spcBef>
          <a:spcPct val="0"/>
        </a:spcBef>
        <a:spcAft>
          <a:spcPct val="0"/>
        </a:spcAft>
        <a:defRPr sz="3600">
          <a:solidFill>
            <a:srgbClr val="005580"/>
          </a:solidFill>
          <a:latin typeface="Arial" panose="020B0604020202020204" pitchFamily="34" charset="0"/>
          <a:ea typeface="Osaka" pitchFamily="48" charset="-128"/>
        </a:defRPr>
      </a:lvl7pPr>
      <a:lvl8pPr marL="1371600" algn="l" rtl="0" fontAlgn="base">
        <a:spcBef>
          <a:spcPct val="0"/>
        </a:spcBef>
        <a:spcAft>
          <a:spcPct val="0"/>
        </a:spcAft>
        <a:defRPr sz="3600">
          <a:solidFill>
            <a:srgbClr val="005580"/>
          </a:solidFill>
          <a:latin typeface="Arial" panose="020B0604020202020204" pitchFamily="34" charset="0"/>
          <a:ea typeface="Osaka" pitchFamily="48" charset="-128"/>
        </a:defRPr>
      </a:lvl8pPr>
      <a:lvl9pPr marL="1828800" algn="l" rtl="0" fontAlgn="base">
        <a:spcBef>
          <a:spcPct val="0"/>
        </a:spcBef>
        <a:spcAft>
          <a:spcPct val="0"/>
        </a:spcAft>
        <a:defRPr sz="3600">
          <a:solidFill>
            <a:srgbClr val="005580"/>
          </a:solidFill>
          <a:latin typeface="Arial" panose="020B0604020202020204" pitchFamily="34" charset="0"/>
          <a:ea typeface="Osaka" pitchFamily="48" charset="-128"/>
        </a:defRPr>
      </a:lvl9pPr>
    </p:titleStyle>
    <p:bodyStyle>
      <a:lvl1pPr marL="342900" indent="-342900" algn="l" rtl="0" eaLnBrk="0" fontAlgn="base" hangingPunct="0">
        <a:spcBef>
          <a:spcPct val="20000"/>
        </a:spcBef>
        <a:spcAft>
          <a:spcPct val="0"/>
        </a:spcAft>
        <a:buChar char="•"/>
        <a:defRPr sz="2800" kern="1200">
          <a:solidFill>
            <a:srgbClr val="005580"/>
          </a:solidFill>
          <a:latin typeface="+mn-lt"/>
          <a:ea typeface="+mn-ea"/>
          <a:cs typeface="+mn-cs"/>
        </a:defRPr>
      </a:lvl1pPr>
      <a:lvl2pPr marL="742950" indent="-285750" algn="l" rtl="0" eaLnBrk="0" fontAlgn="base" hangingPunct="0">
        <a:spcBef>
          <a:spcPct val="20000"/>
        </a:spcBef>
        <a:spcAft>
          <a:spcPct val="0"/>
        </a:spcAft>
        <a:buChar char="–"/>
        <a:defRPr sz="2400" kern="1200">
          <a:solidFill>
            <a:srgbClr val="005580"/>
          </a:solidFill>
          <a:latin typeface="+mn-lt"/>
          <a:ea typeface="+mn-ea"/>
          <a:cs typeface="+mn-cs"/>
        </a:defRPr>
      </a:lvl2pPr>
      <a:lvl3pPr marL="1143000" indent="-228600" algn="l" rtl="0" eaLnBrk="0" fontAlgn="base" hangingPunct="0">
        <a:spcBef>
          <a:spcPct val="20000"/>
        </a:spcBef>
        <a:spcAft>
          <a:spcPct val="0"/>
        </a:spcAft>
        <a:buChar char="•"/>
        <a:defRPr sz="2000" kern="1200">
          <a:solidFill>
            <a:srgbClr val="005580"/>
          </a:solidFill>
          <a:latin typeface="+mn-lt"/>
          <a:ea typeface="+mn-ea"/>
          <a:cs typeface="+mn-cs"/>
        </a:defRPr>
      </a:lvl3pPr>
      <a:lvl4pPr marL="1600200" indent="-228600" algn="l" rtl="0" eaLnBrk="0" fontAlgn="base" hangingPunct="0">
        <a:spcBef>
          <a:spcPct val="20000"/>
        </a:spcBef>
        <a:spcAft>
          <a:spcPct val="0"/>
        </a:spcAft>
        <a:buChar char="–"/>
        <a:defRPr kern="1200">
          <a:solidFill>
            <a:srgbClr val="005580"/>
          </a:solidFill>
          <a:latin typeface="+mn-lt"/>
          <a:ea typeface="+mn-ea"/>
          <a:cs typeface="+mn-cs"/>
        </a:defRPr>
      </a:lvl4pPr>
      <a:lvl5pPr marL="2057400" indent="-228600" algn="l" rtl="0" eaLnBrk="0" fontAlgn="base" hangingPunct="0">
        <a:spcBef>
          <a:spcPct val="20000"/>
        </a:spcBef>
        <a:spcAft>
          <a:spcPct val="0"/>
        </a:spcAft>
        <a:buChar char="»"/>
        <a:defRPr sz="1600" kern="1200">
          <a:solidFill>
            <a:srgbClr val="0055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04800" y="5486400"/>
            <a:ext cx="8382000" cy="914400"/>
          </a:xfrm>
        </p:spPr>
        <p:txBody>
          <a:bodyPr/>
          <a:lstStyle/>
          <a:p>
            <a:pPr algn="ctr">
              <a:defRPr/>
            </a:pPr>
            <a:r>
              <a:rPr lang="en-US" altLang="en-US" sz="1800" b="1" dirty="0">
                <a:latin typeface="Calibri" panose="020F0502020204030204" pitchFamily="34" charset="0"/>
              </a:rPr>
              <a:t>Elena Mondo , Senior Technical Advisor, International Budget Partnership</a:t>
            </a:r>
          </a:p>
          <a:p>
            <a:pPr algn="ctr">
              <a:defRPr/>
            </a:pPr>
            <a:r>
              <a:rPr lang="en-US" altLang="en-US" sz="1800" b="1" dirty="0">
                <a:latin typeface="Calibri" panose="020F0502020204030204" pitchFamily="34" charset="0"/>
              </a:rPr>
              <a:t>www.internationalbudget.org</a:t>
            </a:r>
          </a:p>
          <a:p>
            <a:pPr>
              <a:defRPr/>
            </a:pPr>
            <a:endParaRPr lang="en-US" altLang="en-US" sz="1600" b="1" dirty="0">
              <a:latin typeface="Calibri" panose="020F0502020204030204" pitchFamily="34" charset="0"/>
            </a:endParaRPr>
          </a:p>
          <a:p>
            <a:pPr>
              <a:defRPr/>
            </a:pPr>
            <a:endParaRPr lang="en-US" altLang="en-US" sz="1600" dirty="0">
              <a:latin typeface="Calibri" panose="020F0502020204030204" pitchFamily="34" charset="0"/>
            </a:endParaRPr>
          </a:p>
        </p:txBody>
      </p:sp>
      <p:sp>
        <p:nvSpPr>
          <p:cNvPr id="7" name="Title 5">
            <a:extLst>
              <a:ext uri="{FF2B5EF4-FFF2-40B4-BE49-F238E27FC236}">
                <a16:creationId xmlns:a16="http://schemas.microsoft.com/office/drawing/2014/main" id="{D901FE5A-5BAD-4A5B-8F77-064BF3513164}"/>
              </a:ext>
            </a:extLst>
          </p:cNvPr>
          <p:cNvSpPr txBox="1">
            <a:spLocks/>
          </p:cNvSpPr>
          <p:nvPr/>
        </p:nvSpPr>
        <p:spPr bwMode="auto">
          <a:xfrm>
            <a:off x="533400" y="2286000"/>
            <a:ext cx="7886700"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eaLnBrk="0" fontAlgn="base" hangingPunct="0">
              <a:spcBef>
                <a:spcPct val="0"/>
              </a:spcBef>
              <a:spcAft>
                <a:spcPct val="0"/>
              </a:spcAft>
              <a:defRPr sz="3600" kern="1200">
                <a:solidFill>
                  <a:srgbClr val="005580"/>
                </a:solidFill>
                <a:latin typeface="+mj-lt"/>
                <a:ea typeface="+mj-ea"/>
                <a:cs typeface="+mj-cs"/>
              </a:defRPr>
            </a:lvl1pPr>
            <a:lvl2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2pPr>
            <a:lvl3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3pPr>
            <a:lvl4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4pPr>
            <a:lvl5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5pPr>
            <a:lvl6pPr marL="457200" algn="l" rtl="0" fontAlgn="base">
              <a:spcBef>
                <a:spcPct val="0"/>
              </a:spcBef>
              <a:spcAft>
                <a:spcPct val="0"/>
              </a:spcAft>
              <a:defRPr sz="3600">
                <a:solidFill>
                  <a:srgbClr val="005580"/>
                </a:solidFill>
                <a:latin typeface="Arial" panose="020B0604020202020204" pitchFamily="34" charset="0"/>
                <a:ea typeface="Osaka" pitchFamily="48" charset="-128"/>
              </a:defRPr>
            </a:lvl6pPr>
            <a:lvl7pPr marL="914400" algn="l" rtl="0" fontAlgn="base">
              <a:spcBef>
                <a:spcPct val="0"/>
              </a:spcBef>
              <a:spcAft>
                <a:spcPct val="0"/>
              </a:spcAft>
              <a:defRPr sz="3600">
                <a:solidFill>
                  <a:srgbClr val="005580"/>
                </a:solidFill>
                <a:latin typeface="Arial" panose="020B0604020202020204" pitchFamily="34" charset="0"/>
                <a:ea typeface="Osaka" pitchFamily="48" charset="-128"/>
              </a:defRPr>
            </a:lvl7pPr>
            <a:lvl8pPr marL="1371600" algn="l" rtl="0" fontAlgn="base">
              <a:spcBef>
                <a:spcPct val="0"/>
              </a:spcBef>
              <a:spcAft>
                <a:spcPct val="0"/>
              </a:spcAft>
              <a:defRPr sz="3600">
                <a:solidFill>
                  <a:srgbClr val="005580"/>
                </a:solidFill>
                <a:latin typeface="Arial" panose="020B0604020202020204" pitchFamily="34" charset="0"/>
                <a:ea typeface="Osaka" pitchFamily="48" charset="-128"/>
              </a:defRPr>
            </a:lvl8pPr>
            <a:lvl9pPr marL="1828800" algn="l" rtl="0" fontAlgn="base">
              <a:spcBef>
                <a:spcPct val="0"/>
              </a:spcBef>
              <a:spcAft>
                <a:spcPct val="0"/>
              </a:spcAft>
              <a:defRPr sz="3600">
                <a:solidFill>
                  <a:srgbClr val="005580"/>
                </a:solidFill>
                <a:latin typeface="Arial" panose="020B0604020202020204" pitchFamily="34" charset="0"/>
                <a:ea typeface="Osaka" pitchFamily="48" charset="-128"/>
              </a:defRPr>
            </a:lvl9pPr>
          </a:lstStyle>
          <a:p>
            <a:pPr algn="ctr"/>
            <a:r>
              <a:rPr lang="en-US" sz="3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“Budgets as Bridges”</a:t>
            </a:r>
          </a:p>
          <a:p>
            <a:pPr algn="ctr"/>
            <a:r>
              <a:rPr lang="en-US" sz="4500" b="1" dirty="0">
                <a:solidFill>
                  <a:srgbClr val="E77033"/>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Insights from the </a:t>
            </a:r>
          </a:p>
          <a:p>
            <a:pPr algn="ctr"/>
            <a:r>
              <a:rPr lang="en-US" sz="4500" b="1" dirty="0">
                <a:solidFill>
                  <a:srgbClr val="E77033"/>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Open Budget Survey 2017</a:t>
            </a:r>
          </a:p>
        </p:txBody>
      </p:sp>
      <p:sp>
        <p:nvSpPr>
          <p:cNvPr id="6" name="Title 5">
            <a:extLst>
              <a:ext uri="{FF2B5EF4-FFF2-40B4-BE49-F238E27FC236}">
                <a16:creationId xmlns:a16="http://schemas.microsoft.com/office/drawing/2014/main" id="{AE7AF0C2-2591-462F-BCFB-785F4F0B06AE}"/>
              </a:ext>
            </a:extLst>
          </p:cNvPr>
          <p:cNvSpPr txBox="1">
            <a:spLocks/>
          </p:cNvSpPr>
          <p:nvPr/>
        </p:nvSpPr>
        <p:spPr bwMode="auto">
          <a:xfrm>
            <a:off x="457200" y="304800"/>
            <a:ext cx="7886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eaLnBrk="0" fontAlgn="base" hangingPunct="0">
              <a:spcBef>
                <a:spcPct val="0"/>
              </a:spcBef>
              <a:spcAft>
                <a:spcPct val="0"/>
              </a:spcAft>
              <a:defRPr sz="3600" kern="1200">
                <a:solidFill>
                  <a:srgbClr val="005580"/>
                </a:solidFill>
                <a:latin typeface="+mj-lt"/>
                <a:ea typeface="+mj-ea"/>
                <a:cs typeface="+mj-cs"/>
              </a:defRPr>
            </a:lvl1pPr>
            <a:lvl2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2pPr>
            <a:lvl3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3pPr>
            <a:lvl4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4pPr>
            <a:lvl5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5pPr>
            <a:lvl6pPr marL="457200" algn="l" rtl="0" fontAlgn="base">
              <a:spcBef>
                <a:spcPct val="0"/>
              </a:spcBef>
              <a:spcAft>
                <a:spcPct val="0"/>
              </a:spcAft>
              <a:defRPr sz="3600">
                <a:solidFill>
                  <a:srgbClr val="005580"/>
                </a:solidFill>
                <a:latin typeface="Arial" panose="020B0604020202020204" pitchFamily="34" charset="0"/>
                <a:ea typeface="Osaka" pitchFamily="48" charset="-128"/>
              </a:defRPr>
            </a:lvl6pPr>
            <a:lvl7pPr marL="914400" algn="l" rtl="0" fontAlgn="base">
              <a:spcBef>
                <a:spcPct val="0"/>
              </a:spcBef>
              <a:spcAft>
                <a:spcPct val="0"/>
              </a:spcAft>
              <a:defRPr sz="3600">
                <a:solidFill>
                  <a:srgbClr val="005580"/>
                </a:solidFill>
                <a:latin typeface="Arial" panose="020B0604020202020204" pitchFamily="34" charset="0"/>
                <a:ea typeface="Osaka" pitchFamily="48" charset="-128"/>
              </a:defRPr>
            </a:lvl7pPr>
            <a:lvl8pPr marL="1371600" algn="l" rtl="0" fontAlgn="base">
              <a:spcBef>
                <a:spcPct val="0"/>
              </a:spcBef>
              <a:spcAft>
                <a:spcPct val="0"/>
              </a:spcAft>
              <a:defRPr sz="3600">
                <a:solidFill>
                  <a:srgbClr val="005580"/>
                </a:solidFill>
                <a:latin typeface="Arial" panose="020B0604020202020204" pitchFamily="34" charset="0"/>
                <a:ea typeface="Osaka" pitchFamily="48" charset="-128"/>
              </a:defRPr>
            </a:lvl8pPr>
            <a:lvl9pPr marL="1828800" algn="l" rtl="0" fontAlgn="base">
              <a:spcBef>
                <a:spcPct val="0"/>
              </a:spcBef>
              <a:spcAft>
                <a:spcPct val="0"/>
              </a:spcAft>
              <a:defRPr sz="3600">
                <a:solidFill>
                  <a:srgbClr val="005580"/>
                </a:solidFill>
                <a:latin typeface="Arial" panose="020B0604020202020204" pitchFamily="34" charset="0"/>
                <a:ea typeface="Osaka" pitchFamily="48" charset="-128"/>
              </a:defRPr>
            </a:lvl9pPr>
          </a:lstStyle>
          <a:p>
            <a:pPr algn="ctr"/>
            <a:r>
              <a:rPr lang="en-US" sz="2800" b="1" i="1" dirty="0">
                <a:solidFill>
                  <a:schemeClr val="tx2">
                    <a:lumMod val="50000"/>
                    <a:lumOff val="50000"/>
                  </a:schemeClr>
                </a:solidFill>
                <a:latin typeface="Calibri" panose="020F0502020204030204" pitchFamily="34" charset="0"/>
                <a:cs typeface="Helvetica" panose="020B0604020202020204" pitchFamily="34" charset="0"/>
              </a:rPr>
              <a:t>OECD CESEE SBO       25 May 2018</a:t>
            </a:r>
          </a:p>
        </p:txBody>
      </p:sp>
    </p:spTree>
    <p:extLst>
      <p:ext uri="{BB962C8B-B14F-4D97-AF65-F5344CB8AC3E}">
        <p14:creationId xmlns:p14="http://schemas.microsoft.com/office/powerpoint/2010/main" val="1609652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362574-9385-4866-879D-0A7F95F983FE}"/>
              </a:ext>
            </a:extLst>
          </p:cNvPr>
          <p:cNvSpPr>
            <a:spLocks noGrp="1"/>
          </p:cNvSpPr>
          <p:nvPr>
            <p:ph type="title"/>
          </p:nvPr>
        </p:nvSpPr>
        <p:spPr>
          <a:xfrm>
            <a:off x="228600" y="304800"/>
            <a:ext cx="8610600" cy="685800"/>
          </a:xfrm>
        </p:spPr>
        <p:txBody>
          <a:bodyPr/>
          <a:lstStyle/>
          <a:p>
            <a:r>
              <a:rPr lang="en-US" sz="3200" b="0" dirty="0">
                <a:solidFill>
                  <a:srgbClr val="E77033"/>
                </a:solidFill>
                <a:latin typeface="Calibri" panose="020F0502020204030204" pitchFamily="34" charset="0"/>
              </a:rPr>
              <a:t>CESEE/PEMPAL: </a:t>
            </a:r>
            <a:r>
              <a:rPr lang="en-US" sz="3200" b="1" dirty="0">
                <a:solidFill>
                  <a:srgbClr val="E77033"/>
                </a:solidFill>
                <a:latin typeface="Calibri" panose="020F0502020204030204" pitchFamily="34" charset="0"/>
              </a:rPr>
              <a:t>Changes in </a:t>
            </a:r>
            <a:r>
              <a:rPr lang="en-US" sz="3200" dirty="0"/>
              <a:t>OBI Scores 2015-2017</a:t>
            </a:r>
            <a:endParaRPr lang="en-US" sz="3200" b="1" dirty="0">
              <a:solidFill>
                <a:srgbClr val="E77033"/>
              </a:solidFill>
              <a:latin typeface="Calibri" panose="020F0502020204030204" pitchFamily="34" charset="0"/>
            </a:endParaRPr>
          </a:p>
        </p:txBody>
      </p:sp>
      <p:sp>
        <p:nvSpPr>
          <p:cNvPr id="6" name="Slide Number Placeholder 5">
            <a:extLst>
              <a:ext uri="{FF2B5EF4-FFF2-40B4-BE49-F238E27FC236}">
                <a16:creationId xmlns:a16="http://schemas.microsoft.com/office/drawing/2014/main" id="{92A88F4B-D387-4F48-AB6E-ECB19A318E07}"/>
              </a:ext>
            </a:extLst>
          </p:cNvPr>
          <p:cNvSpPr>
            <a:spLocks noGrp="1"/>
          </p:cNvSpPr>
          <p:nvPr>
            <p:ph type="sldNum" sz="quarter" idx="12"/>
          </p:nvPr>
        </p:nvSpPr>
        <p:spPr>
          <a:xfrm>
            <a:off x="8686800" y="6400800"/>
            <a:ext cx="381000" cy="304800"/>
          </a:xfrm>
        </p:spPr>
        <p:txBody>
          <a:bodyPr/>
          <a:lstStyle/>
          <a:p>
            <a:pPr>
              <a:defRPr/>
            </a:pPr>
            <a:fld id="{B6FB45BE-0F17-46A1-BCDD-050C2B8CD8FB}" type="slidenum">
              <a:rPr lang="en-US" altLang="en-US" smtClean="0"/>
              <a:pPr>
                <a:defRPr/>
              </a:pPr>
              <a:t>10</a:t>
            </a:fld>
            <a:endParaRPr lang="en-US" altLang="en-US" dirty="0"/>
          </a:p>
        </p:txBody>
      </p:sp>
      <p:pic>
        <p:nvPicPr>
          <p:cNvPr id="8" name="Picture 7">
            <a:extLst>
              <a:ext uri="{FF2B5EF4-FFF2-40B4-BE49-F238E27FC236}">
                <a16:creationId xmlns:a16="http://schemas.microsoft.com/office/drawing/2014/main" id="{D17278B8-9DD5-4F86-9DD6-80E4649D7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66799"/>
            <a:ext cx="8192709" cy="5486401"/>
          </a:xfrm>
          <a:prstGeom prst="rect">
            <a:avLst/>
          </a:prstGeom>
        </p:spPr>
      </p:pic>
    </p:spTree>
    <p:extLst>
      <p:ext uri="{BB962C8B-B14F-4D97-AF65-F5344CB8AC3E}">
        <p14:creationId xmlns:p14="http://schemas.microsoft.com/office/powerpoint/2010/main" val="167018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5214-D082-4E08-8979-8893CB952B1A}"/>
              </a:ext>
            </a:extLst>
          </p:cNvPr>
          <p:cNvSpPr>
            <a:spLocks noGrp="1"/>
          </p:cNvSpPr>
          <p:nvPr>
            <p:ph type="title"/>
          </p:nvPr>
        </p:nvSpPr>
        <p:spPr>
          <a:xfrm>
            <a:off x="381000" y="228600"/>
            <a:ext cx="8534400" cy="838200"/>
          </a:xfrm>
        </p:spPr>
        <p:txBody>
          <a:bodyPr/>
          <a:lstStyle/>
          <a:p>
            <a:r>
              <a:rPr lang="en-US" sz="3200" dirty="0"/>
              <a:t>Common Challenges</a:t>
            </a:r>
            <a:r>
              <a:rPr lang="en-US" sz="2800" b="0" dirty="0"/>
              <a:t>, based on the 2017</a:t>
            </a:r>
            <a:br>
              <a:rPr lang="en-US" sz="2800" b="0" dirty="0"/>
            </a:br>
            <a:r>
              <a:rPr lang="en-US" sz="2800" b="0" dirty="0"/>
              <a:t>OBS assessment of </a:t>
            </a:r>
            <a:r>
              <a:rPr lang="en-US" sz="2800" dirty="0"/>
              <a:t>budget transparency </a:t>
            </a:r>
            <a:r>
              <a:rPr lang="en-US" sz="2800" b="0" dirty="0"/>
              <a:t>in the region</a:t>
            </a:r>
          </a:p>
        </p:txBody>
      </p:sp>
      <p:sp>
        <p:nvSpPr>
          <p:cNvPr id="3" name="Content Placeholder 2">
            <a:extLst>
              <a:ext uri="{FF2B5EF4-FFF2-40B4-BE49-F238E27FC236}">
                <a16:creationId xmlns:a16="http://schemas.microsoft.com/office/drawing/2014/main" id="{63161F4E-88AE-4ADE-BBA8-08429CC522FE}"/>
              </a:ext>
            </a:extLst>
          </p:cNvPr>
          <p:cNvSpPr>
            <a:spLocks noGrp="1"/>
          </p:cNvSpPr>
          <p:nvPr>
            <p:ph idx="1"/>
          </p:nvPr>
        </p:nvSpPr>
        <p:spPr>
          <a:xfrm>
            <a:off x="457200" y="1219200"/>
            <a:ext cx="8229600" cy="5410200"/>
          </a:xfrm>
        </p:spPr>
        <p:txBody>
          <a:bodyPr/>
          <a:lstStyle/>
          <a:p>
            <a:pPr marL="457200" indent="-457200">
              <a:spcAft>
                <a:spcPts val="600"/>
              </a:spcAft>
              <a:buFont typeface="+mj-lt"/>
              <a:buAutoNum type="arabicPeriod"/>
            </a:pPr>
            <a:r>
              <a:rPr lang="en-US" sz="2200" b="1" dirty="0">
                <a:latin typeface="Calibri  "/>
              </a:rPr>
              <a:t>Pre-Budget Statements are produced but not published</a:t>
            </a:r>
            <a:r>
              <a:rPr lang="en-US" sz="2200" dirty="0">
                <a:latin typeface="Calibri  "/>
              </a:rPr>
              <a:t> </a:t>
            </a:r>
            <a:r>
              <a:rPr lang="en-US" sz="2200" dirty="0">
                <a:latin typeface="Calibri  "/>
                <a:sym typeface="Wingdings" panose="05000000000000000000" pitchFamily="2" charset="2"/>
              </a:rPr>
              <a:t> make them available within the appropriate timeframe &amp; online</a:t>
            </a:r>
          </a:p>
          <a:p>
            <a:pPr marL="457200" indent="-457200">
              <a:spcAft>
                <a:spcPts val="600"/>
              </a:spcAft>
              <a:buFont typeface="+mj-lt"/>
              <a:buAutoNum type="arabicPeriod"/>
            </a:pPr>
            <a:r>
              <a:rPr lang="en-US" sz="2200" b="1" dirty="0">
                <a:latin typeface="Calibri  "/>
                <a:sym typeface="Wingdings" panose="05000000000000000000" pitchFamily="2" charset="2"/>
              </a:rPr>
              <a:t>Mid-Year Reviews are not produced</a:t>
            </a:r>
            <a:r>
              <a:rPr lang="en-US" sz="2200" dirty="0">
                <a:latin typeface="Calibri  "/>
                <a:sym typeface="Wingdings" panose="05000000000000000000" pitchFamily="2" charset="2"/>
              </a:rPr>
              <a:t>  discuss with peer countries, what do they include, when do they start preparing it, etc.</a:t>
            </a:r>
          </a:p>
          <a:p>
            <a:pPr marL="457200" indent="-457200">
              <a:spcAft>
                <a:spcPts val="600"/>
              </a:spcAft>
              <a:buFont typeface="+mj-lt"/>
              <a:buAutoNum type="arabicPeriod"/>
            </a:pPr>
            <a:r>
              <a:rPr lang="en-US" sz="2200" b="1" dirty="0">
                <a:latin typeface="Calibri  "/>
                <a:sym typeface="Wingdings" panose="05000000000000000000" pitchFamily="2" charset="2"/>
              </a:rPr>
              <a:t>Citizens Budgets are not produced</a:t>
            </a:r>
            <a:r>
              <a:rPr lang="en-US" sz="2200" dirty="0">
                <a:latin typeface="Calibri  "/>
                <a:sym typeface="Wingdings" panose="05000000000000000000" pitchFamily="2" charset="2"/>
              </a:rPr>
              <a:t>  refer to the PEMPAL knowledge product “</a:t>
            </a:r>
            <a:r>
              <a:rPr lang="en-US" sz="2200" dirty="0">
                <a:latin typeface="Calibri  "/>
              </a:rPr>
              <a:t>Breaking Challenges in Constructing Citizens Budgets for PEMPAL Countries”</a:t>
            </a:r>
            <a:r>
              <a:rPr lang="en-US" sz="2200" dirty="0">
                <a:latin typeface="Calibri  "/>
                <a:sym typeface="Wingdings" panose="05000000000000000000" pitchFamily="2" charset="2"/>
              </a:rPr>
              <a:t>, discuss with peer countries, take inspiration from other countries around the world</a:t>
            </a:r>
          </a:p>
          <a:p>
            <a:pPr marL="457200" indent="-457200">
              <a:spcAft>
                <a:spcPts val="600"/>
              </a:spcAft>
              <a:buFont typeface="+mj-lt"/>
              <a:buAutoNum type="arabicPeriod"/>
            </a:pPr>
            <a:r>
              <a:rPr lang="en-US" sz="2200" b="1" dirty="0">
                <a:latin typeface="Calibri  "/>
                <a:sym typeface="Wingdings" panose="05000000000000000000" pitchFamily="2" charset="2"/>
              </a:rPr>
              <a:t>Executive’s Budget Proposals lack comprehensiveness </a:t>
            </a:r>
            <a:r>
              <a:rPr lang="en-US" sz="2200" dirty="0">
                <a:latin typeface="Calibri  "/>
                <a:sym typeface="Wingdings" panose="05000000000000000000" pitchFamily="2" charset="2"/>
              </a:rPr>
              <a:t> more fine tuned, individual country analysis of what information is missing in the EBP package. Caveat: differs from country to country </a:t>
            </a:r>
          </a:p>
          <a:p>
            <a:pPr marL="457200" indent="-457200">
              <a:spcAft>
                <a:spcPts val="600"/>
              </a:spcAft>
              <a:buFont typeface="+mj-lt"/>
              <a:buAutoNum type="arabicPeriod"/>
            </a:pPr>
            <a:r>
              <a:rPr lang="en-US" sz="2200" b="1" dirty="0">
                <a:latin typeface="Calibri  "/>
                <a:sym typeface="Wingdings" panose="05000000000000000000" pitchFamily="2" charset="2"/>
              </a:rPr>
              <a:t>Performance information is incomplete</a:t>
            </a:r>
            <a:r>
              <a:rPr lang="en-US" sz="2200" dirty="0">
                <a:latin typeface="Calibri  "/>
                <a:sym typeface="Wingdings" panose="05000000000000000000" pitchFamily="2" charset="2"/>
              </a:rPr>
              <a:t> throughout the budget process (in both formulation and execution phases)  discuss what is feasible, given each country’s budgeting system</a:t>
            </a:r>
            <a:endParaRPr lang="en-US" sz="2200" dirty="0">
              <a:latin typeface="Calibri  "/>
            </a:endParaRPr>
          </a:p>
        </p:txBody>
      </p:sp>
      <p:sp>
        <p:nvSpPr>
          <p:cNvPr id="5" name="Slide Number Placeholder 4">
            <a:extLst>
              <a:ext uri="{FF2B5EF4-FFF2-40B4-BE49-F238E27FC236}">
                <a16:creationId xmlns:a16="http://schemas.microsoft.com/office/drawing/2014/main" id="{87FE9CE6-63E5-4CD0-8E9E-DB017EADD9D8}"/>
              </a:ext>
            </a:extLst>
          </p:cNvPr>
          <p:cNvSpPr>
            <a:spLocks noGrp="1"/>
          </p:cNvSpPr>
          <p:nvPr>
            <p:ph type="sldNum" sz="quarter" idx="12"/>
          </p:nvPr>
        </p:nvSpPr>
        <p:spPr>
          <a:xfrm>
            <a:off x="8686800" y="6400800"/>
            <a:ext cx="381000" cy="304800"/>
          </a:xfrm>
        </p:spPr>
        <p:txBody>
          <a:bodyPr/>
          <a:lstStyle/>
          <a:p>
            <a:pPr>
              <a:defRPr/>
            </a:pPr>
            <a:fld id="{061DD270-E972-4555-A2C8-A9A296872A0C}" type="slidenum">
              <a:rPr lang="en-US" altLang="en-US" smtClean="0"/>
              <a:pPr>
                <a:defRPr/>
              </a:pPr>
              <a:t>11</a:t>
            </a:fld>
            <a:endParaRPr lang="en-US" altLang="en-US" dirty="0"/>
          </a:p>
        </p:txBody>
      </p:sp>
    </p:spTree>
    <p:extLst>
      <p:ext uri="{BB962C8B-B14F-4D97-AF65-F5344CB8AC3E}">
        <p14:creationId xmlns:p14="http://schemas.microsoft.com/office/powerpoint/2010/main" val="194292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2377-7D30-46DA-85C9-677DEB39324E}"/>
              </a:ext>
            </a:extLst>
          </p:cNvPr>
          <p:cNvSpPr>
            <a:spLocks noGrp="1"/>
          </p:cNvSpPr>
          <p:nvPr>
            <p:ph type="title"/>
          </p:nvPr>
        </p:nvSpPr>
        <p:spPr>
          <a:xfrm>
            <a:off x="735419" y="2209800"/>
            <a:ext cx="7772400" cy="762000"/>
          </a:xfrm>
        </p:spPr>
        <p:txBody>
          <a:bodyPr/>
          <a:lstStyle/>
          <a:p>
            <a:r>
              <a:rPr lang="en-US" sz="4300" dirty="0"/>
              <a:t>Thank you!</a:t>
            </a:r>
          </a:p>
        </p:txBody>
      </p:sp>
      <p:sp>
        <p:nvSpPr>
          <p:cNvPr id="4" name="Footer Placeholder 3">
            <a:extLst>
              <a:ext uri="{FF2B5EF4-FFF2-40B4-BE49-F238E27FC236}">
                <a16:creationId xmlns:a16="http://schemas.microsoft.com/office/drawing/2014/main" id="{D26596C1-9444-4C9D-AF9A-115017452DEB}"/>
              </a:ext>
            </a:extLst>
          </p:cNvPr>
          <p:cNvSpPr>
            <a:spLocks noGrp="1"/>
          </p:cNvSpPr>
          <p:nvPr>
            <p:ph type="ftr" sz="quarter" idx="11"/>
          </p:nvPr>
        </p:nvSpPr>
        <p:spPr/>
        <p:txBody>
          <a:bodyPr/>
          <a:lstStyle/>
          <a:p>
            <a:pPr>
              <a:defRPr/>
            </a:pPr>
            <a:r>
              <a:rPr lang="en-US" altLang="en-US" b="1" dirty="0"/>
              <a:t>www.internationalbudget.org</a:t>
            </a:r>
          </a:p>
        </p:txBody>
      </p:sp>
      <p:sp>
        <p:nvSpPr>
          <p:cNvPr id="5" name="Slide Number Placeholder 4">
            <a:extLst>
              <a:ext uri="{FF2B5EF4-FFF2-40B4-BE49-F238E27FC236}">
                <a16:creationId xmlns:a16="http://schemas.microsoft.com/office/drawing/2014/main" id="{DE3347D2-3E7D-474A-BC8A-61370FAE3614}"/>
              </a:ext>
            </a:extLst>
          </p:cNvPr>
          <p:cNvSpPr>
            <a:spLocks noGrp="1"/>
          </p:cNvSpPr>
          <p:nvPr>
            <p:ph type="sldNum" sz="quarter" idx="12"/>
          </p:nvPr>
        </p:nvSpPr>
        <p:spPr/>
        <p:txBody>
          <a:bodyPr/>
          <a:lstStyle/>
          <a:p>
            <a:pPr>
              <a:defRPr/>
            </a:pPr>
            <a:fld id="{061DD270-E972-4555-A2C8-A9A296872A0C}" type="slidenum">
              <a:rPr lang="en-US" altLang="en-US" smtClean="0"/>
              <a:pPr>
                <a:defRPr/>
              </a:pPr>
              <a:t>12</a:t>
            </a:fld>
            <a:endParaRPr lang="en-US" altLang="en-US"/>
          </a:p>
        </p:txBody>
      </p:sp>
    </p:spTree>
    <p:extLst>
      <p:ext uri="{BB962C8B-B14F-4D97-AF65-F5344CB8AC3E}">
        <p14:creationId xmlns:p14="http://schemas.microsoft.com/office/powerpoint/2010/main" val="287405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pPr algn="ctr"/>
            <a:r>
              <a:rPr lang="en-US" sz="4000" b="1" dirty="0">
                <a:solidFill>
                  <a:srgbClr val="E77033"/>
                </a:solidFill>
                <a:latin typeface="Calibri" panose="020F0502020204030204" pitchFamily="34" charset="0"/>
                <a:cs typeface="Helvetica" panose="020B0604020202020204" pitchFamily="34" charset="0"/>
              </a:rPr>
              <a:t>The OBS Research Process</a:t>
            </a:r>
          </a:p>
        </p:txBody>
      </p:sp>
      <p:sp>
        <p:nvSpPr>
          <p:cNvPr id="5" name="Slide Number Placeholder 4"/>
          <p:cNvSpPr>
            <a:spLocks noGrp="1"/>
          </p:cNvSpPr>
          <p:nvPr>
            <p:ph type="sldNum" sz="quarter" idx="12"/>
          </p:nvPr>
        </p:nvSpPr>
        <p:spPr/>
        <p:txBody>
          <a:bodyPr/>
          <a:lstStyle/>
          <a:p>
            <a:pPr>
              <a:defRPr/>
            </a:pPr>
            <a:fld id="{061DD270-E972-4555-A2C8-A9A296872A0C}" type="slidenum">
              <a:rPr lang="en-US" altLang="en-US" smtClean="0"/>
              <a:pPr>
                <a:defRPr/>
              </a:pPr>
              <a:t>13</a:t>
            </a:fld>
            <a:endParaRPr lang="en-US" altLang="en-US"/>
          </a:p>
        </p:txBody>
      </p:sp>
      <p:pic>
        <p:nvPicPr>
          <p:cNvPr id="6" name="Picture 5"/>
          <p:cNvPicPr>
            <a:picLocks noChangeAspect="1"/>
          </p:cNvPicPr>
          <p:nvPr/>
        </p:nvPicPr>
        <p:blipFill rotWithShape="1">
          <a:blip r:embed="rId2"/>
          <a:srcRect t="3489" b="2665"/>
          <a:stretch/>
        </p:blipFill>
        <p:spPr>
          <a:xfrm>
            <a:off x="1655445" y="1051560"/>
            <a:ext cx="5810250" cy="4572000"/>
          </a:xfrm>
          <a:prstGeom prst="rect">
            <a:avLst/>
          </a:prstGeom>
        </p:spPr>
      </p:pic>
    </p:spTree>
    <p:extLst>
      <p:ext uri="{BB962C8B-B14F-4D97-AF65-F5344CB8AC3E}">
        <p14:creationId xmlns:p14="http://schemas.microsoft.com/office/powerpoint/2010/main" val="316824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02456"/>
          </a:xfrm>
        </p:spPr>
        <p:txBody>
          <a:bodyPr/>
          <a:lstStyle/>
          <a:p>
            <a:pPr algn="ctr"/>
            <a:r>
              <a:rPr lang="en-US" b="0" dirty="0">
                <a:solidFill>
                  <a:srgbClr val="E77033"/>
                </a:solidFill>
                <a:latin typeface="Calibri" panose="020F0502020204030204" pitchFamily="34" charset="0"/>
                <a:cs typeface="Helvetica" panose="020B0604020202020204" pitchFamily="34" charset="0"/>
              </a:rPr>
              <a:t>OBS 2017:</a:t>
            </a:r>
            <a:r>
              <a:rPr lang="en-US" b="1" dirty="0">
                <a:solidFill>
                  <a:srgbClr val="E77033"/>
                </a:solidFill>
                <a:latin typeface="Calibri" panose="020F0502020204030204" pitchFamily="34" charset="0"/>
                <a:cs typeface="Helvetica" panose="020B0604020202020204" pitchFamily="34" charset="0"/>
              </a:rPr>
              <a:t> </a:t>
            </a:r>
            <a:br>
              <a:rPr lang="en-US" b="1" dirty="0">
                <a:solidFill>
                  <a:srgbClr val="E77033"/>
                </a:solidFill>
                <a:latin typeface="Calibri" panose="020F0502020204030204" pitchFamily="34" charset="0"/>
                <a:cs typeface="Helvetica" panose="020B0604020202020204" pitchFamily="34" charset="0"/>
              </a:rPr>
            </a:br>
            <a:r>
              <a:rPr lang="en-US" b="1" dirty="0">
                <a:solidFill>
                  <a:srgbClr val="E77033"/>
                </a:solidFill>
                <a:latin typeface="Calibri" panose="020F0502020204030204" pitchFamily="34" charset="0"/>
                <a:cs typeface="Helvetica" panose="020B0604020202020204" pitchFamily="34" charset="0"/>
              </a:rPr>
              <a:t>Results for CESEE+PEMPAL</a:t>
            </a:r>
          </a:p>
        </p:txBody>
      </p:sp>
      <p:sp>
        <p:nvSpPr>
          <p:cNvPr id="6" name="Slide Number Placeholder 5"/>
          <p:cNvSpPr>
            <a:spLocks noGrp="1"/>
          </p:cNvSpPr>
          <p:nvPr>
            <p:ph type="sldNum" sz="quarter" idx="12"/>
          </p:nvPr>
        </p:nvSpPr>
        <p:spPr>
          <a:xfrm>
            <a:off x="8610600" y="6324600"/>
            <a:ext cx="381000" cy="304800"/>
          </a:xfrm>
        </p:spPr>
        <p:txBody>
          <a:bodyPr/>
          <a:lstStyle/>
          <a:p>
            <a:pPr>
              <a:defRPr/>
            </a:pPr>
            <a:fld id="{B6FB45BE-0F17-46A1-BCDD-050C2B8CD8FB}" type="slidenum">
              <a:rPr lang="en-US" altLang="en-US" smtClean="0"/>
              <a:pPr>
                <a:defRPr/>
              </a:pPr>
              <a:t>14</a:t>
            </a:fld>
            <a:endParaRPr lang="en-US" altLang="en-US" dirty="0"/>
          </a:p>
        </p:txBody>
      </p:sp>
      <p:pic>
        <p:nvPicPr>
          <p:cNvPr id="5" name="Picture 4">
            <a:extLst>
              <a:ext uri="{FF2B5EF4-FFF2-40B4-BE49-F238E27FC236}">
                <a16:creationId xmlns:a16="http://schemas.microsoft.com/office/drawing/2014/main" id="{3AFFFA01-15A8-4013-967E-29C17BBB1CB9}"/>
              </a:ext>
            </a:extLst>
          </p:cNvPr>
          <p:cNvPicPr>
            <a:picLocks noChangeAspect="1"/>
          </p:cNvPicPr>
          <p:nvPr/>
        </p:nvPicPr>
        <p:blipFill rotWithShape="1">
          <a:blip r:embed="rId3">
            <a:extLst>
              <a:ext uri="{28A0092B-C50C-407E-A947-70E740481C1C}">
                <a14:useLocalDpi xmlns:a14="http://schemas.microsoft.com/office/drawing/2010/main" val="0"/>
              </a:ext>
            </a:extLst>
          </a:blip>
          <a:srcRect t="-754" r="55951" b="93751"/>
          <a:stretch/>
        </p:blipFill>
        <p:spPr>
          <a:xfrm>
            <a:off x="4419600" y="6118412"/>
            <a:ext cx="4103389" cy="510988"/>
          </a:xfrm>
          <a:prstGeom prst="rect">
            <a:avLst/>
          </a:prstGeom>
        </p:spPr>
      </p:pic>
      <p:pic>
        <p:nvPicPr>
          <p:cNvPr id="9" name="Picture 8">
            <a:extLst>
              <a:ext uri="{FF2B5EF4-FFF2-40B4-BE49-F238E27FC236}">
                <a16:creationId xmlns:a16="http://schemas.microsoft.com/office/drawing/2014/main" id="{B9F1D9F3-88B9-4052-8640-7CE039A468ED}"/>
              </a:ext>
            </a:extLst>
          </p:cNvPr>
          <p:cNvPicPr>
            <a:picLocks noChangeAspect="1"/>
          </p:cNvPicPr>
          <p:nvPr/>
        </p:nvPicPr>
        <p:blipFill rotWithShape="1">
          <a:blip r:embed="rId4">
            <a:extLst>
              <a:ext uri="{28A0092B-C50C-407E-A947-70E740481C1C}">
                <a14:useLocalDpi xmlns:a14="http://schemas.microsoft.com/office/drawing/2010/main" val="0"/>
              </a:ext>
            </a:extLst>
          </a:blip>
          <a:srcRect t="6700" b="4412"/>
          <a:stretch/>
        </p:blipFill>
        <p:spPr>
          <a:xfrm>
            <a:off x="3032312" y="1353468"/>
            <a:ext cx="5578288" cy="4742532"/>
          </a:xfrm>
          <a:prstGeom prst="rect">
            <a:avLst/>
          </a:prstGeom>
        </p:spPr>
      </p:pic>
      <p:sp>
        <p:nvSpPr>
          <p:cNvPr id="3" name="Content Placeholder 2"/>
          <p:cNvSpPr>
            <a:spLocks noGrp="1"/>
          </p:cNvSpPr>
          <p:nvPr>
            <p:ph sz="half" idx="1"/>
          </p:nvPr>
        </p:nvSpPr>
        <p:spPr>
          <a:xfrm>
            <a:off x="457200" y="1905000"/>
            <a:ext cx="2651312" cy="3200400"/>
          </a:xfrm>
          <a:ln w="6350">
            <a:solidFill>
              <a:schemeClr val="bg2"/>
            </a:solidFill>
          </a:ln>
        </p:spPr>
        <p:txBody>
          <a:bodyPr/>
          <a:lstStyle/>
          <a:p>
            <a:pPr marL="0" indent="0" algn="ctr">
              <a:lnSpc>
                <a:spcPct val="120000"/>
              </a:lnSpc>
              <a:buNone/>
            </a:pPr>
            <a:r>
              <a:rPr lang="en-US" sz="2600" dirty="0">
                <a:latin typeface="Calibri  "/>
                <a:cs typeface="Helvetica" panose="020B0604020202020204" pitchFamily="34" charset="0"/>
              </a:rPr>
              <a:t>Of the 21 countries covered in the   OBS 2017, </a:t>
            </a:r>
          </a:p>
          <a:p>
            <a:pPr marL="0" indent="0" algn="ctr">
              <a:lnSpc>
                <a:spcPct val="120000"/>
              </a:lnSpc>
              <a:buNone/>
            </a:pPr>
            <a:r>
              <a:rPr lang="en-US" sz="2600" b="1" dirty="0">
                <a:latin typeface="Calibri  "/>
                <a:cs typeface="Helvetica" panose="020B0604020202020204" pitchFamily="34" charset="0"/>
              </a:rPr>
              <a:t>71% </a:t>
            </a:r>
            <a:r>
              <a:rPr lang="en-US" sz="2600" dirty="0">
                <a:latin typeface="Calibri  "/>
                <a:cs typeface="Helvetica" panose="020B0604020202020204" pitchFamily="34" charset="0"/>
              </a:rPr>
              <a:t>fail to provide sufficient budget information</a:t>
            </a:r>
          </a:p>
        </p:txBody>
      </p:sp>
    </p:spTree>
    <p:extLst>
      <p:ext uri="{BB962C8B-B14F-4D97-AF65-F5344CB8AC3E}">
        <p14:creationId xmlns:p14="http://schemas.microsoft.com/office/powerpoint/2010/main" val="78999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pPr algn="ctr"/>
            <a:r>
              <a:rPr lang="en-US" b="1" dirty="0">
                <a:solidFill>
                  <a:srgbClr val="E77033"/>
                </a:solidFill>
                <a:latin typeface="Calibri" panose="020F0502020204030204" pitchFamily="34" charset="0"/>
                <a:cs typeface="Helvetica" panose="020B0604020202020204" pitchFamily="34" charset="0"/>
              </a:rPr>
              <a:t>Global State of Budget </a:t>
            </a:r>
            <a:r>
              <a:rPr lang="en-US" dirty="0">
                <a:cs typeface="Helvetica" panose="020B0604020202020204" pitchFamily="34" charset="0"/>
              </a:rPr>
              <a:t>D</a:t>
            </a:r>
            <a:r>
              <a:rPr lang="en-US" b="1" dirty="0">
                <a:solidFill>
                  <a:srgbClr val="E77033"/>
                </a:solidFill>
                <a:latin typeface="Calibri" panose="020F0502020204030204" pitchFamily="34" charset="0"/>
                <a:cs typeface="Helvetica" panose="020B0604020202020204" pitchFamily="34" charset="0"/>
              </a:rPr>
              <a:t>ocuments</a:t>
            </a:r>
          </a:p>
        </p:txBody>
      </p:sp>
      <p:sp>
        <p:nvSpPr>
          <p:cNvPr id="3" name="Content Placeholder 2"/>
          <p:cNvSpPr>
            <a:spLocks noGrp="1"/>
          </p:cNvSpPr>
          <p:nvPr>
            <p:ph idx="1"/>
          </p:nvPr>
        </p:nvSpPr>
        <p:spPr>
          <a:xfrm>
            <a:off x="685800" y="990600"/>
            <a:ext cx="7772400" cy="4724400"/>
          </a:xfrm>
        </p:spPr>
        <p:txBody>
          <a:bodyPr/>
          <a:lstStyle/>
          <a:p>
            <a:pPr>
              <a:spcAft>
                <a:spcPts val="1200"/>
              </a:spcAft>
            </a:pPr>
            <a:r>
              <a:rPr lang="en-US" sz="2400" dirty="0">
                <a:latin typeface="Calibri" panose="020F0502020204030204" pitchFamily="34" charset="0"/>
                <a:cs typeface="Helvetica" panose="020B0604020202020204" pitchFamily="34" charset="0"/>
              </a:rPr>
              <a:t>The OBS is anchored on </a:t>
            </a:r>
            <a:r>
              <a:rPr lang="en-US" sz="2400" b="1" dirty="0">
                <a:latin typeface="Calibri" panose="020F0502020204030204" pitchFamily="34" charset="0"/>
                <a:cs typeface="Helvetica" panose="020B0604020202020204" pitchFamily="34" charset="0"/>
              </a:rPr>
              <a:t>eight</a:t>
            </a:r>
            <a:r>
              <a:rPr lang="en-US" sz="2400" dirty="0">
                <a:latin typeface="Calibri" panose="020F0502020204030204" pitchFamily="34" charset="0"/>
                <a:cs typeface="Helvetica" panose="020B0604020202020204" pitchFamily="34" charset="0"/>
              </a:rPr>
              <a:t> key internationally recognized budget documents necessary to inform the four stages of the budget cycle</a:t>
            </a:r>
          </a:p>
          <a:p>
            <a:pPr>
              <a:spcAft>
                <a:spcPts val="1200"/>
              </a:spcAft>
            </a:pPr>
            <a:r>
              <a:rPr lang="en-US" sz="2400" dirty="0">
                <a:latin typeface="Calibri" panose="020F0502020204030204" pitchFamily="34" charset="0"/>
                <a:cs typeface="Helvetica" panose="020B0604020202020204" pitchFamily="34" charset="0"/>
              </a:rPr>
              <a:t>These include planning documents, execution reports, and the audit findings</a:t>
            </a:r>
          </a:p>
          <a:p>
            <a:pPr>
              <a:spcAft>
                <a:spcPts val="1200"/>
              </a:spcAft>
            </a:pPr>
            <a:r>
              <a:rPr lang="en-US" sz="2400" b="1" dirty="0">
                <a:latin typeface="Calibri" panose="020F0502020204030204" pitchFamily="34" charset="0"/>
                <a:cs typeface="Helvetica" panose="020B0604020202020204" pitchFamily="34" charset="0"/>
              </a:rPr>
              <a:t>Publicly available documents </a:t>
            </a:r>
            <a:r>
              <a:rPr lang="en-US" sz="2400" dirty="0">
                <a:latin typeface="Calibri" panose="020F0502020204030204" pitchFamily="34" charset="0"/>
                <a:cs typeface="Helvetica" panose="020B0604020202020204" pitchFamily="34" charset="0"/>
              </a:rPr>
              <a:t>= published online and in a timely manner (the acceptable timeframe varies for each document). </a:t>
            </a:r>
          </a:p>
          <a:p>
            <a:pPr>
              <a:spcAft>
                <a:spcPts val="1200"/>
              </a:spcAft>
            </a:pPr>
            <a:r>
              <a:rPr lang="en-US" sz="2400" b="1" dirty="0">
                <a:latin typeface="Calibri" panose="020F0502020204030204" pitchFamily="34" charset="0"/>
                <a:cs typeface="Helvetica" panose="020B0604020202020204" pitchFamily="34" charset="0"/>
              </a:rPr>
              <a:t>Cutoff date</a:t>
            </a:r>
            <a:r>
              <a:rPr lang="en-US" sz="2400" dirty="0">
                <a:latin typeface="Calibri" panose="020F0502020204030204" pitchFamily="34" charset="0"/>
                <a:cs typeface="Helvetica" panose="020B0604020202020204" pitchFamily="34" charset="0"/>
              </a:rPr>
              <a:t>: for the OBS 2017, only documents that should have been published prior to 31 December 2016 have been assessed</a:t>
            </a:r>
          </a:p>
        </p:txBody>
      </p:sp>
      <p:sp>
        <p:nvSpPr>
          <p:cNvPr id="4" name="Footer Placeholder 3"/>
          <p:cNvSpPr>
            <a:spLocks noGrp="1"/>
          </p:cNvSpPr>
          <p:nvPr>
            <p:ph type="ftr" sz="quarter" idx="11"/>
          </p:nvPr>
        </p:nvSpPr>
        <p:spPr/>
        <p:txBody>
          <a:bodyPr/>
          <a:lstStyle/>
          <a:p>
            <a:pPr>
              <a:defRPr/>
            </a:pPr>
            <a:r>
              <a:rPr lang="en-US" altLang="en-US" dirty="0"/>
              <a:t>www.internationalbudget.org</a:t>
            </a:r>
          </a:p>
        </p:txBody>
      </p:sp>
      <p:sp>
        <p:nvSpPr>
          <p:cNvPr id="5" name="Slide Number Placeholder 4"/>
          <p:cNvSpPr>
            <a:spLocks noGrp="1"/>
          </p:cNvSpPr>
          <p:nvPr>
            <p:ph type="sldNum" sz="quarter" idx="12"/>
          </p:nvPr>
        </p:nvSpPr>
        <p:spPr/>
        <p:txBody>
          <a:bodyPr/>
          <a:lstStyle/>
          <a:p>
            <a:pPr>
              <a:defRPr/>
            </a:pPr>
            <a:fld id="{061DD270-E972-4555-A2C8-A9A296872A0C}" type="slidenum">
              <a:rPr lang="en-US" altLang="en-US" smtClean="0"/>
              <a:pPr>
                <a:defRPr/>
              </a:pPr>
              <a:t>15</a:t>
            </a:fld>
            <a:endParaRPr lang="en-US" altLang="en-US"/>
          </a:p>
        </p:txBody>
      </p:sp>
    </p:spTree>
    <p:extLst>
      <p:ext uri="{BB962C8B-B14F-4D97-AF65-F5344CB8AC3E}">
        <p14:creationId xmlns:p14="http://schemas.microsoft.com/office/powerpoint/2010/main" val="110837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70560"/>
          </a:xfrm>
        </p:spPr>
        <p:txBody>
          <a:bodyPr/>
          <a:lstStyle/>
          <a:p>
            <a:pPr algn="ctr"/>
            <a:r>
              <a:rPr lang="en-US" sz="3800" dirty="0">
                <a:solidFill>
                  <a:srgbClr val="E77033"/>
                </a:solidFill>
                <a:latin typeface="Calibri" panose="020F0502020204030204" pitchFamily="34" charset="0"/>
                <a:cs typeface="Helvetica" panose="020B0604020202020204" pitchFamily="34" charset="0"/>
              </a:rPr>
              <a:t>Taking a Longer </a:t>
            </a:r>
            <a:r>
              <a:rPr lang="en-US" sz="3800" dirty="0">
                <a:cs typeface="Helvetica" panose="020B0604020202020204" pitchFamily="34" charset="0"/>
              </a:rPr>
              <a:t>V</a:t>
            </a:r>
            <a:r>
              <a:rPr lang="en-US" sz="3800" dirty="0">
                <a:solidFill>
                  <a:srgbClr val="E77033"/>
                </a:solidFill>
                <a:latin typeface="Calibri" panose="020F0502020204030204" pitchFamily="34" charset="0"/>
                <a:cs typeface="Helvetica" panose="020B0604020202020204" pitchFamily="34" charset="0"/>
              </a:rPr>
              <a:t>iew:</a:t>
            </a:r>
            <a:r>
              <a:rPr lang="en-US" sz="3800" b="1" dirty="0">
                <a:solidFill>
                  <a:srgbClr val="E77033"/>
                </a:solidFill>
                <a:latin typeface="Calibri" panose="020F0502020204030204" pitchFamily="34" charset="0"/>
                <a:cs typeface="Helvetica" panose="020B0604020202020204" pitchFamily="34" charset="0"/>
              </a:rPr>
              <a:t> 2008 - 2017</a:t>
            </a:r>
          </a:p>
        </p:txBody>
      </p:sp>
      <p:sp>
        <p:nvSpPr>
          <p:cNvPr id="3" name="Content Placeholder 2"/>
          <p:cNvSpPr>
            <a:spLocks noGrp="1"/>
          </p:cNvSpPr>
          <p:nvPr>
            <p:ph sz="half" idx="1"/>
          </p:nvPr>
        </p:nvSpPr>
        <p:spPr>
          <a:xfrm>
            <a:off x="762000" y="990600"/>
            <a:ext cx="7772400" cy="5044440"/>
          </a:xfrm>
        </p:spPr>
        <p:txBody>
          <a:bodyPr/>
          <a:lstStyle/>
          <a:p>
            <a:pPr>
              <a:spcAft>
                <a:spcPts val="1200"/>
              </a:spcAft>
            </a:pPr>
            <a:r>
              <a:rPr lang="en-US" sz="2500" dirty="0">
                <a:latin typeface="Calibri" panose="020F0502020204030204" pitchFamily="34" charset="0"/>
                <a:cs typeface="Helvetica" panose="020B0604020202020204" pitchFamily="34" charset="0"/>
              </a:rPr>
              <a:t>The decline in budget transparency in 2017 did not erase all of the gains from previous rounds of the OBS </a:t>
            </a:r>
            <a:r>
              <a:rPr lang="en-US" sz="2500" dirty="0">
                <a:latin typeface="Calibri" panose="020F0502020204030204" pitchFamily="34" charset="0"/>
                <a:cs typeface="Helvetica" panose="020B0604020202020204" pitchFamily="34" charset="0"/>
                <a:sym typeface="Wingdings" panose="05000000000000000000" pitchFamily="2" charset="2"/>
              </a:rPr>
              <a:t></a:t>
            </a:r>
            <a:r>
              <a:rPr lang="en-US" sz="2500" b="1" dirty="0">
                <a:latin typeface="Calibri" panose="020F0502020204030204" pitchFamily="34" charset="0"/>
                <a:cs typeface="Helvetica" panose="020B0604020202020204" pitchFamily="34" charset="0"/>
                <a:sym typeface="Wingdings" panose="05000000000000000000" pitchFamily="2" charset="2"/>
              </a:rPr>
              <a:t> </a:t>
            </a:r>
            <a:r>
              <a:rPr lang="en-US" sz="2500" b="1" dirty="0">
                <a:latin typeface="Calibri" panose="020F0502020204030204" pitchFamily="34" charset="0"/>
                <a:cs typeface="Helvetica" panose="020B0604020202020204" pitchFamily="34" charset="0"/>
              </a:rPr>
              <a:t>Between 2008 and 2017, the average OBI score rose</a:t>
            </a:r>
            <a:r>
              <a:rPr lang="en-US" sz="2500" dirty="0">
                <a:latin typeface="Calibri" panose="020F0502020204030204" pitchFamily="34" charset="0"/>
                <a:cs typeface="Helvetica" panose="020B0604020202020204" pitchFamily="34" charset="0"/>
              </a:rPr>
              <a:t> by 6 points for comparable countries</a:t>
            </a:r>
          </a:p>
          <a:p>
            <a:pPr>
              <a:spcAft>
                <a:spcPts val="1200"/>
              </a:spcAft>
            </a:pPr>
            <a:r>
              <a:rPr lang="en-US" sz="2500" dirty="0">
                <a:latin typeface="Calibri" panose="020F0502020204030204" pitchFamily="34" charset="0"/>
                <a:cs typeface="Helvetica" panose="020B0604020202020204" pitchFamily="34" charset="0"/>
              </a:rPr>
              <a:t>Increase in </a:t>
            </a:r>
            <a:r>
              <a:rPr lang="en-US" sz="2500" b="1" dirty="0">
                <a:latin typeface="Calibri" panose="020F0502020204030204" pitchFamily="34" charset="0"/>
                <a:cs typeface="Helvetica" panose="020B0604020202020204" pitchFamily="34" charset="0"/>
              </a:rPr>
              <a:t>comprehensiveness</a:t>
            </a:r>
            <a:r>
              <a:rPr lang="en-US" sz="2500" dirty="0">
                <a:latin typeface="Calibri" panose="020F0502020204030204" pitchFamily="34" charset="0"/>
                <a:cs typeface="Helvetica" panose="020B0604020202020204" pitchFamily="34" charset="0"/>
              </a:rPr>
              <a:t>: available budget documents contain more information than they did in previous years</a:t>
            </a:r>
          </a:p>
          <a:p>
            <a:pPr>
              <a:spcAft>
                <a:spcPts val="1200"/>
              </a:spcAft>
            </a:pPr>
            <a:r>
              <a:rPr lang="en-US" sz="2500" b="1" dirty="0">
                <a:latin typeface="Calibri" panose="020F0502020204030204" pitchFamily="34" charset="0"/>
                <a:cs typeface="Helvetica" panose="020B0604020202020204" pitchFamily="34" charset="0"/>
              </a:rPr>
              <a:t>Individual country gains</a:t>
            </a:r>
            <a:r>
              <a:rPr lang="en-US" sz="2500" dirty="0">
                <a:latin typeface="Calibri" panose="020F0502020204030204" pitchFamily="34" charset="0"/>
                <a:cs typeface="Helvetica" panose="020B0604020202020204" pitchFamily="34" charset="0"/>
              </a:rPr>
              <a:t>: substantial improvements in diverse countries like Georgia, Jordan, Mexico, and Senegal </a:t>
            </a:r>
            <a:r>
              <a:rPr lang="en-US" sz="2500" dirty="0">
                <a:latin typeface="Calibri" panose="020F0502020204030204" pitchFamily="34" charset="0"/>
                <a:cs typeface="Helvetica" panose="020B0604020202020204" pitchFamily="34" charset="0"/>
                <a:sym typeface="Wingdings" panose="05000000000000000000" pitchFamily="2" charset="2"/>
              </a:rPr>
              <a:t> </a:t>
            </a:r>
            <a:r>
              <a:rPr lang="en-US" sz="2500" dirty="0">
                <a:latin typeface="Calibri" panose="020F0502020204030204" pitchFamily="34" charset="0"/>
                <a:cs typeface="Helvetica" panose="020B0604020202020204" pitchFamily="34" charset="0"/>
              </a:rPr>
              <a:t>any government can register impressive gains in transparency in a short period of time</a:t>
            </a:r>
          </a:p>
        </p:txBody>
      </p:sp>
      <p:sp>
        <p:nvSpPr>
          <p:cNvPr id="5" name="Footer Placeholder 4"/>
          <p:cNvSpPr>
            <a:spLocks noGrp="1"/>
          </p:cNvSpPr>
          <p:nvPr>
            <p:ph type="ftr" sz="quarter" idx="11"/>
          </p:nvPr>
        </p:nvSpPr>
        <p:spPr/>
        <p:txBody>
          <a:bodyPr/>
          <a:lstStyle/>
          <a:p>
            <a:pPr>
              <a:defRPr/>
            </a:pPr>
            <a:r>
              <a:rPr lang="en-US" altLang="en-US" dirty="0"/>
              <a:t>www.internationalbudget.org</a:t>
            </a:r>
          </a:p>
        </p:txBody>
      </p:sp>
      <p:sp>
        <p:nvSpPr>
          <p:cNvPr id="6" name="Slide Number Placeholder 5"/>
          <p:cNvSpPr>
            <a:spLocks noGrp="1"/>
          </p:cNvSpPr>
          <p:nvPr>
            <p:ph type="sldNum" sz="quarter" idx="12"/>
          </p:nvPr>
        </p:nvSpPr>
        <p:spPr/>
        <p:txBody>
          <a:bodyPr/>
          <a:lstStyle/>
          <a:p>
            <a:pPr>
              <a:defRPr/>
            </a:pPr>
            <a:fld id="{B6FB45BE-0F17-46A1-BCDD-050C2B8CD8FB}" type="slidenum">
              <a:rPr lang="en-US" altLang="en-US" smtClean="0"/>
              <a:pPr>
                <a:defRPr/>
              </a:pPr>
              <a:t>16</a:t>
            </a:fld>
            <a:endParaRPr lang="en-US" altLang="en-US"/>
          </a:p>
        </p:txBody>
      </p:sp>
    </p:spTree>
    <p:extLst>
      <p:ext uri="{BB962C8B-B14F-4D97-AF65-F5344CB8AC3E}">
        <p14:creationId xmlns:p14="http://schemas.microsoft.com/office/powerpoint/2010/main" val="364720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lstStyle/>
          <a:p>
            <a:pPr algn="ctr"/>
            <a:r>
              <a:rPr lang="en-US" sz="4000" b="0" dirty="0">
                <a:solidFill>
                  <a:srgbClr val="E77033"/>
                </a:solidFill>
                <a:latin typeface="Calibri" panose="020F0502020204030204" pitchFamily="34" charset="0"/>
                <a:cs typeface="Helvetica" panose="020B0604020202020204" pitchFamily="34" charset="0"/>
              </a:rPr>
              <a:t>Open Budget Survey: </a:t>
            </a:r>
            <a:r>
              <a:rPr lang="en-US" sz="4000" b="1" dirty="0">
                <a:solidFill>
                  <a:srgbClr val="E77033"/>
                </a:solidFill>
                <a:latin typeface="Calibri" panose="020F0502020204030204" pitchFamily="34" charset="0"/>
                <a:cs typeface="Helvetica" panose="020B0604020202020204" pitchFamily="34" charset="0"/>
              </a:rPr>
              <a:t>Key Features</a:t>
            </a:r>
          </a:p>
        </p:txBody>
      </p:sp>
      <p:sp>
        <p:nvSpPr>
          <p:cNvPr id="3" name="Content Placeholder 2"/>
          <p:cNvSpPr>
            <a:spLocks noGrp="1"/>
          </p:cNvSpPr>
          <p:nvPr>
            <p:ph idx="1"/>
          </p:nvPr>
        </p:nvSpPr>
        <p:spPr>
          <a:xfrm>
            <a:off x="533400" y="762000"/>
            <a:ext cx="8077200" cy="5638800"/>
          </a:xfrm>
        </p:spPr>
        <p:txBody>
          <a:bodyPr/>
          <a:lstStyle/>
          <a:p>
            <a:pPr>
              <a:spcAft>
                <a:spcPts val="600"/>
              </a:spcAft>
            </a:pPr>
            <a:r>
              <a:rPr lang="en-US" sz="2300" dirty="0">
                <a:solidFill>
                  <a:srgbClr val="006598"/>
                </a:solidFill>
                <a:latin typeface="Calibri" panose="020F0502020204030204" pitchFamily="34" charset="0"/>
                <a:cs typeface="Helvetica" panose="020B0604020202020204" pitchFamily="34" charset="0"/>
              </a:rPr>
              <a:t>Assesses whether three pillars for a well functioning budget accountability system are in place: transparency, public participation, oversight effectiveness</a:t>
            </a:r>
          </a:p>
          <a:p>
            <a:pPr>
              <a:spcAft>
                <a:spcPts val="600"/>
              </a:spcAft>
            </a:pPr>
            <a:r>
              <a:rPr lang="en-US" sz="2300" dirty="0">
                <a:solidFill>
                  <a:srgbClr val="006598"/>
                </a:solidFill>
                <a:latin typeface="Calibri" panose="020F0502020204030204" pitchFamily="34" charset="0"/>
                <a:cs typeface="Helvetica" panose="020B0604020202020204" pitchFamily="34" charset="0"/>
              </a:rPr>
              <a:t>Independent, evidence-based, comparative measure of budget transparency and accountability around the world</a:t>
            </a:r>
          </a:p>
          <a:p>
            <a:pPr>
              <a:spcAft>
                <a:spcPts val="600"/>
              </a:spcAft>
            </a:pPr>
            <a:r>
              <a:rPr lang="en-US" sz="2300" dirty="0">
                <a:solidFill>
                  <a:srgbClr val="006598"/>
                </a:solidFill>
                <a:latin typeface="Calibri" panose="020F0502020204030204" pitchFamily="34" charset="0"/>
                <a:cs typeface="Helvetica" panose="020B0604020202020204" pitchFamily="34" charset="0"/>
              </a:rPr>
              <a:t>Produced by independent budget experts</a:t>
            </a:r>
          </a:p>
          <a:p>
            <a:pPr>
              <a:spcAft>
                <a:spcPts val="600"/>
              </a:spcAft>
            </a:pPr>
            <a:r>
              <a:rPr lang="en-US" sz="2300" dirty="0">
                <a:solidFill>
                  <a:srgbClr val="006598"/>
                </a:solidFill>
                <a:latin typeface="Calibri" panose="020F0502020204030204" pitchFamily="34" charset="0"/>
                <a:cs typeface="Helvetica" panose="020B0604020202020204" pitchFamily="34" charset="0"/>
              </a:rPr>
              <a:t>Questions based on international standards</a:t>
            </a:r>
          </a:p>
          <a:p>
            <a:pPr>
              <a:spcAft>
                <a:spcPts val="600"/>
              </a:spcAft>
            </a:pPr>
            <a:r>
              <a:rPr lang="en-US" sz="2300" dirty="0">
                <a:solidFill>
                  <a:srgbClr val="006598"/>
                </a:solidFill>
                <a:latin typeface="Calibri" panose="020F0502020204030204" pitchFamily="34" charset="0"/>
                <a:cs typeface="Helvetica" panose="020B0604020202020204" pitchFamily="34" charset="0"/>
              </a:rPr>
              <a:t>Measures observable facts using 145 scored indicators</a:t>
            </a:r>
          </a:p>
          <a:p>
            <a:pPr>
              <a:spcAft>
                <a:spcPts val="600"/>
              </a:spcAft>
            </a:pPr>
            <a:r>
              <a:rPr lang="en-US" sz="2300" dirty="0">
                <a:solidFill>
                  <a:srgbClr val="006598"/>
                </a:solidFill>
                <a:latin typeface="Calibri" panose="020F0502020204030204" pitchFamily="34" charset="0"/>
                <a:cs typeface="Helvetica" panose="020B0604020202020204" pitchFamily="34" charset="0"/>
              </a:rPr>
              <a:t>Six rounds completed: 2006, 2008, 2010, 2012, 2015, and 2017</a:t>
            </a:r>
          </a:p>
          <a:p>
            <a:pPr>
              <a:spcAft>
                <a:spcPts val="600"/>
              </a:spcAft>
            </a:pPr>
            <a:r>
              <a:rPr lang="en-US" sz="2300" dirty="0">
                <a:solidFill>
                  <a:srgbClr val="006598"/>
                </a:solidFill>
                <a:latin typeface="Calibri" panose="020F0502020204030204" pitchFamily="34" charset="0"/>
                <a:cs typeface="Helvetica" panose="020B0604020202020204" pitchFamily="34" charset="0"/>
              </a:rPr>
              <a:t>Covers 115 countries, including 13 new countries in 2017</a:t>
            </a:r>
          </a:p>
          <a:p>
            <a:pPr>
              <a:spcAft>
                <a:spcPts val="600"/>
              </a:spcAft>
            </a:pPr>
            <a:r>
              <a:rPr lang="en-US" sz="2300" i="1" dirty="0">
                <a:solidFill>
                  <a:srgbClr val="006598"/>
                </a:solidFill>
                <a:latin typeface="Calibri" panose="020F0502020204030204" pitchFamily="34" charset="0"/>
                <a:cs typeface="Helvetica" panose="020B0604020202020204" pitchFamily="34" charset="0"/>
              </a:rPr>
              <a:t>Open Budget Index </a:t>
            </a:r>
            <a:r>
              <a:rPr lang="en-US" sz="2300" dirty="0">
                <a:solidFill>
                  <a:srgbClr val="006598"/>
                </a:solidFill>
                <a:latin typeface="Calibri" panose="020F0502020204030204" pitchFamily="34" charset="0"/>
                <a:cs typeface="Helvetica" panose="020B0604020202020204" pitchFamily="34" charset="0"/>
              </a:rPr>
              <a:t>scores are publicized the most </a:t>
            </a:r>
            <a:r>
              <a:rPr lang="en-US" sz="2300" dirty="0">
                <a:solidFill>
                  <a:srgbClr val="006598"/>
                </a:solidFill>
                <a:latin typeface="Calibri" panose="020F0502020204030204" pitchFamily="34" charset="0"/>
                <a:cs typeface="Helvetica" panose="020B0604020202020204" pitchFamily="34" charset="0"/>
                <a:sym typeface="Wingdings" panose="05000000000000000000" pitchFamily="2" charset="2"/>
              </a:rPr>
              <a:t>= </a:t>
            </a:r>
            <a:r>
              <a:rPr lang="en-US" sz="2300" dirty="0">
                <a:solidFill>
                  <a:srgbClr val="006598"/>
                </a:solidFill>
                <a:latin typeface="Calibri" panose="020F0502020204030204" pitchFamily="34" charset="0"/>
                <a:cs typeface="Helvetica" panose="020B0604020202020204" pitchFamily="34" charset="0"/>
              </a:rPr>
              <a:t>public availability + comprehensiveness of key budget documents </a:t>
            </a:r>
            <a:r>
              <a:rPr lang="en-US" sz="2300" dirty="0">
                <a:solidFill>
                  <a:srgbClr val="006598"/>
                </a:solidFill>
                <a:latin typeface="Calibri" panose="020F0502020204030204" pitchFamily="34" charset="0"/>
                <a:cs typeface="Helvetica" panose="020B0604020202020204" pitchFamily="34" charset="0"/>
                <a:sym typeface="Wingdings" panose="05000000000000000000" pitchFamily="2" charset="2"/>
              </a:rPr>
              <a:t> transparency</a:t>
            </a:r>
            <a:endParaRPr lang="en-US" sz="2300" dirty="0">
              <a:solidFill>
                <a:srgbClr val="006598"/>
              </a:solidFill>
              <a:latin typeface="Calibri" panose="020F0502020204030204" pitchFamily="34" charset="0"/>
              <a:cs typeface="Helvetica" panose="020B0604020202020204" pitchFamily="34" charset="0"/>
            </a:endParaRPr>
          </a:p>
        </p:txBody>
      </p:sp>
      <p:sp>
        <p:nvSpPr>
          <p:cNvPr id="5" name="Slide Number Placeholder 4"/>
          <p:cNvSpPr>
            <a:spLocks noGrp="1"/>
          </p:cNvSpPr>
          <p:nvPr>
            <p:ph type="sldNum" sz="quarter" idx="12"/>
          </p:nvPr>
        </p:nvSpPr>
        <p:spPr>
          <a:xfrm>
            <a:off x="8686800" y="6324600"/>
            <a:ext cx="381000" cy="304800"/>
          </a:xfrm>
        </p:spPr>
        <p:txBody>
          <a:bodyPr/>
          <a:lstStyle/>
          <a:p>
            <a:pPr>
              <a:defRPr/>
            </a:pPr>
            <a:fld id="{061DD270-E972-4555-A2C8-A9A296872A0C}" type="slidenum">
              <a:rPr lang="en-US" altLang="en-US" smtClean="0"/>
              <a:pPr>
                <a:defRPr/>
              </a:pPr>
              <a:t>2</a:t>
            </a:fld>
            <a:endParaRPr lang="en-US" altLang="en-US"/>
          </a:p>
        </p:txBody>
      </p:sp>
      <p:sp>
        <p:nvSpPr>
          <p:cNvPr id="6" name="Footer Placeholder 2">
            <a:extLst>
              <a:ext uri="{FF2B5EF4-FFF2-40B4-BE49-F238E27FC236}">
                <a16:creationId xmlns:a16="http://schemas.microsoft.com/office/drawing/2014/main" id="{30931FA2-78FF-47DA-80F1-976221616307}"/>
              </a:ext>
            </a:extLst>
          </p:cNvPr>
          <p:cNvSpPr>
            <a:spLocks noGrp="1"/>
          </p:cNvSpPr>
          <p:nvPr>
            <p:ph type="ftr" sz="quarter" idx="11"/>
          </p:nvPr>
        </p:nvSpPr>
        <p:spPr>
          <a:xfrm>
            <a:off x="6019800" y="6324600"/>
            <a:ext cx="2667000" cy="304800"/>
          </a:xfrm>
        </p:spPr>
        <p:txBody>
          <a:bodyPr/>
          <a:lstStyle/>
          <a:p>
            <a:pPr>
              <a:defRPr/>
            </a:pPr>
            <a:r>
              <a:rPr lang="en-US" altLang="en-US" dirty="0"/>
              <a:t>www.internationalbudget.org</a:t>
            </a:r>
          </a:p>
        </p:txBody>
      </p:sp>
    </p:spTree>
    <p:extLst>
      <p:ext uri="{BB962C8B-B14F-4D97-AF65-F5344CB8AC3E}">
        <p14:creationId xmlns:p14="http://schemas.microsoft.com/office/powerpoint/2010/main" val="206896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pPr algn="ctr"/>
            <a:r>
              <a:rPr lang="en-US" sz="4000" b="0" dirty="0">
                <a:solidFill>
                  <a:srgbClr val="E77033"/>
                </a:solidFill>
                <a:latin typeface="Calibri" panose="020F0502020204030204" pitchFamily="34" charset="0"/>
                <a:cs typeface="Helvetica" panose="020B0604020202020204" pitchFamily="34" charset="0"/>
              </a:rPr>
              <a:t>OBS: </a:t>
            </a:r>
            <a:r>
              <a:rPr lang="en-US" sz="4000" b="1" dirty="0">
                <a:solidFill>
                  <a:srgbClr val="E77033"/>
                </a:solidFill>
                <a:latin typeface="Calibri" panose="020F0502020204030204" pitchFamily="34" charset="0"/>
                <a:cs typeface="Helvetica" panose="020B0604020202020204" pitchFamily="34" charset="0"/>
              </a:rPr>
              <a:t>What Does </a:t>
            </a:r>
            <a:r>
              <a:rPr lang="en-US" dirty="0">
                <a:cs typeface="Helvetica" panose="020B0604020202020204" pitchFamily="34" charset="0"/>
              </a:rPr>
              <a:t>It</a:t>
            </a:r>
            <a:r>
              <a:rPr lang="en-US" sz="4000" b="1" dirty="0">
                <a:solidFill>
                  <a:srgbClr val="E77033"/>
                </a:solidFill>
                <a:latin typeface="Calibri" panose="020F0502020204030204" pitchFamily="34" charset="0"/>
                <a:cs typeface="Helvetica" panose="020B0604020202020204" pitchFamily="34" charset="0"/>
              </a:rPr>
              <a:t> Evaluate?</a:t>
            </a:r>
            <a:endParaRPr lang="en-US" sz="4000" dirty="0">
              <a:latin typeface="Calibri" panose="020F0502020204030204" pitchFamily="34" charset="0"/>
              <a:cs typeface="Helvetica" panose="020B0604020202020204" pitchFamily="34" charset="0"/>
            </a:endParaRPr>
          </a:p>
        </p:txBody>
      </p:sp>
      <p:sp>
        <p:nvSpPr>
          <p:cNvPr id="5" name="Slide Number Placeholder 4"/>
          <p:cNvSpPr>
            <a:spLocks noGrp="1"/>
          </p:cNvSpPr>
          <p:nvPr>
            <p:ph type="sldNum" sz="quarter" idx="12"/>
          </p:nvPr>
        </p:nvSpPr>
        <p:spPr>
          <a:xfrm>
            <a:off x="8686800" y="6324600"/>
            <a:ext cx="381000" cy="304800"/>
          </a:xfrm>
        </p:spPr>
        <p:txBody>
          <a:bodyPr/>
          <a:lstStyle/>
          <a:p>
            <a:pPr>
              <a:defRPr/>
            </a:pPr>
            <a:fld id="{061DD270-E972-4555-A2C8-A9A296872A0C}" type="slidenum">
              <a:rPr lang="en-US" altLang="en-US" smtClean="0"/>
              <a:pPr>
                <a:defRPr/>
              </a:pPr>
              <a:t>3</a:t>
            </a:fld>
            <a:endParaRPr lang="en-US" altLang="en-US" dirty="0"/>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9719" b="7665"/>
          <a:stretch/>
        </p:blipFill>
        <p:spPr>
          <a:xfrm>
            <a:off x="9236" y="1079509"/>
            <a:ext cx="9144000" cy="2590801"/>
          </a:xfrm>
          <a:prstGeom prst="rect">
            <a:avLst/>
          </a:prstGeom>
        </p:spPr>
      </p:pic>
      <p:sp>
        <p:nvSpPr>
          <p:cNvPr id="21" name="TextBox 20"/>
          <p:cNvSpPr txBox="1"/>
          <p:nvPr/>
        </p:nvSpPr>
        <p:spPr>
          <a:xfrm>
            <a:off x="3626489" y="4038600"/>
            <a:ext cx="2317109" cy="923330"/>
          </a:xfrm>
          <a:prstGeom prst="rect">
            <a:avLst/>
          </a:prstGeom>
          <a:noFill/>
        </p:spPr>
        <p:txBody>
          <a:bodyPr wrap="square" rtlCol="0">
            <a:spAutoFit/>
          </a:bodyPr>
          <a:lstStyle/>
          <a:p>
            <a:pPr marL="114300" indent="-114300">
              <a:buFont typeface="Arial" panose="020B0604020202020204" pitchFamily="34" charset="0"/>
              <a:buChar char="•"/>
            </a:pPr>
            <a:r>
              <a:rPr lang="en-US" sz="1800" b="1" dirty="0">
                <a:solidFill>
                  <a:srgbClr val="005580"/>
                </a:solidFill>
                <a:latin typeface="Calibri" panose="020F0502020204030204" pitchFamily="34" charset="0"/>
                <a:cs typeface="Helvetica" panose="020B0604020202020204" pitchFamily="34" charset="0"/>
              </a:rPr>
              <a:t>18 revised questions </a:t>
            </a:r>
            <a:r>
              <a:rPr lang="en-US" sz="1800" dirty="0">
                <a:solidFill>
                  <a:srgbClr val="005580"/>
                </a:solidFill>
                <a:latin typeface="Calibri" panose="020F0502020204030204" pitchFamily="34" charset="0"/>
                <a:cs typeface="Helvetica" panose="020B0604020202020204" pitchFamily="34" charset="0"/>
              </a:rPr>
              <a:t>examine formal oversight institutions</a:t>
            </a:r>
          </a:p>
        </p:txBody>
      </p:sp>
      <p:sp>
        <p:nvSpPr>
          <p:cNvPr id="22" name="TextBox 21"/>
          <p:cNvSpPr txBox="1"/>
          <p:nvPr/>
        </p:nvSpPr>
        <p:spPr>
          <a:xfrm>
            <a:off x="377049" y="4038600"/>
            <a:ext cx="2438400" cy="2400657"/>
          </a:xfrm>
          <a:prstGeom prst="rect">
            <a:avLst/>
          </a:prstGeom>
          <a:noFill/>
        </p:spPr>
        <p:txBody>
          <a:bodyPr wrap="square" rtlCol="0">
            <a:spAutoFit/>
          </a:bodyPr>
          <a:lstStyle/>
          <a:p>
            <a:pPr marL="114300" indent="-114300">
              <a:buFont typeface="Arial" panose="020B0604020202020204" pitchFamily="34" charset="0"/>
              <a:buChar char="•"/>
            </a:pPr>
            <a:r>
              <a:rPr lang="en-US" sz="1800" b="1" dirty="0">
                <a:solidFill>
                  <a:srgbClr val="005580"/>
                </a:solidFill>
                <a:latin typeface="Calibri" panose="020F0502020204030204" pitchFamily="34" charset="0"/>
                <a:cs typeface="Helvetica" panose="020B0604020202020204" pitchFamily="34" charset="0"/>
              </a:rPr>
              <a:t>109 indicators</a:t>
            </a:r>
            <a:r>
              <a:rPr lang="en-US" sz="1800" dirty="0">
                <a:solidFill>
                  <a:srgbClr val="005580"/>
                </a:solidFill>
                <a:latin typeface="Calibri" panose="020F0502020204030204" pitchFamily="34" charset="0"/>
                <a:cs typeface="Helvetica" panose="020B0604020202020204" pitchFamily="34" charset="0"/>
              </a:rPr>
              <a:t> used to construct the Open Budget Index assess whether governments publish online and in a timely manner eight key budget documents</a:t>
            </a:r>
          </a:p>
          <a:p>
            <a:pPr marL="342900" indent="-342900">
              <a:buFont typeface="Arial" panose="020B0604020202020204" pitchFamily="34" charset="0"/>
              <a:buChar char="•"/>
            </a:pPr>
            <a:endParaRPr lang="en-US" dirty="0"/>
          </a:p>
        </p:txBody>
      </p:sp>
      <p:sp>
        <p:nvSpPr>
          <p:cNvPr id="23" name="TextBox 22"/>
          <p:cNvSpPr txBox="1"/>
          <p:nvPr/>
        </p:nvSpPr>
        <p:spPr>
          <a:xfrm>
            <a:off x="6629400" y="4048542"/>
            <a:ext cx="2438400" cy="1754326"/>
          </a:xfrm>
          <a:prstGeom prst="rect">
            <a:avLst/>
          </a:prstGeom>
          <a:noFill/>
        </p:spPr>
        <p:txBody>
          <a:bodyPr wrap="square" rtlCol="0">
            <a:spAutoFit/>
          </a:bodyPr>
          <a:lstStyle/>
          <a:p>
            <a:pPr marL="114300" indent="-114300">
              <a:buFont typeface="Arial" panose="020B0604020202020204" pitchFamily="34" charset="0"/>
              <a:buChar char="•"/>
            </a:pPr>
            <a:r>
              <a:rPr lang="en-US" sz="1800" b="1" dirty="0">
                <a:solidFill>
                  <a:srgbClr val="005580"/>
                </a:solidFill>
                <a:latin typeface="Calibri" panose="020F0502020204030204" pitchFamily="34" charset="0"/>
                <a:cs typeface="Helvetica" panose="020B0604020202020204" pitchFamily="34" charset="0"/>
              </a:rPr>
              <a:t>18 new questions</a:t>
            </a:r>
            <a:r>
              <a:rPr lang="en-US" sz="1800" dirty="0">
                <a:solidFill>
                  <a:srgbClr val="005580"/>
                </a:solidFill>
                <a:latin typeface="Calibri" panose="020F0502020204030204" pitchFamily="34" charset="0"/>
                <a:cs typeface="Helvetica" panose="020B0604020202020204" pitchFamily="34" charset="0"/>
              </a:rPr>
              <a:t> examine opportunities for public participation in national budget decision-making and oversight</a:t>
            </a:r>
          </a:p>
        </p:txBody>
      </p:sp>
      <p:sp>
        <p:nvSpPr>
          <p:cNvPr id="8" name="Footer Placeholder 2">
            <a:extLst>
              <a:ext uri="{FF2B5EF4-FFF2-40B4-BE49-F238E27FC236}">
                <a16:creationId xmlns:a16="http://schemas.microsoft.com/office/drawing/2014/main" id="{CA8239CB-2858-4D46-8D53-40948847E17F}"/>
              </a:ext>
            </a:extLst>
          </p:cNvPr>
          <p:cNvSpPr>
            <a:spLocks noGrp="1"/>
          </p:cNvSpPr>
          <p:nvPr>
            <p:ph type="ftr" sz="quarter" idx="11"/>
          </p:nvPr>
        </p:nvSpPr>
        <p:spPr>
          <a:xfrm>
            <a:off x="6019800" y="6324600"/>
            <a:ext cx="2667000" cy="304800"/>
          </a:xfrm>
        </p:spPr>
        <p:txBody>
          <a:bodyPr/>
          <a:lstStyle/>
          <a:p>
            <a:pPr>
              <a:defRPr/>
            </a:pPr>
            <a:r>
              <a:rPr lang="en-US" altLang="en-US" dirty="0"/>
              <a:t>www.internationalbudget.org</a:t>
            </a:r>
          </a:p>
        </p:txBody>
      </p:sp>
    </p:spTree>
    <p:extLst>
      <p:ext uri="{BB962C8B-B14F-4D97-AF65-F5344CB8AC3E}">
        <p14:creationId xmlns:p14="http://schemas.microsoft.com/office/powerpoint/2010/main" val="264617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1DDD-BBF2-4CB6-949C-EC27DAA8CB55}"/>
              </a:ext>
            </a:extLst>
          </p:cNvPr>
          <p:cNvSpPr>
            <a:spLocks noGrp="1"/>
          </p:cNvSpPr>
          <p:nvPr>
            <p:ph type="title"/>
          </p:nvPr>
        </p:nvSpPr>
        <p:spPr>
          <a:xfrm>
            <a:off x="762000" y="381000"/>
            <a:ext cx="7772400" cy="609600"/>
          </a:xfrm>
        </p:spPr>
        <p:txBody>
          <a:bodyPr/>
          <a:lstStyle/>
          <a:p>
            <a:r>
              <a:rPr lang="en-US" sz="4000" b="0" dirty="0">
                <a:latin typeface="Calibri" panose="020F0502020204030204" pitchFamily="34" charset="0"/>
              </a:rPr>
              <a:t>OBS:</a:t>
            </a:r>
            <a:r>
              <a:rPr lang="en-US" sz="4000" b="1" dirty="0">
                <a:latin typeface="Calibri" panose="020F0502020204030204" pitchFamily="34" charset="0"/>
              </a:rPr>
              <a:t> Coverage of CESEE+PEMPAL</a:t>
            </a:r>
          </a:p>
        </p:txBody>
      </p:sp>
      <p:sp>
        <p:nvSpPr>
          <p:cNvPr id="4" name="Content Placeholder 3">
            <a:extLst>
              <a:ext uri="{FF2B5EF4-FFF2-40B4-BE49-F238E27FC236}">
                <a16:creationId xmlns:a16="http://schemas.microsoft.com/office/drawing/2014/main" id="{698C863A-74F8-42B0-9D98-2064D5E3E727}"/>
              </a:ext>
            </a:extLst>
          </p:cNvPr>
          <p:cNvSpPr>
            <a:spLocks noGrp="1"/>
          </p:cNvSpPr>
          <p:nvPr>
            <p:ph sz="half" idx="2"/>
          </p:nvPr>
        </p:nvSpPr>
        <p:spPr>
          <a:xfrm>
            <a:off x="6248400" y="2004123"/>
            <a:ext cx="2514600" cy="3558476"/>
          </a:xfrm>
          <a:solidFill>
            <a:schemeClr val="bg1">
              <a:lumMod val="95000"/>
              <a:alpha val="40000"/>
            </a:schemeClr>
          </a:solidFill>
        </p:spPr>
        <p:txBody>
          <a:bodyPr>
            <a:normAutofit fontScale="25000" lnSpcReduction="20000"/>
          </a:bodyPr>
          <a:lstStyle/>
          <a:p>
            <a:pPr lvl="1"/>
            <a:endParaRPr lang="en-US" sz="800" b="1" dirty="0">
              <a:solidFill>
                <a:srgbClr val="006598"/>
              </a:solidFill>
              <a:latin typeface="Calibri" panose="020F0502020204030204" pitchFamily="34" charset="0"/>
            </a:endParaRPr>
          </a:p>
          <a:p>
            <a:pPr lvl="1">
              <a:buFont typeface="Courier New" panose="02070309020205020404" pitchFamily="49" charset="0"/>
              <a:buChar char="o"/>
            </a:pPr>
            <a:r>
              <a:rPr lang="en-US" sz="8000" dirty="0">
                <a:solidFill>
                  <a:srgbClr val="006598"/>
                </a:solidFill>
                <a:latin typeface="Calibri" panose="020F0502020204030204" pitchFamily="34" charset="0"/>
              </a:rPr>
              <a:t>Armenia</a:t>
            </a:r>
          </a:p>
          <a:p>
            <a:pPr lvl="1">
              <a:buFont typeface="Courier New" panose="02070309020205020404" pitchFamily="49" charset="0"/>
              <a:buChar char="o"/>
            </a:pPr>
            <a:r>
              <a:rPr lang="en-US" sz="8000" dirty="0">
                <a:solidFill>
                  <a:srgbClr val="006598"/>
                </a:solidFill>
                <a:latin typeface="Calibri" panose="020F0502020204030204" pitchFamily="34" charset="0"/>
              </a:rPr>
              <a:t>Belarus</a:t>
            </a:r>
          </a:p>
          <a:p>
            <a:pPr lvl="1">
              <a:buFont typeface="Courier New" panose="02070309020205020404" pitchFamily="49" charset="0"/>
              <a:buChar char="o"/>
            </a:pPr>
            <a:r>
              <a:rPr lang="en-US" sz="8000" dirty="0">
                <a:solidFill>
                  <a:srgbClr val="006598"/>
                </a:solidFill>
                <a:latin typeface="Calibri" panose="020F0502020204030204" pitchFamily="34" charset="0"/>
              </a:rPr>
              <a:t>Cyprus</a:t>
            </a:r>
          </a:p>
          <a:p>
            <a:pPr lvl="1">
              <a:buFont typeface="Courier New" panose="02070309020205020404" pitchFamily="49" charset="0"/>
              <a:buChar char="o"/>
            </a:pPr>
            <a:r>
              <a:rPr lang="en-US" sz="8000" dirty="0">
                <a:solidFill>
                  <a:srgbClr val="006598"/>
                </a:solidFill>
                <a:latin typeface="Calibri" panose="020F0502020204030204" pitchFamily="34" charset="0"/>
              </a:rPr>
              <a:t>Estonia</a:t>
            </a:r>
          </a:p>
          <a:p>
            <a:pPr lvl="1">
              <a:buFont typeface="Courier New" panose="02070309020205020404" pitchFamily="49" charset="0"/>
              <a:buChar char="o"/>
            </a:pPr>
            <a:r>
              <a:rPr lang="en-US" sz="8000" dirty="0">
                <a:solidFill>
                  <a:srgbClr val="006598"/>
                </a:solidFill>
                <a:latin typeface="Calibri" panose="020F0502020204030204" pitchFamily="34" charset="0"/>
              </a:rPr>
              <a:t>Kosovo</a:t>
            </a:r>
          </a:p>
          <a:p>
            <a:pPr lvl="1">
              <a:buFont typeface="Courier New" panose="02070309020205020404" pitchFamily="49" charset="0"/>
              <a:buChar char="o"/>
            </a:pPr>
            <a:r>
              <a:rPr lang="en-US" sz="8000" dirty="0">
                <a:solidFill>
                  <a:srgbClr val="006598"/>
                </a:solidFill>
                <a:latin typeface="Calibri" panose="020F0502020204030204" pitchFamily="34" charset="0"/>
              </a:rPr>
              <a:t>Latvia</a:t>
            </a:r>
          </a:p>
          <a:p>
            <a:pPr lvl="1">
              <a:buFont typeface="Courier New" panose="02070309020205020404" pitchFamily="49" charset="0"/>
              <a:buChar char="o"/>
            </a:pPr>
            <a:r>
              <a:rPr lang="en-US" sz="8000" dirty="0">
                <a:solidFill>
                  <a:srgbClr val="006598"/>
                </a:solidFill>
                <a:latin typeface="Calibri" panose="020F0502020204030204" pitchFamily="34" charset="0"/>
              </a:rPr>
              <a:t>Lithuania</a:t>
            </a:r>
          </a:p>
          <a:p>
            <a:pPr lvl="1">
              <a:buFont typeface="Courier New" panose="02070309020205020404" pitchFamily="49" charset="0"/>
              <a:buChar char="o"/>
            </a:pPr>
            <a:r>
              <a:rPr lang="en-US" sz="8000" dirty="0">
                <a:solidFill>
                  <a:srgbClr val="006598"/>
                </a:solidFill>
                <a:latin typeface="Calibri" panose="020F0502020204030204" pitchFamily="34" charset="0"/>
              </a:rPr>
              <a:t>Montenegro</a:t>
            </a:r>
          </a:p>
          <a:p>
            <a:pPr lvl="1">
              <a:buFont typeface="Courier New" panose="02070309020205020404" pitchFamily="49" charset="0"/>
              <a:buChar char="o"/>
            </a:pPr>
            <a:r>
              <a:rPr lang="en-US" sz="8000" dirty="0">
                <a:solidFill>
                  <a:srgbClr val="006598"/>
                </a:solidFill>
                <a:latin typeface="Calibri" panose="020F0502020204030204" pitchFamily="34" charset="0"/>
              </a:rPr>
              <a:t>Turkmenistan</a:t>
            </a:r>
          </a:p>
          <a:p>
            <a:pPr lvl="1">
              <a:buFont typeface="Courier New" panose="02070309020205020404" pitchFamily="49" charset="0"/>
              <a:buChar char="o"/>
            </a:pPr>
            <a:r>
              <a:rPr lang="en-US" sz="8000" dirty="0">
                <a:solidFill>
                  <a:srgbClr val="006598"/>
                </a:solidFill>
                <a:latin typeface="Calibri" panose="020F0502020204030204" pitchFamily="34" charset="0"/>
              </a:rPr>
              <a:t>Uzbekistan</a:t>
            </a:r>
          </a:p>
        </p:txBody>
      </p:sp>
      <p:sp>
        <p:nvSpPr>
          <p:cNvPr id="6" name="Slide Number Placeholder 5">
            <a:extLst>
              <a:ext uri="{FF2B5EF4-FFF2-40B4-BE49-F238E27FC236}">
                <a16:creationId xmlns:a16="http://schemas.microsoft.com/office/drawing/2014/main" id="{904B7A75-41DB-4E8C-A9CF-133301B8E65C}"/>
              </a:ext>
            </a:extLst>
          </p:cNvPr>
          <p:cNvSpPr>
            <a:spLocks noGrp="1"/>
          </p:cNvSpPr>
          <p:nvPr>
            <p:ph type="sldNum" sz="quarter" idx="12"/>
          </p:nvPr>
        </p:nvSpPr>
        <p:spPr/>
        <p:txBody>
          <a:bodyPr/>
          <a:lstStyle/>
          <a:p>
            <a:pPr>
              <a:defRPr/>
            </a:pPr>
            <a:fld id="{B6FB45BE-0F17-46A1-BCDD-050C2B8CD8FB}" type="slidenum">
              <a:rPr lang="en-US" altLang="en-US" smtClean="0"/>
              <a:pPr>
                <a:defRPr/>
              </a:pPr>
              <a:t>4</a:t>
            </a:fld>
            <a:endParaRPr lang="en-US" altLang="en-US"/>
          </a:p>
        </p:txBody>
      </p:sp>
      <p:sp>
        <p:nvSpPr>
          <p:cNvPr id="7" name="Content Placeholder 2">
            <a:extLst>
              <a:ext uri="{FF2B5EF4-FFF2-40B4-BE49-F238E27FC236}">
                <a16:creationId xmlns:a16="http://schemas.microsoft.com/office/drawing/2014/main" id="{72C512E5-19C6-44D7-8E54-46F132531065}"/>
              </a:ext>
            </a:extLst>
          </p:cNvPr>
          <p:cNvSpPr txBox="1">
            <a:spLocks/>
          </p:cNvSpPr>
          <p:nvPr/>
        </p:nvSpPr>
        <p:spPr bwMode="auto">
          <a:xfrm>
            <a:off x="3505200" y="1588625"/>
            <a:ext cx="2286000" cy="3973975"/>
          </a:xfrm>
          <a:prstGeom prst="rect">
            <a:avLst/>
          </a:prstGeom>
          <a:solidFill>
            <a:srgbClr val="FFC000">
              <a:alpha val="16000"/>
            </a:srgbClr>
          </a:solidFill>
          <a:ln>
            <a:noFill/>
          </a:ln>
          <a:effectLst/>
          <a:extLst/>
        </p:spPr>
        <p:txBody>
          <a:bodyPr vert="horz" wrap="square" lIns="0" tIns="45720" rIns="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kern="1200">
                <a:solidFill>
                  <a:srgbClr val="005580"/>
                </a:solidFill>
                <a:latin typeface="+mn-lt"/>
                <a:ea typeface="+mn-ea"/>
                <a:cs typeface="+mn-cs"/>
              </a:defRPr>
            </a:lvl1pPr>
            <a:lvl2pPr marL="742950" indent="-285750" algn="l" rtl="0" eaLnBrk="0" fontAlgn="base" hangingPunct="0">
              <a:spcBef>
                <a:spcPct val="20000"/>
              </a:spcBef>
              <a:spcAft>
                <a:spcPct val="0"/>
              </a:spcAft>
              <a:buChar char="–"/>
              <a:defRPr sz="2400" kern="1200">
                <a:solidFill>
                  <a:srgbClr val="005580"/>
                </a:solidFill>
                <a:latin typeface="+mn-lt"/>
                <a:ea typeface="+mn-ea"/>
                <a:cs typeface="+mn-cs"/>
              </a:defRPr>
            </a:lvl2pPr>
            <a:lvl3pPr marL="1143000" indent="-228600" algn="l" rtl="0" eaLnBrk="0" fontAlgn="base" hangingPunct="0">
              <a:spcBef>
                <a:spcPct val="20000"/>
              </a:spcBef>
              <a:spcAft>
                <a:spcPct val="0"/>
              </a:spcAft>
              <a:buChar char="•"/>
              <a:defRPr sz="2000" kern="1200">
                <a:solidFill>
                  <a:srgbClr val="005580"/>
                </a:solidFill>
                <a:latin typeface="+mn-lt"/>
                <a:ea typeface="+mn-ea"/>
                <a:cs typeface="+mn-cs"/>
              </a:defRPr>
            </a:lvl3pPr>
            <a:lvl4pPr marL="1600200" indent="-228600" algn="l" rtl="0" eaLnBrk="0" fontAlgn="base" hangingPunct="0">
              <a:spcBef>
                <a:spcPct val="20000"/>
              </a:spcBef>
              <a:spcAft>
                <a:spcPct val="0"/>
              </a:spcAft>
              <a:buChar char="–"/>
              <a:defRPr kern="1200">
                <a:solidFill>
                  <a:srgbClr val="005580"/>
                </a:solidFill>
                <a:latin typeface="+mn-lt"/>
                <a:ea typeface="+mn-ea"/>
                <a:cs typeface="+mn-cs"/>
              </a:defRPr>
            </a:lvl4pPr>
            <a:lvl5pPr marL="2057400" indent="-228600" algn="l" rtl="0" eaLnBrk="0" fontAlgn="base" hangingPunct="0">
              <a:spcBef>
                <a:spcPct val="20000"/>
              </a:spcBef>
              <a:spcAft>
                <a:spcPct val="0"/>
              </a:spcAft>
              <a:buChar char="»"/>
              <a:defRPr sz="1600" kern="1200">
                <a:solidFill>
                  <a:srgbClr val="0055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2"/>
            </a:pPr>
            <a:r>
              <a:rPr lang="en-US" sz="2000" dirty="0">
                <a:solidFill>
                  <a:srgbClr val="006598"/>
                </a:solidFill>
                <a:latin typeface="Calibri" panose="020F0502020204030204" pitchFamily="34" charset="0"/>
              </a:rPr>
              <a:t>Moldova</a:t>
            </a:r>
          </a:p>
          <a:p>
            <a:pPr marL="514350" indent="-514350">
              <a:buFont typeface="+mj-lt"/>
              <a:buAutoNum type="arabicPeriod" startAt="12"/>
            </a:pPr>
            <a:r>
              <a:rPr lang="en-US" sz="2000" dirty="0">
                <a:solidFill>
                  <a:srgbClr val="006598"/>
                </a:solidFill>
                <a:latin typeface="Calibri" panose="020F0502020204030204" pitchFamily="34" charset="0"/>
              </a:rPr>
              <a:t>Poland</a:t>
            </a:r>
          </a:p>
          <a:p>
            <a:pPr marL="514350" indent="-514350">
              <a:buFont typeface="+mj-lt"/>
              <a:buAutoNum type="arabicPeriod" startAt="12"/>
            </a:pPr>
            <a:r>
              <a:rPr lang="en-US" sz="2000" dirty="0">
                <a:solidFill>
                  <a:srgbClr val="006598"/>
                </a:solidFill>
                <a:latin typeface="Calibri" panose="020F0502020204030204" pitchFamily="34" charset="0"/>
              </a:rPr>
              <a:t>Romania</a:t>
            </a:r>
          </a:p>
          <a:p>
            <a:pPr marL="514350" indent="-514350">
              <a:buFont typeface="+mj-lt"/>
              <a:buAutoNum type="arabicPeriod" startAt="12"/>
            </a:pPr>
            <a:r>
              <a:rPr lang="en-US" sz="2000" dirty="0">
                <a:solidFill>
                  <a:srgbClr val="006598"/>
                </a:solidFill>
                <a:latin typeface="Calibri" panose="020F0502020204030204" pitchFamily="34" charset="0"/>
              </a:rPr>
              <a:t>Russia</a:t>
            </a:r>
          </a:p>
          <a:p>
            <a:pPr marL="514350" indent="-514350">
              <a:buFont typeface="+mj-lt"/>
              <a:buAutoNum type="arabicPeriod" startAt="12"/>
            </a:pPr>
            <a:r>
              <a:rPr lang="en-US" sz="2000" dirty="0">
                <a:solidFill>
                  <a:srgbClr val="006598"/>
                </a:solidFill>
                <a:latin typeface="Calibri" panose="020F0502020204030204" pitchFamily="34" charset="0"/>
              </a:rPr>
              <a:t>Serbia</a:t>
            </a:r>
          </a:p>
          <a:p>
            <a:pPr marL="514350" indent="-514350">
              <a:buFont typeface="+mj-lt"/>
              <a:buAutoNum type="arabicPeriod" startAt="12"/>
            </a:pPr>
            <a:r>
              <a:rPr lang="en-US" sz="2000" dirty="0">
                <a:solidFill>
                  <a:srgbClr val="006598"/>
                </a:solidFill>
                <a:latin typeface="Calibri" panose="020F0502020204030204" pitchFamily="34" charset="0"/>
              </a:rPr>
              <a:t>Slovakia</a:t>
            </a:r>
          </a:p>
          <a:p>
            <a:pPr marL="514350" indent="-514350">
              <a:buFont typeface="+mj-lt"/>
              <a:buAutoNum type="arabicPeriod" startAt="12"/>
            </a:pPr>
            <a:r>
              <a:rPr lang="en-US" sz="2000" dirty="0">
                <a:solidFill>
                  <a:srgbClr val="006598"/>
                </a:solidFill>
                <a:latin typeface="Calibri" panose="020F0502020204030204" pitchFamily="34" charset="0"/>
              </a:rPr>
              <a:t>Slovenia</a:t>
            </a:r>
          </a:p>
          <a:p>
            <a:pPr marL="514350" indent="-514350">
              <a:buFont typeface="+mj-lt"/>
              <a:buAutoNum type="arabicPeriod" startAt="12"/>
            </a:pPr>
            <a:r>
              <a:rPr lang="en-US" sz="2000" dirty="0">
                <a:solidFill>
                  <a:srgbClr val="006598"/>
                </a:solidFill>
                <a:latin typeface="Calibri" panose="020F0502020204030204" pitchFamily="34" charset="0"/>
              </a:rPr>
              <a:t>Tajikistan</a:t>
            </a:r>
          </a:p>
          <a:p>
            <a:pPr marL="514350" indent="-514350">
              <a:buFont typeface="+mj-lt"/>
              <a:buAutoNum type="arabicPeriod" startAt="12"/>
            </a:pPr>
            <a:r>
              <a:rPr lang="en-US" sz="2000" dirty="0">
                <a:solidFill>
                  <a:srgbClr val="006598"/>
                </a:solidFill>
                <a:latin typeface="Calibri" panose="020F0502020204030204" pitchFamily="34" charset="0"/>
              </a:rPr>
              <a:t>Turkey</a:t>
            </a:r>
          </a:p>
          <a:p>
            <a:pPr marL="514350" indent="-514350">
              <a:buFont typeface="+mj-lt"/>
              <a:buAutoNum type="arabicPeriod" startAt="12"/>
            </a:pPr>
            <a:r>
              <a:rPr lang="en-US" sz="2000" dirty="0">
                <a:solidFill>
                  <a:srgbClr val="006598"/>
                </a:solidFill>
                <a:latin typeface="Calibri" panose="020F0502020204030204" pitchFamily="34" charset="0"/>
              </a:rPr>
              <a:t>Ukraine</a:t>
            </a:r>
          </a:p>
        </p:txBody>
      </p:sp>
      <p:sp>
        <p:nvSpPr>
          <p:cNvPr id="10" name="Content Placeholder 2">
            <a:extLst>
              <a:ext uri="{FF2B5EF4-FFF2-40B4-BE49-F238E27FC236}">
                <a16:creationId xmlns:a16="http://schemas.microsoft.com/office/drawing/2014/main" id="{6134D882-36CB-4324-AA3F-CDD6E055E4B1}"/>
              </a:ext>
            </a:extLst>
          </p:cNvPr>
          <p:cNvSpPr txBox="1">
            <a:spLocks/>
          </p:cNvSpPr>
          <p:nvPr/>
        </p:nvSpPr>
        <p:spPr bwMode="auto">
          <a:xfrm>
            <a:off x="762000" y="1600199"/>
            <a:ext cx="2743200" cy="4003877"/>
          </a:xfrm>
          <a:prstGeom prst="rect">
            <a:avLst/>
          </a:prstGeom>
          <a:solidFill>
            <a:srgbClr val="FFC000">
              <a:alpha val="16000"/>
            </a:srgbClr>
          </a:solidFill>
          <a:ln>
            <a:noFill/>
          </a:ln>
          <a:effectLst/>
          <a:extLst/>
        </p:spPr>
        <p:txBody>
          <a:bodyPr vert="horz" wrap="square" lIns="0" tIns="45720" rIns="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kern="1200">
                <a:solidFill>
                  <a:srgbClr val="005580"/>
                </a:solidFill>
                <a:latin typeface="+mn-lt"/>
                <a:ea typeface="+mn-ea"/>
                <a:cs typeface="+mn-cs"/>
              </a:defRPr>
            </a:lvl1pPr>
            <a:lvl2pPr marL="742950" indent="-285750" algn="l" rtl="0" eaLnBrk="0" fontAlgn="base" hangingPunct="0">
              <a:spcBef>
                <a:spcPct val="20000"/>
              </a:spcBef>
              <a:spcAft>
                <a:spcPct val="0"/>
              </a:spcAft>
              <a:buChar char="–"/>
              <a:defRPr sz="2400" kern="1200">
                <a:solidFill>
                  <a:srgbClr val="005580"/>
                </a:solidFill>
                <a:latin typeface="+mn-lt"/>
                <a:ea typeface="+mn-ea"/>
                <a:cs typeface="+mn-cs"/>
              </a:defRPr>
            </a:lvl2pPr>
            <a:lvl3pPr marL="1143000" indent="-228600" algn="l" rtl="0" eaLnBrk="0" fontAlgn="base" hangingPunct="0">
              <a:spcBef>
                <a:spcPct val="20000"/>
              </a:spcBef>
              <a:spcAft>
                <a:spcPct val="0"/>
              </a:spcAft>
              <a:buChar char="•"/>
              <a:defRPr sz="2000" kern="1200">
                <a:solidFill>
                  <a:srgbClr val="005580"/>
                </a:solidFill>
                <a:latin typeface="+mn-lt"/>
                <a:ea typeface="+mn-ea"/>
                <a:cs typeface="+mn-cs"/>
              </a:defRPr>
            </a:lvl3pPr>
            <a:lvl4pPr marL="1600200" indent="-228600" algn="l" rtl="0" eaLnBrk="0" fontAlgn="base" hangingPunct="0">
              <a:spcBef>
                <a:spcPct val="20000"/>
              </a:spcBef>
              <a:spcAft>
                <a:spcPct val="0"/>
              </a:spcAft>
              <a:buChar char="–"/>
              <a:defRPr kern="1200">
                <a:solidFill>
                  <a:srgbClr val="005580"/>
                </a:solidFill>
                <a:latin typeface="+mn-lt"/>
                <a:ea typeface="+mn-ea"/>
                <a:cs typeface="+mn-cs"/>
              </a:defRPr>
            </a:lvl4pPr>
            <a:lvl5pPr marL="2057400" indent="-228600" algn="l" rtl="0" eaLnBrk="0" fontAlgn="base" hangingPunct="0">
              <a:spcBef>
                <a:spcPct val="20000"/>
              </a:spcBef>
              <a:spcAft>
                <a:spcPct val="0"/>
              </a:spcAft>
              <a:buChar char="»"/>
              <a:defRPr sz="1600" kern="1200">
                <a:solidFill>
                  <a:srgbClr val="0055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000" dirty="0">
                <a:solidFill>
                  <a:srgbClr val="006598"/>
                </a:solidFill>
                <a:latin typeface="Calibri" panose="020F0502020204030204" pitchFamily="34" charset="0"/>
              </a:rPr>
              <a:t>Albania</a:t>
            </a:r>
          </a:p>
          <a:p>
            <a:pPr marL="514350" indent="-514350">
              <a:buFont typeface="+mj-lt"/>
              <a:buAutoNum type="arabicPeriod"/>
            </a:pPr>
            <a:r>
              <a:rPr lang="en-US" sz="2000" dirty="0">
                <a:solidFill>
                  <a:srgbClr val="006598"/>
                </a:solidFill>
                <a:latin typeface="Calibri" panose="020F0502020204030204" pitchFamily="34" charset="0"/>
              </a:rPr>
              <a:t>Azerbaijan</a:t>
            </a:r>
          </a:p>
          <a:p>
            <a:pPr marL="514350" indent="-514350">
              <a:buFont typeface="+mj-lt"/>
              <a:buAutoNum type="arabicPeriod"/>
            </a:pPr>
            <a:r>
              <a:rPr lang="en-US" sz="2000" dirty="0">
                <a:solidFill>
                  <a:srgbClr val="006598"/>
                </a:solidFill>
                <a:latin typeface="Calibri" panose="020F0502020204030204" pitchFamily="34" charset="0"/>
              </a:rPr>
              <a:t>Bosnia-Herzegovina</a:t>
            </a:r>
          </a:p>
          <a:p>
            <a:pPr marL="514350" indent="-514350">
              <a:buFont typeface="+mj-lt"/>
              <a:buAutoNum type="arabicPeriod"/>
            </a:pPr>
            <a:r>
              <a:rPr lang="en-US" sz="2000" dirty="0">
                <a:solidFill>
                  <a:srgbClr val="006598"/>
                </a:solidFill>
                <a:latin typeface="Calibri" panose="020F0502020204030204" pitchFamily="34" charset="0"/>
              </a:rPr>
              <a:t>Bulgaria</a:t>
            </a:r>
          </a:p>
          <a:p>
            <a:pPr marL="514350" indent="-514350">
              <a:buFont typeface="+mj-lt"/>
              <a:buAutoNum type="arabicPeriod"/>
            </a:pPr>
            <a:r>
              <a:rPr lang="en-US" sz="2000" dirty="0">
                <a:solidFill>
                  <a:srgbClr val="006598"/>
                </a:solidFill>
                <a:latin typeface="Calibri" panose="020F0502020204030204" pitchFamily="34" charset="0"/>
              </a:rPr>
              <a:t>Croatia</a:t>
            </a:r>
          </a:p>
          <a:p>
            <a:pPr marL="514350" indent="-514350">
              <a:buFont typeface="+mj-lt"/>
              <a:buAutoNum type="arabicPeriod"/>
            </a:pPr>
            <a:r>
              <a:rPr lang="en-US" sz="2000" dirty="0">
                <a:solidFill>
                  <a:srgbClr val="006598"/>
                </a:solidFill>
                <a:latin typeface="Calibri" panose="020F0502020204030204" pitchFamily="34" charset="0"/>
              </a:rPr>
              <a:t>Czech Republic</a:t>
            </a:r>
          </a:p>
          <a:p>
            <a:pPr marL="514350" indent="-514350">
              <a:buFont typeface="+mj-lt"/>
              <a:buAutoNum type="arabicPeriod"/>
            </a:pPr>
            <a:r>
              <a:rPr lang="en-US" sz="2000" dirty="0">
                <a:solidFill>
                  <a:srgbClr val="006598"/>
                </a:solidFill>
                <a:latin typeface="Calibri" panose="020F0502020204030204" pitchFamily="34" charset="0"/>
              </a:rPr>
              <a:t>Georgia</a:t>
            </a:r>
          </a:p>
          <a:p>
            <a:pPr marL="514350" indent="-514350">
              <a:buFont typeface="+mj-lt"/>
              <a:buAutoNum type="arabicPeriod"/>
            </a:pPr>
            <a:r>
              <a:rPr lang="en-US" sz="2000" dirty="0">
                <a:solidFill>
                  <a:srgbClr val="006598"/>
                </a:solidFill>
                <a:latin typeface="Calibri" panose="020F0502020204030204" pitchFamily="34" charset="0"/>
              </a:rPr>
              <a:t>Hungary</a:t>
            </a:r>
          </a:p>
          <a:p>
            <a:pPr marL="514350" indent="-514350">
              <a:buFont typeface="+mj-lt"/>
              <a:buAutoNum type="arabicPeriod"/>
            </a:pPr>
            <a:r>
              <a:rPr lang="en-US" sz="2000" dirty="0">
                <a:solidFill>
                  <a:srgbClr val="006598"/>
                </a:solidFill>
                <a:latin typeface="Calibri" panose="020F0502020204030204" pitchFamily="34" charset="0"/>
              </a:rPr>
              <a:t>Kazakhstan</a:t>
            </a:r>
          </a:p>
          <a:p>
            <a:pPr marL="514350" indent="-514350">
              <a:buFont typeface="+mj-lt"/>
              <a:buAutoNum type="arabicPeriod"/>
            </a:pPr>
            <a:r>
              <a:rPr lang="en-US" sz="2000" dirty="0">
                <a:solidFill>
                  <a:srgbClr val="006598"/>
                </a:solidFill>
                <a:latin typeface="Calibri" panose="020F0502020204030204" pitchFamily="34" charset="0"/>
              </a:rPr>
              <a:t>Kyrgyz Republic</a:t>
            </a:r>
          </a:p>
          <a:p>
            <a:pPr marL="514350" indent="-514350">
              <a:buFont typeface="+mj-lt"/>
              <a:buAutoNum type="arabicPeriod"/>
            </a:pPr>
            <a:r>
              <a:rPr lang="en-US" sz="2000" dirty="0">
                <a:solidFill>
                  <a:srgbClr val="006598"/>
                </a:solidFill>
                <a:latin typeface="Calibri" panose="020F0502020204030204" pitchFamily="34" charset="0"/>
              </a:rPr>
              <a:t>Macedonia</a:t>
            </a:r>
          </a:p>
        </p:txBody>
      </p:sp>
      <p:sp>
        <p:nvSpPr>
          <p:cNvPr id="11" name="Title 1">
            <a:extLst>
              <a:ext uri="{FF2B5EF4-FFF2-40B4-BE49-F238E27FC236}">
                <a16:creationId xmlns:a16="http://schemas.microsoft.com/office/drawing/2014/main" id="{DA2DEC5E-B534-4641-BE42-4C96AD5B0095}"/>
              </a:ext>
            </a:extLst>
          </p:cNvPr>
          <p:cNvSpPr txBox="1">
            <a:spLocks/>
          </p:cNvSpPr>
          <p:nvPr/>
        </p:nvSpPr>
        <p:spPr bwMode="auto">
          <a:xfrm>
            <a:off x="762000" y="1219199"/>
            <a:ext cx="5181600" cy="32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eaLnBrk="0" fontAlgn="base" hangingPunct="0">
              <a:spcBef>
                <a:spcPct val="0"/>
              </a:spcBef>
              <a:spcAft>
                <a:spcPct val="0"/>
              </a:spcAft>
              <a:defRPr sz="3600" kern="1200">
                <a:solidFill>
                  <a:srgbClr val="005580"/>
                </a:solidFill>
                <a:latin typeface="+mj-lt"/>
                <a:ea typeface="+mj-ea"/>
                <a:cs typeface="+mj-cs"/>
              </a:defRPr>
            </a:lvl1pPr>
            <a:lvl2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2pPr>
            <a:lvl3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3pPr>
            <a:lvl4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4pPr>
            <a:lvl5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5pPr>
            <a:lvl6pPr marL="457200" algn="l" rtl="0" fontAlgn="base">
              <a:spcBef>
                <a:spcPct val="0"/>
              </a:spcBef>
              <a:spcAft>
                <a:spcPct val="0"/>
              </a:spcAft>
              <a:defRPr sz="3600">
                <a:solidFill>
                  <a:srgbClr val="005580"/>
                </a:solidFill>
                <a:latin typeface="Arial" panose="020B0604020202020204" pitchFamily="34" charset="0"/>
                <a:ea typeface="Osaka" pitchFamily="48" charset="-128"/>
              </a:defRPr>
            </a:lvl6pPr>
            <a:lvl7pPr marL="914400" algn="l" rtl="0" fontAlgn="base">
              <a:spcBef>
                <a:spcPct val="0"/>
              </a:spcBef>
              <a:spcAft>
                <a:spcPct val="0"/>
              </a:spcAft>
              <a:defRPr sz="3600">
                <a:solidFill>
                  <a:srgbClr val="005580"/>
                </a:solidFill>
                <a:latin typeface="Arial" panose="020B0604020202020204" pitchFamily="34" charset="0"/>
                <a:ea typeface="Osaka" pitchFamily="48" charset="-128"/>
              </a:defRPr>
            </a:lvl7pPr>
            <a:lvl8pPr marL="1371600" algn="l" rtl="0" fontAlgn="base">
              <a:spcBef>
                <a:spcPct val="0"/>
              </a:spcBef>
              <a:spcAft>
                <a:spcPct val="0"/>
              </a:spcAft>
              <a:defRPr sz="3600">
                <a:solidFill>
                  <a:srgbClr val="005580"/>
                </a:solidFill>
                <a:latin typeface="Arial" panose="020B0604020202020204" pitchFamily="34" charset="0"/>
                <a:ea typeface="Osaka" pitchFamily="48" charset="-128"/>
              </a:defRPr>
            </a:lvl8pPr>
            <a:lvl9pPr marL="1828800" algn="l" rtl="0" fontAlgn="base">
              <a:spcBef>
                <a:spcPct val="0"/>
              </a:spcBef>
              <a:spcAft>
                <a:spcPct val="0"/>
              </a:spcAft>
              <a:defRPr sz="3600">
                <a:solidFill>
                  <a:srgbClr val="005580"/>
                </a:solidFill>
                <a:latin typeface="Arial" panose="020B0604020202020204" pitchFamily="34" charset="0"/>
                <a:ea typeface="Osaka" pitchFamily="48" charset="-128"/>
              </a:defRPr>
            </a:lvl9pPr>
          </a:lstStyle>
          <a:p>
            <a:r>
              <a:rPr lang="en-US" sz="2200" b="1" dirty="0">
                <a:solidFill>
                  <a:srgbClr val="006598"/>
                </a:solidFill>
                <a:latin typeface="Calibri" panose="020F0502020204030204" pitchFamily="34" charset="0"/>
              </a:rPr>
              <a:t>Countries Assessed in the OBS 2017</a:t>
            </a:r>
          </a:p>
        </p:txBody>
      </p:sp>
      <p:sp>
        <p:nvSpPr>
          <p:cNvPr id="5" name="Rectangle 4">
            <a:extLst>
              <a:ext uri="{FF2B5EF4-FFF2-40B4-BE49-F238E27FC236}">
                <a16:creationId xmlns:a16="http://schemas.microsoft.com/office/drawing/2014/main" id="{5D980243-A9FB-4EDA-AEC8-BF6E479987A2}"/>
              </a:ext>
            </a:extLst>
          </p:cNvPr>
          <p:cNvSpPr/>
          <p:nvPr/>
        </p:nvSpPr>
        <p:spPr>
          <a:xfrm>
            <a:off x="6100482" y="1173126"/>
            <a:ext cx="2667001" cy="769441"/>
          </a:xfrm>
          <a:prstGeom prst="rect">
            <a:avLst/>
          </a:prstGeom>
        </p:spPr>
        <p:txBody>
          <a:bodyPr wrap="square">
            <a:spAutoFit/>
          </a:bodyPr>
          <a:lstStyle/>
          <a:p>
            <a:pPr marL="0" indent="0" algn="ctr">
              <a:buNone/>
            </a:pPr>
            <a:r>
              <a:rPr lang="en-US" sz="2200" b="1" dirty="0">
                <a:solidFill>
                  <a:srgbClr val="006598"/>
                </a:solidFill>
                <a:latin typeface="Calibri" panose="020F0502020204030204" pitchFamily="34" charset="0"/>
              </a:rPr>
              <a:t>10 Countries </a:t>
            </a:r>
          </a:p>
          <a:p>
            <a:pPr marL="0" indent="0" algn="ctr">
              <a:buNone/>
            </a:pPr>
            <a:r>
              <a:rPr lang="en-US" sz="2200" b="1" dirty="0">
                <a:solidFill>
                  <a:srgbClr val="006598"/>
                </a:solidFill>
                <a:latin typeface="Calibri" panose="020F0502020204030204" pitchFamily="34" charset="0"/>
              </a:rPr>
              <a:t>Not Assessed</a:t>
            </a:r>
          </a:p>
        </p:txBody>
      </p:sp>
    </p:spTree>
    <p:extLst>
      <p:ext uri="{BB962C8B-B14F-4D97-AF65-F5344CB8AC3E}">
        <p14:creationId xmlns:p14="http://schemas.microsoft.com/office/powerpoint/2010/main" val="97011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533400"/>
          </a:xfrm>
        </p:spPr>
        <p:txBody>
          <a:bodyPr/>
          <a:lstStyle/>
          <a:p>
            <a:pPr algn="ctr"/>
            <a:r>
              <a:rPr lang="en-US" sz="3200" b="0" dirty="0">
                <a:solidFill>
                  <a:srgbClr val="E77033"/>
                </a:solidFill>
                <a:latin typeface="Calibri" panose="020F0502020204030204" pitchFamily="34" charset="0"/>
                <a:cs typeface="Helvetica" panose="020B0604020202020204" pitchFamily="34" charset="0"/>
              </a:rPr>
              <a:t>Findin</a:t>
            </a:r>
            <a:r>
              <a:rPr lang="en-US" sz="3200" b="0" dirty="0">
                <a:cs typeface="Helvetica" panose="020B0604020202020204" pitchFamily="34" charset="0"/>
              </a:rPr>
              <a:t>g #1:</a:t>
            </a:r>
            <a:r>
              <a:rPr lang="en-US" sz="3200" dirty="0">
                <a:cs typeface="Helvetica" panose="020B0604020202020204" pitchFamily="34" charset="0"/>
              </a:rPr>
              <a:t> </a:t>
            </a:r>
            <a:r>
              <a:rPr lang="en-US" sz="3200" b="1" dirty="0">
                <a:solidFill>
                  <a:srgbClr val="E77033"/>
                </a:solidFill>
                <a:latin typeface="Calibri" panose="020F0502020204030204" pitchFamily="34" charset="0"/>
                <a:cs typeface="Helvetica" panose="020B0604020202020204" pitchFamily="34" charset="0"/>
              </a:rPr>
              <a:t>3 of Every 4 Countries Fall Short on OBI</a:t>
            </a:r>
          </a:p>
        </p:txBody>
      </p:sp>
      <p:sp>
        <p:nvSpPr>
          <p:cNvPr id="3" name="Content Placeholder 2"/>
          <p:cNvSpPr>
            <a:spLocks noGrp="1"/>
          </p:cNvSpPr>
          <p:nvPr>
            <p:ph sz="half" idx="1"/>
          </p:nvPr>
        </p:nvSpPr>
        <p:spPr>
          <a:xfrm>
            <a:off x="762000" y="762000"/>
            <a:ext cx="7772400" cy="1347272"/>
          </a:xfrm>
        </p:spPr>
        <p:txBody>
          <a:bodyPr/>
          <a:lstStyle/>
          <a:p>
            <a:r>
              <a:rPr lang="en-US" sz="1800" dirty="0">
                <a:latin typeface="Calibri" panose="020F0502020204030204" pitchFamily="34" charset="0"/>
                <a:cs typeface="Helvetica" panose="020B0604020202020204" pitchFamily="34" charset="0"/>
              </a:rPr>
              <a:t>Average OBI score of the 115 countries surveyed in 2017 is 42 out of 100, </a:t>
            </a:r>
            <a:r>
              <a:rPr lang="en-US" sz="1800" dirty="0">
                <a:latin typeface="Calibri" panose="020F0502020204030204" pitchFamily="34" charset="0"/>
                <a:cs typeface="Helvetica" panose="020B0604020202020204" pitchFamily="34" charset="0"/>
                <a:sym typeface="Wingdings" panose="05000000000000000000" pitchFamily="2" charset="2"/>
              </a:rPr>
              <a:t> </a:t>
            </a:r>
            <a:r>
              <a:rPr lang="en-US" sz="1800" dirty="0">
                <a:latin typeface="Calibri" panose="020F0502020204030204" pitchFamily="34" charset="0"/>
                <a:cs typeface="Helvetica" panose="020B0604020202020204" pitchFamily="34" charset="0"/>
              </a:rPr>
              <a:t> the global state of transparency is </a:t>
            </a:r>
            <a:r>
              <a:rPr lang="en-US" sz="1800" b="1" dirty="0">
                <a:latin typeface="Calibri" panose="020F0502020204030204" pitchFamily="34" charset="0"/>
                <a:cs typeface="Helvetica" panose="020B0604020202020204" pitchFamily="34" charset="0"/>
              </a:rPr>
              <a:t>limited</a:t>
            </a:r>
          </a:p>
          <a:p>
            <a:r>
              <a:rPr lang="en-US" sz="1800" dirty="0">
                <a:latin typeface="Calibri" panose="020F0502020204030204" pitchFamily="34" charset="0"/>
                <a:cs typeface="Helvetica" panose="020B0604020202020204" pitchFamily="34" charset="0"/>
              </a:rPr>
              <a:t>89 of 115 countries surveyed fail to provide sufficient information to the public on their national budgets</a:t>
            </a:r>
            <a:endParaRPr lang="en-US" sz="1900" dirty="0">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a:xfrm>
            <a:off x="8686800" y="6324600"/>
            <a:ext cx="381000" cy="304800"/>
          </a:xfrm>
        </p:spPr>
        <p:txBody>
          <a:bodyPr/>
          <a:lstStyle/>
          <a:p>
            <a:pPr>
              <a:defRPr/>
            </a:pPr>
            <a:fld id="{B6FB45BE-0F17-46A1-BCDD-050C2B8CD8FB}" type="slidenum">
              <a:rPr lang="en-US" altLang="en-US" smtClean="0"/>
              <a:pPr>
                <a:defRPr/>
              </a:pPr>
              <a:t>5</a:t>
            </a:fld>
            <a:endParaRPr lang="en-US" altLang="en-US" dirty="0"/>
          </a:p>
        </p:txBody>
      </p:sp>
      <p:pic>
        <p:nvPicPr>
          <p:cNvPr id="15" name="Picture 14"/>
          <p:cNvPicPr>
            <a:picLocks noChangeAspect="1"/>
          </p:cNvPicPr>
          <p:nvPr/>
        </p:nvPicPr>
        <p:blipFill>
          <a:blip r:embed="rId3"/>
          <a:stretch>
            <a:fillRect/>
          </a:stretch>
        </p:blipFill>
        <p:spPr>
          <a:xfrm>
            <a:off x="685800" y="2109272"/>
            <a:ext cx="7772400" cy="4443928"/>
          </a:xfrm>
          <a:prstGeom prst="rect">
            <a:avLst/>
          </a:prstGeom>
        </p:spPr>
      </p:pic>
    </p:spTree>
    <p:extLst>
      <p:ext uri="{BB962C8B-B14F-4D97-AF65-F5344CB8AC3E}">
        <p14:creationId xmlns:p14="http://schemas.microsoft.com/office/powerpoint/2010/main" val="289006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990600"/>
          </a:xfrm>
        </p:spPr>
        <p:txBody>
          <a:bodyPr/>
          <a:lstStyle/>
          <a:p>
            <a:pPr algn="ctr"/>
            <a:r>
              <a:rPr lang="en-US" sz="3400" b="0" dirty="0">
                <a:solidFill>
                  <a:srgbClr val="E77033"/>
                </a:solidFill>
                <a:latin typeface="Calibri" panose="020F0502020204030204" pitchFamily="34" charset="0"/>
                <a:cs typeface="Helvetica" panose="020B0604020202020204" pitchFamily="34" charset="0"/>
              </a:rPr>
              <a:t>CESEE/PEMPAL Results:</a:t>
            </a:r>
            <a:r>
              <a:rPr lang="en-US" sz="3400" b="1" dirty="0">
                <a:solidFill>
                  <a:srgbClr val="E77033"/>
                </a:solidFill>
                <a:latin typeface="Calibri" panose="020F0502020204030204" pitchFamily="34" charset="0"/>
                <a:cs typeface="Helvetica" panose="020B0604020202020204" pitchFamily="34" charset="0"/>
              </a:rPr>
              <a:t> </a:t>
            </a:r>
            <a:br>
              <a:rPr lang="en-US" sz="3400" b="1" dirty="0">
                <a:solidFill>
                  <a:srgbClr val="E77033"/>
                </a:solidFill>
                <a:latin typeface="Calibri" panose="020F0502020204030204" pitchFamily="34" charset="0"/>
                <a:cs typeface="Helvetica" panose="020B0604020202020204" pitchFamily="34" charset="0"/>
              </a:rPr>
            </a:br>
            <a:r>
              <a:rPr lang="en-US" sz="3400" b="1" dirty="0">
                <a:solidFill>
                  <a:srgbClr val="E77033"/>
                </a:solidFill>
                <a:latin typeface="Calibri" panose="020F0502020204030204" pitchFamily="34" charset="0"/>
                <a:cs typeface="Helvetica" panose="020B0604020202020204" pitchFamily="34" charset="0"/>
              </a:rPr>
              <a:t>Countries Provide </a:t>
            </a:r>
            <a:r>
              <a:rPr lang="en-US" sz="3200" dirty="0">
                <a:solidFill>
                  <a:srgbClr val="E77033"/>
                </a:solidFill>
                <a:latin typeface="Calibri" panose="020F0502020204030204" pitchFamily="34" charset="0"/>
                <a:cs typeface="Helvetica" panose="020B0604020202020204" pitchFamily="34" charset="0"/>
              </a:rPr>
              <a:t>Limited Budget Information</a:t>
            </a:r>
          </a:p>
        </p:txBody>
      </p:sp>
      <p:sp>
        <p:nvSpPr>
          <p:cNvPr id="6" name="Slide Number Placeholder 5"/>
          <p:cNvSpPr>
            <a:spLocks noGrp="1"/>
          </p:cNvSpPr>
          <p:nvPr>
            <p:ph type="sldNum" sz="quarter" idx="12"/>
          </p:nvPr>
        </p:nvSpPr>
        <p:spPr/>
        <p:txBody>
          <a:bodyPr/>
          <a:lstStyle/>
          <a:p>
            <a:pPr>
              <a:defRPr/>
            </a:pPr>
            <a:fld id="{B6FB45BE-0F17-46A1-BCDD-050C2B8CD8FB}" type="slidenum">
              <a:rPr lang="en-US" altLang="en-US" smtClean="0"/>
              <a:pPr>
                <a:defRPr/>
              </a:pPr>
              <a:t>6</a:t>
            </a:fld>
            <a:endParaRPr lang="en-US" altLang="en-US"/>
          </a:p>
        </p:txBody>
      </p:sp>
      <p:graphicFrame>
        <p:nvGraphicFramePr>
          <p:cNvPr id="7" name="Chart 6">
            <a:extLst>
              <a:ext uri="{FF2B5EF4-FFF2-40B4-BE49-F238E27FC236}">
                <a16:creationId xmlns:a16="http://schemas.microsoft.com/office/drawing/2014/main" id="{C151CA42-EDAF-479F-BEDF-B2AA9EA4DCFF}"/>
              </a:ext>
            </a:extLst>
          </p:cNvPr>
          <p:cNvGraphicFramePr>
            <a:graphicFrameLocks/>
          </p:cNvGraphicFramePr>
          <p:nvPr>
            <p:extLst>
              <p:ext uri="{D42A27DB-BD31-4B8C-83A1-F6EECF244321}">
                <p14:modId xmlns:p14="http://schemas.microsoft.com/office/powerpoint/2010/main" val="2436231510"/>
              </p:ext>
            </p:extLst>
          </p:nvPr>
        </p:nvGraphicFramePr>
        <p:xfrm>
          <a:off x="586360" y="1295400"/>
          <a:ext cx="4732244"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7">
            <a:extLst>
              <a:ext uri="{FF2B5EF4-FFF2-40B4-BE49-F238E27FC236}">
                <a16:creationId xmlns:a16="http://schemas.microsoft.com/office/drawing/2014/main" id="{D3F90256-70F5-4B1B-B880-7985DE0C8872}"/>
              </a:ext>
            </a:extLst>
          </p:cNvPr>
          <p:cNvSpPr txBox="1">
            <a:spLocks noChangeArrowheads="1"/>
          </p:cNvSpPr>
          <p:nvPr/>
        </p:nvSpPr>
        <p:spPr bwMode="auto">
          <a:xfrm>
            <a:off x="4032704" y="5360313"/>
            <a:ext cx="8899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r>
              <a:rPr lang="pt-BR" altLang="en-US" sz="1100" b="1" dirty="0">
                <a:latin typeface="Calibri Light" panose="020F0302020204030204" pitchFamily="34" charset="0"/>
              </a:rPr>
            </a:br>
            <a:r>
              <a:rPr lang="pt-BR" altLang="en-US" sz="1100" dirty="0">
                <a:latin typeface="Calibri Light" panose="020F0302020204030204" pitchFamily="34" charset="0"/>
              </a:rPr>
              <a:t>22 countries</a:t>
            </a:r>
            <a:endParaRPr lang="en-CA" altLang="en-US" sz="1100" dirty="0">
              <a:latin typeface="Calibri Light" panose="020F0302020204030204" pitchFamily="34" charset="0"/>
            </a:endParaRPr>
          </a:p>
        </p:txBody>
      </p:sp>
      <p:sp>
        <p:nvSpPr>
          <p:cNvPr id="10" name="TextBox 37">
            <a:extLst>
              <a:ext uri="{FF2B5EF4-FFF2-40B4-BE49-F238E27FC236}">
                <a16:creationId xmlns:a16="http://schemas.microsoft.com/office/drawing/2014/main" id="{B367F744-9BE1-4590-9561-9F15398C4543}"/>
              </a:ext>
            </a:extLst>
          </p:cNvPr>
          <p:cNvSpPr txBox="1">
            <a:spLocks noChangeArrowheads="1"/>
          </p:cNvSpPr>
          <p:nvPr/>
        </p:nvSpPr>
        <p:spPr bwMode="auto">
          <a:xfrm>
            <a:off x="2666122" y="5360313"/>
            <a:ext cx="8899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pt-BR" altLang="en-US" sz="1100" b="1" dirty="0">
              <a:latin typeface="Calibri Light" panose="020F0302020204030204" pitchFamily="34" charset="0"/>
            </a:endParaRPr>
          </a:p>
          <a:p>
            <a:pPr algn="ctr" eaLnBrk="1" hangingPunct="1"/>
            <a:r>
              <a:rPr lang="pt-BR" altLang="en-US" sz="1100" dirty="0">
                <a:latin typeface="Calibri Light" panose="020F0302020204030204" pitchFamily="34" charset="0"/>
              </a:rPr>
              <a:t>21 countries</a:t>
            </a:r>
            <a:endParaRPr lang="en-CA" altLang="en-US" sz="1100" dirty="0">
              <a:latin typeface="Calibri Light" panose="020F0302020204030204" pitchFamily="34" charset="0"/>
            </a:endParaRPr>
          </a:p>
        </p:txBody>
      </p:sp>
      <p:sp>
        <p:nvSpPr>
          <p:cNvPr id="11" name="TextBox 37">
            <a:extLst>
              <a:ext uri="{FF2B5EF4-FFF2-40B4-BE49-F238E27FC236}">
                <a16:creationId xmlns:a16="http://schemas.microsoft.com/office/drawing/2014/main" id="{38BD341C-3DB5-4681-B490-E729DC265EE9}"/>
              </a:ext>
            </a:extLst>
          </p:cNvPr>
          <p:cNvSpPr txBox="1">
            <a:spLocks noChangeArrowheads="1"/>
          </p:cNvSpPr>
          <p:nvPr/>
        </p:nvSpPr>
        <p:spPr bwMode="auto">
          <a:xfrm>
            <a:off x="1227404" y="5360313"/>
            <a:ext cx="9621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r>
              <a:rPr lang="pt-BR" altLang="en-US" sz="1100" b="1" dirty="0">
                <a:latin typeface="Calibri Light" panose="020F0302020204030204" pitchFamily="34" charset="0"/>
              </a:rPr>
            </a:br>
            <a:r>
              <a:rPr lang="pt-BR" altLang="en-US" sz="1100" dirty="0">
                <a:latin typeface="Calibri Light" panose="020F0302020204030204" pitchFamily="34" charset="0"/>
              </a:rPr>
              <a:t>115 countries</a:t>
            </a:r>
            <a:endParaRPr lang="en-CA" altLang="en-US" sz="1100" dirty="0">
              <a:latin typeface="Calibri Light" panose="020F0302020204030204" pitchFamily="34" charset="0"/>
            </a:endParaRPr>
          </a:p>
        </p:txBody>
      </p:sp>
      <p:cxnSp>
        <p:nvCxnSpPr>
          <p:cNvPr id="13" name="Straight Connector 12">
            <a:extLst>
              <a:ext uri="{FF2B5EF4-FFF2-40B4-BE49-F238E27FC236}">
                <a16:creationId xmlns:a16="http://schemas.microsoft.com/office/drawing/2014/main" id="{8FB38559-170B-445E-B817-2AB2DC49CF54}"/>
              </a:ext>
            </a:extLst>
          </p:cNvPr>
          <p:cNvCxnSpPr/>
          <p:nvPr/>
        </p:nvCxnSpPr>
        <p:spPr bwMode="auto">
          <a:xfrm flipH="1">
            <a:off x="304800" y="3090818"/>
            <a:ext cx="4876800" cy="0"/>
          </a:xfrm>
          <a:prstGeom prst="line">
            <a:avLst/>
          </a:prstGeom>
          <a:solidFill>
            <a:schemeClr val="accent1"/>
          </a:solidFill>
          <a:ln w="15875" cap="flat" cmpd="sng" algn="ctr">
            <a:solidFill>
              <a:schemeClr val="bg2">
                <a:alpha val="83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37">
            <a:extLst>
              <a:ext uri="{FF2B5EF4-FFF2-40B4-BE49-F238E27FC236}">
                <a16:creationId xmlns:a16="http://schemas.microsoft.com/office/drawing/2014/main" id="{2D9725B3-5305-49B6-B857-1A398B03B1C3}"/>
              </a:ext>
            </a:extLst>
          </p:cNvPr>
          <p:cNvSpPr txBox="1">
            <a:spLocks noChangeArrowheads="1"/>
          </p:cNvSpPr>
          <p:nvPr/>
        </p:nvSpPr>
        <p:spPr bwMode="auto">
          <a:xfrm>
            <a:off x="152400" y="2905036"/>
            <a:ext cx="8382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r>
              <a:rPr lang="pt-BR" altLang="en-US" sz="1100" b="1" dirty="0">
                <a:latin typeface="Calibri Light" panose="020F0302020204030204" pitchFamily="34" charset="0"/>
              </a:rPr>
            </a:br>
            <a:r>
              <a:rPr lang="pt-BR" altLang="en-US" sz="1100" dirty="0">
                <a:latin typeface="Calibri Light" panose="020F0302020204030204" pitchFamily="34" charset="0"/>
              </a:rPr>
              <a:t>Score &gt; 60 is sufficient</a:t>
            </a:r>
            <a:endParaRPr lang="en-CA" altLang="en-US" sz="1100" dirty="0">
              <a:latin typeface="Calibri Light" panose="020F0302020204030204" pitchFamily="34" charset="0"/>
            </a:endParaRPr>
          </a:p>
        </p:txBody>
      </p:sp>
      <p:sp>
        <p:nvSpPr>
          <p:cNvPr id="16" name="Content Placeholder 15">
            <a:extLst>
              <a:ext uri="{FF2B5EF4-FFF2-40B4-BE49-F238E27FC236}">
                <a16:creationId xmlns:a16="http://schemas.microsoft.com/office/drawing/2014/main" id="{0F75888B-AC4F-457A-9A34-B39C22C0F888}"/>
              </a:ext>
            </a:extLst>
          </p:cNvPr>
          <p:cNvSpPr>
            <a:spLocks noGrp="1"/>
          </p:cNvSpPr>
          <p:nvPr>
            <p:ph sz="half" idx="1"/>
          </p:nvPr>
        </p:nvSpPr>
        <p:spPr>
          <a:xfrm>
            <a:off x="5334000" y="1752600"/>
            <a:ext cx="3505200" cy="3429000"/>
          </a:xfrm>
          <a:ln w="6350">
            <a:solidFill>
              <a:schemeClr val="bg2"/>
            </a:solidFill>
          </a:ln>
        </p:spPr>
        <p:txBody>
          <a:bodyPr lIns="182880" rIns="182880"/>
          <a:lstStyle/>
          <a:p>
            <a:pPr marL="0" indent="0">
              <a:buNone/>
            </a:pPr>
            <a:r>
              <a:rPr lang="en-US" sz="2400" b="1" dirty="0">
                <a:latin typeface="Calibri  "/>
              </a:rPr>
              <a:t>On average, the CESEE/PEMPAL countries score 55 out of 100 on the OBI</a:t>
            </a:r>
          </a:p>
          <a:p>
            <a:pPr marL="0" indent="0">
              <a:buNone/>
            </a:pPr>
            <a:endParaRPr lang="en-US" sz="1100" dirty="0">
              <a:latin typeface="Calibri  "/>
            </a:endParaRPr>
          </a:p>
          <a:p>
            <a:pPr>
              <a:buFont typeface="Arial" panose="020B0604020202020204" pitchFamily="34" charset="0"/>
              <a:buChar char="•"/>
            </a:pPr>
            <a:r>
              <a:rPr lang="en-US" sz="2400" dirty="0">
                <a:latin typeface="Calibri  "/>
              </a:rPr>
              <a:t>Higher than the global average (42)</a:t>
            </a:r>
          </a:p>
          <a:p>
            <a:pPr>
              <a:buFont typeface="Arial" panose="020B0604020202020204" pitchFamily="34" charset="0"/>
              <a:buChar char="•"/>
            </a:pPr>
            <a:r>
              <a:rPr lang="en-US" sz="2400" dirty="0">
                <a:latin typeface="Calibri  "/>
              </a:rPr>
              <a:t>Lower than the OECD average (68)</a:t>
            </a:r>
          </a:p>
        </p:txBody>
      </p:sp>
      <p:sp>
        <p:nvSpPr>
          <p:cNvPr id="15" name="TextBox 37">
            <a:extLst>
              <a:ext uri="{FF2B5EF4-FFF2-40B4-BE49-F238E27FC236}">
                <a16:creationId xmlns:a16="http://schemas.microsoft.com/office/drawing/2014/main" id="{312E6B9D-86D9-402A-A7BA-419B213521C8}"/>
              </a:ext>
            </a:extLst>
          </p:cNvPr>
          <p:cNvSpPr txBox="1">
            <a:spLocks noChangeArrowheads="1"/>
          </p:cNvSpPr>
          <p:nvPr/>
        </p:nvSpPr>
        <p:spPr bwMode="auto">
          <a:xfrm>
            <a:off x="2549913" y="5181600"/>
            <a:ext cx="1276568" cy="307777"/>
          </a:xfrm>
          <a:prstGeom prst="rect">
            <a:avLst/>
          </a:prstGeom>
          <a:solidFill>
            <a:schemeClr val="bg1"/>
          </a:solidFill>
          <a:ln>
            <a:noFill/>
          </a:ln>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pt-BR" altLang="en-US" sz="1400" dirty="0">
                <a:solidFill>
                  <a:schemeClr val="tx2">
                    <a:lumMod val="65000"/>
                    <a:lumOff val="35000"/>
                  </a:schemeClr>
                </a:solidFill>
                <a:latin typeface="Calibri Light" panose="020F0302020204030204" pitchFamily="34" charset="0"/>
              </a:rPr>
              <a:t>CESEE/PEMPAL</a:t>
            </a:r>
            <a:endParaRPr lang="en-CA" altLang="en-US" sz="1400" dirty="0">
              <a:solidFill>
                <a:schemeClr val="tx2">
                  <a:lumMod val="65000"/>
                  <a:lumOff val="35000"/>
                </a:schemeClr>
              </a:solidFill>
              <a:latin typeface="Calibri Light" panose="020F0302020204030204" pitchFamily="34" charset="0"/>
            </a:endParaRPr>
          </a:p>
        </p:txBody>
      </p:sp>
    </p:spTree>
    <p:extLst>
      <p:ext uri="{BB962C8B-B14F-4D97-AF65-F5344CB8AC3E}">
        <p14:creationId xmlns:p14="http://schemas.microsoft.com/office/powerpoint/2010/main" val="88562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8686800" y="6096000"/>
            <a:ext cx="381000" cy="304800"/>
          </a:xfrm>
        </p:spPr>
        <p:txBody>
          <a:bodyPr/>
          <a:lstStyle/>
          <a:p>
            <a:pPr>
              <a:defRPr/>
            </a:pPr>
            <a:fld id="{64F176A7-45AA-4D74-B5E3-646A26E8DD19}" type="slidenum">
              <a:rPr lang="en-US" altLang="en-US" smtClean="0"/>
              <a:pPr>
                <a:defRPr/>
              </a:pPr>
              <a:t>7</a:t>
            </a:fld>
            <a:endParaRPr lang="en-US" altLang="en-US"/>
          </a:p>
        </p:txBody>
      </p:sp>
      <p:sp>
        <p:nvSpPr>
          <p:cNvPr id="10" name="Title 1"/>
          <p:cNvSpPr>
            <a:spLocks noGrp="1"/>
          </p:cNvSpPr>
          <p:nvPr>
            <p:ph type="title"/>
          </p:nvPr>
        </p:nvSpPr>
        <p:spPr>
          <a:xfrm>
            <a:off x="457200" y="173736"/>
            <a:ext cx="8382000" cy="704088"/>
          </a:xfrm>
        </p:spPr>
        <p:txBody>
          <a:bodyPr/>
          <a:lstStyle/>
          <a:p>
            <a:r>
              <a:rPr lang="en-US" sz="3400" b="0" dirty="0">
                <a:solidFill>
                  <a:srgbClr val="E77033"/>
                </a:solidFill>
                <a:latin typeface="Calibri" panose="020F0502020204030204" pitchFamily="34" charset="0"/>
                <a:cs typeface="Helvetica" panose="020B0604020202020204" pitchFamily="34" charset="0"/>
              </a:rPr>
              <a:t>Global:</a:t>
            </a:r>
            <a:r>
              <a:rPr lang="en-US" sz="3400" b="1" dirty="0">
                <a:solidFill>
                  <a:srgbClr val="E77033"/>
                </a:solidFill>
                <a:latin typeface="Calibri" panose="020F0502020204030204" pitchFamily="34" charset="0"/>
                <a:cs typeface="Helvetica" panose="020B0604020202020204" pitchFamily="34" charset="0"/>
              </a:rPr>
              <a:t> 40% of Key Documents Not Published</a:t>
            </a:r>
          </a:p>
        </p:txBody>
      </p:sp>
      <p:sp>
        <p:nvSpPr>
          <p:cNvPr id="11" name="Content Placeholder 3"/>
          <p:cNvSpPr>
            <a:spLocks noGrp="1"/>
          </p:cNvSpPr>
          <p:nvPr>
            <p:ph sz="half" idx="2"/>
          </p:nvPr>
        </p:nvSpPr>
        <p:spPr>
          <a:xfrm>
            <a:off x="762000" y="963612"/>
            <a:ext cx="7772400" cy="3684588"/>
          </a:xfrm>
        </p:spPr>
        <p:txBody>
          <a:bodyPr/>
          <a:lstStyle/>
          <a:p>
            <a:pPr marL="0" indent="0" algn="ctr">
              <a:buNone/>
            </a:pPr>
            <a:r>
              <a:rPr lang="en-US" sz="2400" b="1" dirty="0">
                <a:solidFill>
                  <a:srgbClr val="006598"/>
                </a:solidFill>
                <a:latin typeface="Calibri" panose="020F0502020204030204" pitchFamily="34" charset="0"/>
                <a:cs typeface="Helvetica" panose="020B0604020202020204" pitchFamily="34" charset="0"/>
              </a:rPr>
              <a:t>Of those documents that are not publicly available,              more than half are already produced by governments</a:t>
            </a:r>
          </a:p>
          <a:p>
            <a:endParaRPr lang="en-US" sz="1800" dirty="0">
              <a:latin typeface="Helvetica" panose="020B0604020202020204" pitchFamily="34" charset="0"/>
              <a:cs typeface="Helvetica" panose="020B0604020202020204" pitchFamily="34" charset="0"/>
            </a:endParaRPr>
          </a:p>
        </p:txBody>
      </p:sp>
      <p:pic>
        <p:nvPicPr>
          <p:cNvPr id="12" name="Picture 11"/>
          <p:cNvPicPr>
            <a:picLocks noChangeAspect="1"/>
          </p:cNvPicPr>
          <p:nvPr/>
        </p:nvPicPr>
        <p:blipFill>
          <a:blip r:embed="rId3"/>
          <a:stretch>
            <a:fillRect/>
          </a:stretch>
        </p:blipFill>
        <p:spPr>
          <a:xfrm>
            <a:off x="1371600" y="1752600"/>
            <a:ext cx="6400800" cy="3977521"/>
          </a:xfrm>
          <a:prstGeom prst="rect">
            <a:avLst/>
          </a:prstGeom>
          <a:ln w="3175">
            <a:noFill/>
          </a:ln>
        </p:spPr>
      </p:pic>
    </p:spTree>
    <p:extLst>
      <p:ext uri="{BB962C8B-B14F-4D97-AF65-F5344CB8AC3E}">
        <p14:creationId xmlns:p14="http://schemas.microsoft.com/office/powerpoint/2010/main" val="295695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B87B10-63E4-4080-B67E-15CF5F80BA76}"/>
              </a:ext>
            </a:extLst>
          </p:cNvPr>
          <p:cNvSpPr>
            <a:spLocks noGrp="1"/>
          </p:cNvSpPr>
          <p:nvPr>
            <p:ph type="title"/>
          </p:nvPr>
        </p:nvSpPr>
        <p:spPr>
          <a:xfrm>
            <a:off x="685800" y="228600"/>
            <a:ext cx="7772400" cy="990600"/>
          </a:xfrm>
        </p:spPr>
        <p:txBody>
          <a:bodyPr/>
          <a:lstStyle/>
          <a:p>
            <a:r>
              <a:rPr lang="en-US" sz="3400" dirty="0"/>
              <a:t>Public Availability of Key Documents: </a:t>
            </a:r>
            <a:br>
              <a:rPr lang="en-US" sz="3400" b="0" dirty="0"/>
            </a:br>
            <a:r>
              <a:rPr lang="en-US" sz="3400" b="0" dirty="0"/>
              <a:t>Global vs CESEE/PEMPAL</a:t>
            </a:r>
          </a:p>
        </p:txBody>
      </p:sp>
      <p:sp>
        <p:nvSpPr>
          <p:cNvPr id="8" name="Slide Number Placeholder 7">
            <a:extLst>
              <a:ext uri="{FF2B5EF4-FFF2-40B4-BE49-F238E27FC236}">
                <a16:creationId xmlns:a16="http://schemas.microsoft.com/office/drawing/2014/main" id="{7B78A346-66B4-4EFB-9253-38FADBDF10B5}"/>
              </a:ext>
            </a:extLst>
          </p:cNvPr>
          <p:cNvSpPr>
            <a:spLocks noGrp="1"/>
          </p:cNvSpPr>
          <p:nvPr>
            <p:ph type="sldNum" sz="quarter" idx="12"/>
          </p:nvPr>
        </p:nvSpPr>
        <p:spPr>
          <a:xfrm>
            <a:off x="8686800" y="6248400"/>
            <a:ext cx="381000" cy="304800"/>
          </a:xfrm>
        </p:spPr>
        <p:txBody>
          <a:bodyPr/>
          <a:lstStyle/>
          <a:p>
            <a:pPr>
              <a:defRPr/>
            </a:pPr>
            <a:fld id="{64F176A7-45AA-4D74-B5E3-646A26E8DD19}" type="slidenum">
              <a:rPr lang="en-US" altLang="en-US" smtClean="0"/>
              <a:pPr>
                <a:defRPr/>
              </a:pPr>
              <a:t>8</a:t>
            </a:fld>
            <a:endParaRPr lang="en-US" altLang="en-US" dirty="0"/>
          </a:p>
        </p:txBody>
      </p:sp>
      <p:graphicFrame>
        <p:nvGraphicFramePr>
          <p:cNvPr id="11" name="Chart 10">
            <a:extLst>
              <a:ext uri="{FF2B5EF4-FFF2-40B4-BE49-F238E27FC236}">
                <a16:creationId xmlns:a16="http://schemas.microsoft.com/office/drawing/2014/main" id="{98426017-B925-4BB6-BEFD-770FCFB9039B}"/>
              </a:ext>
            </a:extLst>
          </p:cNvPr>
          <p:cNvGraphicFramePr>
            <a:graphicFrameLocks/>
          </p:cNvGraphicFramePr>
          <p:nvPr>
            <p:extLst>
              <p:ext uri="{D42A27DB-BD31-4B8C-83A1-F6EECF244321}">
                <p14:modId xmlns:p14="http://schemas.microsoft.com/office/powerpoint/2010/main" val="2158019690"/>
              </p:ext>
            </p:extLst>
          </p:nvPr>
        </p:nvGraphicFramePr>
        <p:xfrm>
          <a:off x="381000" y="1447800"/>
          <a:ext cx="8153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EAAF66C4-5CC5-46C4-8831-401C8C0ECEFE}"/>
              </a:ext>
            </a:extLst>
          </p:cNvPr>
          <p:cNvSpPr/>
          <p:nvPr/>
        </p:nvSpPr>
        <p:spPr bwMode="auto">
          <a:xfrm>
            <a:off x="4923342" y="5715001"/>
            <a:ext cx="2544258" cy="304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b="1" dirty="0">
                <a:latin typeface="Calibri  "/>
                <a:ea typeface="ＭＳ Ｐゴシック" panose="020B0600070205080204" pitchFamily="34" charset="-128"/>
              </a:rPr>
              <a:t>CESEE/PEMPAL (21 countries)</a:t>
            </a:r>
            <a:endParaRPr kumimoji="0" lang="en-US" sz="1400" b="1" i="0" u="none" strike="noStrike" cap="none" normalizeH="0" baseline="0" dirty="0">
              <a:ln>
                <a:noFill/>
              </a:ln>
              <a:solidFill>
                <a:schemeClr val="tx1"/>
              </a:solidFill>
              <a:effectLst/>
              <a:latin typeface="Calibri  "/>
              <a:ea typeface="ＭＳ Ｐゴシック" panose="020B0600070205080204" pitchFamily="34" charset="-128"/>
            </a:endParaRPr>
          </a:p>
        </p:txBody>
      </p:sp>
      <p:sp>
        <p:nvSpPr>
          <p:cNvPr id="10" name="Rectangle 9">
            <a:extLst>
              <a:ext uri="{FF2B5EF4-FFF2-40B4-BE49-F238E27FC236}">
                <a16:creationId xmlns:a16="http://schemas.microsoft.com/office/drawing/2014/main" id="{8BF8E937-7656-4039-A47F-B5852BBAA575}"/>
              </a:ext>
            </a:extLst>
          </p:cNvPr>
          <p:cNvSpPr/>
          <p:nvPr/>
        </p:nvSpPr>
        <p:spPr bwMode="auto">
          <a:xfrm>
            <a:off x="2819400" y="5715000"/>
            <a:ext cx="1828800" cy="30480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b="1" dirty="0">
                <a:latin typeface="Calibri  "/>
                <a:ea typeface="ＭＳ Ｐゴシック" panose="020B0600070205080204" pitchFamily="34" charset="-128"/>
              </a:rPr>
              <a:t>Global (115 countries)</a:t>
            </a:r>
            <a:endParaRPr kumimoji="0" lang="en-US" sz="1400" b="1" i="0" u="none" strike="noStrike" cap="none" normalizeH="0" baseline="0" dirty="0">
              <a:ln>
                <a:noFill/>
              </a:ln>
              <a:solidFill>
                <a:schemeClr val="tx1"/>
              </a:solidFill>
              <a:effectLst/>
              <a:latin typeface="Calibri  "/>
              <a:ea typeface="ＭＳ Ｐゴシック" panose="020B0600070205080204" pitchFamily="34" charset="-128"/>
            </a:endParaRPr>
          </a:p>
        </p:txBody>
      </p:sp>
      <p:cxnSp>
        <p:nvCxnSpPr>
          <p:cNvPr id="4" name="Connector: Elbow 3">
            <a:extLst>
              <a:ext uri="{FF2B5EF4-FFF2-40B4-BE49-F238E27FC236}">
                <a16:creationId xmlns:a16="http://schemas.microsoft.com/office/drawing/2014/main" id="{2A6C8B43-FFE3-4753-8677-10BFD3C16A8D}"/>
              </a:ext>
            </a:extLst>
          </p:cNvPr>
          <p:cNvCxnSpPr/>
          <p:nvPr/>
        </p:nvCxnSpPr>
        <p:spPr bwMode="auto">
          <a:xfrm rot="16200000" flipH="1">
            <a:off x="-1638300" y="3815443"/>
            <a:ext cx="4495800" cy="457200"/>
          </a:xfrm>
          <a:prstGeom prst="bentConnector3">
            <a:avLst>
              <a:gd name="adj1" fmla="val 100121"/>
            </a:avLst>
          </a:prstGeom>
          <a:solidFill>
            <a:schemeClr val="accent1"/>
          </a:solidFill>
          <a:ln w="539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C43CE343-E80F-4F11-B775-5EC2D50E8B0D}"/>
              </a:ext>
            </a:extLst>
          </p:cNvPr>
          <p:cNvSpPr/>
          <p:nvPr/>
        </p:nvSpPr>
        <p:spPr bwMode="auto">
          <a:xfrm>
            <a:off x="838201" y="6134100"/>
            <a:ext cx="4495800" cy="3810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C000"/>
                </a:solidFill>
                <a:effectLst>
                  <a:outerShdw blurRad="38100" dist="38100" dir="2700000" algn="tl">
                    <a:srgbClr val="000000">
                      <a:alpha val="43137"/>
                    </a:srgbClr>
                  </a:outerShdw>
                </a:effectLst>
                <a:latin typeface="Calibri  "/>
                <a:ea typeface="ＭＳ Ｐゴシック" panose="020B0600070205080204" pitchFamily="34" charset="-128"/>
              </a:rPr>
              <a:t>Documents where performance can improve</a:t>
            </a:r>
          </a:p>
        </p:txBody>
      </p:sp>
      <p:cxnSp>
        <p:nvCxnSpPr>
          <p:cNvPr id="14" name="Straight Connector 13">
            <a:extLst>
              <a:ext uri="{FF2B5EF4-FFF2-40B4-BE49-F238E27FC236}">
                <a16:creationId xmlns:a16="http://schemas.microsoft.com/office/drawing/2014/main" id="{565EA565-820F-459F-99C4-790F8C7CA910}"/>
              </a:ext>
            </a:extLst>
          </p:cNvPr>
          <p:cNvCxnSpPr/>
          <p:nvPr/>
        </p:nvCxnSpPr>
        <p:spPr bwMode="auto">
          <a:xfrm flipH="1">
            <a:off x="381000" y="1828800"/>
            <a:ext cx="304800" cy="0"/>
          </a:xfrm>
          <a:prstGeom prst="line">
            <a:avLst/>
          </a:prstGeom>
          <a:solidFill>
            <a:schemeClr val="accent1"/>
          </a:solidFill>
          <a:ln w="508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CF65DF61-66C5-4223-8D1B-40B262DF8A0D}"/>
              </a:ext>
            </a:extLst>
          </p:cNvPr>
          <p:cNvCxnSpPr/>
          <p:nvPr/>
        </p:nvCxnSpPr>
        <p:spPr bwMode="auto">
          <a:xfrm flipH="1">
            <a:off x="381000" y="3276600"/>
            <a:ext cx="304800" cy="0"/>
          </a:xfrm>
          <a:prstGeom prst="line">
            <a:avLst/>
          </a:prstGeom>
          <a:solidFill>
            <a:schemeClr val="accent1"/>
          </a:solidFill>
          <a:ln w="508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05537B43-BB88-4A0D-ACF4-0E9261C023B1}"/>
              </a:ext>
            </a:extLst>
          </p:cNvPr>
          <p:cNvCxnSpPr/>
          <p:nvPr/>
        </p:nvCxnSpPr>
        <p:spPr bwMode="auto">
          <a:xfrm flipH="1">
            <a:off x="381000" y="4191000"/>
            <a:ext cx="304800" cy="0"/>
          </a:xfrm>
          <a:prstGeom prst="line">
            <a:avLst/>
          </a:prstGeom>
          <a:solidFill>
            <a:schemeClr val="accent1"/>
          </a:solidFill>
          <a:ln w="508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9097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762000"/>
          </a:xfrm>
        </p:spPr>
        <p:txBody>
          <a:bodyPr/>
          <a:lstStyle/>
          <a:p>
            <a:r>
              <a:rPr lang="en-US" sz="2800" b="0" dirty="0">
                <a:latin typeface="Helvetica" panose="020B0604020202020204" pitchFamily="34" charset="0"/>
                <a:cs typeface="Helvetica" panose="020B0604020202020204" pitchFamily="34" charset="0"/>
              </a:rPr>
              <a:t>Finding # 2:</a:t>
            </a:r>
            <a:r>
              <a:rPr lang="en-US" sz="2800" dirty="0">
                <a:latin typeface="Helvetica" panose="020B0604020202020204" pitchFamily="34" charset="0"/>
                <a:cs typeface="Helvetica" panose="020B0604020202020204" pitchFamily="34" charset="0"/>
              </a:rPr>
              <a:t> </a:t>
            </a:r>
            <a:br>
              <a:rPr lang="en-US" sz="2800" dirty="0">
                <a:latin typeface="Helvetica" panose="020B0604020202020204" pitchFamily="34" charset="0"/>
                <a:cs typeface="Helvetica" panose="020B0604020202020204" pitchFamily="34" charset="0"/>
              </a:rPr>
            </a:br>
            <a:r>
              <a:rPr lang="en-US" sz="2800" dirty="0">
                <a:latin typeface="Helvetica" panose="020B0604020202020204" pitchFamily="34" charset="0"/>
                <a:cs typeface="Helvetica" panose="020B0604020202020204" pitchFamily="34" charset="0"/>
              </a:rPr>
              <a:t>Increases in Transparency Halted btw 2015 &amp; 2017</a:t>
            </a:r>
            <a:endParaRPr lang="en-US" sz="2800" dirty="0"/>
          </a:p>
        </p:txBody>
      </p:sp>
      <p:sp>
        <p:nvSpPr>
          <p:cNvPr id="3" name="Footer Placeholder 2"/>
          <p:cNvSpPr>
            <a:spLocks noGrp="1"/>
          </p:cNvSpPr>
          <p:nvPr>
            <p:ph type="ftr" sz="quarter" idx="11"/>
          </p:nvPr>
        </p:nvSpPr>
        <p:spPr>
          <a:xfrm>
            <a:off x="6019800" y="6477000"/>
            <a:ext cx="2667000" cy="304800"/>
          </a:xfrm>
        </p:spPr>
        <p:txBody>
          <a:bodyPr/>
          <a:lstStyle/>
          <a:p>
            <a:pPr>
              <a:defRPr/>
            </a:pPr>
            <a:r>
              <a:rPr lang="en-US" altLang="en-US" dirty="0"/>
              <a:t>www.internationalbudget.org</a:t>
            </a:r>
          </a:p>
        </p:txBody>
      </p:sp>
      <p:sp>
        <p:nvSpPr>
          <p:cNvPr id="4" name="Slide Number Placeholder 3"/>
          <p:cNvSpPr>
            <a:spLocks noGrp="1"/>
          </p:cNvSpPr>
          <p:nvPr>
            <p:ph type="sldNum" sz="quarter" idx="12"/>
          </p:nvPr>
        </p:nvSpPr>
        <p:spPr>
          <a:xfrm>
            <a:off x="8763000" y="6477000"/>
            <a:ext cx="304800" cy="304800"/>
          </a:xfrm>
        </p:spPr>
        <p:txBody>
          <a:bodyPr/>
          <a:lstStyle/>
          <a:p>
            <a:pPr>
              <a:defRPr/>
            </a:pPr>
            <a:fld id="{A7F6A710-8CD5-4907-BC41-186DFD16C37E}" type="slidenum">
              <a:rPr lang="en-US" altLang="en-US" smtClean="0"/>
              <a:pPr>
                <a:defRPr/>
              </a:pPr>
              <a:t>9</a:t>
            </a:fld>
            <a:endParaRPr lang="en-US" altLang="en-US" dirty="0"/>
          </a:p>
        </p:txBody>
      </p:sp>
      <p:sp>
        <p:nvSpPr>
          <p:cNvPr id="6" name="Content Placeholder 2"/>
          <p:cNvSpPr txBox="1">
            <a:spLocks/>
          </p:cNvSpPr>
          <p:nvPr/>
        </p:nvSpPr>
        <p:spPr>
          <a:xfrm>
            <a:off x="304800" y="1194391"/>
            <a:ext cx="8686800" cy="5257800"/>
          </a:xfrm>
          <a:prstGeom prst="rect">
            <a:avLst/>
          </a:prstGeom>
        </p:spPr>
        <p:txBody>
          <a:bodyPr/>
          <a:lstStyle>
            <a:lvl1pPr marL="342900" indent="-342900" algn="l" rtl="0" eaLnBrk="0" fontAlgn="base" hangingPunct="0">
              <a:spcBef>
                <a:spcPct val="20000"/>
              </a:spcBef>
              <a:spcAft>
                <a:spcPct val="0"/>
              </a:spcAft>
              <a:buChar char="•"/>
              <a:defRPr sz="2800" kern="1200">
                <a:solidFill>
                  <a:srgbClr val="005580"/>
                </a:solidFill>
                <a:latin typeface="+mn-lt"/>
                <a:ea typeface="+mn-ea"/>
                <a:cs typeface="+mn-cs"/>
              </a:defRPr>
            </a:lvl1pPr>
            <a:lvl2pPr marL="742950" indent="-285750" algn="l" rtl="0" eaLnBrk="0" fontAlgn="base" hangingPunct="0">
              <a:spcBef>
                <a:spcPct val="20000"/>
              </a:spcBef>
              <a:spcAft>
                <a:spcPct val="0"/>
              </a:spcAft>
              <a:buChar char="–"/>
              <a:defRPr sz="2400" kern="1200">
                <a:solidFill>
                  <a:srgbClr val="005580"/>
                </a:solidFill>
                <a:latin typeface="+mn-lt"/>
                <a:ea typeface="+mn-ea"/>
                <a:cs typeface="+mn-cs"/>
              </a:defRPr>
            </a:lvl2pPr>
            <a:lvl3pPr marL="1143000" indent="-228600" algn="l" rtl="0" eaLnBrk="0" fontAlgn="base" hangingPunct="0">
              <a:spcBef>
                <a:spcPct val="20000"/>
              </a:spcBef>
              <a:spcAft>
                <a:spcPct val="0"/>
              </a:spcAft>
              <a:buChar char="•"/>
              <a:defRPr sz="2000" kern="1200">
                <a:solidFill>
                  <a:srgbClr val="005580"/>
                </a:solidFill>
                <a:latin typeface="+mn-lt"/>
                <a:ea typeface="+mn-ea"/>
                <a:cs typeface="+mn-cs"/>
              </a:defRPr>
            </a:lvl3pPr>
            <a:lvl4pPr marL="1600200" indent="-228600" algn="l" rtl="0" eaLnBrk="0" fontAlgn="base" hangingPunct="0">
              <a:spcBef>
                <a:spcPct val="20000"/>
              </a:spcBef>
              <a:spcAft>
                <a:spcPct val="0"/>
              </a:spcAft>
              <a:buChar char="–"/>
              <a:defRPr kern="1200">
                <a:solidFill>
                  <a:srgbClr val="005580"/>
                </a:solidFill>
                <a:latin typeface="+mn-lt"/>
                <a:ea typeface="+mn-ea"/>
                <a:cs typeface="+mn-cs"/>
              </a:defRPr>
            </a:lvl4pPr>
            <a:lvl5pPr marL="2057400" indent="-228600" algn="l" rtl="0" eaLnBrk="0" fontAlgn="base" hangingPunct="0">
              <a:spcBef>
                <a:spcPct val="20000"/>
              </a:spcBef>
              <a:spcAft>
                <a:spcPct val="0"/>
              </a:spcAft>
              <a:buChar char="»"/>
              <a:defRPr sz="1600" kern="1200">
                <a:solidFill>
                  <a:srgbClr val="0055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latin typeface="Calibri" panose="020F0502020204030204" pitchFamily="34" charset="0"/>
                <a:cs typeface="Helvetica" panose="020B0604020202020204" pitchFamily="34" charset="0"/>
              </a:rPr>
              <a:t>The average OBI score fell from 45 in 2015 to 43 in 2017</a:t>
            </a:r>
            <a:r>
              <a:rPr lang="en-US" sz="2200" dirty="0">
                <a:latin typeface="Calibri" panose="020F0502020204030204" pitchFamily="34" charset="0"/>
                <a:cs typeface="Helvetica" panose="020B0604020202020204" pitchFamily="34" charset="0"/>
              </a:rPr>
              <a:t> for the 102 countries surveyed in both rounds</a:t>
            </a:r>
          </a:p>
          <a:p>
            <a:pPr marL="0" indent="0" algn="ctr">
              <a:buNone/>
            </a:pPr>
            <a:endParaRPr lang="en-US" sz="2400" dirty="0">
              <a:latin typeface="Calibri" panose="020F0502020204030204" pitchFamily="34" charset="0"/>
              <a:cs typeface="Helvetica" panose="020B0604020202020204" pitchFamily="34" charset="0"/>
            </a:endParaRPr>
          </a:p>
          <a:p>
            <a:pPr marL="0" indent="0" algn="ctr">
              <a:buNone/>
            </a:pPr>
            <a:endParaRPr lang="en-US" sz="2400" dirty="0">
              <a:latin typeface="Calibri" panose="020F0502020204030204" pitchFamily="34" charset="0"/>
              <a:cs typeface="Helvetica" panose="020B0604020202020204" pitchFamily="34" charset="0"/>
            </a:endParaRPr>
          </a:p>
          <a:p>
            <a:pPr marL="0" indent="0" algn="ctr">
              <a:buNone/>
            </a:pPr>
            <a:endParaRPr lang="en-US" sz="2400" dirty="0">
              <a:latin typeface="Calibri" panose="020F0502020204030204" pitchFamily="34" charset="0"/>
              <a:cs typeface="Helvetica" panose="020B0604020202020204" pitchFamily="34" charset="0"/>
            </a:endParaRPr>
          </a:p>
          <a:p>
            <a:pPr marL="0" indent="0" algn="ctr">
              <a:buNone/>
            </a:pPr>
            <a:endParaRPr lang="en-US" sz="2400" dirty="0">
              <a:latin typeface="Calibri" panose="020F0502020204030204" pitchFamily="34" charset="0"/>
              <a:cs typeface="Helvetica" panose="020B0604020202020204" pitchFamily="34" charset="0"/>
            </a:endParaRPr>
          </a:p>
          <a:p>
            <a:pPr marL="0" indent="0" algn="ctr">
              <a:buNone/>
            </a:pPr>
            <a:endParaRPr lang="en-US" sz="2400" dirty="0">
              <a:latin typeface="Calibri" panose="020F0502020204030204" pitchFamily="34" charset="0"/>
              <a:cs typeface="Helvetica" panose="020B0604020202020204" pitchFamily="34" charset="0"/>
            </a:endParaRPr>
          </a:p>
          <a:p>
            <a:pPr marL="0" indent="0" algn="ctr">
              <a:buNone/>
            </a:pPr>
            <a:endParaRPr lang="en-US" sz="1100" dirty="0">
              <a:latin typeface="Calibri" panose="020F0502020204030204" pitchFamily="34" charset="0"/>
              <a:cs typeface="Helvetica" panose="020B0604020202020204" pitchFamily="34" charset="0"/>
            </a:endParaRPr>
          </a:p>
          <a:p>
            <a:pPr marL="0" indent="0" algn="ctr">
              <a:buNone/>
            </a:pPr>
            <a:endParaRPr lang="en-US" sz="1200" dirty="0">
              <a:latin typeface="Calibri" panose="020F0502020204030204" pitchFamily="34" charset="0"/>
              <a:cs typeface="Helvetica" panose="020B0604020202020204" pitchFamily="34" charset="0"/>
            </a:endParaRPr>
          </a:p>
          <a:p>
            <a:pPr marL="0" indent="0" algn="ctr">
              <a:buNone/>
            </a:pPr>
            <a:endParaRPr lang="en-US" sz="2200" dirty="0">
              <a:latin typeface="Calibri" panose="020F0502020204030204" pitchFamily="34" charset="0"/>
              <a:cs typeface="Helvetica" panose="020B0604020202020204" pitchFamily="34" charset="0"/>
            </a:endParaRPr>
          </a:p>
          <a:p>
            <a:pPr marL="0" indent="0">
              <a:buNone/>
            </a:pPr>
            <a:r>
              <a:rPr lang="en-US" sz="2200" dirty="0">
                <a:latin typeface="Calibri" panose="020F0502020204030204" pitchFamily="34" charset="0"/>
                <a:cs typeface="Helvetica" panose="020B0604020202020204" pitchFamily="34" charset="0"/>
              </a:rPr>
              <a:t>But, </a:t>
            </a:r>
            <a:r>
              <a:rPr lang="en-US" sz="2200" b="1" dirty="0">
                <a:latin typeface="Calibri" panose="020F0502020204030204" pitchFamily="34" charset="0"/>
                <a:cs typeface="Helvetica" panose="020B0604020202020204" pitchFamily="34" charset="0"/>
              </a:rPr>
              <a:t>taking a longer view (2008-2017)</a:t>
            </a:r>
            <a:r>
              <a:rPr lang="en-US" sz="2200" dirty="0">
                <a:latin typeface="Calibri" panose="020F0502020204030204" pitchFamily="34" charset="0"/>
                <a:cs typeface="Helvetica" panose="020B0604020202020204" pitchFamily="34" charset="0"/>
              </a:rPr>
              <a:t>, we see that:</a:t>
            </a:r>
          </a:p>
          <a:p>
            <a:pPr>
              <a:spcBef>
                <a:spcPts val="0"/>
              </a:spcBef>
              <a:buFont typeface="Wingdings" panose="05000000000000000000" pitchFamily="2" charset="2"/>
              <a:buChar char="§"/>
            </a:pPr>
            <a:r>
              <a:rPr lang="en-US" sz="2200" dirty="0">
                <a:latin typeface="Calibri" panose="020F0502020204030204" pitchFamily="34" charset="0"/>
                <a:cs typeface="Helvetica" panose="020B0604020202020204" pitchFamily="34" charset="0"/>
              </a:rPr>
              <a:t>Transparency has increased</a:t>
            </a:r>
            <a:r>
              <a:rPr lang="en-US" sz="2200" dirty="0">
                <a:latin typeface="Calibri" panose="020F0502020204030204" pitchFamily="34" charset="0"/>
                <a:cs typeface="Helvetica" panose="020B0604020202020204" pitchFamily="34" charset="0"/>
                <a:sym typeface="Wingdings" panose="05000000000000000000" pitchFamily="2" charset="2"/>
              </a:rPr>
              <a:t> OBI score went up by 6 points</a:t>
            </a:r>
            <a:endParaRPr lang="en-US" sz="2200" dirty="0">
              <a:latin typeface="Calibri" panose="020F0502020204030204" pitchFamily="34" charset="0"/>
              <a:cs typeface="Helvetica" panose="020B0604020202020204" pitchFamily="34" charset="0"/>
            </a:endParaRPr>
          </a:p>
          <a:p>
            <a:pPr>
              <a:spcBef>
                <a:spcPts val="0"/>
              </a:spcBef>
              <a:buFont typeface="Wingdings" panose="05000000000000000000" pitchFamily="2" charset="2"/>
              <a:buChar char="§"/>
            </a:pPr>
            <a:r>
              <a:rPr lang="en-US" sz="2200" dirty="0">
                <a:latin typeface="Calibri" panose="020F0502020204030204" pitchFamily="34" charset="0"/>
                <a:cs typeface="Helvetica" panose="020B0604020202020204" pitchFamily="34" charset="0"/>
              </a:rPr>
              <a:t>Documents are, overall, more comprehensive than 10 years ago</a:t>
            </a:r>
          </a:p>
          <a:p>
            <a:pPr>
              <a:spcBef>
                <a:spcPts val="0"/>
              </a:spcBef>
              <a:buFont typeface="Wingdings" panose="05000000000000000000" pitchFamily="2" charset="2"/>
              <a:buChar char="§"/>
            </a:pPr>
            <a:r>
              <a:rPr lang="en-US" sz="2200" dirty="0">
                <a:latin typeface="Calibri" panose="020F0502020204030204" pitchFamily="34" charset="0"/>
                <a:cs typeface="Helvetica" panose="020B0604020202020204" pitchFamily="34" charset="0"/>
              </a:rPr>
              <a:t>Individual country gains, in the region and globally </a:t>
            </a:r>
          </a:p>
        </p:txBody>
      </p:sp>
      <p:pic>
        <p:nvPicPr>
          <p:cNvPr id="7" name="Picture 6">
            <a:extLst>
              <a:ext uri="{FF2B5EF4-FFF2-40B4-BE49-F238E27FC236}">
                <a16:creationId xmlns:a16="http://schemas.microsoft.com/office/drawing/2014/main" id="{EF61C0F2-DC2D-4397-B937-2B83E9E017E2}"/>
              </a:ext>
            </a:extLst>
          </p:cNvPr>
          <p:cNvPicPr>
            <a:picLocks noChangeAspect="1"/>
          </p:cNvPicPr>
          <p:nvPr/>
        </p:nvPicPr>
        <p:blipFill rotWithShape="1">
          <a:blip r:embed="rId3"/>
          <a:srcRect l="7675" r="13771"/>
          <a:stretch/>
        </p:blipFill>
        <p:spPr>
          <a:xfrm>
            <a:off x="135449" y="2048801"/>
            <a:ext cx="8856151" cy="2842854"/>
          </a:xfrm>
          <a:prstGeom prst="rect">
            <a:avLst/>
          </a:prstGeom>
        </p:spPr>
      </p:pic>
      <p:sp>
        <p:nvSpPr>
          <p:cNvPr id="8" name="Content Placeholder 2">
            <a:extLst>
              <a:ext uri="{FF2B5EF4-FFF2-40B4-BE49-F238E27FC236}">
                <a16:creationId xmlns:a16="http://schemas.microsoft.com/office/drawing/2014/main" id="{0461BE63-C46D-45A3-A4DB-970BD760D37A}"/>
              </a:ext>
            </a:extLst>
          </p:cNvPr>
          <p:cNvSpPr txBox="1">
            <a:spLocks/>
          </p:cNvSpPr>
          <p:nvPr/>
        </p:nvSpPr>
        <p:spPr>
          <a:xfrm>
            <a:off x="623888" y="4648200"/>
            <a:ext cx="7886700" cy="1201737"/>
          </a:xfrm>
          <a:prstGeom prst="rect">
            <a:avLst/>
          </a:prstGeom>
        </p:spPr>
        <p:txBody>
          <a:bodyPr/>
          <a:lstStyle>
            <a:lvl1pPr marL="342900" indent="-342900" algn="l" rtl="0" eaLnBrk="0" fontAlgn="base" hangingPunct="0">
              <a:spcBef>
                <a:spcPct val="20000"/>
              </a:spcBef>
              <a:spcAft>
                <a:spcPct val="0"/>
              </a:spcAft>
              <a:buChar char="•"/>
              <a:defRPr sz="2800" kern="1200">
                <a:solidFill>
                  <a:srgbClr val="005580"/>
                </a:solidFill>
                <a:latin typeface="+mn-lt"/>
                <a:ea typeface="+mn-ea"/>
                <a:cs typeface="+mn-cs"/>
              </a:defRPr>
            </a:lvl1pPr>
            <a:lvl2pPr marL="742950" indent="-285750" algn="l" rtl="0" eaLnBrk="0" fontAlgn="base" hangingPunct="0">
              <a:spcBef>
                <a:spcPct val="20000"/>
              </a:spcBef>
              <a:spcAft>
                <a:spcPct val="0"/>
              </a:spcAft>
              <a:buChar char="–"/>
              <a:defRPr sz="2400" kern="1200">
                <a:solidFill>
                  <a:srgbClr val="005580"/>
                </a:solidFill>
                <a:latin typeface="+mn-lt"/>
                <a:ea typeface="+mn-ea"/>
                <a:cs typeface="+mn-cs"/>
              </a:defRPr>
            </a:lvl2pPr>
            <a:lvl3pPr marL="1143000" indent="-228600" algn="l" rtl="0" eaLnBrk="0" fontAlgn="base" hangingPunct="0">
              <a:spcBef>
                <a:spcPct val="20000"/>
              </a:spcBef>
              <a:spcAft>
                <a:spcPct val="0"/>
              </a:spcAft>
              <a:buChar char="•"/>
              <a:defRPr sz="2000" kern="1200">
                <a:solidFill>
                  <a:srgbClr val="005580"/>
                </a:solidFill>
                <a:latin typeface="+mn-lt"/>
                <a:ea typeface="+mn-ea"/>
                <a:cs typeface="+mn-cs"/>
              </a:defRPr>
            </a:lvl3pPr>
            <a:lvl4pPr marL="1600200" indent="-228600" algn="l" rtl="0" eaLnBrk="0" fontAlgn="base" hangingPunct="0">
              <a:spcBef>
                <a:spcPct val="20000"/>
              </a:spcBef>
              <a:spcAft>
                <a:spcPct val="0"/>
              </a:spcAft>
              <a:buChar char="–"/>
              <a:defRPr kern="1200">
                <a:solidFill>
                  <a:srgbClr val="005580"/>
                </a:solidFill>
                <a:latin typeface="+mn-lt"/>
                <a:ea typeface="+mn-ea"/>
                <a:cs typeface="+mn-cs"/>
              </a:defRPr>
            </a:lvl4pPr>
            <a:lvl5pPr marL="2057400" indent="-228600" algn="l" rtl="0" eaLnBrk="0" fontAlgn="base" hangingPunct="0">
              <a:spcBef>
                <a:spcPct val="20000"/>
              </a:spcBef>
              <a:spcAft>
                <a:spcPct val="0"/>
              </a:spcAft>
              <a:buChar char="»"/>
              <a:defRPr sz="1600" kern="1200">
                <a:solidFill>
                  <a:srgbClr val="0055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6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1459401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HD:Users:rkilmer:Desktop:Microsoft Office 2004:Templates:Presentations:Designs:Blank Presentation</Template>
  <TotalTime>27517</TotalTime>
  <Words>1123</Words>
  <Application>Microsoft Office PowerPoint</Application>
  <PresentationFormat>On-screen Show (4:3)</PresentationFormat>
  <Paragraphs>157</Paragraphs>
  <Slides>16</Slides>
  <Notes>10</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MS PGothic</vt:lpstr>
      <vt:lpstr>MS PGothic</vt:lpstr>
      <vt:lpstr>Arial</vt:lpstr>
      <vt:lpstr>Calibri</vt:lpstr>
      <vt:lpstr>Calibri  </vt:lpstr>
      <vt:lpstr>Calibri Light</vt:lpstr>
      <vt:lpstr>Courier New</vt:lpstr>
      <vt:lpstr>Helvetica</vt:lpstr>
      <vt:lpstr>Osaka</vt:lpstr>
      <vt:lpstr>Wingdings</vt:lpstr>
      <vt:lpstr>Blank Presentation</vt:lpstr>
      <vt:lpstr>PowerPoint Presentation</vt:lpstr>
      <vt:lpstr>Open Budget Survey: Key Features</vt:lpstr>
      <vt:lpstr>OBS: What Does It Evaluate?</vt:lpstr>
      <vt:lpstr>OBS: Coverage of CESEE+PEMPAL</vt:lpstr>
      <vt:lpstr>Finding #1: 3 of Every 4 Countries Fall Short on OBI</vt:lpstr>
      <vt:lpstr>CESEE/PEMPAL Results:  Countries Provide Limited Budget Information</vt:lpstr>
      <vt:lpstr>Global: 40% of Key Documents Not Published</vt:lpstr>
      <vt:lpstr>Public Availability of Key Documents:  Global vs CESEE/PEMPAL</vt:lpstr>
      <vt:lpstr>Finding # 2:  Increases in Transparency Halted btw 2015 &amp; 2017</vt:lpstr>
      <vt:lpstr>CESEE/PEMPAL: Changes in OBI Scores 2015-2017</vt:lpstr>
      <vt:lpstr>Common Challenges, based on the 2017 OBS assessment of budget transparency in the region</vt:lpstr>
      <vt:lpstr>Thank you!</vt:lpstr>
      <vt:lpstr>The OBS Research Process</vt:lpstr>
      <vt:lpstr>OBS 2017:  Results for CESEE+PEMPAL</vt:lpstr>
      <vt:lpstr>Global State of Budget Documents</vt:lpstr>
      <vt:lpstr>Taking a Longer View: 2008 - 2017</vt:lpstr>
    </vt:vector>
  </TitlesOfParts>
  <Company>Matrix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Matrix</dc:creator>
  <cp:lastModifiedBy>Elena Mondo</cp:lastModifiedBy>
  <cp:revision>332</cp:revision>
  <cp:lastPrinted>2018-05-02T14:54:13Z</cp:lastPrinted>
  <dcterms:created xsi:type="dcterms:W3CDTF">2008-06-23T16:25:12Z</dcterms:created>
  <dcterms:modified xsi:type="dcterms:W3CDTF">2018-05-18T15:00:49Z</dcterms:modified>
</cp:coreProperties>
</file>