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331" r:id="rId2"/>
    <p:sldId id="316" r:id="rId3"/>
    <p:sldId id="370" r:id="rId4"/>
    <p:sldId id="380" r:id="rId5"/>
    <p:sldId id="363" r:id="rId6"/>
    <p:sldId id="395" r:id="rId7"/>
    <p:sldId id="371" r:id="rId8"/>
    <p:sldId id="396" r:id="rId9"/>
    <p:sldId id="373" r:id="rId10"/>
    <p:sldId id="387" r:id="rId11"/>
    <p:sldId id="398" r:id="rId12"/>
    <p:sldId id="399" r:id="rId13"/>
    <p:sldId id="319" r:id="rId14"/>
    <p:sldId id="394" r:id="rId15"/>
    <p:sldId id="364" r:id="rId16"/>
    <p:sldId id="334" r:id="rId17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" lastIdx="1" clrIdx="0"/>
  <p:cmAuthor id="2" name="Jason Lakin" initials="" lastIdx="47" clrIdx="1"/>
  <p:cmAuthor id="3" name="Joel Friedman" initials="" lastIdx="36" clrIdx="2"/>
  <p:cmAuthor id="4" name="Elena Mondo" initials="" lastIdx="6" clrIdx="3"/>
  <p:cmAuthor id="5" name="Sally Torbert" initials="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033"/>
    <a:srgbClr val="9FE6FF"/>
    <a:srgbClr val="DF5C1B"/>
    <a:srgbClr val="A44414"/>
    <a:srgbClr val="53D2FF"/>
    <a:srgbClr val="E88852"/>
    <a:srgbClr val="F0A884"/>
    <a:srgbClr val="006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2" autoAdjust="0"/>
    <p:restoredTop sz="95195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internationalbudget.org\CompanyData$\Transparency\OBS\OBS%202017\Dissemination%20Activities\Presentations\WB%20ECA%20Meeting\ECA%20OBS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1800" dirty="0" smtClean="0"/>
              <a:t>Prosječni rezultati</a:t>
            </a:r>
            <a:r>
              <a:rPr lang="hr-HR" sz="1800" baseline="0" dirty="0" smtClean="0"/>
              <a:t> regija prema Anketi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1893509902171318"/>
          <c:w val="0.89019685039370078"/>
          <c:h val="0.787554282987353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F7-4D41-BCF5-D03CD60636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F7-4D41-BCF5-D03CD60636C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F7-4D41-BCF5-D03CD60636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Sheet1!$A$24:$A$26</c:f>
              <c:strCache>
                <c:ptCount val="3"/>
                <c:pt idx="0">
                  <c:v>Global</c:v>
                </c:pt>
                <c:pt idx="1">
                  <c:v>ECA</c:v>
                </c:pt>
                <c:pt idx="2">
                  <c:v>OECD</c:v>
                </c:pt>
              </c:strCache>
            </c:strRef>
          </c:cat>
          <c:val>
            <c:numRef>
              <c:f>Sheet1!$B$24:$B$26</c:f>
              <c:numCache>
                <c:formatCode>0</c:formatCode>
                <c:ptCount val="3"/>
                <c:pt idx="0" formatCode="General">
                  <c:v>42</c:v>
                </c:pt>
                <c:pt idx="1">
                  <c:v>54.904761904761905</c:v>
                </c:pt>
                <c:pt idx="2" formatCode="General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F7-4D41-BCF5-D03CD60636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-27"/>
        <c:axId val="156078080"/>
        <c:axId val="156079616"/>
      </c:barChart>
      <c:catAx>
        <c:axId val="1560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56079616"/>
        <c:crosses val="autoZero"/>
        <c:auto val="1"/>
        <c:lblAlgn val="ctr"/>
        <c:lblOffset val="100"/>
        <c:noMultiLvlLbl val="0"/>
      </c:catAx>
      <c:valAx>
        <c:axId val="156079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56078080"/>
        <c:crosses val="autoZero"/>
        <c:crossBetween val="between"/>
        <c:majorUnit val="1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DOCS!$B$43</c:f>
              <c:strCache>
                <c:ptCount val="1"/>
                <c:pt idx="0">
                  <c:v>ECA (21 countries)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 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DOCS!$A$44:$A$51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DOCS!$B$44:$B$51</c:f>
              <c:numCache>
                <c:formatCode>0%</c:formatCode>
                <c:ptCount val="8"/>
                <c:pt idx="0">
                  <c:v>0.95238095238095233</c:v>
                </c:pt>
                <c:pt idx="1">
                  <c:v>0.95238095238095233</c:v>
                </c:pt>
                <c:pt idx="2">
                  <c:v>0.33333333333333331</c:v>
                </c:pt>
                <c:pt idx="3">
                  <c:v>0.95238095238095233</c:v>
                </c:pt>
                <c:pt idx="4">
                  <c:v>0.61904761904761907</c:v>
                </c:pt>
                <c:pt idx="5">
                  <c:v>1</c:v>
                </c:pt>
                <c:pt idx="6">
                  <c:v>1</c:v>
                </c:pt>
                <c:pt idx="7">
                  <c:v>0.47619047619047616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9-415F-94B1-65172A8EB7BA}"/>
            </c:ext>
          </c:extLst>
        </c:ser>
        <c:ser>
          <c:idx val="1"/>
          <c:order val="1"/>
          <c:tx>
            <c:strRef>
              <c:f>DOCS!$C$43</c:f>
              <c:strCache>
                <c:ptCount val="1"/>
                <c:pt idx="0">
                  <c:v>Global (115 countries)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 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DOCS!$A$44:$A$51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DOCS!$C$44:$C$51</c:f>
              <c:numCache>
                <c:formatCode>0%</c:formatCode>
                <c:ptCount val="8"/>
                <c:pt idx="0">
                  <c:v>0.66956521739130437</c:v>
                </c:pt>
                <c:pt idx="1">
                  <c:v>0.66086956521739126</c:v>
                </c:pt>
                <c:pt idx="2">
                  <c:v>0.28695652173913044</c:v>
                </c:pt>
                <c:pt idx="3">
                  <c:v>0.69565217391304346</c:v>
                </c:pt>
                <c:pt idx="4">
                  <c:v>0.4956521739130435</c:v>
                </c:pt>
                <c:pt idx="5">
                  <c:v>0.86956521739130432</c:v>
                </c:pt>
                <c:pt idx="6">
                  <c:v>0.76521739130434785</c:v>
                </c:pt>
                <c:pt idx="7">
                  <c:v>0.43478260869565216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39-415F-94B1-65172A8EB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5546752"/>
        <c:axId val="155548288"/>
      </c:barChart>
      <c:catAx>
        <c:axId val="15554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 "/>
                <a:ea typeface="+mn-ea"/>
                <a:cs typeface="+mn-cs"/>
              </a:defRPr>
            </a:pPr>
            <a:endParaRPr lang="sr-Latn-RS"/>
          </a:p>
        </c:txPr>
        <c:crossAx val="155548288"/>
        <c:crosses val="autoZero"/>
        <c:auto val="1"/>
        <c:lblAlgn val="ctr"/>
        <c:lblOffset val="100"/>
        <c:noMultiLvlLbl val="0"/>
      </c:catAx>
      <c:valAx>
        <c:axId val="1555482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 "/>
                <a:ea typeface="+mn-ea"/>
                <a:cs typeface="+mn-cs"/>
              </a:defRPr>
            </a:pPr>
            <a:endParaRPr lang="sr-Latn-RS"/>
          </a:p>
        </c:txPr>
        <c:crossAx val="155546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 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0.03738</cdr:x>
      <cdr:y>0.04918</cdr:y>
    </cdr:from>
    <cdr:to>
      <cdr:x>0.2737</cdr:x>
      <cdr:y>0.11885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683FF18B-C0C3-4353-B782-BCDAD67E80C2}"/>
            </a:ext>
          </a:extLst>
        </cdr:cNvPr>
        <cdr:cNvSpPr/>
      </cdr:nvSpPr>
      <cdr:spPr bwMode="auto">
        <a:xfrm xmlns:a="http://schemas.openxmlformats.org/drawingml/2006/main">
          <a:off x="304799" y="228599"/>
          <a:ext cx="1926771" cy="323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98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0.03738</cdr:x>
      <cdr:y>0.35861</cdr:y>
    </cdr:from>
    <cdr:to>
      <cdr:x>0.28037</cdr:x>
      <cdr:y>0.42828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xmlns="" id="{F0B3289F-8876-49CC-BCCF-C9DC3E2471D4}"/>
            </a:ext>
          </a:extLst>
        </cdr:cNvPr>
        <cdr:cNvSpPr/>
      </cdr:nvSpPr>
      <cdr:spPr bwMode="auto">
        <a:xfrm xmlns:a="http://schemas.openxmlformats.org/drawingml/2006/main">
          <a:off x="304800" y="1666880"/>
          <a:ext cx="1981195" cy="323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98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0.03738</cdr:x>
      <cdr:y>0.55738</cdr:y>
    </cdr:from>
    <cdr:to>
      <cdr:x>0.28037</cdr:x>
      <cdr:y>0.62705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xmlns="" id="{1EC2F5B9-A266-4B71-B386-94E6D1648389}"/>
            </a:ext>
          </a:extLst>
        </cdr:cNvPr>
        <cdr:cNvSpPr/>
      </cdr:nvSpPr>
      <cdr:spPr bwMode="auto">
        <a:xfrm xmlns:a="http://schemas.openxmlformats.org/drawingml/2006/main">
          <a:off x="304800" y="2590799"/>
          <a:ext cx="1981200" cy="323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98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0.05607</cdr:x>
      <cdr:y>0.05217</cdr:y>
    </cdr:from>
    <cdr:to>
      <cdr:x>0.28972</cdr:x>
      <cdr:y>0.11176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457200" y="242500"/>
          <a:ext cx="190500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hr-HR" sz="1200" dirty="0" err="1" smtClean="0"/>
            <a:t>Pretproračunski</a:t>
          </a:r>
          <a:r>
            <a:rPr lang="hr-HR" sz="1200" dirty="0" smtClean="0"/>
            <a:t> izvještaj</a:t>
          </a:r>
          <a:endParaRPr lang="hr-HR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92A5BC5-E124-4073-A8D5-368476CA5F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E90053-33D4-4B4C-BDF5-59C04D7A22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F522411-31AD-4EBD-B205-C531A8F00554}" type="datetimeFigureOut">
              <a:rPr lang="en-US"/>
              <a:pPr>
                <a:defRPr/>
              </a:pPr>
              <a:t>7/2/2018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FA5F04-FEAF-40BD-A9EE-8A91393A1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CE4DDF-139D-4AF9-BF86-DDF79BACC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0E6A5D-8398-4E27-86AA-79159838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19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9F19F83-1621-4919-AAC3-D01186B95C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438A0B9A-097D-4C35-A835-7A607E9EB2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73EC45C3-74AF-46D9-9E64-5C3E968BD0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92F8032-E410-491F-988A-F050294573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47EF38E2-DE59-4691-9877-2831B22EA1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AC451B5D-9355-4F4A-BCE1-22C4A7430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CEF8CFD-362D-4A1D-9D97-315A64A7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32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994E7766-753A-47F0-86E3-13F63A7C8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4C20AED2-11B9-4F1F-960F-D2ECBBC18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958EAFAF-F0C8-4924-86A9-BC276D92B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869C2A80-24D9-4870-92B8-80C9AD85C3C3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1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6223F895-F60D-4789-B464-0F0AA737F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43CC97AA-0796-402C-8359-E6F9F3826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5164879F-8757-4455-BDC3-F23011A61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9B81C45-B577-4E20-B1AC-04F0CB91D279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14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C0AD849-2B4A-4A18-89EA-81B7B2B86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1B903B06-1AC1-42C9-9800-EE662E399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04DF253B-D962-44A6-AE8B-4069F5E09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ECA4C59-AA1C-485D-B93A-5BA213B791DB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3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715E2C6E-C748-4975-AA28-0083AB809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A08FBC0B-84BD-428D-B669-CF3EF521D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81A637E9-2BFE-4F00-925E-4068480EB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FA51632-AF51-4BD6-A027-D344DAC11C6B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4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C10432A0-C050-49C4-BCCF-1A187EEAD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BA433228-2189-41A8-9057-399A3E498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0A9CF0A2-7346-4820-8DC0-3A87DE45A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950B6C7-2281-48BF-BEB2-C4C22AD2D02C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5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129D1877-7628-4977-A3EA-58E264053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AC995A3D-F380-46E4-BFFC-70D762A6D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B4581618-F5A6-405C-8A9E-86662615C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80BF94A-BB7C-421F-8D2D-824118A4F4D0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6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BE8243C2-398E-4F3C-93D8-41ACFCCE0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C9FC3B3A-023C-4162-A311-EE8ED9225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307AE10B-A66C-44BD-AF72-D0D5710FD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298E407-D222-4962-80F3-59CC7221325F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7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8590F864-95CC-4733-9F50-3463BB519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D42C4F2A-48AF-466C-B1E4-9842DA7EB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6AB1C099-8B2A-442F-8231-0B4FADC02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9170ED0-644A-4B5A-BE58-0B655D0BCBA4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8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816718B9-6F35-4514-AACC-FB5CE197F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56A66A95-1AD5-4B30-AA4B-03393F996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DFCB8FA3-F125-44AF-9842-FD6D6FC98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F589ED5-344A-41F6-BE0E-4A67506535A8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9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6D5C101C-94C9-4966-893E-B6201B42B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15860258-F947-4F8D-B510-E1DCD761A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BB284A04-047D-42CF-BB9C-9CEBD30F3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5B46B64-B014-4204-A548-417A15FE68C9}" type="slidenum">
              <a:rPr lang="en-US" altLang="sr-Latn-RS" sz="1200" smtClean="0">
                <a:solidFill>
                  <a:srgbClr val="000000"/>
                </a:solidFill>
              </a:rPr>
              <a:pPr>
                <a:buSzPct val="100000"/>
              </a:pPr>
              <a:t>10</a:t>
            </a:fld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>
            <a:extLst>
              <a:ext uri="{FF2B5EF4-FFF2-40B4-BE49-F238E27FC236}">
                <a16:creationId xmlns:a16="http://schemas.microsoft.com/office/drawing/2014/main" xmlns="" id="{B379FB7F-52A9-4DB1-8C88-CE60155AE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>
            <a:extLst>
              <a:ext uri="{FF2B5EF4-FFF2-40B4-BE49-F238E27FC236}">
                <a16:creationId xmlns:a16="http://schemas.microsoft.com/office/drawing/2014/main" xmlns="" id="{8D19D4EB-DEAE-43D6-90F2-6B750F158C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>
            <a:extLst>
              <a:ext uri="{FF2B5EF4-FFF2-40B4-BE49-F238E27FC236}">
                <a16:creationId xmlns:a16="http://schemas.microsoft.com/office/drawing/2014/main" xmlns="" id="{A846F33D-2E8F-4578-AF60-50EC2B7E60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4AEB31F2-83ED-4029-90A6-553CEBBD1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72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D85572-30A2-440D-B255-B39CD096B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399B99C-74F6-4EE2-92D6-AFD6D0226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538F91-3B64-4AD8-8AA8-A19437BE1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00DA-690D-42FC-A821-2B7A7BBFA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29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7F823B8-3015-4B9B-BA93-DC578B5C3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73700F-297B-4B27-999F-99AD70FEE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290696-292A-4CE7-BD8F-34BDA7F69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F994-DF0D-4A42-94E3-015217212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62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ACF53F-68B1-4ACB-84E9-130EAF452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299377-E2FB-4266-8A3F-BC7BA9F4D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456172-B173-4685-9294-759999459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37F0-8C4A-40C4-80E5-3A9425F9A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3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>
                <a:solidFill>
                  <a:srgbClr val="E7703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0E0AB25-3A61-442B-A8B5-2FC09B125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F5E079B-A5FB-4C21-9AD8-0E8008EB6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0D78CD4-9600-4E6D-97AB-5327E26D4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0D98-28C3-497C-A16C-E5ACC2337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0A30F7-6B8E-4CF1-B893-9D6171626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133D055-7C01-45B3-A734-FD59C57FE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A291CF7-00C1-41C8-AE1F-47111A82C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7317-98D7-419C-A05E-B569066F6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9A1DDB-F6DF-400C-8214-BE44B284C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9FF6F2-73DD-42B9-9399-610DB56DD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740A0B-BA65-4871-B0FF-805B14D67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98DE-9D43-4283-B1BC-EE5A9B4FE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75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F9561B8-58D1-4310-97F3-5D38DC964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7B40422-5067-4068-BC0F-4B481264F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D8BD999-75CD-4491-AE81-32416ABF8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FD5F-6B8E-4267-8437-D75816DC1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6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9846000-A0E1-43D2-A6B6-724C4DEF9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6F2221-412B-49F2-A495-6AD6E448E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D91C9DF-ACC8-4B70-ACE1-A5D4482A7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32DD-9D7B-4CF8-B729-91E93DD38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DA970A-2CBE-4889-88E6-4A31F53B2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82C3729-3038-47B8-9F40-20CA55B03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F36E0D9-B7FD-4B2E-BA10-D8056FBFF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04945-815D-40B8-AAC4-81EFA11C3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DB6D42-2FC1-4285-BF4C-D8503FA55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B26E89-E311-4AAE-AB68-0B9ECDCC6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8B0C40-AF6B-412A-98B9-69520ECF8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DD4B-E7E9-4862-AB41-B2F415821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4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B1C69A-D22E-4EC2-819A-17439D6AD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E89E41-BF06-4133-880C-7A98EF8AC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F01F3D-FC66-46AA-8DBD-58F62C12F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EC53-8BDA-466A-A4B8-48947CCEE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6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>
            <a:extLst>
              <a:ext uri="{FF2B5EF4-FFF2-40B4-BE49-F238E27FC236}">
                <a16:creationId xmlns:a16="http://schemas.microsoft.com/office/drawing/2014/main" xmlns="" id="{2E121854-D141-4E11-B9EF-08E0CB2F73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E1E13A6D-AE30-467C-81F5-31CA64E30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18B37D01-DDFB-4C43-844B-616CD2A19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2E461F1B-C314-4693-83A6-4BB288DFC4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0ADA71AC-C608-45DF-A1C2-A024189339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xmlns="" id="{E5276F01-F032-49FD-976D-236AF2643B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59D6DDFB-6143-4F5B-BF8A-EE094FB73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>
            <a:extLst>
              <a:ext uri="{FF2B5EF4-FFF2-40B4-BE49-F238E27FC236}">
                <a16:creationId xmlns:a16="http://schemas.microsoft.com/office/drawing/2014/main" xmlns="" id="{27283A82-5CC9-4D66-983B-C5E63C6F05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>
            <a:extLst>
              <a:ext uri="{FF2B5EF4-FFF2-40B4-BE49-F238E27FC236}">
                <a16:creationId xmlns:a16="http://schemas.microsoft.com/office/drawing/2014/main" xmlns="" id="{C7391F04-A9E1-485B-AEAE-F288A1CC5F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77033"/>
          </a:solidFill>
          <a:latin typeface="Calibri" panose="020F0502020204030204" pitchFamily="34" charset="0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77033"/>
          </a:solidFill>
          <a:latin typeface="Calibri" panose="020F0502020204030204" pitchFamily="34" charset="0"/>
          <a:ea typeface="Osaka" pitchFamily="48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Osak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E543D2-BBFA-4D0C-86FC-467B7285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5486400"/>
            <a:ext cx="83820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sr-Latn-RS" sz="1800" b="1">
                <a:solidFill>
                  <a:srgbClr val="005580"/>
                </a:solidFill>
                <a:latin typeface="Calibri" panose="020F0502020204030204" pitchFamily="34" charset="0"/>
                <a:ea typeface="Osaka"/>
                <a:cs typeface="Osaka"/>
              </a:rPr>
              <a:t>Elena Mondo, viša tehnička savjetnica, Međunarodno partnerstvo za proračun</a:t>
            </a:r>
          </a:p>
          <a:p>
            <a:pPr algn="ctr">
              <a:buSzPct val="100000"/>
            </a:pPr>
            <a:r>
              <a:rPr lang="en-US" altLang="sr-Latn-RS" sz="1800" b="1">
                <a:solidFill>
                  <a:srgbClr val="005580"/>
                </a:solidFill>
                <a:latin typeface="Calibri" panose="020F0502020204030204" pitchFamily="34" charset="0"/>
                <a:ea typeface="Osaka"/>
                <a:cs typeface="Osaka"/>
              </a:rPr>
              <a:t>www.internationalbudget.org</a:t>
            </a:r>
          </a:p>
          <a:p>
            <a:pPr>
              <a:buSzPct val="100000"/>
            </a:pPr>
            <a:endParaRPr lang="en-US" altLang="sr-Latn-RS" sz="1800" b="1">
              <a:solidFill>
                <a:srgbClr val="005580"/>
              </a:solidFill>
              <a:latin typeface="Calibri" panose="020F0502020204030204" pitchFamily="34" charset="0"/>
              <a:ea typeface="Osaka"/>
              <a:cs typeface="Osaka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D901FE5A-5BAD-4A5B-8F77-064BF3513164}"/>
              </a:ext>
            </a:extLst>
          </p:cNvPr>
          <p:cNvSpPr txBox="1">
            <a:spLocks/>
          </p:cNvSpPr>
          <p:nvPr/>
        </p:nvSpPr>
        <p:spPr bwMode="auto">
          <a:xfrm>
            <a:off x="533400" y="2286000"/>
            <a:ext cx="7886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„ </a:t>
            </a:r>
            <a:r>
              <a:rPr lang="en-US" altLang="sr-Latn-RS" sz="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Proračuni</a:t>
            </a:r>
            <a:r>
              <a:rPr lang="en-US" altLang="sr-Latn-R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kao</a:t>
            </a:r>
            <a:r>
              <a:rPr lang="en-US" altLang="sr-Latn-R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mostovi</a:t>
            </a:r>
            <a:r>
              <a:rPr lang="en-US" altLang="sr-Latn-R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“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45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Rezultati</a:t>
            </a:r>
            <a:r>
              <a:rPr lang="en-US" altLang="sr-Latn-RS" sz="4500" b="1" dirty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45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Ankete</a:t>
            </a:r>
            <a:r>
              <a:rPr lang="en-US" altLang="sr-Latn-RS" sz="4500" b="1" dirty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altLang="sr-Latn-RS" sz="45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4500" b="1" dirty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45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proračun</a:t>
            </a:r>
            <a:r>
              <a:rPr lang="hr-HR" altLang="sr-Latn-RS" sz="45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US" altLang="sr-Latn-RS" sz="45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4500" b="1" dirty="0">
                <a:solidFill>
                  <a:srgbClr val="E7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2017.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E7AF0C2-2591-462F-BCFB-785F4F0B06AE}"/>
              </a:ext>
            </a:extLst>
          </p:cNvPr>
          <p:cNvSpPr txBox="1">
            <a:spLocks/>
          </p:cNvSpPr>
          <p:nvPr/>
        </p:nvSpPr>
        <p:spPr bwMode="auto">
          <a:xfrm>
            <a:off x="609600" y="762000"/>
            <a:ext cx="788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OECD-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ov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sastanak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visokih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dužnosnika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odgovornih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iz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srednje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istočne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jugoistočne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Europe, 25. </a:t>
            </a:r>
            <a:r>
              <a:rPr lang="en-US" altLang="sr-Latn-RS" b="1" i="1" dirty="0" err="1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svibnja</a:t>
            </a:r>
            <a:r>
              <a:rPr lang="en-US" altLang="sr-Latn-RS" b="1" i="1" dirty="0">
                <a:solidFill>
                  <a:srgbClr val="7F7F7F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>
            <a:extLst>
              <a:ext uri="{FF2B5EF4-FFF2-40B4-BE49-F238E27FC236}">
                <a16:creationId xmlns:a16="http://schemas.microsoft.com/office/drawing/2014/main" xmlns="" id="{A88ECBFB-5094-476A-8B33-F2199D7AA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200" b="0"/>
              <a:t>CESEE/PEMPAL: </a:t>
            </a:r>
            <a:r>
              <a:rPr lang="en-US" altLang="sr-Latn-RS" sz="3200"/>
              <a:t>promjene u rezultatima Ankete o otvorenosti proračuna 2015. - 2017.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A88F4B-D387-4F48-AB6E-ECB19A31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942EC0B-C37A-4A1E-A383-0494C75A8014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10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xmlns="" id="{5F054E30-B3EC-4AC3-AC2F-E3FEAB39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1930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>
            <a:extLst>
              <a:ext uri="{FF2B5EF4-FFF2-40B4-BE49-F238E27FC236}">
                <a16:creationId xmlns:a16="http://schemas.microsoft.com/office/drawing/2014/main" xmlns="" id="{96C5E9B3-98E4-4595-875B-A8C56CD51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295400"/>
            <a:ext cx="1905000" cy="4940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1900"/>
              </a:lnSpc>
              <a:buSzPct val="100000"/>
            </a:pPr>
            <a:r>
              <a:rPr lang="en-US" altLang="sr-Latn-RS" sz="1200">
                <a:solidFill>
                  <a:srgbClr val="000000"/>
                </a:solidFill>
              </a:rPr>
              <a:t>Gruzija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Rumunjska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Rusija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Slovenija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Bugarska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Češka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Poljska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Slovačka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Turska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Hrvatska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Kirgiska Republika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Ukrajina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Kazahstan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Albanija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Mađarska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Srbija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Makedonija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Bosna i Hercegovina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Azerbajdžan</a:t>
            </a:r>
            <a:br>
              <a:rPr lang="en-US" altLang="sr-Latn-RS" sz="1200">
                <a:solidFill>
                  <a:srgbClr val="000000"/>
                </a:solidFill>
              </a:rPr>
            </a:br>
            <a:r>
              <a:rPr lang="en-US" altLang="sr-Latn-RS" sz="1200">
                <a:solidFill>
                  <a:srgbClr val="000000"/>
                </a:solidFill>
              </a:rPr>
              <a:t>Tadžikistan</a:t>
            </a:r>
            <a:br>
              <a:rPr lang="en-US" altLang="sr-Latn-RS" sz="1200">
                <a:solidFill>
                  <a:srgbClr val="000000"/>
                </a:solidFill>
              </a:rPr>
            </a:br>
            <a:endParaRPr lang="en-US" altLang="sr-Latn-R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36D5480B-0763-40C9-BA1F-6641D543A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8382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2800" dirty="0" err="1"/>
              <a:t>Zajednički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izazovi</a:t>
            </a:r>
            <a:r>
              <a:rPr lang="en-US" altLang="sr-Latn-RS" sz="2800" b="0" dirty="0"/>
              <a:t>, </a:t>
            </a:r>
            <a:r>
              <a:rPr lang="en-US" altLang="sr-Latn-RS" sz="2800" b="0" dirty="0" err="1"/>
              <a:t>na</a:t>
            </a:r>
            <a:r>
              <a:rPr lang="en-US" altLang="sr-Latn-RS" sz="2800" b="0" dirty="0"/>
              <a:t> </a:t>
            </a:r>
            <a:r>
              <a:rPr lang="en-US" altLang="sr-Latn-RS" sz="2800" b="0" dirty="0" err="1"/>
              <a:t>temelju</a:t>
            </a:r>
            <a:r>
              <a:rPr lang="en-US" altLang="sr-Latn-RS" sz="2800" b="0" dirty="0"/>
              <a:t> </a:t>
            </a:r>
            <a:r>
              <a:rPr lang="en-US" altLang="sr-Latn-RS" sz="2800" b="0" dirty="0" err="1"/>
              <a:t>rezultata</a:t>
            </a:r>
            <a:r>
              <a:rPr lang="en-US" altLang="sr-Latn-RS" sz="2800" b="0" dirty="0"/>
              <a:t> </a:t>
            </a:r>
            <a:r>
              <a:rPr lang="en-US" altLang="sr-Latn-RS" sz="2800" b="0" dirty="0" err="1"/>
              <a:t>Ankete</a:t>
            </a:r>
            <a:r>
              <a:rPr lang="en-US" altLang="sr-Latn-RS" sz="2800" b="0" dirty="0"/>
              <a:t> o </a:t>
            </a:r>
            <a:r>
              <a:rPr lang="en-US" altLang="sr-Latn-RS" sz="2800" b="0" dirty="0" err="1"/>
              <a:t>otvorenosti</a:t>
            </a:r>
            <a:r>
              <a:rPr lang="en-US" altLang="sr-Latn-RS" sz="2800" b="0" dirty="0"/>
              <a:t> </a:t>
            </a:r>
            <a:r>
              <a:rPr lang="en-US" altLang="sr-Latn-RS" sz="2800" b="0" dirty="0" err="1"/>
              <a:t>proračuna</a:t>
            </a:r>
            <a:r>
              <a:rPr lang="en-US" altLang="sr-Latn-RS" sz="2800" b="0" dirty="0"/>
              <a:t> </a:t>
            </a:r>
            <a:r>
              <a:rPr lang="en-US" altLang="sr-Latn-RS" sz="2800" b="0" dirty="0" err="1"/>
              <a:t>za</a:t>
            </a:r>
            <a:r>
              <a:rPr lang="en-US" altLang="sr-Latn-RS" sz="2800" b="0" dirty="0"/>
              <a:t> 2017. u </a:t>
            </a:r>
            <a:r>
              <a:rPr lang="en-US" altLang="sr-Latn-RS" sz="2800" b="0" dirty="0" err="1"/>
              <a:t>pogledu</a:t>
            </a:r>
            <a:r>
              <a:rPr lang="en-US" altLang="sr-Latn-RS" sz="2800" b="0" dirty="0"/>
              <a:t> </a:t>
            </a:r>
            <a:r>
              <a:rPr lang="en-US" altLang="sr-Latn-RS" sz="2800" dirty="0" err="1"/>
              <a:t>proračunske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transparentnosti</a:t>
            </a:r>
            <a:r>
              <a:rPr lang="en-US" altLang="sr-Latn-RS" sz="2800" b="0" dirty="0"/>
              <a:t> u </a:t>
            </a:r>
            <a:r>
              <a:rPr lang="en-US" altLang="sr-Latn-RS" sz="2800" b="0" dirty="0" err="1" smtClean="0"/>
              <a:t>regiji</a:t>
            </a:r>
            <a:r>
              <a:rPr lang="hr-HR" altLang="sr-Latn-RS" sz="2800" b="0" dirty="0" smtClean="0"/>
              <a:t/>
            </a:r>
            <a:br>
              <a:rPr lang="hr-HR" altLang="sr-Latn-RS" sz="2800" b="0" dirty="0" smtClean="0"/>
            </a:br>
            <a:endParaRPr lang="en-US" altLang="sr-Latn-RS" sz="2800" b="0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xmlns="" id="{6E276CF0-3C48-49B9-890B-438C56C80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Pretproračunski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izvještaji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se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izrađuju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,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ali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se ne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objavljuju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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potrebno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ih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je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učiniti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dostupnima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na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internetu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unutar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prikladnog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vremenskog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okvira</a:t>
            </a:r>
            <a:endParaRPr lang="en-US" altLang="sr-Latn-RS" sz="1800" dirty="0">
              <a:latin typeface="Calibri  "/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Polugodišnji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izvještaji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se ne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izrađuju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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raspraviti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s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kolegama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drugih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zemalja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što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to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kod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njih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uključuje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,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kada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ih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počinju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pripremati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itd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.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Ne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izrađuju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se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proračuni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za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građane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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pogledati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PEMPAL-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ov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proizvod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znanja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„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Rješavanje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izazova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u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izradi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proračuna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građane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u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zemljama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PEMPAL-a“,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raspraviti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s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kolegama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drugih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zemalja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,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inspirirati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se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drugim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zemljama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diljem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svijeta</a:t>
            </a:r>
            <a:endParaRPr lang="en-US" altLang="sr-Latn-RS" sz="1800" dirty="0">
              <a:latin typeface="Calibri  "/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Prijedlog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proračuna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izvršne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vlasti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nije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sveobuhvatan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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više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usklađivanja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,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pojedinačna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analiza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država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da se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vidi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koje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informacije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nedostaju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u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paketu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prijedloga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proračuna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izvršne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vlasti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Napomena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: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razlikuje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se od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zemlje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do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zemlje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Informacije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o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učinku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su</a:t>
            </a:r>
            <a:r>
              <a:rPr lang="en-US" altLang="sr-Latn-RS" sz="1800" b="1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b="1" dirty="0" err="1">
                <a:latin typeface="Calibri  "/>
                <a:sym typeface="Wingdings" panose="05000000000000000000" pitchFamily="2" charset="2"/>
              </a:rPr>
              <a:t>nepotpune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tijekom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cijelog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proračunskog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procesa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(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tijekom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faze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izrade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tijekom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izvršenja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) 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raspraviti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što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je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moguće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napraviti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po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tom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pitanju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s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obzirom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na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uspostavljene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proračunske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sustave</a:t>
            </a:r>
            <a:r>
              <a:rPr lang="en-US" altLang="sr-Latn-RS" sz="1800" dirty="0">
                <a:latin typeface="Calibri  "/>
                <a:sym typeface="Wingdings" panose="05000000000000000000" pitchFamily="2" charset="2"/>
              </a:rPr>
              <a:t> </a:t>
            </a:r>
            <a:r>
              <a:rPr lang="en-US" altLang="sr-Latn-RS" sz="1800" dirty="0" err="1">
                <a:latin typeface="Calibri  "/>
                <a:sym typeface="Wingdings" panose="05000000000000000000" pitchFamily="2" charset="2"/>
              </a:rPr>
              <a:t>država</a:t>
            </a:r>
            <a:endParaRPr lang="en-US" altLang="sr-Latn-RS" sz="1800" dirty="0">
              <a:latin typeface="Calibri  "/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FE9CE6-63E5-4CD0-8E9E-DB017EAD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53E7146-0FEC-49F6-AC45-F17A01FDD7A1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11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DB762965-34C7-4F82-8B10-6874C5103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2209800"/>
            <a:ext cx="77724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4300"/>
              <a:t>Hvala!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6596C1-9444-4C9D-AF9A-11501745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 b="1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3347D2-3E7D-474A-BC8A-61370FAE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6157A4B-1567-4DEF-BBCD-CF2041EAC305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12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DCBDA8D5-0564-425F-9678-7FB5BB1C3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021513" cy="928688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1200">
                <a:cs typeface="Helvetica" panose="020B0604020202020204" pitchFamily="34" charset="0"/>
              </a:rPr>
              <a:t>Istraživački postupak Ankete o otvorenosti proračuna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80FDDB-2152-4217-8958-D6C0F027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096000"/>
            <a:ext cx="344488" cy="37147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748CB30C-BE91-4DE0-A808-B9B95E00FC36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13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pic>
        <p:nvPicPr>
          <p:cNvPr id="26628" name="Picture 5" descr="image1">
            <a:extLst>
              <a:ext uri="{FF2B5EF4-FFF2-40B4-BE49-F238E27FC236}">
                <a16:creationId xmlns:a16="http://schemas.microsoft.com/office/drawing/2014/main" xmlns="" id="{EAEDEB70-1062-4127-A12D-913D3E07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90600"/>
            <a:ext cx="8032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image2">
            <a:extLst>
              <a:ext uri="{FF2B5EF4-FFF2-40B4-BE49-F238E27FC236}">
                <a16:creationId xmlns:a16="http://schemas.microsoft.com/office/drawing/2014/main" xmlns="" id="{4B58F998-C63F-427C-96E7-9A29AB871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300288"/>
            <a:ext cx="81597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>
            <a:extLst>
              <a:ext uri="{FF2B5EF4-FFF2-40B4-BE49-F238E27FC236}">
                <a16:creationId xmlns:a16="http://schemas.microsoft.com/office/drawing/2014/main" xmlns="" id="{06590413-1848-4AFE-A04F-26951F20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990600"/>
            <a:ext cx="4495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Anketa se temelji na upitniku koji za svaku zemlju ispunjavaju </a:t>
            </a:r>
            <a:r>
              <a:rPr lang="en-US" altLang="sr-Latn-RS" sz="1600" b="1">
                <a:solidFill>
                  <a:srgbClr val="000000"/>
                </a:solidFill>
              </a:rPr>
              <a:t>neovisni proračunski stručnjaci</a:t>
            </a:r>
            <a:r>
              <a:rPr lang="en-US" altLang="sr-Latn-RS" sz="1600">
                <a:solidFill>
                  <a:srgbClr val="000000"/>
                </a:solidFill>
              </a:rPr>
              <a:t> koji nisu povezani</a:t>
            </a:r>
          </a:p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s nacionalnom vladom.</a:t>
            </a:r>
          </a:p>
          <a:p>
            <a:pPr>
              <a:buSzPct val="100000"/>
            </a:pPr>
            <a:endParaRPr lang="en-US" altLang="sr-Latn-RS" sz="16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Preliminarne odgovore država na upitnik neovisno pregledava </a:t>
            </a:r>
            <a:r>
              <a:rPr lang="en-US" altLang="sr-Latn-RS" sz="1600" b="1">
                <a:solidFill>
                  <a:srgbClr val="000000"/>
                </a:solidFill>
              </a:rPr>
              <a:t>anonimni stručnjak</a:t>
            </a:r>
            <a:r>
              <a:rPr lang="en-US" altLang="sr-Latn-RS" sz="1600">
                <a:solidFill>
                  <a:srgbClr val="000000"/>
                </a:solidFill>
              </a:rPr>
              <a:t> koji također nije povezan s nacionalnom vladom.</a:t>
            </a:r>
          </a:p>
          <a:p>
            <a:pPr>
              <a:buSzPct val="100000"/>
            </a:pPr>
            <a:endParaRPr lang="en-US" altLang="sr-Latn-RS" sz="16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Usto, IBP poziva sve nacionalne vlade da daju komentar na preliminarne odgovore i uzima te komentare u obzir prije dobivanja konačnih rezultata ankete.</a:t>
            </a:r>
          </a:p>
          <a:p>
            <a:pPr>
              <a:buSzPct val="100000"/>
            </a:pPr>
            <a:endParaRPr lang="en-US" altLang="sr-Latn-RS" sz="16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Istraživači daju odgovor na komentare kolega i vlada, ako su primjenjivi, </a:t>
            </a:r>
            <a:r>
              <a:rPr lang="en-US" altLang="sr-Latn-RS" sz="1600" b="1">
                <a:solidFill>
                  <a:srgbClr val="000000"/>
                </a:solidFill>
              </a:rPr>
              <a:t>i IBP</a:t>
            </a:r>
            <a:r>
              <a:rPr lang="en-US" altLang="sr-Latn-RS" sz="1600">
                <a:solidFill>
                  <a:srgbClr val="000000"/>
                </a:solidFill>
              </a:rPr>
              <a:t> pregledava svaki konfliktni odgovor kako bi se osigurala dosljednost diljem zemalja pri odabiru odgovora.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AF05EF15-C23F-4B9C-B638-46EC517C5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01725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200" b="0" dirty="0" err="1">
                <a:cs typeface="Helvetica" panose="020B0604020202020204" pitchFamily="34" charset="0"/>
              </a:rPr>
              <a:t>Anketa</a:t>
            </a:r>
            <a:r>
              <a:rPr lang="en-US" altLang="sr-Latn-RS" sz="3200" b="0" dirty="0">
                <a:cs typeface="Helvetica" panose="020B0604020202020204" pitchFamily="34" charset="0"/>
              </a:rPr>
              <a:t> o </a:t>
            </a:r>
            <a:r>
              <a:rPr lang="en-US" altLang="sr-Latn-RS" sz="3200" b="0" dirty="0" err="1">
                <a:cs typeface="Helvetica" panose="020B0604020202020204" pitchFamily="34" charset="0"/>
              </a:rPr>
              <a:t>otvorenosti</a:t>
            </a:r>
            <a:r>
              <a:rPr lang="en-US" altLang="sr-Latn-RS" sz="3200" b="0" dirty="0">
                <a:cs typeface="Helvetica" panose="020B0604020202020204" pitchFamily="34" charset="0"/>
              </a:rPr>
              <a:t> </a:t>
            </a:r>
            <a:r>
              <a:rPr lang="en-US" altLang="sr-Latn-RS" sz="3200" b="0" dirty="0" err="1">
                <a:cs typeface="Helvetica" panose="020B0604020202020204" pitchFamily="34" charset="0"/>
              </a:rPr>
              <a:t>proračuna</a:t>
            </a:r>
            <a:r>
              <a:rPr lang="en-US" altLang="sr-Latn-RS" sz="3200" b="0" dirty="0">
                <a:cs typeface="Helvetica" panose="020B0604020202020204" pitchFamily="34" charset="0"/>
              </a:rPr>
              <a:t> </a:t>
            </a:r>
            <a:r>
              <a:rPr lang="en-US" altLang="sr-Latn-RS" sz="3200" b="0" dirty="0" err="1">
                <a:cs typeface="Helvetica" panose="020B0604020202020204" pitchFamily="34" charset="0"/>
              </a:rPr>
              <a:t>za</a:t>
            </a:r>
            <a:r>
              <a:rPr lang="en-US" altLang="sr-Latn-RS" sz="3200" b="0" dirty="0">
                <a:cs typeface="Helvetica" panose="020B0604020202020204" pitchFamily="34" charset="0"/>
              </a:rPr>
              <a:t> 2017.:</a:t>
            </a:r>
            <a:r>
              <a:rPr lang="en-US" altLang="sr-Latn-RS" sz="3200" dirty="0">
                <a:cs typeface="Helvetica" panose="020B0604020202020204" pitchFamily="34" charset="0"/>
              </a:rPr>
              <a:t> </a:t>
            </a:r>
            <a:br>
              <a:rPr lang="en-US" altLang="sr-Latn-RS" sz="3200" dirty="0">
                <a:cs typeface="Helvetica" panose="020B0604020202020204" pitchFamily="34" charset="0"/>
              </a:rPr>
            </a:br>
            <a:r>
              <a:rPr lang="en-US" altLang="sr-Latn-RS" sz="3200" dirty="0" err="1">
                <a:cs typeface="Helvetica" panose="020B0604020202020204" pitchFamily="34" charset="0"/>
              </a:rPr>
              <a:t>Rezultati</a:t>
            </a:r>
            <a:r>
              <a:rPr lang="en-US" altLang="sr-Latn-RS" sz="3200" dirty="0">
                <a:cs typeface="Helvetica" panose="020B0604020202020204" pitchFamily="34" charset="0"/>
              </a:rPr>
              <a:t> </a:t>
            </a:r>
            <a:r>
              <a:rPr lang="en-US" altLang="sr-Latn-RS" sz="3200" dirty="0" err="1">
                <a:cs typeface="Helvetica" panose="020B0604020202020204" pitchFamily="34" charset="0"/>
              </a:rPr>
              <a:t>za</a:t>
            </a:r>
            <a:r>
              <a:rPr lang="en-US" altLang="sr-Latn-RS" sz="3200" dirty="0">
                <a:cs typeface="Helvetica" panose="020B0604020202020204" pitchFamily="34" charset="0"/>
              </a:rPr>
              <a:t> CESEE+PEMPAL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FE1966-6E79-4C7C-B514-6626115F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DD9B708-64A3-450B-8866-5E1B73B6630E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14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261D4637-B101-4994-B66C-986A58CC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4" r="55951" b="93752"/>
          <a:stretch>
            <a:fillRect/>
          </a:stretch>
        </p:blipFill>
        <p:spPr bwMode="auto">
          <a:xfrm>
            <a:off x="4419600" y="6118225"/>
            <a:ext cx="4103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>
            <a:extLst>
              <a:ext uri="{FF2B5EF4-FFF2-40B4-BE49-F238E27FC236}">
                <a16:creationId xmlns:a16="http://schemas.microsoft.com/office/drawing/2014/main" xmlns="" id="{C7D3B46B-6B6D-4642-8409-0A9D358D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 b="4411"/>
          <a:stretch>
            <a:fillRect/>
          </a:stretch>
        </p:blipFill>
        <p:spPr bwMode="auto">
          <a:xfrm>
            <a:off x="3032125" y="1354138"/>
            <a:ext cx="5578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ontent Placeholder 2">
            <a:extLst>
              <a:ext uri="{FF2B5EF4-FFF2-40B4-BE49-F238E27FC236}">
                <a16:creationId xmlns:a16="http://schemas.microsoft.com/office/drawing/2014/main" xmlns="" id="{945EAE6F-4CEB-425B-AA80-9664B20CA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5" y="1905000"/>
            <a:ext cx="2651125" cy="3200400"/>
          </a:xfrm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120000"/>
              </a:lnSpc>
              <a:buFontTx/>
              <a:buNone/>
            </a:pPr>
            <a:r>
              <a:rPr lang="en-US" altLang="sr-Latn-RS" sz="2600">
                <a:latin typeface="Calibri  "/>
                <a:cs typeface="Helvetica" panose="020B0604020202020204" pitchFamily="34" charset="0"/>
              </a:rPr>
              <a:t>Od 21 zemlje obuhvaćene anketom za 2017. 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en-US" altLang="sr-Latn-RS" sz="2600" b="1">
                <a:latin typeface="Calibri  "/>
                <a:cs typeface="Helvetica" panose="020B0604020202020204" pitchFamily="34" charset="0"/>
              </a:rPr>
              <a:t>71% </a:t>
            </a:r>
            <a:r>
              <a:rPr lang="en-US" altLang="sr-Latn-RS" sz="2600">
                <a:latin typeface="Calibri  "/>
                <a:cs typeface="Helvetica" panose="020B0604020202020204" pitchFamily="34" charset="0"/>
              </a:rPr>
              <a:t>nije dao dostatne proračunske informacije</a:t>
            </a:r>
          </a:p>
        </p:txBody>
      </p:sp>
      <p:sp>
        <p:nvSpPr>
          <p:cNvPr id="27655" name="TextBox 6">
            <a:extLst>
              <a:ext uri="{FF2B5EF4-FFF2-40B4-BE49-F238E27FC236}">
                <a16:creationId xmlns:a16="http://schemas.microsoft.com/office/drawing/2014/main" xmlns="" id="{1871975F-A3BF-450E-A0CC-F375F425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27150"/>
            <a:ext cx="1676400" cy="493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1900"/>
              </a:lnSpc>
              <a:buSzPct val="100000"/>
            </a:pPr>
            <a:r>
              <a:rPr lang="en-US" altLang="sr-Latn-RS" sz="1100">
                <a:solidFill>
                  <a:srgbClr val="000000"/>
                </a:solidFill>
              </a:rPr>
              <a:t>Gruzija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Rumunjska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Rusija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Slovenija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Bugarska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Češka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Poljska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Slovačka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Turska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Hrvatska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Kirgiska Republika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Ukrajina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Kazahstan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Albanija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Mađarska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Srbija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Makedonija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Bosna i Hercegovina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Azerbajdžan</a:t>
            </a:r>
            <a:br>
              <a:rPr lang="en-US" altLang="sr-Latn-RS" sz="1100">
                <a:solidFill>
                  <a:srgbClr val="000000"/>
                </a:solidFill>
              </a:rPr>
            </a:br>
            <a:r>
              <a:rPr lang="en-US" altLang="sr-Latn-RS" sz="1100">
                <a:solidFill>
                  <a:srgbClr val="000000"/>
                </a:solidFill>
              </a:rPr>
              <a:t>Tadžikistan</a:t>
            </a:r>
          </a:p>
        </p:txBody>
      </p:sp>
      <p:sp>
        <p:nvSpPr>
          <p:cNvPr id="27656" name="TextBox 8">
            <a:extLst>
              <a:ext uri="{FF2B5EF4-FFF2-40B4-BE49-F238E27FC236}">
                <a16:creationId xmlns:a16="http://schemas.microsoft.com/office/drawing/2014/main" xmlns="" id="{DD502349-A0D2-491A-994C-0CD8907A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288088"/>
            <a:ext cx="83820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Znatno</a:t>
            </a:r>
          </a:p>
        </p:txBody>
      </p:sp>
      <p:sp>
        <p:nvSpPr>
          <p:cNvPr id="27657" name="TextBox 8">
            <a:extLst>
              <a:ext uri="{FF2B5EF4-FFF2-40B4-BE49-F238E27FC236}">
                <a16:creationId xmlns:a16="http://schemas.microsoft.com/office/drawing/2014/main" xmlns="" id="{1BF3A19F-FE02-4E10-B71E-6593A8064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65863"/>
            <a:ext cx="735013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Opsežno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xmlns="" id="{9D604F94-0209-445F-B7C8-1BF26C70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6248400"/>
            <a:ext cx="5619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 dirty="0" err="1">
                <a:solidFill>
                  <a:srgbClr val="000000"/>
                </a:solidFill>
                <a:ea typeface="Osaka"/>
                <a:cs typeface="Osaka"/>
              </a:rPr>
              <a:t>Ograničeno</a:t>
            </a:r>
            <a:endParaRPr lang="en-US" altLang="sr-Latn-RS" sz="12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27659" name="TextBox 8">
            <a:extLst>
              <a:ext uri="{FF2B5EF4-FFF2-40B4-BE49-F238E27FC236}">
                <a16:creationId xmlns:a16="http://schemas.microsoft.com/office/drawing/2014/main" xmlns="" id="{128276D9-7B37-470F-9994-234462AD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76975"/>
            <a:ext cx="5635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Minimalno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EC3B35B5-CABE-46AB-9001-DAB7249F1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buSzPct val="100000"/>
            </a:pPr>
            <a:r>
              <a:rPr lang="en-US" altLang="sr-Latn-RS">
                <a:cs typeface="Helvetica" panose="020B0604020202020204" pitchFamily="34" charset="0"/>
              </a:rPr>
              <a:t>Globalna situacija po pitanju proračunskih dokumenata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85CF5485-7F2D-4BD8-96BE-D62B1036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Anketa o otvorenosti proračuna temelji se na</a:t>
            </a:r>
            <a:r>
              <a:rPr lang="en-US" altLang="sr-Latn-RS" sz="2400" b="1">
                <a:latin typeface="Calibri" panose="020F0502020204030204" pitchFamily="34" charset="0"/>
                <a:cs typeface="Helvetica" panose="020B0604020202020204" pitchFamily="34" charset="0"/>
              </a:rPr>
              <a:t> osam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 ključnih međunarodno priznatih proračunskih dokumenata kako bi se dobile informacije o četiri faze proračunskog ciklusa</a:t>
            </a:r>
          </a:p>
          <a:p>
            <a:pPr>
              <a:spcAft>
                <a:spcPts val="1200"/>
              </a:spcAft>
            </a:pP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One uključuju dokumente za planiranje, izvještaje o izvršenju i revizorske nalaze</a:t>
            </a:r>
          </a:p>
          <a:p>
            <a:pPr>
              <a:spcAft>
                <a:spcPts val="1200"/>
              </a:spcAft>
            </a:pPr>
            <a:r>
              <a:rPr lang="en-US" altLang="sr-Latn-RS" sz="2400" b="1">
                <a:latin typeface="Calibri" panose="020F0502020204030204" pitchFamily="34" charset="0"/>
                <a:cs typeface="Helvetica" panose="020B0604020202020204" pitchFamily="34" charset="0"/>
              </a:rPr>
              <a:t>Javno dostupni dokumenti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 = objavljeni </a:t>
            </a:r>
            <a:r>
              <a:rPr lang="en-US" altLang="sr-Latn-RS" sz="2400" i="1">
                <a:latin typeface="Calibri" panose="020F0502020204030204" pitchFamily="34" charset="0"/>
                <a:cs typeface="Helvetica" panose="020B0604020202020204" pitchFamily="34" charset="0"/>
              </a:rPr>
              <a:t>online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 i pravovremeno (prihvatljiv rok varira za svaki dokument) </a:t>
            </a:r>
          </a:p>
          <a:p>
            <a:pPr>
              <a:spcAft>
                <a:spcPts val="1200"/>
              </a:spcAft>
            </a:pPr>
            <a:r>
              <a:rPr lang="en-US" altLang="sr-Latn-RS" sz="2400" b="1">
                <a:latin typeface="Calibri" panose="020F0502020204030204" pitchFamily="34" charset="0"/>
                <a:cs typeface="Helvetica" panose="020B0604020202020204" pitchFamily="34" charset="0"/>
              </a:rPr>
              <a:t>Krajnji rok:</a:t>
            </a:r>
            <a:r>
              <a:rPr lang="en-US" altLang="sr-Latn-RS" sz="2400">
                <a:latin typeface="Calibri" panose="020F0502020204030204" pitchFamily="34" charset="0"/>
                <a:cs typeface="Helvetica" panose="020B0604020202020204" pitchFamily="34" charset="0"/>
              </a:rPr>
              <a:t> za Anketu o otvorenosti proračuna za 2017. ocijenjeni su samo dokumenti koji su trebali biti objavljeni prije 31. prosinca 2016.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B1B9E1-FC09-4AED-B24D-EEB56FE4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A06E72-29CD-4064-814C-FE5B8F9A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69CA6AF-EE16-4458-9E89-4A469FD20E9D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15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7E6F799F-80C5-44B4-866A-6DF81681A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9925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800">
                <a:cs typeface="Helvetica" panose="020B0604020202020204" pitchFamily="34" charset="0"/>
              </a:rPr>
              <a:t>Pregled dužeg razdoblja: 2008. – 2017.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C6DD05C7-2966-4B20-BE4F-5D9509F014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0" y="990600"/>
            <a:ext cx="7772400" cy="50450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Smanjenje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proračunske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transparentnosti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 2017.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nije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izbrisalo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sve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dobivene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bodove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iz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prethodnih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Anketa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sr-Latn-RS" sz="2400" b="1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Između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2008.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2017.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prosječni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rezultat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indeksu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povisio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6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bodova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usporedive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zemlje</a:t>
            </a:r>
            <a:endParaRPr lang="en-US" altLang="sr-Latn-RS" sz="24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Povećana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sveobuhvatnost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dostupni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proračunski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dokumenti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sadržavaju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više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informacija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nego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proteklih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godina</a:t>
            </a:r>
            <a:endParaRPr lang="en-US" altLang="sr-Latn-RS" sz="24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Pojedinačni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napredak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značajan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napredak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raznovrsnim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zemljama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poput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Gruzije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Jordana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Meksika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Senegala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svaka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zemlja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može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ostvariti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značajan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napredak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pogledu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transparentnosti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kratkom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vremenskom</a:t>
            </a:r>
            <a:r>
              <a:rPr lang="en-US" altLang="sr-Latn-RS" sz="2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latin typeface="Calibri" panose="020F0502020204030204" pitchFamily="34" charset="0"/>
                <a:cs typeface="Helvetica" panose="020B0604020202020204" pitchFamily="34" charset="0"/>
              </a:rPr>
              <a:t>roku</a:t>
            </a:r>
            <a:endParaRPr lang="en-US" altLang="sr-Latn-RS" sz="24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AD3F13-8090-4291-9C69-006B3A0D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8C9CF-C8AD-4534-BB64-E319FC7C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FAB2D79-093E-4FCE-B253-AA8FC9E8A216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16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03B5D177-B59F-44E0-9F27-1A0F71BD3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2800" b="0" dirty="0" err="1">
                <a:cs typeface="Helvetica" panose="020B0604020202020204" pitchFamily="34" charset="0"/>
              </a:rPr>
              <a:t>Anketa</a:t>
            </a:r>
            <a:r>
              <a:rPr lang="en-US" altLang="sr-Latn-RS" sz="2800" b="0" dirty="0">
                <a:cs typeface="Helvetica" panose="020B0604020202020204" pitchFamily="34" charset="0"/>
              </a:rPr>
              <a:t> o </a:t>
            </a:r>
            <a:r>
              <a:rPr lang="en-US" altLang="sr-Latn-RS" sz="2800" b="0" dirty="0" err="1">
                <a:cs typeface="Helvetica" panose="020B0604020202020204" pitchFamily="34" charset="0"/>
              </a:rPr>
              <a:t>otvorenosti</a:t>
            </a:r>
            <a:r>
              <a:rPr lang="en-US" altLang="sr-Latn-RS" sz="2800" b="0" dirty="0">
                <a:cs typeface="Helvetica" panose="020B0604020202020204" pitchFamily="34" charset="0"/>
              </a:rPr>
              <a:t> </a:t>
            </a:r>
            <a:r>
              <a:rPr lang="en-US" altLang="sr-Latn-RS" sz="2800" b="0" dirty="0" err="1">
                <a:cs typeface="Helvetica" panose="020B0604020202020204" pitchFamily="34" charset="0"/>
              </a:rPr>
              <a:t>proračuna</a:t>
            </a:r>
            <a:r>
              <a:rPr lang="en-US" altLang="sr-Latn-RS" sz="2800" b="0" dirty="0">
                <a:cs typeface="Helvetica" panose="020B0604020202020204" pitchFamily="34" charset="0"/>
              </a:rPr>
              <a:t>: </a:t>
            </a:r>
            <a:r>
              <a:rPr lang="hr-HR" altLang="sr-Latn-RS" sz="2800" dirty="0" err="1">
                <a:cs typeface="Helvetica" panose="020B0604020202020204" pitchFamily="34" charset="0"/>
              </a:rPr>
              <a:t>k</a:t>
            </a:r>
            <a:r>
              <a:rPr lang="en-US" altLang="sr-Latn-RS" sz="2800" dirty="0" err="1" smtClean="0">
                <a:cs typeface="Helvetica" panose="020B0604020202020204" pitchFamily="34" charset="0"/>
              </a:rPr>
              <a:t>ljučne</a:t>
            </a:r>
            <a:r>
              <a:rPr lang="en-US" altLang="sr-Latn-RS" sz="2800" dirty="0" smtClean="0">
                <a:cs typeface="Helvetica" panose="020B0604020202020204" pitchFamily="34" charset="0"/>
              </a:rPr>
              <a:t> </a:t>
            </a:r>
            <a:r>
              <a:rPr lang="en-US" altLang="sr-Latn-RS" sz="2800" dirty="0" err="1">
                <a:cs typeface="Helvetica" panose="020B0604020202020204" pitchFamily="34" charset="0"/>
              </a:rPr>
              <a:t>značajke</a:t>
            </a:r>
            <a:endParaRPr lang="en-US" altLang="sr-Latn-RS" sz="2800" dirty="0">
              <a:cs typeface="Helvetica" panose="020B060402020202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88A09729-09B0-4E74-A4E4-3FC2285826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0772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Ocjenjuje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postoje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li tri stupa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kvalitetnog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sustava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odgovornosti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transparentnost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sudjelovanje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javnosti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učinkovit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nadzor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Neovisno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usporedivo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mjerenje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proračunske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transparentnosti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odgovornosti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globalnoj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razini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koje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temelji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dokazima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Izrađuju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je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neovisni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proračunski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stručnjaci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Pitanja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utemeljena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međunarodnim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standardima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Provjeravaju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mjerljive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činjenice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upotrebom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145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pokazatelja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temelju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kojih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dodjeljuju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bodovi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Dovršeno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6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izdanja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ankete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: 2006., 2008., 2010., 2012., 2015.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2017.</a:t>
            </a: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Obuhvaća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115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uključujući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13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novih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u 2017.</a:t>
            </a:r>
          </a:p>
          <a:p>
            <a:pPr>
              <a:spcAft>
                <a:spcPts val="600"/>
              </a:spcAft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Rezultati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indeksa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najviše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objavljuju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javna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dostupnost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+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sveobuhvatnost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ključnih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proračunskih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dokumenata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transparentnost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ED4F1-BBC6-4D18-B288-D258750F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59D663D-37E2-4516-87FD-C92844ADED22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2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30931FA2-78FF-47DA-80F1-97622161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324600"/>
            <a:ext cx="2667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C37B9FC4-11C8-489B-AC94-85A532EBB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600" b="0" dirty="0" err="1">
                <a:cs typeface="Helvetica" panose="020B0604020202020204" pitchFamily="34" charset="0"/>
              </a:rPr>
              <a:t>Anketa</a:t>
            </a:r>
            <a:r>
              <a:rPr lang="en-US" altLang="sr-Latn-RS" sz="3600" b="0" dirty="0">
                <a:cs typeface="Helvetica" panose="020B0604020202020204" pitchFamily="34" charset="0"/>
              </a:rPr>
              <a:t> o </a:t>
            </a:r>
            <a:r>
              <a:rPr lang="en-US" altLang="sr-Latn-RS" sz="3600" b="0" dirty="0" err="1">
                <a:cs typeface="Helvetica" panose="020B0604020202020204" pitchFamily="34" charset="0"/>
              </a:rPr>
              <a:t>otvorenosti</a:t>
            </a:r>
            <a:r>
              <a:rPr lang="en-US" altLang="sr-Latn-RS" sz="3600" b="0" dirty="0">
                <a:cs typeface="Helvetica" panose="020B0604020202020204" pitchFamily="34" charset="0"/>
              </a:rPr>
              <a:t> </a:t>
            </a:r>
            <a:r>
              <a:rPr lang="en-US" altLang="sr-Latn-RS" sz="3600" b="0" dirty="0" err="1">
                <a:cs typeface="Helvetica" panose="020B0604020202020204" pitchFamily="34" charset="0"/>
              </a:rPr>
              <a:t>proračuna</a:t>
            </a:r>
            <a:r>
              <a:rPr lang="en-US" altLang="sr-Latn-RS" sz="3600" b="0" dirty="0">
                <a:cs typeface="Helvetica" panose="020B0604020202020204" pitchFamily="34" charset="0"/>
              </a:rPr>
              <a:t>: </a:t>
            </a:r>
            <a:r>
              <a:rPr lang="hr-HR" altLang="sr-Latn-RS" sz="3600" dirty="0" err="1">
                <a:cs typeface="Helvetica" panose="020B0604020202020204" pitchFamily="34" charset="0"/>
              </a:rPr>
              <a:t>š</a:t>
            </a:r>
            <a:r>
              <a:rPr lang="en-US" altLang="sr-Latn-RS" sz="3600" dirty="0" smtClean="0">
                <a:cs typeface="Helvetica" panose="020B0604020202020204" pitchFamily="34" charset="0"/>
              </a:rPr>
              <a:t>to </a:t>
            </a:r>
            <a:r>
              <a:rPr lang="en-US" altLang="sr-Latn-RS" sz="3600" dirty="0">
                <a:cs typeface="Helvetica" panose="020B0604020202020204" pitchFamily="34" charset="0"/>
              </a:rPr>
              <a:t>se </a:t>
            </a:r>
            <a:r>
              <a:rPr lang="en-US" altLang="sr-Latn-RS" sz="3600" dirty="0" err="1">
                <a:cs typeface="Helvetica" panose="020B0604020202020204" pitchFamily="34" charset="0"/>
              </a:rPr>
              <a:t>evaluira</a:t>
            </a:r>
            <a:r>
              <a:rPr lang="en-US" altLang="sr-Latn-RS" sz="3600" dirty="0"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0E24CD-5663-4A26-8448-D5B3D93B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91920A4-4DC7-4E34-B659-A5E2D650F38F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3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pic>
        <p:nvPicPr>
          <p:cNvPr id="8196" name="Picture 18">
            <a:extLst>
              <a:ext uri="{FF2B5EF4-FFF2-40B4-BE49-F238E27FC236}">
                <a16:creationId xmlns:a16="http://schemas.microsoft.com/office/drawing/2014/main" xmlns="" id="{21A489C1-C9D1-45E4-9EEF-2CE5E6D4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7664"/>
          <a:stretch>
            <a:fillRect/>
          </a:stretch>
        </p:blipFill>
        <p:spPr bwMode="auto">
          <a:xfrm>
            <a:off x="9525" y="10795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0">
            <a:extLst>
              <a:ext uri="{FF2B5EF4-FFF2-40B4-BE49-F238E27FC236}">
                <a16:creationId xmlns:a16="http://schemas.microsoft.com/office/drawing/2014/main" xmlns="" id="{7CA5A684-4A86-45B2-B0E6-6E5638E1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038600"/>
            <a:ext cx="231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pomoću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</a:t>
            </a:r>
            <a:r>
              <a:rPr lang="en-US" altLang="sr-Latn-RS" sz="1800" b="1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revidiranih</a:t>
            </a:r>
            <a:r>
              <a:rPr lang="en-US" altLang="sr-Latn-R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b="1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pitanja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procjenjuju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službene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nadzorne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institucije</a:t>
            </a:r>
            <a:endParaRPr lang="en-US" altLang="sr-Latn-RS" sz="1800" dirty="0">
              <a:solidFill>
                <a:srgbClr val="00558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D279F1-AD4E-4F25-92C8-E63CE2609722}"/>
              </a:ext>
            </a:extLst>
          </p:cNvPr>
          <p:cNvSpPr txBox="1"/>
          <p:nvPr/>
        </p:nvSpPr>
        <p:spPr>
          <a:xfrm>
            <a:off x="304800" y="3762375"/>
            <a:ext cx="2438400" cy="2400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109 </a:t>
            </a:r>
            <a:r>
              <a:rPr lang="en-US" altLang="sr-Latn-RS" sz="1800" b="1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pokazatelja</a:t>
            </a:r>
            <a:r>
              <a:rPr lang="en-US" altLang="sr-Latn-R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kojima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temelji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Indeks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upotrebljava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kako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bi se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procijenilo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objavljuju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li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vlade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pravodobno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putem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interneta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osam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ključnih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proračunskih</a:t>
            </a:r>
            <a:r>
              <a:rPr lang="en-US" altLang="sr-Latn-R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800" dirty="0" err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dokumenata</a:t>
            </a:r>
            <a:endParaRPr lang="en-US" altLang="sr-Latn-RS" sz="1800" dirty="0">
              <a:solidFill>
                <a:srgbClr val="00558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199" name="TextBox 22">
            <a:extLst>
              <a:ext uri="{FF2B5EF4-FFF2-40B4-BE49-F238E27FC236}">
                <a16:creationId xmlns:a16="http://schemas.microsoft.com/office/drawing/2014/main" xmlns="" id="{4CA4EF43-5DF1-418B-A629-FFBE6896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48125"/>
            <a:ext cx="243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80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 pomoću </a:t>
            </a:r>
            <a:r>
              <a:rPr lang="en-US" altLang="sr-Latn-RS" sz="1800" b="1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novih pitanja</a:t>
            </a:r>
            <a:r>
              <a:rPr lang="en-US" altLang="sr-Latn-RS" sz="180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procjenjuje se mogućnost sudjelovanja javnosti u donošenju odluka na nacionalnoj razini u pogledu proračuna te u nadzoru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A8239CB-2858-4D46-8D53-40948847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324600"/>
            <a:ext cx="2667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444869"/>
            <a:ext cx="6705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TRI PODRUČJA SUSTAVA ODGOVORNOSTI ZA PRORAČUN KOJI DOBRO FUNKCIONIRA</a:t>
            </a:r>
            <a:endParaRPr lang="hr-H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824" y="3306660"/>
            <a:ext cx="8537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TRANSPARENTNOST                                     NADZOR                               SUDJELOVANJE GRAĐANA</a:t>
            </a:r>
            <a:endParaRPr lang="hr-HR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CDB2B415-9A14-487B-BE11-1F312F07B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200" b="0" dirty="0" err="1"/>
              <a:t>Anketa</a:t>
            </a:r>
            <a:r>
              <a:rPr lang="en-US" altLang="sr-Latn-RS" sz="3200" b="0" dirty="0"/>
              <a:t> o </a:t>
            </a:r>
            <a:r>
              <a:rPr lang="en-US" altLang="sr-Latn-RS" sz="3200" b="0" dirty="0" err="1"/>
              <a:t>otvorenosti</a:t>
            </a:r>
            <a:r>
              <a:rPr lang="en-US" altLang="sr-Latn-RS" sz="3200" b="0" dirty="0"/>
              <a:t> </a:t>
            </a:r>
            <a:r>
              <a:rPr lang="en-US" altLang="sr-Latn-RS" sz="3200" b="0" dirty="0" err="1"/>
              <a:t>proračuna</a:t>
            </a:r>
            <a:r>
              <a:rPr lang="en-US" altLang="sr-Latn-RS" sz="3200" b="0" dirty="0"/>
              <a:t>:</a:t>
            </a:r>
            <a:r>
              <a:rPr lang="en-US" altLang="sr-Latn-RS" sz="3200" dirty="0"/>
              <a:t> </a:t>
            </a:r>
            <a:r>
              <a:rPr lang="hr-HR" altLang="sr-Latn-RS" sz="3200" dirty="0" err="1"/>
              <a:t>o</a:t>
            </a:r>
            <a:r>
              <a:rPr lang="en-US" altLang="sr-Latn-RS" sz="3200" dirty="0" err="1" smtClean="0"/>
              <a:t>buhvat</a:t>
            </a:r>
            <a:r>
              <a:rPr lang="en-US" altLang="sr-Latn-RS" sz="3200" dirty="0" smtClean="0"/>
              <a:t> </a:t>
            </a:r>
            <a:r>
              <a:rPr lang="en-US" altLang="sr-Latn-RS" sz="3200" dirty="0" err="1"/>
              <a:t>regija</a:t>
            </a:r>
            <a:r>
              <a:rPr lang="en-US" altLang="sr-Latn-RS" sz="3200" dirty="0"/>
              <a:t> CESEE+PEMPAL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8C863A-74F8-42B0-9D98-2064D5E3E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003425"/>
            <a:ext cx="2514600" cy="3559175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altLang="sr-Latn-RS" sz="200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Armenija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Bjelarus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Cipar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Estonija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Kosovo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Latvija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Litva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Crna Gora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Turkmenistan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Uzbekistan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4B7A75-41DB-4E8C-A9CF-133301B8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2AC85E5-6028-4519-B953-A40A08346291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4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xmlns="" id="{66073127-2A02-4450-AC03-C11287C7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89088"/>
            <a:ext cx="2286000" cy="3973512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14350" indent="-514350"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Moldova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Poljska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Rumunjska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Rusija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Srbija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Slovačka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Slovenija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Tadžikistan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Turska</a:t>
            </a:r>
          </a:p>
          <a:p>
            <a:pPr>
              <a:buFontTx/>
              <a:buAutoNum type="arabicPeriod" startAt="12"/>
            </a:pPr>
            <a:r>
              <a:rPr lang="en-US" altLang="sr-Latn-RS" sz="2000">
                <a:solidFill>
                  <a:srgbClr val="006598"/>
                </a:solidFill>
                <a:latin typeface="Calibri" panose="020F0502020204030204" pitchFamily="34" charset="0"/>
              </a:rPr>
              <a:t>Ukrajina</a:t>
            </a:r>
          </a:p>
        </p:txBody>
      </p:sp>
      <p:sp>
        <p:nvSpPr>
          <p:cNvPr id="10246" name="Content Placeholder 2">
            <a:extLst>
              <a:ext uri="{FF2B5EF4-FFF2-40B4-BE49-F238E27FC236}">
                <a16:creationId xmlns:a16="http://schemas.microsoft.com/office/drawing/2014/main" xmlns="" id="{4C053060-6E1A-44AB-A522-6020C046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2743200" cy="4003675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14350" indent="-514350"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Albanija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Azerbajdžan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</a:rPr>
              <a:t>Bosna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i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</a:rPr>
              <a:t> Hercegovina</a:t>
            </a: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Bugarska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Hrvatska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Češka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Republika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Gruzija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Mađarska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Kazahstan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Kirgiska</a:t>
            </a:r>
            <a:r>
              <a:rPr lang="en-US" altLang="sr-Latn-RS" sz="20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Republika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en-US" altLang="sr-Latn-RS" sz="2000" dirty="0" err="1">
                <a:solidFill>
                  <a:srgbClr val="006598"/>
                </a:solidFill>
                <a:latin typeface="Calibri" panose="020F0502020204030204" pitchFamily="34" charset="0"/>
              </a:rPr>
              <a:t>Makedonija</a:t>
            </a:r>
            <a:endParaRPr lang="en-US" altLang="sr-Latn-RS" sz="2000" dirty="0">
              <a:solidFill>
                <a:srgbClr val="006598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Title 1">
            <a:extLst>
              <a:ext uri="{FF2B5EF4-FFF2-40B4-BE49-F238E27FC236}">
                <a16:creationId xmlns:a16="http://schemas.microsoft.com/office/drawing/2014/main" xmlns="" id="{A7C7713E-6C99-4448-BA08-8A080106EC73}"/>
              </a:ext>
            </a:extLst>
          </p:cNvPr>
          <p:cNvSpPr txBox="1">
            <a:spLocks/>
          </p:cNvSpPr>
          <p:nvPr/>
        </p:nvSpPr>
        <p:spPr bwMode="auto">
          <a:xfrm>
            <a:off x="762000" y="1219200"/>
            <a:ext cx="51816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16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Zemlje</a:t>
            </a:r>
            <a:r>
              <a:rPr lang="en-US" altLang="sr-Latn-R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16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ocijenjene</a:t>
            </a:r>
            <a:r>
              <a:rPr lang="en-US" altLang="sr-Latn-R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 u </a:t>
            </a:r>
            <a:r>
              <a:rPr lang="en-US" altLang="sr-Latn-RS" sz="16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Anketi</a:t>
            </a:r>
            <a:r>
              <a:rPr lang="en-US" altLang="sr-Latn-R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 o </a:t>
            </a:r>
            <a:r>
              <a:rPr lang="en-US" altLang="sr-Latn-RS" sz="16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otvorenosti</a:t>
            </a:r>
            <a:r>
              <a:rPr lang="en-US" altLang="sr-Latn-R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16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proračuna</a:t>
            </a:r>
            <a:r>
              <a:rPr lang="en-US" altLang="sr-Latn-R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16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za</a:t>
            </a:r>
            <a:r>
              <a:rPr lang="en-US" altLang="sr-Latn-R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 2017.</a:t>
            </a:r>
          </a:p>
        </p:txBody>
      </p:sp>
      <p:sp>
        <p:nvSpPr>
          <p:cNvPr id="10248" name="Rectangle 4">
            <a:extLst>
              <a:ext uri="{FF2B5EF4-FFF2-40B4-BE49-F238E27FC236}">
                <a16:creationId xmlns:a16="http://schemas.microsoft.com/office/drawing/2014/main" xmlns="" id="{2F844805-456D-42D9-B5CC-F4FCCA23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3" y="1173163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sr-Latn-RS" sz="2000" b="1" dirty="0">
                <a:solidFill>
                  <a:srgbClr val="006598"/>
                </a:solidFill>
                <a:latin typeface="Calibri" panose="020F0502020204030204" pitchFamily="34" charset="0"/>
              </a:rPr>
              <a:t>10 </a:t>
            </a:r>
            <a:r>
              <a:rPr lang="en-US" altLang="sr-Latn-RS" sz="20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zemalja</a:t>
            </a:r>
            <a:r>
              <a:rPr lang="en-US" altLang="sr-Latn-RS" sz="2000" b="1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buSzPct val="100000"/>
            </a:pPr>
            <a:r>
              <a:rPr lang="en-US" altLang="sr-Latn-RS" sz="20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Nije</a:t>
            </a:r>
            <a:r>
              <a:rPr lang="en-US" altLang="sr-Latn-RS" sz="2000" b="1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6598"/>
                </a:solidFill>
                <a:latin typeface="Calibri" panose="020F0502020204030204" pitchFamily="34" charset="0"/>
              </a:rPr>
              <a:t>ocijenjeno</a:t>
            </a:r>
            <a:endParaRPr lang="en-US" altLang="sr-Latn-RS" sz="2000" b="1" dirty="0">
              <a:solidFill>
                <a:srgbClr val="00659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FEC68E45-CB4C-46B3-81DA-4D173E6DA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2400" b="0" dirty="0" err="1">
                <a:cs typeface="Helvetica" panose="020B0604020202020204" pitchFamily="34" charset="0"/>
              </a:rPr>
              <a:t>Rezultat</a:t>
            </a:r>
            <a:r>
              <a:rPr lang="en-US" altLang="sr-Latn-RS" sz="2400" b="0" dirty="0">
                <a:cs typeface="Helvetica" panose="020B0604020202020204" pitchFamily="34" charset="0"/>
              </a:rPr>
              <a:t> br. 1:</a:t>
            </a:r>
            <a:r>
              <a:rPr lang="en-US" altLang="sr-Latn-RS" sz="2400" dirty="0"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cs typeface="Helvetica" panose="020B0604020202020204" pitchFamily="34" charset="0"/>
              </a:rPr>
              <a:t>Svake</a:t>
            </a:r>
            <a:r>
              <a:rPr lang="en-US" altLang="sr-Latn-RS" sz="2400" dirty="0">
                <a:cs typeface="Helvetica" panose="020B0604020202020204" pitchFamily="34" charset="0"/>
              </a:rPr>
              <a:t> tri od </a:t>
            </a:r>
            <a:r>
              <a:rPr lang="en-US" altLang="sr-Latn-RS" sz="2400" dirty="0" err="1">
                <a:cs typeface="Helvetica" panose="020B0604020202020204" pitchFamily="34" charset="0"/>
              </a:rPr>
              <a:t>četiri</a:t>
            </a:r>
            <a:r>
              <a:rPr lang="en-US" altLang="sr-Latn-RS" sz="2400" dirty="0"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cs typeface="Helvetica" panose="020B0604020202020204" pitchFamily="34" charset="0"/>
              </a:rPr>
              <a:t>zemlje</a:t>
            </a:r>
            <a:r>
              <a:rPr lang="en-US" altLang="sr-Latn-RS" sz="2400" dirty="0"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cs typeface="Helvetica" panose="020B0604020202020204" pitchFamily="34" charset="0"/>
              </a:rPr>
              <a:t>podbacile</a:t>
            </a:r>
            <a:r>
              <a:rPr lang="en-US" altLang="sr-Latn-RS" sz="2400" dirty="0"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cs typeface="Helvetica" panose="020B0604020202020204" pitchFamily="34" charset="0"/>
              </a:rPr>
              <a:t>su</a:t>
            </a:r>
            <a:r>
              <a:rPr lang="en-US" altLang="sr-Latn-RS" sz="2400" dirty="0">
                <a:cs typeface="Helvetica" panose="020B0604020202020204" pitchFamily="34" charset="0"/>
              </a:rPr>
              <a:t> u </a:t>
            </a:r>
            <a:r>
              <a:rPr lang="en-US" altLang="sr-Latn-RS" sz="2400" dirty="0" err="1">
                <a:cs typeface="Helvetica" panose="020B0604020202020204" pitchFamily="34" charset="0"/>
              </a:rPr>
              <a:t>pogledu</a:t>
            </a:r>
            <a:r>
              <a:rPr lang="en-US" altLang="sr-Latn-RS" sz="2400" dirty="0"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cs typeface="Helvetica" panose="020B0604020202020204" pitchFamily="34" charset="0"/>
              </a:rPr>
              <a:t>otvorenosti</a:t>
            </a:r>
            <a:r>
              <a:rPr lang="en-US" altLang="sr-Latn-RS" sz="2400" dirty="0">
                <a:cs typeface="Helvetica" panose="020B0604020202020204" pitchFamily="34" charset="0"/>
              </a:rPr>
              <a:t> </a:t>
            </a:r>
            <a:r>
              <a:rPr lang="en-US" altLang="sr-Latn-RS" sz="2400" dirty="0" err="1">
                <a:cs typeface="Helvetica" panose="020B0604020202020204" pitchFamily="34" charset="0"/>
              </a:rPr>
              <a:t>proračuna</a:t>
            </a:r>
            <a:endParaRPr lang="en-US" altLang="sr-Latn-RS" sz="2400" dirty="0">
              <a:cs typeface="Helvetica" panose="020B0604020202020204" pitchFamily="34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BF82F05D-C1EF-4829-93A1-4BB99F13ED9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0" y="762000"/>
            <a:ext cx="7772400" cy="1347788"/>
          </a:xfrm>
        </p:spPr>
        <p:txBody>
          <a:bodyPr/>
          <a:lstStyle/>
          <a:p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Prosječna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vrijednost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Indeksa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u 115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obuhvaćenih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Anketom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o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za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2017.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iznosi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42 od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mogućih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100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bodova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što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znači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da je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transparentnost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globalnoj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razini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ograničena</a:t>
            </a:r>
            <a:endParaRPr lang="en-US" altLang="sr-Latn-RS" sz="1600" b="1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U 89 od 115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obuhvaćenih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Anketom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javnosti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se ne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pružaju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dostatne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informacije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pogledu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državnog</a:t>
            </a:r>
            <a:r>
              <a:rPr lang="en-US" altLang="sr-Latn-RS" sz="16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16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endParaRPr lang="en-US" altLang="sr-Latn-RS" sz="16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DDE6BA-55CA-4E59-8109-47C0300D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029CF67-C9C0-453D-8D65-0BFF38B89FBE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5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pic>
        <p:nvPicPr>
          <p:cNvPr id="12293" name="Picture 14">
            <a:extLst>
              <a:ext uri="{FF2B5EF4-FFF2-40B4-BE49-F238E27FC236}">
                <a16:creationId xmlns:a16="http://schemas.microsoft.com/office/drawing/2014/main" xmlns="" id="{04B43AD3-F0EB-4742-BD34-8004077D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09788"/>
            <a:ext cx="77724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">
            <a:extLst>
              <a:ext uri="{FF2B5EF4-FFF2-40B4-BE49-F238E27FC236}">
                <a16:creationId xmlns:a16="http://schemas.microsoft.com/office/drawing/2014/main" xmlns="" id="{65E1CC8A-C652-4AC7-ABF5-E08965742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152650"/>
            <a:ext cx="6858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Raspored zemalja prema rezultatima na Indeksu otvorenosti proračuna za 2017.</a:t>
            </a:r>
          </a:p>
        </p:txBody>
      </p:sp>
      <p:sp>
        <p:nvSpPr>
          <p:cNvPr id="12295" name="TextBox 6">
            <a:extLst>
              <a:ext uri="{FF2B5EF4-FFF2-40B4-BE49-F238E27FC236}">
                <a16:creationId xmlns:a16="http://schemas.microsoft.com/office/drawing/2014/main" xmlns="" id="{4D472F8B-4D56-4E54-9922-8D21C7C6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43600"/>
            <a:ext cx="6096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Niska</a:t>
            </a:r>
          </a:p>
        </p:txBody>
      </p:sp>
      <p:sp>
        <p:nvSpPr>
          <p:cNvPr id="12296" name="TextBox 7">
            <a:extLst>
              <a:ext uri="{FF2B5EF4-FFF2-40B4-BE49-F238E27FC236}">
                <a16:creationId xmlns:a16="http://schemas.microsoft.com/office/drawing/2014/main" xmlns="" id="{0E351E1B-58CD-4EF0-AFB8-31A8E158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5943600"/>
            <a:ext cx="885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Ograničena</a:t>
            </a:r>
          </a:p>
        </p:txBody>
      </p:sp>
      <p:sp>
        <p:nvSpPr>
          <p:cNvPr id="12297" name="TextBox 8">
            <a:extLst>
              <a:ext uri="{FF2B5EF4-FFF2-40B4-BE49-F238E27FC236}">
                <a16:creationId xmlns:a16="http://schemas.microsoft.com/office/drawing/2014/main" xmlns="" id="{0FACA175-73EA-4F8A-BA47-42C00212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43600"/>
            <a:ext cx="10969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Dostatna</a:t>
            </a:r>
          </a:p>
        </p:txBody>
      </p:sp>
      <p:sp>
        <p:nvSpPr>
          <p:cNvPr id="12298" name="TextBox 9">
            <a:extLst>
              <a:ext uri="{FF2B5EF4-FFF2-40B4-BE49-F238E27FC236}">
                <a16:creationId xmlns:a16="http://schemas.microsoft.com/office/drawing/2014/main" xmlns="" id="{25E99ABE-2829-4282-8322-20F7BFF6F52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54038" y="4059238"/>
            <a:ext cx="297021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Broj zemalja</a:t>
            </a:r>
          </a:p>
        </p:txBody>
      </p:sp>
      <p:sp>
        <p:nvSpPr>
          <p:cNvPr id="12299" name="TextBox 10">
            <a:extLst>
              <a:ext uri="{FF2B5EF4-FFF2-40B4-BE49-F238E27FC236}">
                <a16:creationId xmlns:a16="http://schemas.microsoft.com/office/drawing/2014/main" xmlns="" id="{824693E6-955E-4F45-8BCC-F7EE7A82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6281738"/>
            <a:ext cx="11572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Izrazita (81-100)</a:t>
            </a:r>
          </a:p>
        </p:txBody>
      </p:sp>
      <p:sp>
        <p:nvSpPr>
          <p:cNvPr id="12300" name="TextBox 11">
            <a:extLst>
              <a:ext uri="{FF2B5EF4-FFF2-40B4-BE49-F238E27FC236}">
                <a16:creationId xmlns:a16="http://schemas.microsoft.com/office/drawing/2014/main" xmlns="" id="{6E160B18-121D-4069-89A9-A37760FF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6281738"/>
            <a:ext cx="11588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Znatna (61-80)</a:t>
            </a:r>
          </a:p>
        </p:txBody>
      </p:sp>
      <p:sp>
        <p:nvSpPr>
          <p:cNvPr id="12301" name="TextBox 12">
            <a:extLst>
              <a:ext uri="{FF2B5EF4-FFF2-40B4-BE49-F238E27FC236}">
                <a16:creationId xmlns:a16="http://schemas.microsoft.com/office/drawing/2014/main" xmlns="" id="{3CF4BE2B-6498-472E-B953-0D133318D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281738"/>
            <a:ext cx="884238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Ograničena (41-60)</a:t>
            </a:r>
          </a:p>
        </p:txBody>
      </p:sp>
      <p:sp>
        <p:nvSpPr>
          <p:cNvPr id="12302" name="TextBox 13">
            <a:extLst>
              <a:ext uri="{FF2B5EF4-FFF2-40B4-BE49-F238E27FC236}">
                <a16:creationId xmlns:a16="http://schemas.microsoft.com/office/drawing/2014/main" xmlns="" id="{D7A61AA3-DE4B-40E2-9CA6-48A3B64C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6281738"/>
            <a:ext cx="94456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Minimalna (21-40)</a:t>
            </a:r>
          </a:p>
        </p:txBody>
      </p:sp>
      <p:sp>
        <p:nvSpPr>
          <p:cNvPr id="12303" name="TextBox 15">
            <a:extLst>
              <a:ext uri="{FF2B5EF4-FFF2-40B4-BE49-F238E27FC236}">
                <a16:creationId xmlns:a16="http://schemas.microsoft.com/office/drawing/2014/main" xmlns="" id="{366965E7-C3CD-44EC-A485-9822FAC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6280150"/>
            <a:ext cx="7921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000">
                <a:solidFill>
                  <a:srgbClr val="000000"/>
                </a:solidFill>
              </a:rPr>
              <a:t>Oskudna (0-20)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E9018568-3FA4-40AB-9F08-5C49AAB07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9906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400" b="0">
                <a:cs typeface="Helvetica" panose="020B0604020202020204" pitchFamily="34" charset="0"/>
              </a:rPr>
              <a:t>Rezultati za regiju CESEE/PEMPAL:</a:t>
            </a:r>
            <a:r>
              <a:rPr lang="en-US" altLang="sr-Latn-RS" sz="3400">
                <a:cs typeface="Helvetica" panose="020B0604020202020204" pitchFamily="34" charset="0"/>
              </a:rPr>
              <a:t> </a:t>
            </a:r>
            <a:br>
              <a:rPr lang="en-US" altLang="sr-Latn-RS" sz="3400">
                <a:cs typeface="Helvetica" panose="020B0604020202020204" pitchFamily="34" charset="0"/>
              </a:rPr>
            </a:br>
            <a:r>
              <a:rPr lang="en-US" altLang="sr-Latn-RS" sz="3400">
                <a:cs typeface="Helvetica" panose="020B0604020202020204" pitchFamily="34" charset="0"/>
              </a:rPr>
              <a:t>Zemlje daju ograničene proračunske informacije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92EC47-1CF1-4E4D-BEC4-163AAE1C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2CE10A7-5F55-434E-9D44-73DBECA07F86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6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151CA42-EDAF-479F-BEDF-B2AA9EA4D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53402"/>
              </p:ext>
            </p:extLst>
          </p:nvPr>
        </p:nvGraphicFramePr>
        <p:xfrm>
          <a:off x="586360" y="1295400"/>
          <a:ext cx="4732244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1" name="TextBox 37">
            <a:extLst>
              <a:ext uri="{FF2B5EF4-FFF2-40B4-BE49-F238E27FC236}">
                <a16:creationId xmlns:a16="http://schemas.microsoft.com/office/drawing/2014/main" xmlns="" id="{C90F533A-2661-47F4-BE17-EDBFAE6C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5360988"/>
            <a:ext cx="890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/>
            </a:r>
            <a:b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22 zemlje</a:t>
            </a:r>
          </a:p>
        </p:txBody>
      </p:sp>
      <p:sp>
        <p:nvSpPr>
          <p:cNvPr id="14342" name="TextBox 37">
            <a:extLst>
              <a:ext uri="{FF2B5EF4-FFF2-40B4-BE49-F238E27FC236}">
                <a16:creationId xmlns:a16="http://schemas.microsoft.com/office/drawing/2014/main" xmlns="" id="{C0208A7A-C997-4BCE-87AF-F8D0FBDA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360988"/>
            <a:ext cx="890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r-Latn-RS" sz="1100">
              <a:solidFill>
                <a:srgbClr val="000000"/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21 zemlja</a:t>
            </a:r>
          </a:p>
        </p:txBody>
      </p:sp>
      <p:sp>
        <p:nvSpPr>
          <p:cNvPr id="14343" name="TextBox 37">
            <a:extLst>
              <a:ext uri="{FF2B5EF4-FFF2-40B4-BE49-F238E27FC236}">
                <a16:creationId xmlns:a16="http://schemas.microsoft.com/office/drawing/2014/main" xmlns="" id="{87444E37-C2CE-4063-80BB-1FB003F63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5360988"/>
            <a:ext cx="96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1100" dirty="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/>
            </a:r>
            <a:br>
              <a:rPr lang="en-US" altLang="sr-Latn-RS" sz="1100" dirty="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en-US" altLang="sr-Latn-RS" sz="1100" dirty="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115 </a:t>
            </a:r>
            <a:r>
              <a:rPr lang="en-US" altLang="sr-Latn-RS" sz="1100" dirty="0" err="1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zemalja</a:t>
            </a:r>
            <a:endParaRPr lang="en-US" altLang="sr-Latn-RS" sz="1100" dirty="0">
              <a:solidFill>
                <a:srgbClr val="000000"/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4344" name="Straight Connector 12">
            <a:extLst>
              <a:ext uri="{FF2B5EF4-FFF2-40B4-BE49-F238E27FC236}">
                <a16:creationId xmlns:a16="http://schemas.microsoft.com/office/drawing/2014/main" xmlns="" id="{DD339911-5442-4BB6-8EF5-7D7648AE73E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800" y="3090863"/>
            <a:ext cx="4876800" cy="0"/>
          </a:xfrm>
          <a:prstGeom prst="line">
            <a:avLst/>
          </a:prstGeom>
          <a:noFill/>
          <a:ln w="15875" algn="ctr">
            <a:solidFill>
              <a:schemeClr val="bg2">
                <a:alpha val="83136"/>
              </a:schemeClr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TextBox 37">
            <a:extLst>
              <a:ext uri="{FF2B5EF4-FFF2-40B4-BE49-F238E27FC236}">
                <a16:creationId xmlns:a16="http://schemas.microsoft.com/office/drawing/2014/main" xmlns="" id="{D5D920B0-338D-4E67-BAF4-BD9482A8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05125"/>
            <a:ext cx="838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/>
            </a:r>
            <a:b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</a:br>
            <a:r>
              <a:rPr lang="en-US" altLang="sr-Latn-RS" sz="11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Rezultat &gt; 60 je dostatan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0F75888B-AC4F-457A-9A34-B39C22C0F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0" y="1752600"/>
            <a:ext cx="3505200" cy="3429000"/>
          </a:xfrm>
          <a:ln w="6350">
            <a:solidFill>
              <a:schemeClr val="bg2"/>
            </a:solidFill>
          </a:ln>
        </p:spPr>
        <p:txBody>
          <a:bodyPr lIns="182880" rIns="182880"/>
          <a:lstStyle/>
          <a:p>
            <a:pPr marL="0" indent="0">
              <a:buFontTx/>
              <a:buNone/>
            </a:pPr>
            <a:r>
              <a:rPr lang="en-US" altLang="sr-Latn-RS" sz="2400" b="1">
                <a:latin typeface="Calibri  "/>
              </a:rPr>
              <a:t>U prosjeku, zemlje regije CESEE/PEMPAL dobile su 55 od 100 bodova na indeksu otvorenosti proračuna</a:t>
            </a:r>
          </a:p>
          <a:p>
            <a:pPr marL="0" indent="0">
              <a:buFontTx/>
              <a:buNone/>
            </a:pPr>
            <a:endParaRPr lang="en-US" altLang="sr-Latn-RS" sz="2400" b="1">
              <a:latin typeface="Calibri  "/>
            </a:endParaRPr>
          </a:p>
          <a:p>
            <a:pPr marL="0" indent="0"/>
            <a:r>
              <a:rPr lang="en-US" altLang="sr-Latn-RS" sz="2400">
                <a:latin typeface="Calibri  "/>
              </a:rPr>
              <a:t>Veće od globalnog prosjeka (42)</a:t>
            </a:r>
          </a:p>
          <a:p>
            <a:pPr marL="0" indent="0"/>
            <a:r>
              <a:rPr lang="en-US" altLang="sr-Latn-RS" sz="2400">
                <a:latin typeface="Calibri  "/>
              </a:rPr>
              <a:t>Niže od prosjeka OECD-a (68)</a:t>
            </a: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xmlns="" id="{312E6B9D-86D9-402A-A7BA-419B2135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5181600"/>
            <a:ext cx="12763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r-Latn-RS" sz="1400">
                <a:solidFill>
                  <a:srgbClr val="595959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CESEE/PEMPAL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F9A5CE5-E095-4B5D-BF3E-3A618477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72590CA-A6EE-4C2B-A13A-5499CFC5564E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7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xmlns="" id="{E0F2E8C4-460D-4D89-B8F6-A0C0386B1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382000" cy="70485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400" b="0">
                <a:cs typeface="Helvetica" panose="020B0604020202020204" pitchFamily="34" charset="0"/>
              </a:rPr>
              <a:t>Globalna razina:</a:t>
            </a:r>
            <a:r>
              <a:rPr lang="en-US" altLang="sr-Latn-RS" sz="3400">
                <a:cs typeface="Helvetica" panose="020B0604020202020204" pitchFamily="34" charset="0"/>
              </a:rPr>
              <a:t> 40 % ključnih dokumenata nije objavljeno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5DB39B31-72C9-4C08-97FB-B77D58FE5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963613"/>
            <a:ext cx="7772400" cy="36845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sr-Latn-RS" sz="2400" b="1">
                <a:solidFill>
                  <a:srgbClr val="006598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Od tih dokumenata koji nisu javno dostupni, više od polovice izrađuju vlade</a:t>
            </a:r>
          </a:p>
        </p:txBody>
      </p:sp>
      <p:pic>
        <p:nvPicPr>
          <p:cNvPr id="16389" name="Picture 11">
            <a:extLst>
              <a:ext uri="{FF2B5EF4-FFF2-40B4-BE49-F238E27FC236}">
                <a16:creationId xmlns:a16="http://schemas.microsoft.com/office/drawing/2014/main" xmlns="" id="{6CAC3E92-BF7E-4445-A476-0FEDE86F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008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>
            <a:extLst>
              <a:ext uri="{FF2B5EF4-FFF2-40B4-BE49-F238E27FC236}">
                <a16:creationId xmlns:a16="http://schemas.microsoft.com/office/drawing/2014/main" xmlns="" id="{E6A10FAB-940D-4627-BC15-0D550D92A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4724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600">
                <a:solidFill>
                  <a:srgbClr val="000000"/>
                </a:solidFill>
              </a:rPr>
              <a:t>Dostupnost proračunskih dokumenata javnosti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xmlns="" id="{09A0BFE2-E20F-4CBF-9C01-936FE958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48200"/>
            <a:ext cx="11572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</a:rPr>
              <a:t>Objavljeni na internetu</a:t>
            </a:r>
          </a:p>
        </p:txBody>
      </p:sp>
      <p:sp>
        <p:nvSpPr>
          <p:cNvPr id="16392" name="TextBox 12">
            <a:extLst>
              <a:ext uri="{FF2B5EF4-FFF2-40B4-BE49-F238E27FC236}">
                <a16:creationId xmlns:a16="http://schemas.microsoft.com/office/drawing/2014/main" xmlns="" id="{6CA7C5CE-1E1B-4557-8501-AE11F80F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30788"/>
            <a:ext cx="11572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</a:rPr>
              <a:t>Nisu izrađeni</a:t>
            </a:r>
          </a:p>
        </p:txBody>
      </p:sp>
      <p:sp>
        <p:nvSpPr>
          <p:cNvPr id="16393" name="TextBox 13">
            <a:extLst>
              <a:ext uri="{FF2B5EF4-FFF2-40B4-BE49-F238E27FC236}">
                <a16:creationId xmlns:a16="http://schemas.microsoft.com/office/drawing/2014/main" xmlns="" id="{56F45EB7-7016-4396-9051-302F54C1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91150"/>
            <a:ext cx="5562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</a:rPr>
              <a:t>Izrađeni samo za internu upotrebu, objavljeni u tiskanom obliku ili objavljeni prekasno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>
            <a:extLst>
              <a:ext uri="{FF2B5EF4-FFF2-40B4-BE49-F238E27FC236}">
                <a16:creationId xmlns:a16="http://schemas.microsoft.com/office/drawing/2014/main" xmlns="" id="{6A76B75C-AB19-4D6F-94F6-CE7C22BC8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3400"/>
              <a:t>Dostupnost ključnih dokumenata javnosti: </a:t>
            </a:r>
            <a:r>
              <a:rPr lang="en-US" altLang="sr-Latn-RS" sz="3400" b="0"/>
              <a:t/>
            </a:r>
            <a:br>
              <a:rPr lang="en-US" altLang="sr-Latn-RS" sz="3400" b="0"/>
            </a:br>
            <a:r>
              <a:rPr lang="en-US" altLang="sr-Latn-RS" sz="3400" b="0"/>
              <a:t>Globalna razina vs regija CESEE/PEMPAL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B78A346-66B4-4EFB-9253-38FADBDF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381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BBB8735-B6D8-4AB2-948B-4B7240BAB8D8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8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8426017-B925-4BB6-BEFD-770FCFB90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88896"/>
              </p:ext>
            </p:extLst>
          </p:nvPr>
        </p:nvGraphicFramePr>
        <p:xfrm>
          <a:off x="381000" y="1447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7" name="Rectangle 1">
            <a:extLst>
              <a:ext uri="{FF2B5EF4-FFF2-40B4-BE49-F238E27FC236}">
                <a16:creationId xmlns:a16="http://schemas.microsoft.com/office/drawing/2014/main" xmlns="" id="{028442E7-4895-4D15-B12F-055403FE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35638"/>
            <a:ext cx="2819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400" b="1">
                <a:solidFill>
                  <a:srgbClr val="000000"/>
                </a:solidFill>
                <a:latin typeface="Calibri  "/>
              </a:rPr>
              <a:t>Regija CESEE/PEMPAL (21 zemlja)</a:t>
            </a: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xmlns="" id="{5811B000-D1BA-45AB-8247-ADFC37076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5740400"/>
            <a:ext cx="21224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400" b="1">
                <a:solidFill>
                  <a:srgbClr val="000000"/>
                </a:solidFill>
                <a:latin typeface="Calibri  "/>
              </a:rPr>
              <a:t>Globalno (115 zemlje)</a:t>
            </a:r>
          </a:p>
        </p:txBody>
      </p:sp>
      <p:cxnSp>
        <p:nvCxnSpPr>
          <p:cNvPr id="18439" name="Connector: Elbow 3">
            <a:extLst>
              <a:ext uri="{FF2B5EF4-FFF2-40B4-BE49-F238E27FC236}">
                <a16:creationId xmlns:a16="http://schemas.microsoft.com/office/drawing/2014/main" xmlns="" id="{9C18ABA3-FBEF-41F9-8CD7-97F8D6CD46F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1638300" y="3814763"/>
            <a:ext cx="4495800" cy="457200"/>
          </a:xfrm>
          <a:prstGeom prst="bentConnector3">
            <a:avLst>
              <a:gd name="adj1" fmla="val 100120"/>
            </a:avLst>
          </a:prstGeom>
          <a:noFill/>
          <a:ln w="53975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3CE343-E80F-4F11-B775-5EC2D50E8B0D}"/>
              </a:ext>
            </a:extLst>
          </p:cNvPr>
          <p:cNvSpPr/>
          <p:nvPr/>
        </p:nvSpPr>
        <p:spPr bwMode="auto">
          <a:xfrm>
            <a:off x="838200" y="6134100"/>
            <a:ext cx="449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8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 "/>
              </a:rPr>
              <a:t>Dokumenti kod kojih se može poboljšati učinak</a:t>
            </a:r>
          </a:p>
        </p:txBody>
      </p:sp>
      <p:cxnSp>
        <p:nvCxnSpPr>
          <p:cNvPr id="18441" name="Straight Connector 13">
            <a:extLst>
              <a:ext uri="{FF2B5EF4-FFF2-40B4-BE49-F238E27FC236}">
                <a16:creationId xmlns:a16="http://schemas.microsoft.com/office/drawing/2014/main" xmlns="" id="{4EB0FA1A-BDB7-4C32-9D77-0BC04B7615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000" y="1828800"/>
            <a:ext cx="304800" cy="0"/>
          </a:xfrm>
          <a:prstGeom prst="line">
            <a:avLst/>
          </a:prstGeom>
          <a:noFill/>
          <a:ln w="50800" algn="ctr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Straight Connector 14">
            <a:extLst>
              <a:ext uri="{FF2B5EF4-FFF2-40B4-BE49-F238E27FC236}">
                <a16:creationId xmlns:a16="http://schemas.microsoft.com/office/drawing/2014/main" xmlns="" id="{BF745C82-E48D-4D03-84B4-F8FB9DF406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000" y="3276600"/>
            <a:ext cx="304800" cy="0"/>
          </a:xfrm>
          <a:prstGeom prst="line">
            <a:avLst/>
          </a:prstGeom>
          <a:noFill/>
          <a:ln w="50800" algn="ctr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Straight Connector 15">
            <a:extLst>
              <a:ext uri="{FF2B5EF4-FFF2-40B4-BE49-F238E27FC236}">
                <a16:creationId xmlns:a16="http://schemas.microsoft.com/office/drawing/2014/main" xmlns="" id="{5B491652-85EF-4064-8DFB-8F63ADF60BD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000" y="4191000"/>
            <a:ext cx="304800" cy="0"/>
          </a:xfrm>
          <a:prstGeom prst="line">
            <a:avLst/>
          </a:prstGeom>
          <a:noFill/>
          <a:ln w="50800" algn="ctr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4" name="TextBox 8">
            <a:extLst>
              <a:ext uri="{FF2B5EF4-FFF2-40B4-BE49-F238E27FC236}">
                <a16:creationId xmlns:a16="http://schemas.microsoft.com/office/drawing/2014/main" xmlns="" id="{B7ED34E7-C3F4-4EE7-9119-6DEF89267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68525"/>
            <a:ext cx="22748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buSzPct val="100000"/>
            </a:pPr>
            <a:r>
              <a:rPr lang="en-US" altLang="sr-Latn-RS" sz="1200" dirty="0" err="1">
                <a:solidFill>
                  <a:srgbClr val="000000"/>
                </a:solidFill>
                <a:ea typeface="Osaka"/>
                <a:cs typeface="Osaka"/>
              </a:rPr>
              <a:t>Prijedlog</a:t>
            </a:r>
            <a:r>
              <a:rPr lang="en-US" altLang="sr-Latn-RS" sz="1200" dirty="0">
                <a:solidFill>
                  <a:srgbClr val="000000"/>
                </a:solidFill>
                <a:ea typeface="Osaka"/>
                <a:cs typeface="Osaka"/>
              </a:rPr>
              <a:t> </a:t>
            </a:r>
            <a:r>
              <a:rPr lang="en-US" altLang="sr-Latn-RS" sz="1200" dirty="0" err="1">
                <a:solidFill>
                  <a:srgbClr val="000000"/>
                </a:solidFill>
                <a:ea typeface="Osaka"/>
                <a:cs typeface="Osaka"/>
              </a:rPr>
              <a:t>proračuna</a:t>
            </a:r>
            <a:r>
              <a:rPr lang="en-US" altLang="sr-Latn-RS" sz="1200" dirty="0">
                <a:solidFill>
                  <a:srgbClr val="000000"/>
                </a:solidFill>
                <a:ea typeface="Osaka"/>
                <a:cs typeface="Osaka"/>
              </a:rPr>
              <a:t> </a:t>
            </a:r>
            <a:r>
              <a:rPr lang="en-US" altLang="sr-Latn-RS" sz="1200" dirty="0" err="1">
                <a:solidFill>
                  <a:srgbClr val="000000"/>
                </a:solidFill>
                <a:ea typeface="Osaka"/>
                <a:cs typeface="Osaka"/>
              </a:rPr>
              <a:t>izvršne</a:t>
            </a:r>
            <a:r>
              <a:rPr lang="en-US" altLang="sr-Latn-RS" sz="1200" dirty="0">
                <a:solidFill>
                  <a:srgbClr val="000000"/>
                </a:solidFill>
                <a:ea typeface="Osaka"/>
                <a:cs typeface="Osaka"/>
              </a:rPr>
              <a:t> </a:t>
            </a:r>
            <a:r>
              <a:rPr lang="en-US" altLang="sr-Latn-RS" sz="1200" dirty="0" err="1">
                <a:solidFill>
                  <a:srgbClr val="000000"/>
                </a:solidFill>
                <a:ea typeface="Osaka"/>
                <a:cs typeface="Osaka"/>
              </a:rPr>
              <a:t>vlasti</a:t>
            </a:r>
            <a:endParaRPr lang="en-US" altLang="sr-Latn-RS" sz="12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8445" name="TextBox 8">
            <a:extLst>
              <a:ext uri="{FF2B5EF4-FFF2-40B4-BE49-F238E27FC236}">
                <a16:creationId xmlns:a16="http://schemas.microsoft.com/office/drawing/2014/main" xmlns="" id="{A9C1D0E6-6B56-411B-B79C-681BD9E1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628900"/>
            <a:ext cx="1833563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Doneseni proračun</a:t>
            </a:r>
          </a:p>
        </p:txBody>
      </p:sp>
      <p:sp>
        <p:nvSpPr>
          <p:cNvPr id="18446" name="TextBox 8">
            <a:extLst>
              <a:ext uri="{FF2B5EF4-FFF2-40B4-BE49-F238E27FC236}">
                <a16:creationId xmlns:a16="http://schemas.microsoft.com/office/drawing/2014/main" xmlns="" id="{46713BCE-F7EE-4273-8B68-BCF2CDCF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35313"/>
            <a:ext cx="18335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Proračun za građane</a:t>
            </a:r>
          </a:p>
        </p:txBody>
      </p:sp>
      <p:sp>
        <p:nvSpPr>
          <p:cNvPr id="18447" name="TextBox 8">
            <a:extLst>
              <a:ext uri="{FF2B5EF4-FFF2-40B4-BE49-F238E27FC236}">
                <a16:creationId xmlns:a16="http://schemas.microsoft.com/office/drawing/2014/main" xmlns="" id="{52BBE89C-B537-4B53-88AC-1872132BF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3595688"/>
            <a:ext cx="183515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Izvješća tijekom godine</a:t>
            </a:r>
          </a:p>
        </p:txBody>
      </p:sp>
      <p:sp>
        <p:nvSpPr>
          <p:cNvPr id="18448" name="TextBox 8">
            <a:extLst>
              <a:ext uri="{FF2B5EF4-FFF2-40B4-BE49-F238E27FC236}">
                <a16:creationId xmlns:a16="http://schemas.microsoft.com/office/drawing/2014/main" xmlns="" id="{EFB8DE43-9988-4FA2-9879-E8762966C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075113"/>
            <a:ext cx="1833562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Polugodišnja izvješća</a:t>
            </a:r>
          </a:p>
        </p:txBody>
      </p:sp>
      <p:sp>
        <p:nvSpPr>
          <p:cNvPr id="18449" name="TextBox 8">
            <a:extLst>
              <a:ext uri="{FF2B5EF4-FFF2-40B4-BE49-F238E27FC236}">
                <a16:creationId xmlns:a16="http://schemas.microsoft.com/office/drawing/2014/main" xmlns="" id="{D72428EF-4BAF-4F0D-B271-644FA598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537075"/>
            <a:ext cx="18335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Izvješće na kraju godine</a:t>
            </a:r>
          </a:p>
        </p:txBody>
      </p:sp>
      <p:sp>
        <p:nvSpPr>
          <p:cNvPr id="18450" name="TextBox 8">
            <a:extLst>
              <a:ext uri="{FF2B5EF4-FFF2-40B4-BE49-F238E27FC236}">
                <a16:creationId xmlns:a16="http://schemas.microsoft.com/office/drawing/2014/main" xmlns="" id="{61A620D7-D578-409E-8A27-2C46D530B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091113"/>
            <a:ext cx="18335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buSzPct val="100000"/>
            </a:pPr>
            <a:r>
              <a:rPr lang="en-US" altLang="sr-Latn-RS" sz="1200">
                <a:solidFill>
                  <a:srgbClr val="000000"/>
                </a:solidFill>
                <a:ea typeface="Osaka"/>
                <a:cs typeface="Osaka"/>
              </a:rPr>
              <a:t>Revizorsko izvješće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9087E633-E4A4-4030-8A98-0807A0D58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pPr>
              <a:buSzPct val="100000"/>
            </a:pPr>
            <a:r>
              <a:rPr lang="en-US" altLang="sr-Latn-RS" sz="2800" b="0">
                <a:latin typeface="Helvetica" panose="020B0604020202020204" pitchFamily="34" charset="0"/>
                <a:cs typeface="Helvetica" panose="020B0604020202020204" pitchFamily="34" charset="0"/>
              </a:rPr>
              <a:t>Rezultat br. 2:</a:t>
            </a:r>
            <a:r>
              <a:rPr lang="en-US" altLang="sr-Latn-RS" sz="28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altLang="sr-Latn-RS" sz="28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sr-Latn-RS" sz="2800">
                <a:latin typeface="Helvetica" panose="020B0604020202020204" pitchFamily="34" charset="0"/>
                <a:cs typeface="Helvetica" panose="020B0604020202020204" pitchFamily="34" charset="0"/>
              </a:rPr>
              <a:t>Povećanje transparentnosti stagniralo je između 2015. i 2017.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800152-832E-4EA1-AA7A-8A8EE21F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477000"/>
            <a:ext cx="26670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sr-Latn-RS" sz="1200">
                <a:solidFill>
                  <a:srgbClr val="005580"/>
                </a:solidFill>
                <a:ea typeface="Osaka"/>
                <a:cs typeface="Osaka"/>
              </a:rPr>
              <a:t>www.internationalbudget.org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467ED2-9DD6-40A5-AF00-6C302C5C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77000"/>
            <a:ext cx="30480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0CDE578-2054-4AFF-B5C3-02E571ECA7C7}" type="slidenum">
              <a:rPr lang="en-US" altLang="sr-Latn-RS" sz="1200" smtClean="0">
                <a:solidFill>
                  <a:srgbClr val="005580"/>
                </a:solidFill>
                <a:ea typeface="Osaka"/>
                <a:cs typeface="Osaka"/>
              </a:rPr>
              <a:pPr>
                <a:buSzPct val="100000"/>
              </a:pPr>
              <a:t>9</a:t>
            </a:fld>
            <a:endParaRPr lang="en-US" altLang="sr-Latn-RS" sz="1200">
              <a:solidFill>
                <a:srgbClr val="005580"/>
              </a:solidFill>
              <a:ea typeface="Osaka"/>
              <a:cs typeface="Osak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856232D-3C25-4922-AE52-4F74678A50CA}"/>
              </a:ext>
            </a:extLst>
          </p:cNvPr>
          <p:cNvSpPr txBox="1">
            <a:spLocks/>
          </p:cNvSpPr>
          <p:nvPr/>
        </p:nvSpPr>
        <p:spPr>
          <a:xfrm>
            <a:off x="304800" y="1193800"/>
            <a:ext cx="8686800" cy="5257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buFontTx/>
              <a:buNone/>
            </a:pP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Prosječna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vrijednost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Indeksa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otvorenosti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proračuna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2015.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iznosila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je u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prosjeku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45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bodova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, a 2017.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pala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je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na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43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boda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u 102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zemlje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koje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su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bile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obuhvaćene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objema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Anketama</a:t>
            </a: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buFontTx/>
              <a:buNone/>
            </a:pP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sr-Latn-RS" sz="2200" dirty="0" smtClean="0">
                <a:latin typeface="Calibri" panose="020F0502020204030204" pitchFamily="34" charset="0"/>
                <a:cs typeface="Helvetica" panose="020B0604020202020204" pitchFamily="34" charset="0"/>
              </a:rPr>
              <a:t>Ali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gledajući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dugoročno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(2008. – 2017.)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vidimo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da: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transparentnost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se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povećala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rezultati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ankete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su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se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povisili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za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6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bodova</a:t>
            </a: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Dokumenti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su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općenito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gledajući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sveobuhvatniji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nego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prije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10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godina</a:t>
            </a:r>
            <a:endParaRPr lang="en-US" altLang="sr-Latn-RS" sz="2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Pojedinačna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dobit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zemalja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, u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regiji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sr-Latn-RS" sz="2200" dirty="0" err="1">
                <a:latin typeface="Calibri" panose="020F0502020204030204" pitchFamily="34" charset="0"/>
                <a:cs typeface="Helvetica" panose="020B0604020202020204" pitchFamily="34" charset="0"/>
              </a:rPr>
              <a:t>globalno</a:t>
            </a:r>
            <a:r>
              <a:rPr lang="en-US" altLang="sr-Latn-RS" sz="22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xmlns="" id="{F76FF2CE-2AC0-4601-BD0B-EC9CD6E1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13771"/>
          <a:stretch>
            <a:fillRect/>
          </a:stretch>
        </p:blipFill>
        <p:spPr bwMode="auto">
          <a:xfrm>
            <a:off x="129241" y="2209800"/>
            <a:ext cx="88566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461BE63-C46D-45A3-A4DB-970BD760D37A}"/>
              </a:ext>
            </a:extLst>
          </p:cNvPr>
          <p:cNvSpPr txBox="1">
            <a:spLocks/>
          </p:cNvSpPr>
          <p:nvPr/>
        </p:nvSpPr>
        <p:spPr>
          <a:xfrm>
            <a:off x="623888" y="4648200"/>
            <a:ext cx="7886700" cy="12017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HD:Users:rkilmer:Desktop:Microsoft Office 2004:Templates:Presentations:Designs:Blank Presentation</Template>
  <TotalTime>27550</TotalTime>
  <Words>1071</Words>
  <Application>Microsoft Office PowerPoint</Application>
  <PresentationFormat>On-screen Show (4:3)</PresentationFormat>
  <Paragraphs>179</Paragraphs>
  <Slides>16</Slides>
  <Notes>10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Anketa o otvorenosti proračuna: ključne značajke</vt:lpstr>
      <vt:lpstr>Anketa o otvorenosti proračuna: što se evaluira?</vt:lpstr>
      <vt:lpstr>Anketa o otvorenosti proračuna: obuhvat regija CESEE+PEMPAL</vt:lpstr>
      <vt:lpstr>Rezultat br. 1: Svake tri od četiri zemlje podbacile su u pogledu otvorenosti proračuna</vt:lpstr>
      <vt:lpstr>Rezultati za regiju CESEE/PEMPAL:  Zemlje daju ograničene proračunske informacije</vt:lpstr>
      <vt:lpstr>Globalna razina: 40 % ključnih dokumenata nije objavljeno</vt:lpstr>
      <vt:lpstr>Dostupnost ključnih dokumenata javnosti:  Globalna razina vs regija CESEE/PEMPAL</vt:lpstr>
      <vt:lpstr>Rezultat br. 2:  Povećanje transparentnosti stagniralo je između 2015. i 2017.</vt:lpstr>
      <vt:lpstr>CESEE/PEMPAL: promjene u rezultatima Ankete o otvorenosti proračuna 2015. - 2017.</vt:lpstr>
      <vt:lpstr>Zajednički izazovi, na temelju rezultata Ankete o otvorenosti proračuna za 2017. u pogledu proračunske transparentnosti u regiji </vt:lpstr>
      <vt:lpstr>Hvala!</vt:lpstr>
      <vt:lpstr>Istraživački postupak Ankete o otvorenosti proračuna</vt:lpstr>
      <vt:lpstr>Anketa o otvorenosti proračuna za 2017.:  Rezultati za CESEE+PEMPAL</vt:lpstr>
      <vt:lpstr>Globalna situacija po pitanju proračunskih dokumenata</vt:lpstr>
      <vt:lpstr>Pregled dužeg razdoblja: 2008. – 2017.</vt:lpstr>
    </vt:vector>
  </TitlesOfParts>
  <Company>Matrix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Assia Barić</cp:lastModifiedBy>
  <cp:revision>341</cp:revision>
  <cp:lastPrinted>2018-05-02T14:54:13Z</cp:lastPrinted>
  <dcterms:created xsi:type="dcterms:W3CDTF">2008-06-23T16:25:12Z</dcterms:created>
  <dcterms:modified xsi:type="dcterms:W3CDTF">2018-07-02T13:46:12Z</dcterms:modified>
</cp:coreProperties>
</file>