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7" r:id="rId1"/>
  </p:sldMasterIdLst>
  <p:notesMasterIdLst>
    <p:notesMasterId r:id="rId18"/>
  </p:notesMasterIdLst>
  <p:handoutMasterIdLst>
    <p:handoutMasterId r:id="rId19"/>
  </p:handoutMasterIdLst>
  <p:sldIdLst>
    <p:sldId id="331" r:id="rId2"/>
    <p:sldId id="316" r:id="rId3"/>
    <p:sldId id="370" r:id="rId4"/>
    <p:sldId id="380" r:id="rId5"/>
    <p:sldId id="363" r:id="rId6"/>
    <p:sldId id="395" r:id="rId7"/>
    <p:sldId id="371" r:id="rId8"/>
    <p:sldId id="396" r:id="rId9"/>
    <p:sldId id="373" r:id="rId10"/>
    <p:sldId id="387" r:id="rId11"/>
    <p:sldId id="398" r:id="rId12"/>
    <p:sldId id="399" r:id="rId13"/>
    <p:sldId id="319" r:id="rId14"/>
    <p:sldId id="394" r:id="rId15"/>
    <p:sldId id="364" r:id="rId16"/>
    <p:sldId id="334" r:id="rId17"/>
  </p:sldIdLst>
  <p:sldSz cx="9144000" cy="6858000" type="screen4x3"/>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15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jali Garg" initials="AG" lastIdx="1" clrIdx="0">
    <p:extLst>
      <p:ext uri="{19B8F6BF-5375-455C-9EA6-DF929625EA0E}">
        <p15:presenceInfo xmlns:p15="http://schemas.microsoft.com/office/powerpoint/2012/main" userId="S-1-5-21-618787523-2050975594-1059600366-1655" providerId="AD"/>
      </p:ext>
    </p:extLst>
  </p:cmAuthor>
  <p:cmAuthor id="2" name="Jason Lakin" initials="JL" lastIdx="47" clrIdx="1">
    <p:extLst>
      <p:ext uri="{19B8F6BF-5375-455C-9EA6-DF929625EA0E}">
        <p15:presenceInfo xmlns:p15="http://schemas.microsoft.com/office/powerpoint/2012/main" userId="Jason Lakin" providerId="None"/>
      </p:ext>
    </p:extLst>
  </p:cmAuthor>
  <p:cmAuthor id="3" name="Joel Friedman" initials="JF" lastIdx="36" clrIdx="2">
    <p:extLst>
      <p:ext uri="{19B8F6BF-5375-455C-9EA6-DF929625EA0E}">
        <p15:presenceInfo xmlns:p15="http://schemas.microsoft.com/office/powerpoint/2012/main" userId="S-1-5-21-1292428093-1383384898-1417001333-8143" providerId="AD"/>
      </p:ext>
    </p:extLst>
  </p:cmAuthor>
  <p:cmAuthor id="4" name="Elena Mondo" initials="EM" lastIdx="6" clrIdx="3">
    <p:extLst>
      <p:ext uri="{19B8F6BF-5375-455C-9EA6-DF929625EA0E}">
        <p15:presenceInfo xmlns:p15="http://schemas.microsoft.com/office/powerpoint/2012/main" userId="S-1-5-21-618787523-2050975594-1059600366-1664" providerId="AD"/>
      </p:ext>
    </p:extLst>
  </p:cmAuthor>
  <p:cmAuthor id="5" name="Sally Torbert" initials="ST" lastIdx="5" clrIdx="4">
    <p:extLst>
      <p:ext uri="{19B8F6BF-5375-455C-9EA6-DF929625EA0E}">
        <p15:presenceInfo xmlns:p15="http://schemas.microsoft.com/office/powerpoint/2012/main" userId="S-1-5-21-618787523-2050975594-1059600366-15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033"/>
    <a:srgbClr val="9FE6FF"/>
    <a:srgbClr val="DF5C1B"/>
    <a:srgbClr val="A44414"/>
    <a:srgbClr val="53D2FF"/>
    <a:srgbClr val="E88852"/>
    <a:srgbClr val="F0A884"/>
    <a:srgbClr val="006598"/>
    <a:srgbClr val="0078B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83727" autoAdjust="0"/>
  </p:normalViewPr>
  <p:slideViewPr>
    <p:cSldViewPr showGuides="1">
      <p:cViewPr>
        <p:scale>
          <a:sx n="80" d="100"/>
          <a:sy n="80" d="100"/>
        </p:scale>
        <p:origin x="355" y="53"/>
      </p:cViewPr>
      <p:guideLst>
        <p:guide orient="horz" pos="115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ternationalbudget.org\CompanyData$\Transparency\OBS\OBS%202017\Dissemination%20Activities\Presentations\WB%20ECA%20Meeting\ECA%20OB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internationalbudget.org\CompanyData$\Transparency\OBS\OBS%202017\Dissemination%20Activities\Presentations\WB%20ECA%20Meeting\ECA%20OBS%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Light" panose="020F0302020204030204" pitchFamily="34" charset="0"/>
                <a:ea typeface="+mn-ea"/>
                <a:cs typeface="Arial" panose="020B0604020202020204" pitchFamily="34" charset="0"/>
              </a:defRPr>
            </a:pPr>
            <a:r>
              <a:rPr lang="ru-RU" sz="1800" dirty="0"/>
              <a:t>Средний балл</a:t>
            </a:r>
            <a:r>
              <a:rPr lang="ru-RU" sz="1800" baseline="0" dirty="0"/>
              <a:t> ИОБ по региону</a:t>
            </a:r>
            <a:endParaRPr lang="en-US" sz="1800" dirty="0"/>
          </a:p>
        </c:rich>
      </c:tx>
      <c:layout>
        <c:manualLayout>
          <c:xMode val="edge"/>
          <c:yMode val="edge"/>
          <c:x val="0.22833395742062329"/>
          <c:y val="4.545454545454545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libri Light" panose="020F0302020204030204" pitchFamily="34" charset="0"/>
              <a:ea typeface="+mn-ea"/>
              <a:cs typeface="Arial" panose="020B0604020202020204" pitchFamily="34" charset="0"/>
            </a:defRPr>
          </a:pPr>
          <a:endParaRPr lang="en-US"/>
        </a:p>
      </c:txPr>
    </c:title>
    <c:autoTitleDeleted val="0"/>
    <c:plotArea>
      <c:layout>
        <c:manualLayout>
          <c:layoutTarget val="inner"/>
          <c:xMode val="edge"/>
          <c:yMode val="edge"/>
          <c:x val="7.9247594050743664E-2"/>
          <c:y val="0.11893509902171318"/>
          <c:w val="0.89019685039370078"/>
          <c:h val="0.7875542829873538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84F7-4D41-BCF5-D03CD60636CA}"/>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5-84F7-4D41-BCF5-D03CD60636CA}"/>
              </c:ext>
            </c:extLst>
          </c:dPt>
          <c:dPt>
            <c:idx val="2"/>
            <c:invertIfNegative val="0"/>
            <c:bubble3D val="0"/>
            <c:spPr>
              <a:solidFill>
                <a:srgbClr val="0070C0"/>
              </a:solidFill>
              <a:ln>
                <a:noFill/>
              </a:ln>
              <a:effectLst/>
            </c:spPr>
            <c:extLst>
              <c:ext xmlns:c16="http://schemas.microsoft.com/office/drawing/2014/chart" uri="{C3380CC4-5D6E-409C-BE32-E72D297353CC}">
                <c16:uniqueId val="{00000003-84F7-4D41-BCF5-D03CD60636CA}"/>
              </c:ext>
            </c:extLst>
          </c:dPt>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Calibri" panose="020F050202020403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Sheet1!$A$24:$A$26</c:f>
              <c:strCache>
                <c:ptCount val="3"/>
                <c:pt idx="0">
                  <c:v>Global</c:v>
                </c:pt>
                <c:pt idx="1">
                  <c:v>ECA</c:v>
                </c:pt>
                <c:pt idx="2">
                  <c:v>OECD</c:v>
                </c:pt>
              </c:strCache>
            </c:strRef>
          </c:cat>
          <c:val>
            <c:numRef>
              <c:f>Sheet1!$B$24:$B$26</c:f>
              <c:numCache>
                <c:formatCode>0</c:formatCode>
                <c:ptCount val="3"/>
                <c:pt idx="0" formatCode="General">
                  <c:v>42</c:v>
                </c:pt>
                <c:pt idx="1">
                  <c:v>54.904761904761905</c:v>
                </c:pt>
                <c:pt idx="2" formatCode="General">
                  <c:v>68</c:v>
                </c:pt>
              </c:numCache>
            </c:numRef>
          </c:val>
          <c:extLst>
            <c:ext xmlns:c16="http://schemas.microsoft.com/office/drawing/2014/chart" uri="{C3380CC4-5D6E-409C-BE32-E72D297353CC}">
              <c16:uniqueId val="{00000004-84F7-4D41-BCF5-D03CD60636CA}"/>
            </c:ext>
          </c:extLst>
        </c:ser>
        <c:dLbls>
          <c:dLblPos val="inEnd"/>
          <c:showLegendKey val="0"/>
          <c:showVal val="1"/>
          <c:showCatName val="0"/>
          <c:showSerName val="0"/>
          <c:showPercent val="0"/>
          <c:showBubbleSize val="0"/>
        </c:dLbls>
        <c:gapWidth val="24"/>
        <c:overlap val="-27"/>
        <c:axId val="425971696"/>
        <c:axId val="425675216"/>
      </c:barChart>
      <c:catAx>
        <c:axId val="42597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Light" panose="020F0302020204030204" pitchFamily="34" charset="0"/>
                <a:ea typeface="+mn-ea"/>
                <a:cs typeface="Arial" panose="020B0604020202020204" pitchFamily="34" charset="0"/>
              </a:defRPr>
            </a:pPr>
            <a:endParaRPr lang="en-US"/>
          </a:p>
        </c:txPr>
        <c:crossAx val="425675216"/>
        <c:crosses val="autoZero"/>
        <c:auto val="1"/>
        <c:lblAlgn val="ctr"/>
        <c:lblOffset val="100"/>
        <c:noMultiLvlLbl val="0"/>
      </c:catAx>
      <c:valAx>
        <c:axId val="42567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Arial" panose="020B0604020202020204" pitchFamily="34" charset="0"/>
              </a:defRPr>
            </a:pPr>
            <a:endParaRPr lang="en-US"/>
          </a:p>
        </c:txPr>
        <c:crossAx val="425971696"/>
        <c:crosses val="autoZero"/>
        <c:crossBetween val="between"/>
        <c:majorUnit val="100"/>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a:latin typeface="Calibri Light" panose="020F030202020403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DOCS!$B$43</c:f>
              <c:strCache>
                <c:ptCount val="1"/>
                <c:pt idx="0">
                  <c:v>ECA (21 countries)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DOCS!$A$44:$A$51</c:f>
              <c:strCache>
                <c:ptCount val="8"/>
                <c:pt idx="0">
                  <c:v>Audit Report</c:v>
                </c:pt>
                <c:pt idx="1">
                  <c:v>Year-End Report</c:v>
                </c:pt>
                <c:pt idx="2">
                  <c:v>Mid-Year Review</c:v>
                </c:pt>
                <c:pt idx="3">
                  <c:v>In-Year Reports</c:v>
                </c:pt>
                <c:pt idx="4">
                  <c:v>Citizens Budget</c:v>
                </c:pt>
                <c:pt idx="5">
                  <c:v>Enacted Budget</c:v>
                </c:pt>
                <c:pt idx="6">
                  <c:v>Executive's Budget Proposal</c:v>
                </c:pt>
                <c:pt idx="7">
                  <c:v>Pre-Budget Statement</c:v>
                </c:pt>
              </c:strCache>
            </c:strRef>
          </c:cat>
          <c:val>
            <c:numRef>
              <c:f>DOCS!$B$44:$B$51</c:f>
              <c:numCache>
                <c:formatCode>0%</c:formatCode>
                <c:ptCount val="8"/>
                <c:pt idx="0">
                  <c:v>0.95238095238095233</c:v>
                </c:pt>
                <c:pt idx="1">
                  <c:v>0.95238095238095233</c:v>
                </c:pt>
                <c:pt idx="2">
                  <c:v>0.33333333333333331</c:v>
                </c:pt>
                <c:pt idx="3">
                  <c:v>0.95238095238095233</c:v>
                </c:pt>
                <c:pt idx="4">
                  <c:v>0.61904761904761907</c:v>
                </c:pt>
                <c:pt idx="5">
                  <c:v>1</c:v>
                </c:pt>
                <c:pt idx="6">
                  <c:v>1</c:v>
                </c:pt>
                <c:pt idx="7">
                  <c:v>0.47619047619047616</c:v>
                </c:pt>
              </c:numCache>
            </c:numRef>
          </c:val>
          <c:extLst>
            <c:ext xmlns:c16="http://schemas.microsoft.com/office/drawing/2014/chart" uri="{C3380CC4-5D6E-409C-BE32-E72D297353CC}">
              <c16:uniqueId val="{00000000-0539-415F-94B1-65172A8EB7BA}"/>
            </c:ext>
          </c:extLst>
        </c:ser>
        <c:ser>
          <c:idx val="1"/>
          <c:order val="1"/>
          <c:tx>
            <c:strRef>
              <c:f>DOCS!$C$43</c:f>
              <c:strCache>
                <c:ptCount val="1"/>
                <c:pt idx="0">
                  <c:v>Global (115 countries)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DOCS!$A$44:$A$51</c:f>
              <c:strCache>
                <c:ptCount val="8"/>
                <c:pt idx="0">
                  <c:v>Audit Report</c:v>
                </c:pt>
                <c:pt idx="1">
                  <c:v>Year-End Report</c:v>
                </c:pt>
                <c:pt idx="2">
                  <c:v>Mid-Year Review</c:v>
                </c:pt>
                <c:pt idx="3">
                  <c:v>In-Year Reports</c:v>
                </c:pt>
                <c:pt idx="4">
                  <c:v>Citizens Budget</c:v>
                </c:pt>
                <c:pt idx="5">
                  <c:v>Enacted Budget</c:v>
                </c:pt>
                <c:pt idx="6">
                  <c:v>Executive's Budget Proposal</c:v>
                </c:pt>
                <c:pt idx="7">
                  <c:v>Pre-Budget Statement</c:v>
                </c:pt>
              </c:strCache>
            </c:strRef>
          </c:cat>
          <c:val>
            <c:numRef>
              <c:f>DOCS!$C$44:$C$51</c:f>
              <c:numCache>
                <c:formatCode>0%</c:formatCode>
                <c:ptCount val="8"/>
                <c:pt idx="0">
                  <c:v>0.66956521739130437</c:v>
                </c:pt>
                <c:pt idx="1">
                  <c:v>0.66086956521739126</c:v>
                </c:pt>
                <c:pt idx="2">
                  <c:v>0.28695652173913044</c:v>
                </c:pt>
                <c:pt idx="3">
                  <c:v>0.69565217391304346</c:v>
                </c:pt>
                <c:pt idx="4">
                  <c:v>0.4956521739130435</c:v>
                </c:pt>
                <c:pt idx="5">
                  <c:v>0.86956521739130432</c:v>
                </c:pt>
                <c:pt idx="6">
                  <c:v>0.76521739130434785</c:v>
                </c:pt>
                <c:pt idx="7">
                  <c:v>0.43478260869565216</c:v>
                </c:pt>
              </c:numCache>
            </c:numRef>
          </c:val>
          <c:extLst>
            <c:ext xmlns:c16="http://schemas.microsoft.com/office/drawing/2014/chart" uri="{C3380CC4-5D6E-409C-BE32-E72D297353CC}">
              <c16:uniqueId val="{00000001-0539-415F-94B1-65172A8EB7BA}"/>
            </c:ext>
          </c:extLst>
        </c:ser>
        <c:dLbls>
          <c:showLegendKey val="0"/>
          <c:showVal val="0"/>
          <c:showCatName val="0"/>
          <c:showSerName val="0"/>
          <c:showPercent val="0"/>
          <c:showBubbleSize val="0"/>
        </c:dLbls>
        <c:gapWidth val="115"/>
        <c:overlap val="-20"/>
        <c:axId val="420257944"/>
        <c:axId val="420257616"/>
      </c:barChart>
      <c:catAx>
        <c:axId val="4202579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
                <a:ea typeface="+mn-ea"/>
                <a:cs typeface="+mn-cs"/>
              </a:defRPr>
            </a:pPr>
            <a:endParaRPr lang="en-US"/>
          </a:p>
        </c:txPr>
        <c:crossAx val="420257616"/>
        <c:crosses val="autoZero"/>
        <c:auto val="1"/>
        <c:lblAlgn val="ctr"/>
        <c:lblOffset val="100"/>
        <c:noMultiLvlLbl val="0"/>
      </c:catAx>
      <c:valAx>
        <c:axId val="4202576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
                <a:ea typeface="+mn-ea"/>
                <a:cs typeface="+mn-cs"/>
              </a:defRPr>
            </a:pPr>
            <a:endParaRPr lang="en-US"/>
          </a:p>
        </c:txPr>
        <c:crossAx val="42025794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0.03738</cdr:x>
      <cdr:y>0.04918</cdr:y>
    </cdr:from>
    <cdr:to>
      <cdr:x>0.2737</cdr:x>
      <cdr:y>0.11885</cdr:y>
    </cdr:to>
    <cdr:sp macro="" textlink="">
      <cdr:nvSpPr>
        <cdr:cNvPr id="2" name="Rectangle 1">
          <a:extLst xmlns:a="http://schemas.openxmlformats.org/drawingml/2006/main">
            <a:ext uri="{FF2B5EF4-FFF2-40B4-BE49-F238E27FC236}">
              <a16:creationId xmlns:a16="http://schemas.microsoft.com/office/drawing/2014/main" id="{683FF18B-C0C3-4353-B782-BCDAD67E80C2}"/>
            </a:ext>
          </a:extLst>
        </cdr:cNvPr>
        <cdr:cNvSpPr/>
      </cdr:nvSpPr>
      <cdr:spPr bwMode="auto">
        <a:xfrm xmlns:a="http://schemas.openxmlformats.org/drawingml/2006/main">
          <a:off x="304799" y="228599"/>
          <a:ext cx="1926771" cy="323849"/>
        </a:xfrm>
        <a:prstGeom xmlns:a="http://schemas.openxmlformats.org/drawingml/2006/main" prst="rect">
          <a:avLst/>
        </a:prstGeom>
        <a:noFill xmlns:a="http://schemas.openxmlformats.org/drawingml/2006/main"/>
        <a:ln xmlns:a="http://schemas.openxmlformats.org/drawingml/2006/main" w="69850" cap="flat" cmpd="sng" algn="ctr">
          <a:solidFill>
            <a:srgbClr val="FFC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0.03738</cdr:x>
      <cdr:y>0.35861</cdr:y>
    </cdr:from>
    <cdr:to>
      <cdr:x>0.28037</cdr:x>
      <cdr:y>0.42828</cdr:y>
    </cdr:to>
    <cdr:sp macro="" textlink="">
      <cdr:nvSpPr>
        <cdr:cNvPr id="3" name="Rectangle 2">
          <a:extLst xmlns:a="http://schemas.openxmlformats.org/drawingml/2006/main">
            <a:ext uri="{FF2B5EF4-FFF2-40B4-BE49-F238E27FC236}">
              <a16:creationId xmlns:a16="http://schemas.microsoft.com/office/drawing/2014/main" id="{F0B3289F-8876-49CC-BCCF-C9DC3E2471D4}"/>
            </a:ext>
          </a:extLst>
        </cdr:cNvPr>
        <cdr:cNvSpPr/>
      </cdr:nvSpPr>
      <cdr:spPr bwMode="auto">
        <a:xfrm xmlns:a="http://schemas.openxmlformats.org/drawingml/2006/main">
          <a:off x="304800" y="1666880"/>
          <a:ext cx="1981195" cy="323840"/>
        </a:xfrm>
        <a:prstGeom xmlns:a="http://schemas.openxmlformats.org/drawingml/2006/main" prst="rect">
          <a:avLst/>
        </a:prstGeom>
        <a:noFill xmlns:a="http://schemas.openxmlformats.org/drawingml/2006/main"/>
        <a:ln xmlns:a="http://schemas.openxmlformats.org/drawingml/2006/main" w="69850" cap="flat" cmpd="sng" algn="ctr">
          <a:solidFill>
            <a:srgbClr val="FFC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0.03738</cdr:x>
      <cdr:y>0.55738</cdr:y>
    </cdr:from>
    <cdr:to>
      <cdr:x>0.28037</cdr:x>
      <cdr:y>0.62705</cdr:y>
    </cdr:to>
    <cdr:sp macro="" textlink="">
      <cdr:nvSpPr>
        <cdr:cNvPr id="4" name="Rectangle 3">
          <a:extLst xmlns:a="http://schemas.openxmlformats.org/drawingml/2006/main">
            <a:ext uri="{FF2B5EF4-FFF2-40B4-BE49-F238E27FC236}">
              <a16:creationId xmlns:a16="http://schemas.microsoft.com/office/drawing/2014/main" id="{1EC2F5B9-A266-4B71-B386-94E6D1648389}"/>
            </a:ext>
          </a:extLst>
        </cdr:cNvPr>
        <cdr:cNvSpPr/>
      </cdr:nvSpPr>
      <cdr:spPr bwMode="auto">
        <a:xfrm xmlns:a="http://schemas.openxmlformats.org/drawingml/2006/main">
          <a:off x="304800" y="2590799"/>
          <a:ext cx="1981200" cy="323849"/>
        </a:xfrm>
        <a:prstGeom xmlns:a="http://schemas.openxmlformats.org/drawingml/2006/main" prst="rect">
          <a:avLst/>
        </a:prstGeom>
        <a:noFill xmlns:a="http://schemas.openxmlformats.org/drawingml/2006/main"/>
        <a:ln xmlns:a="http://schemas.openxmlformats.org/drawingml/2006/main" w="69850" cap="flat" cmpd="sng" algn="ctr">
          <a:solidFill>
            <a:srgbClr val="FFC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ea typeface="ＭＳ Ｐゴシック" panose="020B0600070205080204" pitchFamily="34" charset="-128"/>
              </a:defRPr>
            </a:lvl1pPr>
          </a:lstStyle>
          <a:p>
            <a:pPr>
              <a:defRPr/>
            </a:pPr>
            <a:endParaRPr lang="en-US" dirty="0"/>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ea typeface="ＭＳ Ｐゴシック" panose="020B0600070205080204" pitchFamily="34" charset="-128"/>
              </a:defRPr>
            </a:lvl1pPr>
          </a:lstStyle>
          <a:p>
            <a:pPr>
              <a:defRPr/>
            </a:pPr>
            <a:fld id="{07648335-4948-4FFB-81A3-2945370BBD85}" type="datetimeFigureOut">
              <a:rPr lang="en-US"/>
              <a:pPr>
                <a:defRPr/>
              </a:pPr>
              <a:t>6/13/2018</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ea typeface="ＭＳ Ｐゴシック" panose="020B0600070205080204" pitchFamily="34" charset="-128"/>
              </a:defRPr>
            </a:lvl1pPr>
          </a:lstStyle>
          <a:p>
            <a:pPr>
              <a:defRPr/>
            </a:pPr>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ea typeface="ＭＳ Ｐゴシック" panose="020B0600070205080204" pitchFamily="34" charset="-128"/>
              </a:defRPr>
            </a:lvl1pPr>
          </a:lstStyle>
          <a:p>
            <a:pPr>
              <a:defRPr/>
            </a:pPr>
            <a:fld id="{4BC72EF7-DF6E-4F39-B735-5F14BFB97A75}" type="slidenum">
              <a:rPr lang="en-US"/>
              <a:pPr>
                <a:defRPr/>
              </a:pPr>
              <a:t>‹#›</a:t>
            </a:fld>
            <a:endParaRPr lang="en-US" dirty="0"/>
          </a:p>
        </p:txBody>
      </p:sp>
    </p:spTree>
    <p:extLst>
      <p:ext uri="{BB962C8B-B14F-4D97-AF65-F5344CB8AC3E}">
        <p14:creationId xmlns:p14="http://schemas.microsoft.com/office/powerpoint/2010/main" val="286005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ea typeface="ＭＳ Ｐゴシック" panose="020B0600070205080204" pitchFamily="34" charset="-128"/>
              </a:defRPr>
            </a:lvl1pPr>
          </a:lstStyle>
          <a:p>
            <a:pPr>
              <a:defRPr/>
            </a:pPr>
            <a:endParaRPr lang="en-US" altLang="en-US" dirty="0"/>
          </a:p>
        </p:txBody>
      </p:sp>
      <p:sp>
        <p:nvSpPr>
          <p:cNvPr id="3075" name="Rectangle 3"/>
          <p:cNvSpPr>
            <a:spLocks noGrp="1" noChangeArrowheads="1"/>
          </p:cNvSpPr>
          <p:nvPr>
            <p:ph type="dt" idx="1"/>
          </p:nvPr>
        </p:nvSpPr>
        <p:spPr bwMode="auto">
          <a:xfrm>
            <a:off x="5267960" y="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ea typeface="ＭＳ Ｐゴシック" panose="020B0600070205080204" pitchFamily="34" charset="-128"/>
              </a:defRPr>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39520" y="3329940"/>
            <a:ext cx="6817360" cy="31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665988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ea typeface="ＭＳ Ｐゴシック" panose="020B0600070205080204" pitchFamily="34" charset="-128"/>
              </a:defRPr>
            </a:lvl1pPr>
          </a:lstStyle>
          <a:p>
            <a:pPr>
              <a:defRPr/>
            </a:pPr>
            <a:endParaRPr lang="en-US" altLang="en-US" dirty="0"/>
          </a:p>
        </p:txBody>
      </p:sp>
      <p:sp>
        <p:nvSpPr>
          <p:cNvPr id="3079" name="Rectangle 7"/>
          <p:cNvSpPr>
            <a:spLocks noGrp="1" noChangeArrowheads="1"/>
          </p:cNvSpPr>
          <p:nvPr>
            <p:ph type="sldNum" sz="quarter" idx="5"/>
          </p:nvPr>
        </p:nvSpPr>
        <p:spPr bwMode="auto">
          <a:xfrm>
            <a:off x="5267960" y="6659880"/>
            <a:ext cx="4028440" cy="35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ea typeface="ＭＳ Ｐゴシック" panose="020B0600070205080204" pitchFamily="34" charset="-128"/>
              </a:defRPr>
            </a:lvl1pPr>
          </a:lstStyle>
          <a:p>
            <a:pPr>
              <a:defRPr/>
            </a:pPr>
            <a:fld id="{3EE33695-974B-40B7-B13A-21CFAB45F8C6}" type="slidenum">
              <a:rPr lang="en-US" altLang="en-US"/>
              <a:pPr>
                <a:defRPr/>
              </a:pPr>
              <a:t>‹#›</a:t>
            </a:fld>
            <a:endParaRPr lang="en-US" altLang="en-US" dirty="0"/>
          </a:p>
        </p:txBody>
      </p:sp>
    </p:spTree>
    <p:extLst>
      <p:ext uri="{BB962C8B-B14F-4D97-AF65-F5344CB8AC3E}">
        <p14:creationId xmlns:p14="http://schemas.microsoft.com/office/powerpoint/2010/main" val="1356248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dirty="0">
                <a:solidFill>
                  <a:schemeClr val="bg1"/>
                </a:solidFill>
                <a:effectLst/>
                <a:latin typeface="Calibri  "/>
                <a:cs typeface="Helvetica" panose="020B0604020202020204" pitchFamily="34" charset="0"/>
              </a:rPr>
              <a:t>Decisions about how public resources are raised and spent are at the heart of democratic practice and inclusive policymaking</a:t>
            </a:r>
          </a:p>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1</a:t>
            </a:fld>
            <a:endParaRPr lang="en-US" altLang="en-US" dirty="0"/>
          </a:p>
        </p:txBody>
      </p:sp>
    </p:spTree>
    <p:extLst>
      <p:ext uri="{BB962C8B-B14F-4D97-AF65-F5344CB8AC3E}">
        <p14:creationId xmlns:p14="http://schemas.microsoft.com/office/powerpoint/2010/main" val="80363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six countries provide sufficient budget information (&gt;60) – Czech Republic, Bulgaria, Slovenia, Russia, Romania, and Georgia</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14</a:t>
            </a:fld>
            <a:endParaRPr lang="en-US" altLang="en-US" dirty="0"/>
          </a:p>
        </p:txBody>
      </p:sp>
    </p:spTree>
    <p:extLst>
      <p:ext uri="{BB962C8B-B14F-4D97-AF65-F5344CB8AC3E}">
        <p14:creationId xmlns:p14="http://schemas.microsoft.com/office/powerpoint/2010/main" val="317868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3</a:t>
            </a:fld>
            <a:endParaRPr lang="en-US" altLang="en-US" dirty="0"/>
          </a:p>
        </p:txBody>
      </p:sp>
    </p:spTree>
    <p:extLst>
      <p:ext uri="{BB962C8B-B14F-4D97-AF65-F5344CB8AC3E}">
        <p14:creationId xmlns:p14="http://schemas.microsoft.com/office/powerpoint/2010/main" val="305462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4</a:t>
            </a:fld>
            <a:endParaRPr lang="en-US" altLang="en-US" dirty="0"/>
          </a:p>
        </p:txBody>
      </p:sp>
    </p:spTree>
    <p:extLst>
      <p:ext uri="{BB962C8B-B14F-4D97-AF65-F5344CB8AC3E}">
        <p14:creationId xmlns:p14="http://schemas.microsoft.com/office/powerpoint/2010/main" val="36677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Governments fail to make sufficient information available to the public to understand, debate and participate in budget decisions</a:t>
            </a:r>
          </a:p>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5</a:t>
            </a:fld>
            <a:endParaRPr lang="en-US" altLang="en-US" dirty="0"/>
          </a:p>
        </p:txBody>
      </p:sp>
    </p:spTree>
    <p:extLst>
      <p:ext uri="{BB962C8B-B14F-4D97-AF65-F5344CB8AC3E}">
        <p14:creationId xmlns:p14="http://schemas.microsoft.com/office/powerpoint/2010/main" val="149309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6</a:t>
            </a:fld>
            <a:endParaRPr lang="en-US" altLang="en-US" dirty="0"/>
          </a:p>
        </p:txBody>
      </p:sp>
    </p:spTree>
    <p:extLst>
      <p:ext uri="{BB962C8B-B14F-4D97-AF65-F5344CB8AC3E}">
        <p14:creationId xmlns:p14="http://schemas.microsoft.com/office/powerpoint/2010/main" val="3391045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ECA has a higher rate of document publication, with 79% of the eight documents in the 21 countries available to the public. </a:t>
            </a:r>
          </a:p>
          <a:p>
            <a:endParaRPr lang="en-US" dirty="0"/>
          </a:p>
          <a:p>
            <a:r>
              <a:rPr lang="en-US" dirty="0"/>
              <a:t>Of the remaining documents that are not available, however, 8% are published late, 2% are published for Internal Use only, 1% is published in Hard Copy only, and 10% are not produced at all.</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7</a:t>
            </a:fld>
            <a:endParaRPr lang="en-US" altLang="en-US" dirty="0"/>
          </a:p>
        </p:txBody>
      </p:sp>
    </p:spTree>
    <p:extLst>
      <p:ext uri="{BB962C8B-B14F-4D97-AF65-F5344CB8AC3E}">
        <p14:creationId xmlns:p14="http://schemas.microsoft.com/office/powerpoint/2010/main" val="370639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Helvetica" panose="020B0604020202020204" pitchFamily="34" charset="0"/>
                <a:cs typeface="Helvetica" panose="020B0604020202020204" pitchFamily="34" charset="0"/>
              </a:rPr>
              <a:t>Percent of countries publishing key budget document in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000000"/>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Helvetica" panose="020B0604020202020204" pitchFamily="34" charset="0"/>
                <a:cs typeface="Helvetica" panose="020B0604020202020204" pitchFamily="34" charset="0"/>
              </a:rPr>
              <a:t>ECA has above average publication rates for documents such as the EBP, EB, IYRs, YER and Ars, however is closer to the global average with lower publication rates for the PBS, CB, and MYR</a:t>
            </a:r>
          </a:p>
          <a:p>
            <a:endParaRPr lang="en-US" dirty="0"/>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8</a:t>
            </a:fld>
            <a:endParaRPr lang="en-US" altLang="en-US" dirty="0"/>
          </a:p>
        </p:txBody>
      </p:sp>
    </p:spTree>
    <p:extLst>
      <p:ext uri="{BB962C8B-B14F-4D97-AF65-F5344CB8AC3E}">
        <p14:creationId xmlns:p14="http://schemas.microsoft.com/office/powerpoint/2010/main" val="217597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latin typeface="Calibri" panose="020F0502020204030204" pitchFamily="34" charset="0"/>
              </a:rPr>
              <a:t>Progress toward greater transparency has stalled for the first time since IBP began measuring it over a decade ago</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9</a:t>
            </a:fld>
            <a:endParaRPr lang="en-US" altLang="en-US" dirty="0"/>
          </a:p>
        </p:txBody>
      </p:sp>
    </p:spTree>
    <p:extLst>
      <p:ext uri="{BB962C8B-B14F-4D97-AF65-F5344CB8AC3E}">
        <p14:creationId xmlns:p14="http://schemas.microsoft.com/office/powerpoint/2010/main" val="250344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+1 change in score for ECA countries, as compared to -2 at the global level</a:t>
            </a:r>
          </a:p>
          <a:p>
            <a:endParaRPr lang="en-US" dirty="0"/>
          </a:p>
          <a:p>
            <a:r>
              <a:rPr lang="en-US" dirty="0"/>
              <a:t>These figures are for 20 countries, excluding Moldova which only started the OBS assessment in 2017</a:t>
            </a:r>
          </a:p>
          <a:p>
            <a:endParaRPr lang="en-US" dirty="0"/>
          </a:p>
          <a:p>
            <a:r>
              <a:rPr lang="en-US" dirty="0"/>
              <a:t>Large gains seen in Georgia (+16), Turkey (+17), and Albania (+12) declines seen in Azerbaijan</a:t>
            </a:r>
          </a:p>
        </p:txBody>
      </p:sp>
      <p:sp>
        <p:nvSpPr>
          <p:cNvPr id="4" name="Slide Number Placeholder 3"/>
          <p:cNvSpPr>
            <a:spLocks noGrp="1"/>
          </p:cNvSpPr>
          <p:nvPr>
            <p:ph type="sldNum" sz="quarter" idx="10"/>
          </p:nvPr>
        </p:nvSpPr>
        <p:spPr/>
        <p:txBody>
          <a:bodyPr/>
          <a:lstStyle/>
          <a:p>
            <a:pPr>
              <a:defRPr/>
            </a:pPr>
            <a:fld id="{3EE33695-974B-40B7-B13A-21CFAB45F8C6}" type="slidenum">
              <a:rPr lang="en-US" altLang="en-US" smtClean="0"/>
              <a:pPr>
                <a:defRPr/>
              </a:pPr>
              <a:t>10</a:t>
            </a:fld>
            <a:endParaRPr lang="en-US" altLang="en-US" dirty="0"/>
          </a:p>
        </p:txBody>
      </p:sp>
    </p:spTree>
    <p:extLst>
      <p:ext uri="{BB962C8B-B14F-4D97-AF65-F5344CB8AC3E}">
        <p14:creationId xmlns:p14="http://schemas.microsoft.com/office/powerpoint/2010/main" val="3840170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swoosh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33400"/>
            <a:ext cx="7011988"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IBP_logo_rgb_300dp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00200" y="1524000"/>
            <a:ext cx="6248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7"/>
          <p:cNvSpPr>
            <a:spLocks noChangeShapeType="1"/>
          </p:cNvSpPr>
          <p:nvPr userDrawn="1"/>
        </p:nvSpPr>
        <p:spPr bwMode="auto">
          <a:xfrm>
            <a:off x="5791200" y="5594350"/>
            <a:ext cx="0" cy="682625"/>
          </a:xfrm>
          <a:prstGeom prst="line">
            <a:avLst/>
          </a:prstGeom>
          <a:noFill/>
          <a:ln w="9525">
            <a:solidFill>
              <a:srgbClr val="E7703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Text Box 18"/>
          <p:cNvSpPr txBox="1">
            <a:spLocks noChangeArrowheads="1"/>
          </p:cNvSpPr>
          <p:nvPr userDrawn="1"/>
        </p:nvSpPr>
        <p:spPr bwMode="auto">
          <a:xfrm>
            <a:off x="5029200" y="49530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endParaRPr lang="en-US" altLang="en-US" dirty="0"/>
          </a:p>
        </p:txBody>
      </p:sp>
      <p:sp>
        <p:nvSpPr>
          <p:cNvPr id="39938" name="Rectangle 2"/>
          <p:cNvSpPr>
            <a:spLocks noGrp="1" noChangeArrowheads="1"/>
          </p:cNvSpPr>
          <p:nvPr>
            <p:ph type="ctrTitle"/>
          </p:nvPr>
        </p:nvSpPr>
        <p:spPr>
          <a:xfrm>
            <a:off x="1600200" y="3581400"/>
            <a:ext cx="6400800" cy="457200"/>
          </a:xfrm>
        </p:spPr>
        <p:txBody>
          <a:bodyPr lIns="91440" rIns="91440"/>
          <a:lstStyle>
            <a:lvl1pPr>
              <a:defRPr sz="2400"/>
            </a:lvl1pPr>
          </a:lstStyle>
          <a:p>
            <a:pPr lvl="0"/>
            <a:r>
              <a:rPr lang="en-US" altLang="en-US" noProof="0"/>
              <a:t>Click to edit Master title style</a:t>
            </a:r>
          </a:p>
        </p:txBody>
      </p:sp>
      <p:sp>
        <p:nvSpPr>
          <p:cNvPr id="39939" name="Rectangle 3"/>
          <p:cNvSpPr>
            <a:spLocks noGrp="1" noChangeArrowheads="1"/>
          </p:cNvSpPr>
          <p:nvPr>
            <p:ph type="subTitle" idx="1"/>
          </p:nvPr>
        </p:nvSpPr>
        <p:spPr>
          <a:xfrm>
            <a:off x="1600200" y="4038600"/>
            <a:ext cx="6400800" cy="457200"/>
          </a:xfrm>
        </p:spPr>
        <p:txBody>
          <a:bodyPr lIns="91440" rIns="91440"/>
          <a:lstStyle>
            <a:lvl1pPr marL="0" indent="0">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363153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6E75B26F-E43B-4509-A33C-701D020FDD32}" type="slidenum">
              <a:rPr lang="en-US" altLang="en-US"/>
              <a:pPr>
                <a:defRPr/>
              </a:pPr>
              <a:t>‹#›</a:t>
            </a:fld>
            <a:endParaRPr lang="en-US" altLang="en-US" dirty="0"/>
          </a:p>
        </p:txBody>
      </p:sp>
    </p:spTree>
    <p:extLst>
      <p:ext uri="{BB962C8B-B14F-4D97-AF65-F5344CB8AC3E}">
        <p14:creationId xmlns:p14="http://schemas.microsoft.com/office/powerpoint/2010/main" val="343336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B6BA5317-B016-4827-BA32-713366F88E1B}" type="slidenum">
              <a:rPr lang="en-US" altLang="en-US"/>
              <a:pPr>
                <a:defRPr/>
              </a:pPr>
              <a:t>‹#›</a:t>
            </a:fld>
            <a:endParaRPr lang="en-US" altLang="en-US" dirty="0"/>
          </a:p>
        </p:txBody>
      </p:sp>
    </p:spTree>
    <p:extLst>
      <p:ext uri="{BB962C8B-B14F-4D97-AF65-F5344CB8AC3E}">
        <p14:creationId xmlns:p14="http://schemas.microsoft.com/office/powerpoint/2010/main" val="384756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295400"/>
            <a:ext cx="3810000" cy="40386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9142E66A-3126-44C2-BE25-B90C7E6F9CE4}" type="slidenum">
              <a:rPr lang="en-US" altLang="en-US"/>
              <a:pPr>
                <a:defRPr/>
              </a:pPr>
              <a:t>‹#›</a:t>
            </a:fld>
            <a:endParaRPr lang="en-US" altLang="en-US" dirty="0"/>
          </a:p>
        </p:txBody>
      </p:sp>
    </p:spTree>
    <p:extLst>
      <p:ext uri="{BB962C8B-B14F-4D97-AF65-F5344CB8AC3E}">
        <p14:creationId xmlns:p14="http://schemas.microsoft.com/office/powerpoint/2010/main" val="27342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000" b="1">
                <a:solidFill>
                  <a:srgbClr val="E77033"/>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061DD270-E972-4555-A2C8-A9A296872A0C}" type="slidenum">
              <a:rPr lang="en-US" altLang="en-US"/>
              <a:pPr>
                <a:defRPr/>
              </a:pPr>
              <a:t>‹#›</a:t>
            </a:fld>
            <a:endParaRPr lang="en-US" altLang="en-US" dirty="0"/>
          </a:p>
        </p:txBody>
      </p:sp>
    </p:spTree>
    <p:extLst>
      <p:ext uri="{BB962C8B-B14F-4D97-AF65-F5344CB8AC3E}">
        <p14:creationId xmlns:p14="http://schemas.microsoft.com/office/powerpoint/2010/main" val="94633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6" name="Rectangle 6"/>
          <p:cNvSpPr>
            <a:spLocks noGrp="1" noChangeArrowheads="1"/>
          </p:cNvSpPr>
          <p:nvPr>
            <p:ph type="sldNum" sz="quarter" idx="12"/>
          </p:nvPr>
        </p:nvSpPr>
        <p:spPr>
          <a:ln/>
        </p:spPr>
        <p:txBody>
          <a:bodyPr/>
          <a:lstStyle>
            <a:lvl1pPr>
              <a:defRPr/>
            </a:lvl1pPr>
          </a:lstStyle>
          <a:p>
            <a:pPr>
              <a:defRPr/>
            </a:pPr>
            <a:fld id="{587CC13A-426C-4837-8934-B56621C06106}" type="slidenum">
              <a:rPr lang="en-US" altLang="en-US"/>
              <a:pPr>
                <a:defRPr/>
              </a:pPr>
              <a:t>‹#›</a:t>
            </a:fld>
            <a:endParaRPr lang="en-US" altLang="en-US" dirty="0"/>
          </a:p>
        </p:txBody>
      </p:sp>
    </p:spTree>
    <p:extLst>
      <p:ext uri="{BB962C8B-B14F-4D97-AF65-F5344CB8AC3E}">
        <p14:creationId xmlns:p14="http://schemas.microsoft.com/office/powerpoint/2010/main" val="169937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B6FB45BE-0F17-46A1-BCDD-050C2B8CD8FB}" type="slidenum">
              <a:rPr lang="en-US" altLang="en-US"/>
              <a:pPr>
                <a:defRPr/>
              </a:pPr>
              <a:t>‹#›</a:t>
            </a:fld>
            <a:endParaRPr lang="en-US" altLang="en-US" dirty="0"/>
          </a:p>
        </p:txBody>
      </p:sp>
    </p:spTree>
    <p:extLst>
      <p:ext uri="{BB962C8B-B14F-4D97-AF65-F5344CB8AC3E}">
        <p14:creationId xmlns:p14="http://schemas.microsoft.com/office/powerpoint/2010/main" val="37261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9" name="Rectangle 6"/>
          <p:cNvSpPr>
            <a:spLocks noGrp="1" noChangeArrowheads="1"/>
          </p:cNvSpPr>
          <p:nvPr>
            <p:ph type="sldNum" sz="quarter" idx="12"/>
          </p:nvPr>
        </p:nvSpPr>
        <p:spPr>
          <a:ln/>
        </p:spPr>
        <p:txBody>
          <a:bodyPr/>
          <a:lstStyle>
            <a:lvl1pPr>
              <a:defRPr/>
            </a:lvl1pPr>
          </a:lstStyle>
          <a:p>
            <a:pPr>
              <a:defRPr/>
            </a:pPr>
            <a:fld id="{64F176A7-45AA-4D74-B5E3-646A26E8DD19}" type="slidenum">
              <a:rPr lang="en-US" altLang="en-US"/>
              <a:pPr>
                <a:defRPr/>
              </a:pPr>
              <a:t>‹#›</a:t>
            </a:fld>
            <a:endParaRPr lang="en-US" altLang="en-US" dirty="0"/>
          </a:p>
        </p:txBody>
      </p:sp>
    </p:spTree>
    <p:extLst>
      <p:ext uri="{BB962C8B-B14F-4D97-AF65-F5344CB8AC3E}">
        <p14:creationId xmlns:p14="http://schemas.microsoft.com/office/powerpoint/2010/main" val="94094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5" name="Rectangle 6"/>
          <p:cNvSpPr>
            <a:spLocks noGrp="1" noChangeArrowheads="1"/>
          </p:cNvSpPr>
          <p:nvPr>
            <p:ph type="sldNum" sz="quarter" idx="12"/>
          </p:nvPr>
        </p:nvSpPr>
        <p:spPr>
          <a:ln/>
        </p:spPr>
        <p:txBody>
          <a:bodyPr/>
          <a:lstStyle>
            <a:lvl1pPr>
              <a:defRPr/>
            </a:lvl1pPr>
          </a:lstStyle>
          <a:p>
            <a:pPr>
              <a:defRPr/>
            </a:pPr>
            <a:fld id="{A7F6A710-8CD5-4907-BC41-186DFD16C37E}" type="slidenum">
              <a:rPr lang="en-US" altLang="en-US"/>
              <a:pPr>
                <a:defRPr/>
              </a:pPr>
              <a:t>‹#›</a:t>
            </a:fld>
            <a:endParaRPr lang="en-US" altLang="en-US" dirty="0"/>
          </a:p>
        </p:txBody>
      </p:sp>
    </p:spTree>
    <p:extLst>
      <p:ext uri="{BB962C8B-B14F-4D97-AF65-F5344CB8AC3E}">
        <p14:creationId xmlns:p14="http://schemas.microsoft.com/office/powerpoint/2010/main" val="147296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4" name="Rectangle 6"/>
          <p:cNvSpPr>
            <a:spLocks noGrp="1" noChangeArrowheads="1"/>
          </p:cNvSpPr>
          <p:nvPr>
            <p:ph type="sldNum" sz="quarter" idx="12"/>
          </p:nvPr>
        </p:nvSpPr>
        <p:spPr>
          <a:ln/>
        </p:spPr>
        <p:txBody>
          <a:bodyPr/>
          <a:lstStyle>
            <a:lvl1pPr>
              <a:defRPr/>
            </a:lvl1pPr>
          </a:lstStyle>
          <a:p>
            <a:pPr>
              <a:defRPr/>
            </a:pPr>
            <a:fld id="{C72724B6-EB81-47B5-82F8-BF13F9EAFE22}" type="slidenum">
              <a:rPr lang="en-US" altLang="en-US"/>
              <a:pPr>
                <a:defRPr/>
              </a:pPr>
              <a:t>‹#›</a:t>
            </a:fld>
            <a:endParaRPr lang="en-US" altLang="en-US" dirty="0"/>
          </a:p>
        </p:txBody>
      </p:sp>
    </p:spTree>
    <p:extLst>
      <p:ext uri="{BB962C8B-B14F-4D97-AF65-F5344CB8AC3E}">
        <p14:creationId xmlns:p14="http://schemas.microsoft.com/office/powerpoint/2010/main" val="328834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82433B63-DAF3-4AE3-8DF7-A15A07D8B67C}" type="slidenum">
              <a:rPr lang="en-US" altLang="en-US"/>
              <a:pPr>
                <a:defRPr/>
              </a:pPr>
              <a:t>‹#›</a:t>
            </a:fld>
            <a:endParaRPr lang="en-US" altLang="en-US" dirty="0"/>
          </a:p>
        </p:txBody>
      </p:sp>
    </p:spTree>
    <p:extLst>
      <p:ext uri="{BB962C8B-B14F-4D97-AF65-F5344CB8AC3E}">
        <p14:creationId xmlns:p14="http://schemas.microsoft.com/office/powerpoint/2010/main" val="98636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www.InternationalBudget.org</a:t>
            </a:r>
          </a:p>
        </p:txBody>
      </p:sp>
      <p:sp>
        <p:nvSpPr>
          <p:cNvPr id="7" name="Rectangle 6"/>
          <p:cNvSpPr>
            <a:spLocks noGrp="1" noChangeArrowheads="1"/>
          </p:cNvSpPr>
          <p:nvPr>
            <p:ph type="sldNum" sz="quarter" idx="12"/>
          </p:nvPr>
        </p:nvSpPr>
        <p:spPr>
          <a:ln/>
        </p:spPr>
        <p:txBody>
          <a:bodyPr/>
          <a:lstStyle>
            <a:lvl1pPr>
              <a:defRPr/>
            </a:lvl1pPr>
          </a:lstStyle>
          <a:p>
            <a:pPr>
              <a:defRPr/>
            </a:pPr>
            <a:fld id="{8EE386B3-8A84-4811-B560-57B8196D73E8}" type="slidenum">
              <a:rPr lang="en-US" altLang="en-US"/>
              <a:pPr>
                <a:defRPr/>
              </a:pPr>
              <a:t>‹#›</a:t>
            </a:fld>
            <a:endParaRPr lang="en-US" altLang="en-US" dirty="0"/>
          </a:p>
        </p:txBody>
      </p:sp>
    </p:spTree>
    <p:extLst>
      <p:ext uri="{BB962C8B-B14F-4D97-AF65-F5344CB8AC3E}">
        <p14:creationId xmlns:p14="http://schemas.microsoft.com/office/powerpoint/2010/main" val="387528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swooshe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228600"/>
            <a:ext cx="55451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457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685800" y="12954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891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en-US" dirty="0"/>
          </a:p>
        </p:txBody>
      </p:sp>
      <p:sp>
        <p:nvSpPr>
          <p:cNvPr id="38917" name="Rectangle 5"/>
          <p:cNvSpPr>
            <a:spLocks noGrp="1" noChangeArrowheads="1"/>
          </p:cNvSpPr>
          <p:nvPr>
            <p:ph type="ftr" sz="quarter" idx="3"/>
          </p:nvPr>
        </p:nvSpPr>
        <p:spPr bwMode="auto">
          <a:xfrm>
            <a:off x="5867400" y="60960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5580">
                    <a:alpha val="27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5580"/>
                </a:solidFill>
                <a:ea typeface="+mn-ea"/>
              </a:defRPr>
            </a:lvl1pPr>
          </a:lstStyle>
          <a:p>
            <a:pPr>
              <a:defRPr/>
            </a:pPr>
            <a:r>
              <a:rPr lang="en-US" altLang="en-US" dirty="0"/>
              <a:t>www.InternationalBudget.org</a:t>
            </a:r>
          </a:p>
        </p:txBody>
      </p:sp>
      <p:sp>
        <p:nvSpPr>
          <p:cNvPr id="38918" name="Rectangle 6"/>
          <p:cNvSpPr>
            <a:spLocks noGrp="1" noChangeArrowheads="1"/>
          </p:cNvSpPr>
          <p:nvPr>
            <p:ph type="sldNum" sz="quarter" idx="4"/>
          </p:nvPr>
        </p:nvSpPr>
        <p:spPr bwMode="auto">
          <a:xfrm>
            <a:off x="8686800" y="6096000"/>
            <a:ext cx="381000" cy="304800"/>
          </a:xfrm>
          <a:prstGeom prst="rect">
            <a:avLst/>
          </a:prstGeom>
          <a:noFill/>
          <a:ln>
            <a:noFill/>
          </a:ln>
          <a:effectLst/>
          <a:extLst>
            <a:ext uri="{909E8E84-426E-40DD-AFC4-6F175D3DCCD1}">
              <a14:hiddenFill xmlns:a14="http://schemas.microsoft.com/office/drawing/2010/main">
                <a:solidFill>
                  <a:srgbClr val="0055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5580"/>
                </a:solidFill>
                <a:ea typeface="+mn-ea"/>
              </a:defRPr>
            </a:lvl1pPr>
          </a:lstStyle>
          <a:p>
            <a:pPr>
              <a:defRPr/>
            </a:pPr>
            <a:fld id="{4C07E9AF-DB3A-448B-8B38-25540319B692}" type="slidenum">
              <a:rPr lang="en-US" altLang="en-US"/>
              <a:pPr>
                <a:defRPr/>
              </a:pPr>
              <a:t>‹#›</a:t>
            </a:fld>
            <a:endParaRPr lang="en-US" altLang="en-US" dirty="0"/>
          </a:p>
        </p:txBody>
      </p:sp>
      <p:pic>
        <p:nvPicPr>
          <p:cNvPr id="1032" name="Picture 10" descr="IBP_logo_rgb_300dp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5656263"/>
            <a:ext cx="37338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4"/>
          <p:cNvSpPr>
            <a:spLocks noChangeShapeType="1"/>
          </p:cNvSpPr>
          <p:nvPr userDrawn="1"/>
        </p:nvSpPr>
        <p:spPr bwMode="auto">
          <a:xfrm>
            <a:off x="8610600" y="6096000"/>
            <a:ext cx="0" cy="304800"/>
          </a:xfrm>
          <a:prstGeom prst="line">
            <a:avLst/>
          </a:prstGeom>
          <a:noFill/>
          <a:ln w="9525">
            <a:solidFill>
              <a:srgbClr val="E7703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80"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hdr="0" dt="0"/>
  <p:txStyles>
    <p:titleStyle>
      <a:lvl1pPr algn="ctr" rtl="0" eaLnBrk="0" fontAlgn="base" hangingPunct="0">
        <a:spcBef>
          <a:spcPct val="0"/>
        </a:spcBef>
        <a:spcAft>
          <a:spcPct val="0"/>
        </a:spcAft>
        <a:defRPr sz="4000" b="1" kern="1200">
          <a:solidFill>
            <a:srgbClr val="E77033"/>
          </a:solidFill>
          <a:latin typeface="Calibri" panose="020F0502020204030204" pitchFamily="34" charset="0"/>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p:titleStyle>
    <p:body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3000"/>
            <a:lum/>
          </a:blip>
          <a:srcRect/>
          <a:stretch>
            <a:fillRect l="-6000" r="-6000"/>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4800" y="5486400"/>
            <a:ext cx="8382000" cy="914400"/>
          </a:xfrm>
        </p:spPr>
        <p:txBody>
          <a:bodyPr/>
          <a:lstStyle/>
          <a:p>
            <a:pPr algn="ctr">
              <a:defRPr/>
            </a:pPr>
            <a:r>
              <a:rPr lang="ru-RU" altLang="en-US" sz="1800" b="1" dirty="0">
                <a:latin typeface="Calibri" panose="020F0502020204030204" pitchFamily="34" charset="0"/>
              </a:rPr>
              <a:t>Елена Мондо</a:t>
            </a:r>
            <a:r>
              <a:rPr lang="en-US" altLang="en-US" sz="1800" b="1" dirty="0">
                <a:latin typeface="Calibri" panose="020F0502020204030204" pitchFamily="34" charset="0"/>
              </a:rPr>
              <a:t>, </a:t>
            </a:r>
            <a:r>
              <a:rPr lang="ru-RU" altLang="en-US" sz="1800" b="1" dirty="0">
                <a:latin typeface="Calibri" panose="020F0502020204030204" pitchFamily="34" charset="0"/>
              </a:rPr>
              <a:t>Старший технический советник</a:t>
            </a:r>
          </a:p>
          <a:p>
            <a:pPr algn="ctr">
              <a:defRPr/>
            </a:pPr>
            <a:r>
              <a:rPr lang="ru-RU" altLang="en-US" sz="1800" b="1" dirty="0">
                <a:latin typeface="Calibri" panose="020F0502020204030204" pitchFamily="34" charset="0"/>
              </a:rPr>
              <a:t>Международное бюджетное партнерство</a:t>
            </a:r>
            <a:endParaRPr lang="en-US" altLang="en-US" sz="1800" b="1" dirty="0">
              <a:latin typeface="Calibri" panose="020F0502020204030204" pitchFamily="34" charset="0"/>
            </a:endParaRPr>
          </a:p>
          <a:p>
            <a:pPr algn="ctr">
              <a:defRPr/>
            </a:pPr>
            <a:r>
              <a:rPr lang="en-US" altLang="en-US" sz="1800" b="1" dirty="0">
                <a:latin typeface="Calibri" panose="020F0502020204030204" pitchFamily="34" charset="0"/>
              </a:rPr>
              <a:t>www.internationalbudget.org</a:t>
            </a:r>
          </a:p>
          <a:p>
            <a:pPr>
              <a:defRPr/>
            </a:pPr>
            <a:endParaRPr lang="en-US" altLang="en-US" sz="1600" b="1" dirty="0">
              <a:latin typeface="Calibri" panose="020F0502020204030204" pitchFamily="34" charset="0"/>
            </a:endParaRPr>
          </a:p>
          <a:p>
            <a:pPr>
              <a:defRPr/>
            </a:pPr>
            <a:endParaRPr lang="en-US" altLang="en-US" sz="1600" dirty="0">
              <a:latin typeface="Calibri" panose="020F0502020204030204" pitchFamily="34" charset="0"/>
            </a:endParaRPr>
          </a:p>
        </p:txBody>
      </p:sp>
      <p:sp>
        <p:nvSpPr>
          <p:cNvPr id="7" name="Title 5">
            <a:extLst>
              <a:ext uri="{FF2B5EF4-FFF2-40B4-BE49-F238E27FC236}">
                <a16:creationId xmlns:a16="http://schemas.microsoft.com/office/drawing/2014/main" id="{D901FE5A-5BAD-4A5B-8F77-064BF3513164}"/>
              </a:ext>
            </a:extLst>
          </p:cNvPr>
          <p:cNvSpPr txBox="1">
            <a:spLocks/>
          </p:cNvSpPr>
          <p:nvPr/>
        </p:nvSpPr>
        <p:spPr bwMode="auto">
          <a:xfrm>
            <a:off x="533400" y="2286000"/>
            <a:ext cx="78867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a:lstStyle>
          <a:p>
            <a:pPr algn="ctr"/>
            <a:r>
              <a:rPr lang="ru-RU" sz="3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«Бюджеты как мосты»</a:t>
            </a:r>
            <a:endParaRPr lang="en-US" sz="38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a:p>
            <a:pPr algn="ctr"/>
            <a:r>
              <a:rPr lang="ru-RU" sz="4500" b="1" dirty="0">
                <a:solidFill>
                  <a:srgbClr val="E77033"/>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Итоги Обследования открытости бюджета за </a:t>
            </a:r>
            <a:r>
              <a:rPr lang="en-US" sz="4500" b="1" dirty="0">
                <a:solidFill>
                  <a:srgbClr val="E77033"/>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2017</a:t>
            </a:r>
            <a:r>
              <a:rPr lang="ru-RU" sz="4500" b="1" dirty="0">
                <a:solidFill>
                  <a:srgbClr val="E77033"/>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г.</a:t>
            </a:r>
            <a:endParaRPr lang="en-US" sz="4500" b="1" dirty="0">
              <a:solidFill>
                <a:srgbClr val="E77033"/>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endParaRPr>
          </a:p>
        </p:txBody>
      </p:sp>
      <p:sp>
        <p:nvSpPr>
          <p:cNvPr id="6" name="Title 5">
            <a:extLst>
              <a:ext uri="{FF2B5EF4-FFF2-40B4-BE49-F238E27FC236}">
                <a16:creationId xmlns:a16="http://schemas.microsoft.com/office/drawing/2014/main" id="{AE7AF0C2-2591-462F-BCFB-785F4F0B06AE}"/>
              </a:ext>
            </a:extLst>
          </p:cNvPr>
          <p:cNvSpPr txBox="1">
            <a:spLocks/>
          </p:cNvSpPr>
          <p:nvPr/>
        </p:nvSpPr>
        <p:spPr bwMode="auto">
          <a:xfrm>
            <a:off x="457200" y="457200"/>
            <a:ext cx="7886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a:lstStyle>
          <a:p>
            <a:pPr algn="ctr"/>
            <a:r>
              <a:rPr lang="ru-RU" sz="2800" b="1" i="1" dirty="0">
                <a:solidFill>
                  <a:schemeClr val="tx2">
                    <a:lumMod val="50000"/>
                    <a:lumOff val="50000"/>
                  </a:schemeClr>
                </a:solidFill>
                <a:latin typeface="Calibri" panose="020F0502020204030204" pitchFamily="34" charset="0"/>
                <a:cs typeface="Helvetica" panose="020B0604020202020204" pitchFamily="34" charset="0"/>
              </a:rPr>
              <a:t>Заседание руководителей бюджетных ведомства стран ЦВЮВЕ </a:t>
            </a:r>
          </a:p>
          <a:p>
            <a:pPr algn="ctr"/>
            <a:r>
              <a:rPr lang="ru-RU" sz="2800" b="1" i="1" dirty="0">
                <a:solidFill>
                  <a:schemeClr val="tx2">
                    <a:lumMod val="50000"/>
                    <a:lumOff val="50000"/>
                  </a:schemeClr>
                </a:solidFill>
                <a:latin typeface="Calibri" panose="020F0502020204030204" pitchFamily="34" charset="0"/>
                <a:cs typeface="Helvetica" panose="020B0604020202020204" pitchFamily="34" charset="0"/>
              </a:rPr>
              <a:t>Май </a:t>
            </a:r>
            <a:r>
              <a:rPr lang="en-US" sz="2800" b="1" i="1" dirty="0">
                <a:solidFill>
                  <a:schemeClr val="tx2">
                    <a:lumMod val="50000"/>
                    <a:lumOff val="50000"/>
                  </a:schemeClr>
                </a:solidFill>
                <a:latin typeface="Calibri" panose="020F0502020204030204" pitchFamily="34" charset="0"/>
                <a:cs typeface="Helvetica" panose="020B0604020202020204" pitchFamily="34" charset="0"/>
              </a:rPr>
              <a:t>2018</a:t>
            </a:r>
            <a:r>
              <a:rPr lang="ru-RU" sz="2800" b="1" i="1" dirty="0">
                <a:solidFill>
                  <a:schemeClr val="tx2">
                    <a:lumMod val="50000"/>
                    <a:lumOff val="50000"/>
                  </a:schemeClr>
                </a:solidFill>
                <a:latin typeface="Calibri" panose="020F0502020204030204" pitchFamily="34" charset="0"/>
                <a:cs typeface="Helvetica" panose="020B0604020202020204" pitchFamily="34" charset="0"/>
              </a:rPr>
              <a:t> г.</a:t>
            </a:r>
            <a:endParaRPr lang="en-US" sz="2800" b="1" i="1" dirty="0">
              <a:solidFill>
                <a:schemeClr val="tx2">
                  <a:lumMod val="50000"/>
                  <a:lumOff val="50000"/>
                </a:schemeClr>
              </a:solidFill>
              <a:latin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60965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362574-9385-4866-879D-0A7F95F983FE}"/>
              </a:ext>
            </a:extLst>
          </p:cNvPr>
          <p:cNvSpPr>
            <a:spLocks noGrp="1"/>
          </p:cNvSpPr>
          <p:nvPr>
            <p:ph type="title"/>
          </p:nvPr>
        </p:nvSpPr>
        <p:spPr>
          <a:xfrm>
            <a:off x="228600" y="304800"/>
            <a:ext cx="8610600" cy="685800"/>
          </a:xfrm>
        </p:spPr>
        <p:txBody>
          <a:bodyPr/>
          <a:lstStyle/>
          <a:p>
            <a:r>
              <a:rPr lang="ru-RU" sz="2800" b="0" dirty="0">
                <a:solidFill>
                  <a:srgbClr val="E77033"/>
                </a:solidFill>
                <a:latin typeface="Calibri" panose="020F0502020204030204" pitchFamily="34" charset="0"/>
              </a:rPr>
              <a:t>Страны ЦВЮВЕ</a:t>
            </a:r>
            <a:r>
              <a:rPr lang="en-US" sz="2800" b="0" dirty="0">
                <a:solidFill>
                  <a:srgbClr val="E77033"/>
                </a:solidFill>
                <a:latin typeface="Calibri" panose="020F0502020204030204" pitchFamily="34" charset="0"/>
              </a:rPr>
              <a:t>/PEMPAL: </a:t>
            </a:r>
            <a:r>
              <a:rPr lang="ru-RU" sz="2800" b="0" dirty="0"/>
              <a:t>и</a:t>
            </a:r>
            <a:r>
              <a:rPr lang="ru-RU" sz="2800" b="0" dirty="0">
                <a:solidFill>
                  <a:srgbClr val="E77033"/>
                </a:solidFill>
                <a:latin typeface="Calibri" panose="020F0502020204030204" pitchFamily="34" charset="0"/>
              </a:rPr>
              <a:t>зменения баллов ИОБ с </a:t>
            </a:r>
            <a:r>
              <a:rPr lang="en-US" sz="2800" dirty="0"/>
              <a:t>2015</a:t>
            </a:r>
            <a:r>
              <a:rPr lang="ru-RU" sz="2800" dirty="0"/>
              <a:t> по </a:t>
            </a:r>
            <a:r>
              <a:rPr lang="en-US" sz="2800" dirty="0"/>
              <a:t>2017</a:t>
            </a:r>
            <a:r>
              <a:rPr lang="ru-RU" sz="2800" dirty="0"/>
              <a:t> гг.</a:t>
            </a:r>
            <a:endParaRPr lang="en-US" sz="2800" b="1" dirty="0">
              <a:solidFill>
                <a:srgbClr val="E77033"/>
              </a:solidFill>
              <a:latin typeface="Calibri" panose="020F0502020204030204" pitchFamily="34" charset="0"/>
            </a:endParaRPr>
          </a:p>
        </p:txBody>
      </p:sp>
      <p:sp>
        <p:nvSpPr>
          <p:cNvPr id="6" name="Slide Number Placeholder 5">
            <a:extLst>
              <a:ext uri="{FF2B5EF4-FFF2-40B4-BE49-F238E27FC236}">
                <a16:creationId xmlns:a16="http://schemas.microsoft.com/office/drawing/2014/main" id="{92A88F4B-D387-4F48-AB6E-ECB19A318E07}"/>
              </a:ext>
            </a:extLst>
          </p:cNvPr>
          <p:cNvSpPr>
            <a:spLocks noGrp="1"/>
          </p:cNvSpPr>
          <p:nvPr>
            <p:ph type="sldNum" sz="quarter" idx="12"/>
          </p:nvPr>
        </p:nvSpPr>
        <p:spPr>
          <a:xfrm>
            <a:off x="8686800" y="6400800"/>
            <a:ext cx="381000" cy="304800"/>
          </a:xfrm>
        </p:spPr>
        <p:txBody>
          <a:bodyPr/>
          <a:lstStyle/>
          <a:p>
            <a:pPr>
              <a:defRPr/>
            </a:pPr>
            <a:fld id="{B6FB45BE-0F17-46A1-BCDD-050C2B8CD8FB}" type="slidenum">
              <a:rPr lang="en-US" altLang="en-US" smtClean="0"/>
              <a:pPr>
                <a:defRPr/>
              </a:pPr>
              <a:t>10</a:t>
            </a:fld>
            <a:endParaRPr lang="en-US" altLang="en-US" dirty="0"/>
          </a:p>
        </p:txBody>
      </p:sp>
      <p:pic>
        <p:nvPicPr>
          <p:cNvPr id="8" name="Picture 7">
            <a:extLst>
              <a:ext uri="{FF2B5EF4-FFF2-40B4-BE49-F238E27FC236}">
                <a16:creationId xmlns:a16="http://schemas.microsoft.com/office/drawing/2014/main" id="{D17278B8-9DD5-4F86-9DD6-80E4649D7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66799"/>
            <a:ext cx="8192709" cy="5486401"/>
          </a:xfrm>
          <a:prstGeom prst="rect">
            <a:avLst/>
          </a:prstGeom>
        </p:spPr>
      </p:pic>
    </p:spTree>
    <p:extLst>
      <p:ext uri="{BB962C8B-B14F-4D97-AF65-F5344CB8AC3E}">
        <p14:creationId xmlns:p14="http://schemas.microsoft.com/office/powerpoint/2010/main" val="167018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5214-D082-4E08-8979-8893CB952B1A}"/>
              </a:ext>
            </a:extLst>
          </p:cNvPr>
          <p:cNvSpPr>
            <a:spLocks noGrp="1"/>
          </p:cNvSpPr>
          <p:nvPr>
            <p:ph type="title"/>
          </p:nvPr>
        </p:nvSpPr>
        <p:spPr>
          <a:xfrm>
            <a:off x="381000" y="228600"/>
            <a:ext cx="8534400" cy="838200"/>
          </a:xfrm>
        </p:spPr>
        <p:txBody>
          <a:bodyPr/>
          <a:lstStyle/>
          <a:p>
            <a:r>
              <a:rPr lang="ru-RU" sz="2400" dirty="0"/>
              <a:t>Общие трудности по итогам</a:t>
            </a:r>
            <a:r>
              <a:rPr lang="en-US" sz="2400" b="0" dirty="0"/>
              <a:t> </a:t>
            </a:r>
            <a:r>
              <a:rPr lang="ru-RU" sz="2400" b="0" dirty="0"/>
              <a:t>оценки прозрачности бюджета в регионе за </a:t>
            </a:r>
            <a:r>
              <a:rPr lang="en-US" sz="2400" b="0" dirty="0"/>
              <a:t>2017</a:t>
            </a:r>
            <a:r>
              <a:rPr lang="ru-RU" sz="2400" b="0" dirty="0"/>
              <a:t> </a:t>
            </a:r>
            <a:r>
              <a:rPr lang="ru-RU" sz="2400" dirty="0"/>
              <a:t>г.</a:t>
            </a:r>
            <a:endParaRPr lang="en-US" sz="2400" b="0" dirty="0"/>
          </a:p>
        </p:txBody>
      </p:sp>
      <p:sp>
        <p:nvSpPr>
          <p:cNvPr id="3" name="Content Placeholder 2">
            <a:extLst>
              <a:ext uri="{FF2B5EF4-FFF2-40B4-BE49-F238E27FC236}">
                <a16:creationId xmlns:a16="http://schemas.microsoft.com/office/drawing/2014/main" id="{63161F4E-88AE-4ADE-BBA8-08429CC522FE}"/>
              </a:ext>
            </a:extLst>
          </p:cNvPr>
          <p:cNvSpPr>
            <a:spLocks noGrp="1"/>
          </p:cNvSpPr>
          <p:nvPr>
            <p:ph idx="1"/>
          </p:nvPr>
        </p:nvSpPr>
        <p:spPr>
          <a:xfrm>
            <a:off x="457200" y="1219200"/>
            <a:ext cx="8229600" cy="5410200"/>
          </a:xfrm>
        </p:spPr>
        <p:txBody>
          <a:bodyPr/>
          <a:lstStyle/>
          <a:p>
            <a:pPr marL="457200" indent="-457200">
              <a:spcAft>
                <a:spcPts val="600"/>
              </a:spcAft>
              <a:buFont typeface="+mj-lt"/>
              <a:buAutoNum type="arabicPeriod"/>
            </a:pPr>
            <a:r>
              <a:rPr lang="ru-RU" sz="1800" b="1" dirty="0">
                <a:latin typeface="Calibri  "/>
              </a:rPr>
              <a:t>Предварительный проект бюджета разрабатывается, но не публикуется </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следует публиковать их в установленные сроки и онлайн </a:t>
            </a:r>
            <a:endParaRPr lang="en-US" sz="1800" dirty="0">
              <a:latin typeface="Calibri  "/>
              <a:sym typeface="Wingdings" panose="05000000000000000000" pitchFamily="2" charset="2"/>
            </a:endParaRPr>
          </a:p>
          <a:p>
            <a:pPr marL="457200" indent="-457200">
              <a:spcAft>
                <a:spcPts val="600"/>
              </a:spcAft>
              <a:buFont typeface="+mj-lt"/>
              <a:buAutoNum type="arabicPeriod"/>
            </a:pPr>
            <a:r>
              <a:rPr lang="ru-RU" sz="1800" b="1" dirty="0">
                <a:latin typeface="Calibri  "/>
                <a:sym typeface="Wingdings" panose="05000000000000000000" pitchFamily="2" charset="2"/>
              </a:rPr>
              <a:t>Отчеты о полугодовом исполнении бюджета не публикуются </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обсудить с сопоставимыми странами, что они включают, когда они начинают процесс подготовки отчетов и пр.</a:t>
            </a:r>
            <a:endParaRPr lang="en-US" sz="1800" dirty="0">
              <a:latin typeface="Calibri  "/>
              <a:sym typeface="Wingdings" panose="05000000000000000000" pitchFamily="2" charset="2"/>
            </a:endParaRPr>
          </a:p>
          <a:p>
            <a:pPr marL="457200" indent="-457200">
              <a:spcAft>
                <a:spcPts val="600"/>
              </a:spcAft>
              <a:buFont typeface="+mj-lt"/>
              <a:buAutoNum type="arabicPeriod"/>
            </a:pPr>
            <a:r>
              <a:rPr lang="ru-RU" sz="1800" b="1" dirty="0">
                <a:latin typeface="Calibri  "/>
                <a:sym typeface="Wingdings" panose="05000000000000000000" pitchFamily="2" charset="2"/>
              </a:rPr>
              <a:t>Бюджет для граждан не разрабатывается </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см. продукт знаний </a:t>
            </a:r>
            <a:r>
              <a:rPr lang="en-US" sz="1800" dirty="0">
                <a:latin typeface="Calibri  "/>
                <a:sym typeface="Wingdings" panose="05000000000000000000" pitchFamily="2" charset="2"/>
              </a:rPr>
              <a:t>PEMPAL </a:t>
            </a:r>
            <a:r>
              <a:rPr lang="ru-RU" sz="1800" dirty="0">
                <a:latin typeface="Calibri  "/>
                <a:sym typeface="Wingdings" panose="05000000000000000000" pitchFamily="2" charset="2"/>
              </a:rPr>
              <a:t>«Преодоление трудностей при разработке бюджетов для граждан в странах </a:t>
            </a:r>
            <a:r>
              <a:rPr lang="en-US" sz="1800" dirty="0">
                <a:latin typeface="Calibri  "/>
              </a:rPr>
              <a:t>PEMPAL</a:t>
            </a:r>
            <a:r>
              <a:rPr lang="ru-RU" sz="1800" dirty="0">
                <a:latin typeface="Calibri  "/>
              </a:rPr>
              <a:t>»</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обсудить с сопоставимыми странами</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учитывать примеры других стран мира</a:t>
            </a:r>
            <a:endParaRPr lang="en-US" sz="1800" dirty="0">
              <a:latin typeface="Calibri  "/>
              <a:sym typeface="Wingdings" panose="05000000000000000000" pitchFamily="2" charset="2"/>
            </a:endParaRPr>
          </a:p>
          <a:p>
            <a:pPr marL="457200" indent="-457200">
              <a:spcAft>
                <a:spcPts val="600"/>
              </a:spcAft>
              <a:buFont typeface="+mj-lt"/>
              <a:buAutoNum type="arabicPeriod"/>
            </a:pPr>
            <a:r>
              <a:rPr lang="ru-RU" sz="1800" b="1" dirty="0">
                <a:latin typeface="Calibri  "/>
                <a:sym typeface="Wingdings" panose="05000000000000000000" pitchFamily="2" charset="2"/>
              </a:rPr>
              <a:t>Проект бюджета носит недостаточно полный характер </a:t>
            </a:r>
            <a:r>
              <a:rPr lang="en-US" sz="1800" b="1" dirty="0">
                <a:latin typeface="Calibri  "/>
                <a:sym typeface="Wingdings" panose="05000000000000000000" pitchFamily="2" charset="2"/>
              </a:rPr>
              <a:t></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следует проводить «точную настройку»</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индивидуальный анализ стран с недостающей информацией в пакете документов по проекту бюджета</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Оговорка</a:t>
            </a:r>
            <a:r>
              <a:rPr lang="en-US" sz="1800" dirty="0">
                <a:latin typeface="Calibri  "/>
                <a:sym typeface="Wingdings" panose="05000000000000000000" pitchFamily="2" charset="2"/>
              </a:rPr>
              <a:t>: </a:t>
            </a:r>
            <a:r>
              <a:rPr lang="ru-RU" sz="1800" dirty="0">
                <a:latin typeface="Calibri  "/>
                <a:sym typeface="Wingdings" panose="05000000000000000000" pitchFamily="2" charset="2"/>
              </a:rPr>
              <a:t>между странами имеются различия </a:t>
            </a:r>
            <a:r>
              <a:rPr lang="en-US" sz="1800" dirty="0">
                <a:latin typeface="Calibri  "/>
                <a:sym typeface="Wingdings" panose="05000000000000000000" pitchFamily="2" charset="2"/>
              </a:rPr>
              <a:t> </a:t>
            </a:r>
          </a:p>
          <a:p>
            <a:pPr marL="457200" indent="-457200">
              <a:spcAft>
                <a:spcPts val="600"/>
              </a:spcAft>
              <a:buFont typeface="+mj-lt"/>
              <a:buAutoNum type="arabicPeriod"/>
            </a:pPr>
            <a:r>
              <a:rPr lang="ru-RU" sz="1800" b="1" dirty="0">
                <a:latin typeface="Calibri  "/>
                <a:sym typeface="Wingdings" panose="05000000000000000000" pitchFamily="2" charset="2"/>
              </a:rPr>
              <a:t>Информация об эффективности носит неполный характер </a:t>
            </a:r>
            <a:r>
              <a:rPr lang="ru-RU" sz="1800" dirty="0">
                <a:latin typeface="Calibri  "/>
                <a:sym typeface="Wingdings" panose="05000000000000000000" pitchFamily="2" charset="2"/>
              </a:rPr>
              <a:t>в течение всего бюджетного процессе </a:t>
            </a:r>
            <a:r>
              <a:rPr lang="en-US" sz="1800" dirty="0">
                <a:latin typeface="Calibri  "/>
                <a:sym typeface="Wingdings" panose="05000000000000000000" pitchFamily="2" charset="2"/>
              </a:rPr>
              <a:t>(</a:t>
            </a:r>
            <a:r>
              <a:rPr lang="ru-RU" sz="1800" dirty="0">
                <a:latin typeface="Calibri  "/>
                <a:sym typeface="Wingdings" panose="05000000000000000000" pitchFamily="2" charset="2"/>
              </a:rPr>
              <a:t>как на этапе разработки, так и на этапе исполнения</a:t>
            </a:r>
            <a:r>
              <a:rPr lang="en-US" sz="1800" dirty="0">
                <a:latin typeface="Calibri  "/>
                <a:sym typeface="Wingdings" panose="05000000000000000000" pitchFamily="2" charset="2"/>
              </a:rPr>
              <a:t>)  </a:t>
            </a:r>
            <a:r>
              <a:rPr lang="ru-RU" sz="1800" dirty="0">
                <a:latin typeface="Calibri  "/>
                <a:sym typeface="Wingdings" panose="05000000000000000000" pitchFamily="2" charset="2"/>
              </a:rPr>
              <a:t>обсудить, что реалистично сделать с учетом бюджетной системы в каждой стране</a:t>
            </a:r>
            <a:endParaRPr lang="en-US" sz="1800" dirty="0">
              <a:latin typeface="Calibri  "/>
            </a:endParaRPr>
          </a:p>
        </p:txBody>
      </p:sp>
      <p:sp>
        <p:nvSpPr>
          <p:cNvPr id="5" name="Slide Number Placeholder 4">
            <a:extLst>
              <a:ext uri="{FF2B5EF4-FFF2-40B4-BE49-F238E27FC236}">
                <a16:creationId xmlns:a16="http://schemas.microsoft.com/office/drawing/2014/main" id="{87FE9CE6-63E5-4CD0-8E9E-DB017EADD9D8}"/>
              </a:ext>
            </a:extLst>
          </p:cNvPr>
          <p:cNvSpPr>
            <a:spLocks noGrp="1"/>
          </p:cNvSpPr>
          <p:nvPr>
            <p:ph type="sldNum" sz="quarter" idx="12"/>
          </p:nvPr>
        </p:nvSpPr>
        <p:spPr>
          <a:xfrm>
            <a:off x="8686800" y="6400800"/>
            <a:ext cx="381000" cy="304800"/>
          </a:xfrm>
        </p:spPr>
        <p:txBody>
          <a:bodyPr/>
          <a:lstStyle/>
          <a:p>
            <a:pPr>
              <a:defRPr/>
            </a:pPr>
            <a:fld id="{061DD270-E972-4555-A2C8-A9A296872A0C}" type="slidenum">
              <a:rPr lang="en-US" altLang="en-US" smtClean="0"/>
              <a:pPr>
                <a:defRPr/>
              </a:pPr>
              <a:t>11</a:t>
            </a:fld>
            <a:endParaRPr lang="en-US" altLang="en-US" dirty="0"/>
          </a:p>
        </p:txBody>
      </p:sp>
    </p:spTree>
    <p:extLst>
      <p:ext uri="{BB962C8B-B14F-4D97-AF65-F5344CB8AC3E}">
        <p14:creationId xmlns:p14="http://schemas.microsoft.com/office/powerpoint/2010/main" val="194292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2377-7D30-46DA-85C9-677DEB39324E}"/>
              </a:ext>
            </a:extLst>
          </p:cNvPr>
          <p:cNvSpPr>
            <a:spLocks noGrp="1"/>
          </p:cNvSpPr>
          <p:nvPr>
            <p:ph type="title"/>
          </p:nvPr>
        </p:nvSpPr>
        <p:spPr>
          <a:xfrm>
            <a:off x="735419" y="2209800"/>
            <a:ext cx="7772400" cy="762000"/>
          </a:xfrm>
        </p:spPr>
        <p:txBody>
          <a:bodyPr/>
          <a:lstStyle/>
          <a:p>
            <a:r>
              <a:rPr lang="ru-RU" sz="4300" dirty="0"/>
              <a:t>Спасибо</a:t>
            </a:r>
            <a:r>
              <a:rPr lang="en-US" sz="4300" dirty="0"/>
              <a:t>!</a:t>
            </a:r>
          </a:p>
        </p:txBody>
      </p:sp>
      <p:sp>
        <p:nvSpPr>
          <p:cNvPr id="4" name="Footer Placeholder 3">
            <a:extLst>
              <a:ext uri="{FF2B5EF4-FFF2-40B4-BE49-F238E27FC236}">
                <a16:creationId xmlns:a16="http://schemas.microsoft.com/office/drawing/2014/main" id="{D26596C1-9444-4C9D-AF9A-115017452DEB}"/>
              </a:ext>
            </a:extLst>
          </p:cNvPr>
          <p:cNvSpPr>
            <a:spLocks noGrp="1"/>
          </p:cNvSpPr>
          <p:nvPr>
            <p:ph type="ftr" sz="quarter" idx="11"/>
          </p:nvPr>
        </p:nvSpPr>
        <p:spPr/>
        <p:txBody>
          <a:bodyPr/>
          <a:lstStyle/>
          <a:p>
            <a:pPr>
              <a:defRPr/>
            </a:pPr>
            <a:r>
              <a:rPr lang="en-US" altLang="en-US" b="1" dirty="0"/>
              <a:t>www.internationalbudget.org</a:t>
            </a:r>
          </a:p>
        </p:txBody>
      </p:sp>
      <p:sp>
        <p:nvSpPr>
          <p:cNvPr id="5" name="Slide Number Placeholder 4">
            <a:extLst>
              <a:ext uri="{FF2B5EF4-FFF2-40B4-BE49-F238E27FC236}">
                <a16:creationId xmlns:a16="http://schemas.microsoft.com/office/drawing/2014/main" id="{DE3347D2-3E7D-474A-BC8A-61370FAE3614}"/>
              </a:ext>
            </a:extLst>
          </p:cNvPr>
          <p:cNvSpPr>
            <a:spLocks noGrp="1"/>
          </p:cNvSpPr>
          <p:nvPr>
            <p:ph type="sldNum" sz="quarter" idx="12"/>
          </p:nvPr>
        </p:nvSpPr>
        <p:spPr/>
        <p:txBody>
          <a:bodyPr/>
          <a:lstStyle/>
          <a:p>
            <a:pPr>
              <a:defRPr/>
            </a:pPr>
            <a:fld id="{061DD270-E972-4555-A2C8-A9A296872A0C}" type="slidenum">
              <a:rPr lang="en-US" altLang="en-US" smtClean="0"/>
              <a:pPr>
                <a:defRPr/>
              </a:pPr>
              <a:t>12</a:t>
            </a:fld>
            <a:endParaRPr lang="en-US" altLang="en-US" dirty="0"/>
          </a:p>
        </p:txBody>
      </p:sp>
    </p:spTree>
    <p:extLst>
      <p:ext uri="{BB962C8B-B14F-4D97-AF65-F5344CB8AC3E}">
        <p14:creationId xmlns:p14="http://schemas.microsoft.com/office/powerpoint/2010/main" val="287405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algn="ctr"/>
            <a:r>
              <a:rPr lang="ru-RU" sz="2400" b="1" dirty="0">
                <a:solidFill>
                  <a:srgbClr val="E77033"/>
                </a:solidFill>
                <a:latin typeface="Calibri" panose="020F0502020204030204" pitchFamily="34" charset="0"/>
                <a:cs typeface="Helvetica" panose="020B0604020202020204" pitchFamily="34" charset="0"/>
              </a:rPr>
              <a:t>Аналитический процесс проведения обследования открытости бюджета</a:t>
            </a:r>
            <a:endParaRPr lang="en-US" sz="2400" b="1" dirty="0">
              <a:solidFill>
                <a:srgbClr val="E77033"/>
              </a:solidFill>
              <a:latin typeface="Calibri" panose="020F050202020403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a:defRPr/>
            </a:pPr>
            <a:fld id="{061DD270-E972-4555-A2C8-A9A296872A0C}" type="slidenum">
              <a:rPr lang="en-US" altLang="en-US" smtClean="0"/>
              <a:pPr>
                <a:defRPr/>
              </a:pPr>
              <a:t>13</a:t>
            </a:fld>
            <a:endParaRPr lang="en-US" altLang="en-US" dirty="0"/>
          </a:p>
        </p:txBody>
      </p:sp>
      <p:pic>
        <p:nvPicPr>
          <p:cNvPr id="6" name="Picture 5"/>
          <p:cNvPicPr>
            <a:picLocks noChangeAspect="1"/>
          </p:cNvPicPr>
          <p:nvPr/>
        </p:nvPicPr>
        <p:blipFill rotWithShape="1">
          <a:blip r:embed="rId2"/>
          <a:srcRect t="3489" b="2665"/>
          <a:stretch/>
        </p:blipFill>
        <p:spPr>
          <a:xfrm>
            <a:off x="1655445" y="1051560"/>
            <a:ext cx="5810250" cy="4572000"/>
          </a:xfrm>
          <a:prstGeom prst="rect">
            <a:avLst/>
          </a:prstGeom>
        </p:spPr>
      </p:pic>
    </p:spTree>
    <p:extLst>
      <p:ext uri="{BB962C8B-B14F-4D97-AF65-F5344CB8AC3E}">
        <p14:creationId xmlns:p14="http://schemas.microsoft.com/office/powerpoint/2010/main" val="316824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2944"/>
            <a:ext cx="8229600" cy="1102456"/>
          </a:xfrm>
        </p:spPr>
        <p:txBody>
          <a:bodyPr/>
          <a:lstStyle/>
          <a:p>
            <a:pPr algn="ctr"/>
            <a:r>
              <a:rPr lang="ru-RU" sz="2400" b="0" dirty="0">
                <a:cs typeface="Helvetica" panose="020B0604020202020204" pitchFamily="34" charset="0"/>
              </a:rPr>
              <a:t>О</a:t>
            </a:r>
            <a:r>
              <a:rPr lang="ru-RU" sz="2400" b="0" dirty="0">
                <a:solidFill>
                  <a:srgbClr val="E77033"/>
                </a:solidFill>
                <a:latin typeface="Calibri" panose="020F0502020204030204" pitchFamily="34" charset="0"/>
                <a:cs typeface="Helvetica" panose="020B0604020202020204" pitchFamily="34" charset="0"/>
              </a:rPr>
              <a:t>ОБ за </a:t>
            </a:r>
            <a:r>
              <a:rPr lang="en-US" sz="2400" b="0" dirty="0">
                <a:solidFill>
                  <a:srgbClr val="E77033"/>
                </a:solidFill>
                <a:latin typeface="Calibri" panose="020F0502020204030204" pitchFamily="34" charset="0"/>
                <a:cs typeface="Helvetica" panose="020B0604020202020204" pitchFamily="34" charset="0"/>
              </a:rPr>
              <a:t>2017</a:t>
            </a:r>
            <a:r>
              <a:rPr lang="ru-RU" sz="2400" b="0" dirty="0">
                <a:solidFill>
                  <a:srgbClr val="E77033"/>
                </a:solidFill>
                <a:latin typeface="Calibri" panose="020F0502020204030204" pitchFamily="34" charset="0"/>
                <a:cs typeface="Helvetica" panose="020B0604020202020204" pitchFamily="34" charset="0"/>
              </a:rPr>
              <a:t> г.</a:t>
            </a:r>
            <a:r>
              <a:rPr lang="en-US" sz="2400" b="0" dirty="0">
                <a:solidFill>
                  <a:srgbClr val="E77033"/>
                </a:solidFill>
                <a:latin typeface="Calibri" panose="020F0502020204030204" pitchFamily="34" charset="0"/>
                <a:cs typeface="Helvetica" panose="020B0604020202020204" pitchFamily="34" charset="0"/>
              </a:rPr>
              <a:t>:</a:t>
            </a:r>
            <a:r>
              <a:rPr lang="en-US" sz="2400" b="1" dirty="0">
                <a:solidFill>
                  <a:srgbClr val="E77033"/>
                </a:solidFill>
                <a:latin typeface="Calibri" panose="020F0502020204030204" pitchFamily="34" charset="0"/>
                <a:cs typeface="Helvetica" panose="020B0604020202020204" pitchFamily="34" charset="0"/>
              </a:rPr>
              <a:t> </a:t>
            </a:r>
            <a:br>
              <a:rPr lang="en-US" sz="2400" b="1" dirty="0">
                <a:solidFill>
                  <a:srgbClr val="E77033"/>
                </a:solidFill>
                <a:latin typeface="Calibri" panose="020F0502020204030204" pitchFamily="34" charset="0"/>
                <a:cs typeface="Helvetica" panose="020B0604020202020204" pitchFamily="34" charset="0"/>
              </a:rPr>
            </a:br>
            <a:r>
              <a:rPr lang="ru-RU" sz="2400" b="1" dirty="0">
                <a:solidFill>
                  <a:srgbClr val="E77033"/>
                </a:solidFill>
                <a:latin typeface="Calibri" panose="020F0502020204030204" pitchFamily="34" charset="0"/>
                <a:cs typeface="Helvetica" panose="020B0604020202020204" pitchFamily="34" charset="0"/>
              </a:rPr>
              <a:t>Результаты стран ЦВЮВЕ </a:t>
            </a:r>
            <a:r>
              <a:rPr lang="en-US" sz="2400" b="1" dirty="0">
                <a:solidFill>
                  <a:srgbClr val="E77033"/>
                </a:solidFill>
                <a:latin typeface="Calibri" panose="020F0502020204030204" pitchFamily="34" charset="0"/>
                <a:cs typeface="Helvetica" panose="020B0604020202020204" pitchFamily="34" charset="0"/>
              </a:rPr>
              <a:t>+PEMPAL</a:t>
            </a:r>
          </a:p>
        </p:txBody>
      </p:sp>
      <p:sp>
        <p:nvSpPr>
          <p:cNvPr id="6" name="Slide Number Placeholder 5"/>
          <p:cNvSpPr>
            <a:spLocks noGrp="1"/>
          </p:cNvSpPr>
          <p:nvPr>
            <p:ph type="sldNum" sz="quarter" idx="12"/>
          </p:nvPr>
        </p:nvSpPr>
        <p:spPr>
          <a:xfrm>
            <a:off x="8610600" y="6324600"/>
            <a:ext cx="381000" cy="304800"/>
          </a:xfrm>
        </p:spPr>
        <p:txBody>
          <a:bodyPr/>
          <a:lstStyle/>
          <a:p>
            <a:pPr>
              <a:defRPr/>
            </a:pPr>
            <a:fld id="{B6FB45BE-0F17-46A1-BCDD-050C2B8CD8FB}" type="slidenum">
              <a:rPr lang="en-US" altLang="en-US" smtClean="0"/>
              <a:pPr>
                <a:defRPr/>
              </a:pPr>
              <a:t>14</a:t>
            </a:fld>
            <a:endParaRPr lang="en-US" altLang="en-US" dirty="0"/>
          </a:p>
        </p:txBody>
      </p:sp>
      <p:pic>
        <p:nvPicPr>
          <p:cNvPr id="5" name="Picture 4">
            <a:extLst>
              <a:ext uri="{FF2B5EF4-FFF2-40B4-BE49-F238E27FC236}">
                <a16:creationId xmlns:a16="http://schemas.microsoft.com/office/drawing/2014/main" id="{3AFFFA01-15A8-4013-967E-29C17BBB1CB9}"/>
              </a:ext>
            </a:extLst>
          </p:cNvPr>
          <p:cNvPicPr>
            <a:picLocks noChangeAspect="1"/>
          </p:cNvPicPr>
          <p:nvPr/>
        </p:nvPicPr>
        <p:blipFill rotWithShape="1">
          <a:blip r:embed="rId3">
            <a:extLst>
              <a:ext uri="{28A0092B-C50C-407E-A947-70E740481C1C}">
                <a14:useLocalDpi xmlns:a14="http://schemas.microsoft.com/office/drawing/2010/main" val="0"/>
              </a:ext>
            </a:extLst>
          </a:blip>
          <a:srcRect t="-754" r="55951" b="93751"/>
          <a:stretch/>
        </p:blipFill>
        <p:spPr>
          <a:xfrm>
            <a:off x="4419600" y="6118412"/>
            <a:ext cx="4103389" cy="510988"/>
          </a:xfrm>
          <a:prstGeom prst="rect">
            <a:avLst/>
          </a:prstGeom>
        </p:spPr>
      </p:pic>
      <p:pic>
        <p:nvPicPr>
          <p:cNvPr id="9" name="Picture 8">
            <a:extLst>
              <a:ext uri="{FF2B5EF4-FFF2-40B4-BE49-F238E27FC236}">
                <a16:creationId xmlns:a16="http://schemas.microsoft.com/office/drawing/2014/main" id="{B9F1D9F3-88B9-4052-8640-7CE039A468ED}"/>
              </a:ext>
            </a:extLst>
          </p:cNvPr>
          <p:cNvPicPr>
            <a:picLocks noChangeAspect="1"/>
          </p:cNvPicPr>
          <p:nvPr/>
        </p:nvPicPr>
        <p:blipFill rotWithShape="1">
          <a:blip r:embed="rId4">
            <a:extLst>
              <a:ext uri="{28A0092B-C50C-407E-A947-70E740481C1C}">
                <a14:useLocalDpi xmlns:a14="http://schemas.microsoft.com/office/drawing/2010/main" val="0"/>
              </a:ext>
            </a:extLst>
          </a:blip>
          <a:srcRect t="6700" b="4412"/>
          <a:stretch/>
        </p:blipFill>
        <p:spPr>
          <a:xfrm>
            <a:off x="3032312" y="1353468"/>
            <a:ext cx="5578288" cy="4742532"/>
          </a:xfrm>
          <a:prstGeom prst="rect">
            <a:avLst/>
          </a:prstGeom>
        </p:spPr>
      </p:pic>
      <p:sp>
        <p:nvSpPr>
          <p:cNvPr id="3" name="Content Placeholder 2"/>
          <p:cNvSpPr>
            <a:spLocks noGrp="1"/>
          </p:cNvSpPr>
          <p:nvPr>
            <p:ph sz="half" idx="1"/>
          </p:nvPr>
        </p:nvSpPr>
        <p:spPr>
          <a:xfrm>
            <a:off x="457200" y="1905000"/>
            <a:ext cx="2651312" cy="3200400"/>
          </a:xfrm>
          <a:ln w="6350">
            <a:solidFill>
              <a:schemeClr val="bg2"/>
            </a:solidFill>
          </a:ln>
        </p:spPr>
        <p:txBody>
          <a:bodyPr/>
          <a:lstStyle/>
          <a:p>
            <a:pPr marL="0" indent="0" algn="ctr">
              <a:lnSpc>
                <a:spcPct val="120000"/>
              </a:lnSpc>
              <a:buNone/>
            </a:pPr>
            <a:r>
              <a:rPr lang="ru-RU" sz="2000" dirty="0">
                <a:latin typeface="Calibri  "/>
                <a:cs typeface="Helvetica" panose="020B0604020202020204" pitchFamily="34" charset="0"/>
              </a:rPr>
              <a:t>Из </a:t>
            </a:r>
            <a:r>
              <a:rPr lang="en-US" sz="2000" dirty="0">
                <a:latin typeface="Calibri  "/>
                <a:cs typeface="Helvetica" panose="020B0604020202020204" pitchFamily="34" charset="0"/>
              </a:rPr>
              <a:t>21 </a:t>
            </a:r>
            <a:r>
              <a:rPr lang="ru-RU" sz="2000" dirty="0">
                <a:latin typeface="Calibri  "/>
                <a:cs typeface="Helvetica" panose="020B0604020202020204" pitchFamily="34" charset="0"/>
              </a:rPr>
              <a:t>страны, где проводилось ООБ в </a:t>
            </a:r>
            <a:r>
              <a:rPr lang="en-US" sz="2000" dirty="0">
                <a:latin typeface="Calibri  "/>
                <a:cs typeface="Helvetica" panose="020B0604020202020204" pitchFamily="34" charset="0"/>
              </a:rPr>
              <a:t>2017</a:t>
            </a:r>
            <a:r>
              <a:rPr lang="ru-RU" sz="2000" dirty="0">
                <a:latin typeface="Calibri  "/>
                <a:cs typeface="Helvetica" panose="020B0604020202020204" pitchFamily="34" charset="0"/>
              </a:rPr>
              <a:t> г.</a:t>
            </a:r>
            <a:r>
              <a:rPr lang="en-US" sz="2000" dirty="0">
                <a:latin typeface="Calibri  "/>
                <a:cs typeface="Helvetica" panose="020B0604020202020204" pitchFamily="34" charset="0"/>
              </a:rPr>
              <a:t>, </a:t>
            </a:r>
          </a:p>
          <a:p>
            <a:pPr marL="0" indent="0" algn="ctr">
              <a:lnSpc>
                <a:spcPct val="120000"/>
              </a:lnSpc>
              <a:buNone/>
            </a:pPr>
            <a:r>
              <a:rPr lang="en-US" sz="2000" b="1" dirty="0">
                <a:latin typeface="Calibri  "/>
                <a:cs typeface="Helvetica" panose="020B0604020202020204" pitchFamily="34" charset="0"/>
              </a:rPr>
              <a:t>71% </a:t>
            </a:r>
            <a:r>
              <a:rPr lang="ru-RU" sz="2000" dirty="0">
                <a:latin typeface="Calibri  "/>
                <a:cs typeface="Helvetica" panose="020B0604020202020204" pitchFamily="34" charset="0"/>
              </a:rPr>
              <a:t>не предоставили достаточной бюджетной информации</a:t>
            </a:r>
            <a:endParaRPr lang="en-US" sz="2000" dirty="0">
              <a:latin typeface="Calibri  "/>
              <a:cs typeface="Helvetica" panose="020B0604020202020204" pitchFamily="34" charset="0"/>
            </a:endParaRPr>
          </a:p>
        </p:txBody>
      </p:sp>
    </p:spTree>
    <p:extLst>
      <p:ext uri="{BB962C8B-B14F-4D97-AF65-F5344CB8AC3E}">
        <p14:creationId xmlns:p14="http://schemas.microsoft.com/office/powerpoint/2010/main" val="78999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pPr algn="ctr"/>
            <a:r>
              <a:rPr lang="ru-RU" sz="2400" b="1" dirty="0">
                <a:solidFill>
                  <a:srgbClr val="E77033"/>
                </a:solidFill>
                <a:latin typeface="Calibri" panose="020F0502020204030204" pitchFamily="34" charset="0"/>
                <a:cs typeface="Helvetica" panose="020B0604020202020204" pitchFamily="34" charset="0"/>
              </a:rPr>
              <a:t>Состояние бюджетных документов в мире</a:t>
            </a:r>
            <a:endParaRPr lang="en-US" sz="2400" b="1" dirty="0">
              <a:solidFill>
                <a:srgbClr val="E77033"/>
              </a:solidFill>
              <a:latin typeface="Calibri" panose="020F0502020204030204" pitchFamily="34" charset="0"/>
              <a:cs typeface="Helvetica" panose="020B0604020202020204" pitchFamily="34" charset="0"/>
            </a:endParaRPr>
          </a:p>
        </p:txBody>
      </p:sp>
      <p:sp>
        <p:nvSpPr>
          <p:cNvPr id="3" name="Content Placeholder 2"/>
          <p:cNvSpPr>
            <a:spLocks noGrp="1"/>
          </p:cNvSpPr>
          <p:nvPr>
            <p:ph idx="1"/>
          </p:nvPr>
        </p:nvSpPr>
        <p:spPr>
          <a:xfrm>
            <a:off x="685800" y="990600"/>
            <a:ext cx="7772400" cy="4724400"/>
          </a:xfrm>
        </p:spPr>
        <p:txBody>
          <a:bodyPr/>
          <a:lstStyle/>
          <a:p>
            <a:pPr>
              <a:spcAft>
                <a:spcPts val="1200"/>
              </a:spcAft>
            </a:pPr>
            <a:r>
              <a:rPr lang="ru-RU" sz="2400" dirty="0">
                <a:latin typeface="Calibri" panose="020F0502020204030204" pitchFamily="34" charset="0"/>
                <a:cs typeface="Helvetica" panose="020B0604020202020204" pitchFamily="34" charset="0"/>
              </a:rPr>
              <a:t>ООБ оценивает 8 </a:t>
            </a:r>
            <a:r>
              <a:rPr lang="ru-RU" sz="2400">
                <a:latin typeface="Calibri" panose="020F0502020204030204" pitchFamily="34" charset="0"/>
                <a:cs typeface="Helvetica" panose="020B0604020202020204" pitchFamily="34" charset="0"/>
              </a:rPr>
              <a:t>ключевых международных </a:t>
            </a:r>
            <a:r>
              <a:rPr lang="ru-RU" sz="2400" dirty="0">
                <a:latin typeface="Calibri" panose="020F0502020204030204" pitchFamily="34" charset="0"/>
                <a:cs typeface="Helvetica" panose="020B0604020202020204" pitchFamily="34" charset="0"/>
              </a:rPr>
              <a:t>признанных бюджетных документов, необходимых на 4 этапах бюджетного процесса</a:t>
            </a:r>
            <a:endParaRPr lang="en-US" sz="2400" dirty="0">
              <a:latin typeface="Calibri" panose="020F0502020204030204" pitchFamily="34" charset="0"/>
              <a:cs typeface="Helvetica" panose="020B0604020202020204" pitchFamily="34" charset="0"/>
            </a:endParaRPr>
          </a:p>
          <a:p>
            <a:pPr>
              <a:spcAft>
                <a:spcPts val="1200"/>
              </a:spcAft>
            </a:pPr>
            <a:r>
              <a:rPr lang="ru-RU" sz="2400" dirty="0">
                <a:latin typeface="Calibri" panose="020F0502020204030204" pitchFamily="34" charset="0"/>
                <a:cs typeface="Helvetica" panose="020B0604020202020204" pitchFamily="34" charset="0"/>
              </a:rPr>
              <a:t>К ним относятся документы планирования, отчеты об исполнении бюджета и выводы аудитора</a:t>
            </a:r>
            <a:endParaRPr lang="en-US" sz="2400" dirty="0">
              <a:latin typeface="Calibri" panose="020F0502020204030204" pitchFamily="34" charset="0"/>
              <a:cs typeface="Helvetica" panose="020B0604020202020204" pitchFamily="34" charset="0"/>
            </a:endParaRPr>
          </a:p>
          <a:p>
            <a:pPr>
              <a:spcAft>
                <a:spcPts val="1200"/>
              </a:spcAft>
            </a:pPr>
            <a:r>
              <a:rPr lang="ru-RU" sz="2400" b="1" dirty="0">
                <a:latin typeface="Calibri" panose="020F0502020204030204" pitchFamily="34" charset="0"/>
                <a:cs typeface="Helvetica" panose="020B0604020202020204" pitchFamily="34" charset="0"/>
              </a:rPr>
              <a:t>Широко доступные документы </a:t>
            </a:r>
            <a:r>
              <a:rPr lang="en-US" sz="2400" dirty="0">
                <a:latin typeface="Calibri" panose="020F0502020204030204" pitchFamily="34" charset="0"/>
                <a:cs typeface="Helvetica" panose="020B0604020202020204" pitchFamily="34" charset="0"/>
              </a:rPr>
              <a:t>= </a:t>
            </a:r>
            <a:r>
              <a:rPr lang="ru-RU" sz="2400" dirty="0">
                <a:latin typeface="Calibri" panose="020F0502020204030204" pitchFamily="34" charset="0"/>
                <a:cs typeface="Helvetica" panose="020B0604020202020204" pitchFamily="34" charset="0"/>
              </a:rPr>
              <a:t>опубликованные онлайн и в установленные сроки </a:t>
            </a:r>
            <a:r>
              <a:rPr lang="en-US" sz="2400" dirty="0">
                <a:latin typeface="Calibri" panose="020F0502020204030204" pitchFamily="34" charset="0"/>
                <a:cs typeface="Helvetica" panose="020B0604020202020204" pitchFamily="34" charset="0"/>
              </a:rPr>
              <a:t>(</a:t>
            </a:r>
            <a:r>
              <a:rPr lang="ru-RU" sz="2400" dirty="0">
                <a:latin typeface="Calibri" panose="020F0502020204030204" pitchFamily="34" charset="0"/>
                <a:cs typeface="Helvetica" panose="020B0604020202020204" pitchFamily="34" charset="0"/>
              </a:rPr>
              <a:t>для каждого документа устанавливаются свои приемлемые сроки</a:t>
            </a:r>
            <a:r>
              <a:rPr lang="en-US" sz="2400" dirty="0">
                <a:latin typeface="Calibri" panose="020F0502020204030204" pitchFamily="34" charset="0"/>
                <a:cs typeface="Helvetica" panose="020B0604020202020204" pitchFamily="34" charset="0"/>
              </a:rPr>
              <a:t>). </a:t>
            </a:r>
          </a:p>
          <a:p>
            <a:pPr>
              <a:spcAft>
                <a:spcPts val="1200"/>
              </a:spcAft>
            </a:pPr>
            <a:r>
              <a:rPr lang="ru-RU" sz="2400" b="1" dirty="0">
                <a:latin typeface="Calibri" panose="020F0502020204030204" pitchFamily="34" charset="0"/>
                <a:cs typeface="Helvetica" panose="020B0604020202020204" pitchFamily="34" charset="0"/>
              </a:rPr>
              <a:t>Дата отсечения</a:t>
            </a:r>
            <a:r>
              <a:rPr lang="en-US" sz="2400" dirty="0">
                <a:latin typeface="Calibri" panose="020F0502020204030204" pitchFamily="34" charset="0"/>
                <a:cs typeface="Helvetica" panose="020B0604020202020204" pitchFamily="34" charset="0"/>
              </a:rPr>
              <a:t>: </a:t>
            </a:r>
            <a:r>
              <a:rPr lang="ru-RU" sz="2400" dirty="0">
                <a:latin typeface="Calibri" panose="020F0502020204030204" pitchFamily="34" charset="0"/>
                <a:cs typeface="Helvetica" panose="020B0604020202020204" pitchFamily="34" charset="0"/>
              </a:rPr>
              <a:t>для ООБ за </a:t>
            </a:r>
            <a:r>
              <a:rPr lang="en-US" sz="2400" dirty="0">
                <a:latin typeface="Calibri" panose="020F0502020204030204" pitchFamily="34" charset="0"/>
                <a:cs typeface="Helvetica" panose="020B0604020202020204" pitchFamily="34" charset="0"/>
              </a:rPr>
              <a:t>2017</a:t>
            </a:r>
            <a:r>
              <a:rPr lang="ru-RU" sz="2400" dirty="0">
                <a:latin typeface="Calibri" panose="020F0502020204030204" pitchFamily="34" charset="0"/>
                <a:cs typeface="Helvetica" panose="020B0604020202020204" pitchFamily="34" charset="0"/>
              </a:rPr>
              <a:t> г. оценивались только те документы, которые должны были быть опубликованы до </a:t>
            </a:r>
            <a:r>
              <a:rPr lang="en-US" sz="2400" dirty="0">
                <a:latin typeface="Calibri" panose="020F0502020204030204" pitchFamily="34" charset="0"/>
                <a:cs typeface="Helvetica" panose="020B0604020202020204" pitchFamily="34" charset="0"/>
              </a:rPr>
              <a:t>31 </a:t>
            </a:r>
            <a:r>
              <a:rPr lang="ru-RU" sz="2400" dirty="0">
                <a:latin typeface="Calibri" panose="020F0502020204030204" pitchFamily="34" charset="0"/>
                <a:cs typeface="Helvetica" panose="020B0604020202020204" pitchFamily="34" charset="0"/>
              </a:rPr>
              <a:t>декабря </a:t>
            </a:r>
            <a:r>
              <a:rPr lang="en-US" sz="2400" dirty="0">
                <a:latin typeface="Calibri" panose="020F0502020204030204" pitchFamily="34" charset="0"/>
                <a:cs typeface="Helvetica" panose="020B0604020202020204" pitchFamily="34" charset="0"/>
              </a:rPr>
              <a:t>2016 </a:t>
            </a:r>
            <a:r>
              <a:rPr lang="ru-RU" sz="2400" dirty="0">
                <a:latin typeface="Calibri" panose="020F0502020204030204" pitchFamily="34" charset="0"/>
                <a:cs typeface="Helvetica" panose="020B0604020202020204" pitchFamily="34" charset="0"/>
              </a:rPr>
              <a:t>г. </a:t>
            </a:r>
            <a:endParaRPr lang="en-US" sz="2400" dirty="0">
              <a:latin typeface="Calibri" panose="020F0502020204030204" pitchFamily="34" charset="0"/>
              <a:cs typeface="Helvetica" panose="020B0604020202020204" pitchFamily="34" charset="0"/>
            </a:endParaRPr>
          </a:p>
        </p:txBody>
      </p:sp>
      <p:sp>
        <p:nvSpPr>
          <p:cNvPr id="4" name="Footer Placeholder 3"/>
          <p:cNvSpPr>
            <a:spLocks noGrp="1"/>
          </p:cNvSpPr>
          <p:nvPr>
            <p:ph type="ftr" sz="quarter" idx="11"/>
          </p:nvPr>
        </p:nvSpPr>
        <p:spPr/>
        <p:txBody>
          <a:bodyPr/>
          <a:lstStyle/>
          <a:p>
            <a:pPr>
              <a:defRPr/>
            </a:pPr>
            <a:r>
              <a:rPr lang="en-US" altLang="en-US" dirty="0"/>
              <a:t>www.internationalbudget.org</a:t>
            </a:r>
          </a:p>
        </p:txBody>
      </p:sp>
      <p:sp>
        <p:nvSpPr>
          <p:cNvPr id="5" name="Slide Number Placeholder 4"/>
          <p:cNvSpPr>
            <a:spLocks noGrp="1"/>
          </p:cNvSpPr>
          <p:nvPr>
            <p:ph type="sldNum" sz="quarter" idx="12"/>
          </p:nvPr>
        </p:nvSpPr>
        <p:spPr/>
        <p:txBody>
          <a:bodyPr/>
          <a:lstStyle/>
          <a:p>
            <a:pPr>
              <a:defRPr/>
            </a:pPr>
            <a:fld id="{061DD270-E972-4555-A2C8-A9A296872A0C}" type="slidenum">
              <a:rPr lang="en-US" altLang="en-US" smtClean="0"/>
              <a:pPr>
                <a:defRPr/>
              </a:pPr>
              <a:t>15</a:t>
            </a:fld>
            <a:endParaRPr lang="en-US" altLang="en-US" dirty="0"/>
          </a:p>
        </p:txBody>
      </p:sp>
    </p:spTree>
    <p:extLst>
      <p:ext uri="{BB962C8B-B14F-4D97-AF65-F5344CB8AC3E}">
        <p14:creationId xmlns:p14="http://schemas.microsoft.com/office/powerpoint/2010/main" val="1108373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70560"/>
          </a:xfrm>
        </p:spPr>
        <p:txBody>
          <a:bodyPr/>
          <a:lstStyle/>
          <a:p>
            <a:pPr algn="ctr"/>
            <a:r>
              <a:rPr lang="ru-RU" sz="2800" dirty="0">
                <a:solidFill>
                  <a:srgbClr val="E77033"/>
                </a:solidFill>
                <a:latin typeface="Calibri" panose="020F0502020204030204" pitchFamily="34" charset="0"/>
                <a:cs typeface="Helvetica" panose="020B0604020202020204" pitchFamily="34" charset="0"/>
              </a:rPr>
              <a:t>Более длинный горизонт</a:t>
            </a:r>
            <a:r>
              <a:rPr lang="en-US" sz="2800" dirty="0">
                <a:solidFill>
                  <a:srgbClr val="E77033"/>
                </a:solidFill>
                <a:latin typeface="Calibri" panose="020F0502020204030204" pitchFamily="34" charset="0"/>
                <a:cs typeface="Helvetica" panose="020B0604020202020204" pitchFamily="34" charset="0"/>
              </a:rPr>
              <a:t>:</a:t>
            </a:r>
            <a:r>
              <a:rPr lang="en-US" sz="2800" b="1" dirty="0">
                <a:solidFill>
                  <a:srgbClr val="E77033"/>
                </a:solidFill>
                <a:latin typeface="Calibri" panose="020F0502020204030204" pitchFamily="34" charset="0"/>
                <a:cs typeface="Helvetica" panose="020B0604020202020204" pitchFamily="34" charset="0"/>
              </a:rPr>
              <a:t> 2008 – 2017</a:t>
            </a:r>
            <a:r>
              <a:rPr lang="ru-RU" sz="2800" b="1" dirty="0">
                <a:solidFill>
                  <a:srgbClr val="E77033"/>
                </a:solidFill>
                <a:latin typeface="Calibri" panose="020F0502020204030204" pitchFamily="34" charset="0"/>
                <a:cs typeface="Helvetica" panose="020B0604020202020204" pitchFamily="34" charset="0"/>
              </a:rPr>
              <a:t> гг.</a:t>
            </a:r>
            <a:endParaRPr lang="en-US" sz="2800" b="1" dirty="0">
              <a:solidFill>
                <a:srgbClr val="E77033"/>
              </a:solidFill>
              <a:latin typeface="Calibri" panose="020F0502020204030204" pitchFamily="34" charset="0"/>
              <a:cs typeface="Helvetica" panose="020B0604020202020204" pitchFamily="34" charset="0"/>
            </a:endParaRPr>
          </a:p>
        </p:txBody>
      </p:sp>
      <p:sp>
        <p:nvSpPr>
          <p:cNvPr id="3" name="Content Placeholder 2"/>
          <p:cNvSpPr>
            <a:spLocks noGrp="1"/>
          </p:cNvSpPr>
          <p:nvPr>
            <p:ph sz="half" idx="1"/>
          </p:nvPr>
        </p:nvSpPr>
        <p:spPr>
          <a:xfrm>
            <a:off x="762000" y="990600"/>
            <a:ext cx="7772400" cy="5044440"/>
          </a:xfrm>
        </p:spPr>
        <p:txBody>
          <a:bodyPr/>
          <a:lstStyle/>
          <a:p>
            <a:pPr>
              <a:spcAft>
                <a:spcPts val="1200"/>
              </a:spcAft>
            </a:pPr>
            <a:r>
              <a:rPr lang="ru-RU" sz="2000" dirty="0">
                <a:latin typeface="Calibri" panose="020F0502020204030204" pitchFamily="34" charset="0"/>
                <a:cs typeface="Helvetica" panose="020B0604020202020204" pitchFamily="34" charset="0"/>
              </a:rPr>
              <a:t>Снижение уровня бюджетной прозрачности в </a:t>
            </a:r>
            <a:r>
              <a:rPr lang="en-US" sz="2000" dirty="0">
                <a:latin typeface="Calibri" panose="020F0502020204030204" pitchFamily="34" charset="0"/>
                <a:cs typeface="Helvetica" panose="020B0604020202020204" pitchFamily="34" charset="0"/>
              </a:rPr>
              <a:t>2017 </a:t>
            </a:r>
            <a:r>
              <a:rPr lang="ru-RU" sz="2000" dirty="0">
                <a:latin typeface="Calibri" panose="020F0502020204030204" pitchFamily="34" charset="0"/>
                <a:cs typeface="Helvetica" panose="020B0604020202020204" pitchFamily="34" charset="0"/>
              </a:rPr>
              <a:t>г. не отменяет успехи, достигнутые в предыдущие раунды проведения обследования </a:t>
            </a:r>
            <a:r>
              <a:rPr lang="en-US" sz="2000" dirty="0">
                <a:latin typeface="Calibri" panose="020F0502020204030204" pitchFamily="34" charset="0"/>
                <a:cs typeface="Helvetica" panose="020B0604020202020204" pitchFamily="34" charset="0"/>
                <a:sym typeface="Wingdings" panose="05000000000000000000" pitchFamily="2" charset="2"/>
              </a:rPr>
              <a:t></a:t>
            </a:r>
            <a:r>
              <a:rPr lang="en-US" sz="2000" b="1" dirty="0">
                <a:latin typeface="Calibri" panose="020F0502020204030204" pitchFamily="34" charset="0"/>
                <a:cs typeface="Helvetica" panose="020B0604020202020204" pitchFamily="34" charset="0"/>
                <a:sym typeface="Wingdings" panose="05000000000000000000" pitchFamily="2" charset="2"/>
              </a:rPr>
              <a:t> </a:t>
            </a:r>
            <a:r>
              <a:rPr lang="ru-RU" sz="2000" b="1" dirty="0">
                <a:latin typeface="Calibri" panose="020F0502020204030204" pitchFamily="34" charset="0"/>
                <a:cs typeface="Helvetica" panose="020B0604020202020204" pitchFamily="34" charset="0"/>
                <a:sym typeface="Wingdings" panose="05000000000000000000" pitchFamily="2" charset="2"/>
              </a:rPr>
              <a:t>за период с </a:t>
            </a:r>
            <a:r>
              <a:rPr lang="en-US" sz="2000" b="1" dirty="0">
                <a:latin typeface="Calibri" panose="020F0502020204030204" pitchFamily="34" charset="0"/>
                <a:cs typeface="Helvetica" panose="020B0604020202020204" pitchFamily="34" charset="0"/>
              </a:rPr>
              <a:t>2008 </a:t>
            </a:r>
            <a:r>
              <a:rPr lang="ru-RU" sz="2000" b="1" dirty="0">
                <a:latin typeface="Calibri" panose="020F0502020204030204" pitchFamily="34" charset="0"/>
                <a:cs typeface="Helvetica" panose="020B0604020202020204" pitchFamily="34" charset="0"/>
              </a:rPr>
              <a:t>по </a:t>
            </a:r>
            <a:r>
              <a:rPr lang="en-US" sz="2000" b="1" dirty="0">
                <a:latin typeface="Calibri" panose="020F0502020204030204" pitchFamily="34" charset="0"/>
                <a:cs typeface="Helvetica" panose="020B0604020202020204" pitchFamily="34" charset="0"/>
              </a:rPr>
              <a:t>2017</a:t>
            </a:r>
            <a:r>
              <a:rPr lang="ru-RU" sz="2000" b="1" dirty="0">
                <a:latin typeface="Calibri" panose="020F0502020204030204" pitchFamily="34" charset="0"/>
                <a:cs typeface="Helvetica" panose="020B0604020202020204" pitchFamily="34" charset="0"/>
              </a:rPr>
              <a:t> гг. средний балл ИОБ повысился на </a:t>
            </a:r>
            <a:r>
              <a:rPr lang="en-US" sz="2000" dirty="0">
                <a:latin typeface="Calibri" panose="020F0502020204030204" pitchFamily="34" charset="0"/>
                <a:cs typeface="Helvetica" panose="020B0604020202020204" pitchFamily="34" charset="0"/>
              </a:rPr>
              <a:t>6 </a:t>
            </a:r>
            <a:r>
              <a:rPr lang="ru-RU" sz="2000" dirty="0">
                <a:latin typeface="Calibri" panose="020F0502020204030204" pitchFamily="34" charset="0"/>
                <a:cs typeface="Helvetica" panose="020B0604020202020204" pitchFamily="34" charset="0"/>
              </a:rPr>
              <a:t>пунктов в сопоставимых странах</a:t>
            </a:r>
            <a:endParaRPr lang="en-US" sz="2000" dirty="0">
              <a:latin typeface="Calibri" panose="020F0502020204030204" pitchFamily="34" charset="0"/>
              <a:cs typeface="Helvetica" panose="020B0604020202020204" pitchFamily="34" charset="0"/>
            </a:endParaRPr>
          </a:p>
          <a:p>
            <a:pPr>
              <a:spcAft>
                <a:spcPts val="1200"/>
              </a:spcAft>
            </a:pPr>
            <a:r>
              <a:rPr lang="ru-RU" sz="2000" dirty="0">
                <a:latin typeface="Calibri" panose="020F0502020204030204" pitchFamily="34" charset="0"/>
                <a:cs typeface="Helvetica" panose="020B0604020202020204" pitchFamily="34" charset="0"/>
              </a:rPr>
              <a:t>Больше </a:t>
            </a:r>
            <a:r>
              <a:rPr lang="ru-RU" sz="2000" b="1" dirty="0">
                <a:latin typeface="Calibri" panose="020F0502020204030204" pitchFamily="34" charset="0"/>
                <a:cs typeface="Helvetica" panose="020B0604020202020204" pitchFamily="34" charset="0"/>
              </a:rPr>
              <a:t>полноты</a:t>
            </a:r>
            <a:r>
              <a:rPr lang="en-US" sz="2000" dirty="0">
                <a:latin typeface="Calibri" panose="020F0502020204030204" pitchFamily="34" charset="0"/>
                <a:cs typeface="Helvetica" panose="020B0604020202020204" pitchFamily="34" charset="0"/>
              </a:rPr>
              <a:t>: </a:t>
            </a:r>
            <a:r>
              <a:rPr lang="ru-RU" sz="2000" dirty="0">
                <a:latin typeface="Calibri" panose="020F0502020204030204" pitchFamily="34" charset="0"/>
                <a:cs typeface="Helvetica" panose="020B0604020202020204" pitchFamily="34" charset="0"/>
              </a:rPr>
              <a:t>имеющиеся бюджетные документы содержат больше информации, чем в прошлые годы </a:t>
            </a:r>
          </a:p>
          <a:p>
            <a:pPr>
              <a:spcAft>
                <a:spcPts val="1200"/>
              </a:spcAft>
            </a:pPr>
            <a:r>
              <a:rPr lang="ru-RU" sz="2000" b="1" dirty="0">
                <a:latin typeface="Calibri" panose="020F0502020204030204" pitchFamily="34" charset="0"/>
                <a:cs typeface="Helvetica" panose="020B0604020202020204" pitchFamily="34" charset="0"/>
              </a:rPr>
              <a:t>Успехи отдельных стран</a:t>
            </a:r>
            <a:r>
              <a:rPr lang="en-US" sz="2000" dirty="0">
                <a:latin typeface="Calibri" panose="020F0502020204030204" pitchFamily="34" charset="0"/>
                <a:cs typeface="Helvetica" panose="020B0604020202020204" pitchFamily="34" charset="0"/>
              </a:rPr>
              <a:t>: </a:t>
            </a:r>
            <a:r>
              <a:rPr lang="ru-RU" sz="2000" dirty="0">
                <a:latin typeface="Calibri" panose="020F0502020204030204" pitchFamily="34" charset="0"/>
                <a:cs typeface="Helvetica" panose="020B0604020202020204" pitchFamily="34" charset="0"/>
              </a:rPr>
              <a:t>существенное улучшение в разных странах, таких как Грузия, Иордания, Мексика и Сенегал </a:t>
            </a:r>
            <a:r>
              <a:rPr lang="en-US" sz="2000" dirty="0">
                <a:latin typeface="Calibri" panose="020F0502020204030204" pitchFamily="34" charset="0"/>
                <a:cs typeface="Helvetica" panose="020B0604020202020204" pitchFamily="34" charset="0"/>
                <a:sym typeface="Wingdings" panose="05000000000000000000" pitchFamily="2" charset="2"/>
              </a:rPr>
              <a:t> </a:t>
            </a:r>
            <a:r>
              <a:rPr lang="ru-RU" sz="2000" dirty="0">
                <a:latin typeface="Calibri" panose="020F0502020204030204" pitchFamily="34" charset="0"/>
                <a:cs typeface="Helvetica" panose="020B0604020202020204" pitchFamily="34" charset="0"/>
                <a:sym typeface="Wingdings" panose="05000000000000000000" pitchFamily="2" charset="2"/>
              </a:rPr>
              <a:t>любое государство может добиться впечатляющих успехов в повышении уровня прозрачности в короткие сроки</a:t>
            </a:r>
            <a:endParaRPr lang="en-US" sz="2000" dirty="0">
              <a:latin typeface="Calibri" panose="020F0502020204030204" pitchFamily="34" charset="0"/>
              <a:cs typeface="Helvetica" panose="020B0604020202020204" pitchFamily="34" charset="0"/>
            </a:endParaRPr>
          </a:p>
        </p:txBody>
      </p:sp>
      <p:sp>
        <p:nvSpPr>
          <p:cNvPr id="5" name="Footer Placeholder 4"/>
          <p:cNvSpPr>
            <a:spLocks noGrp="1"/>
          </p:cNvSpPr>
          <p:nvPr>
            <p:ph type="ftr" sz="quarter" idx="11"/>
          </p:nvPr>
        </p:nvSpPr>
        <p:spPr/>
        <p:txBody>
          <a:bodyPr/>
          <a:lstStyle/>
          <a:p>
            <a:pPr>
              <a:defRPr/>
            </a:pPr>
            <a:r>
              <a:rPr lang="en-US" altLang="en-US" dirty="0"/>
              <a:t>www.internationalbudget.org</a:t>
            </a:r>
          </a:p>
        </p:txBody>
      </p:sp>
      <p:sp>
        <p:nvSpPr>
          <p:cNvPr id="6" name="Slide Number Placeholder 5"/>
          <p:cNvSpPr>
            <a:spLocks noGrp="1"/>
          </p:cNvSpPr>
          <p:nvPr>
            <p:ph type="sldNum" sz="quarter" idx="12"/>
          </p:nvPr>
        </p:nvSpPr>
        <p:spPr/>
        <p:txBody>
          <a:bodyPr/>
          <a:lstStyle/>
          <a:p>
            <a:pPr>
              <a:defRPr/>
            </a:pPr>
            <a:fld id="{B6FB45BE-0F17-46A1-BCDD-050C2B8CD8FB}" type="slidenum">
              <a:rPr lang="en-US" altLang="en-US" smtClean="0"/>
              <a:pPr>
                <a:defRPr/>
              </a:pPr>
              <a:t>16</a:t>
            </a:fld>
            <a:endParaRPr lang="en-US" altLang="en-US" dirty="0"/>
          </a:p>
        </p:txBody>
      </p:sp>
    </p:spTree>
    <p:extLst>
      <p:ext uri="{BB962C8B-B14F-4D97-AF65-F5344CB8AC3E}">
        <p14:creationId xmlns:p14="http://schemas.microsoft.com/office/powerpoint/2010/main" val="364720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pPr algn="ctr"/>
            <a:r>
              <a:rPr lang="ru-RU" sz="2400" b="0" dirty="0">
                <a:solidFill>
                  <a:srgbClr val="E77033"/>
                </a:solidFill>
                <a:latin typeface="Calibri" panose="020F0502020204030204" pitchFamily="34" charset="0"/>
                <a:cs typeface="Helvetica" panose="020B0604020202020204" pitchFamily="34" charset="0"/>
              </a:rPr>
              <a:t>Обследование открытости бюджета</a:t>
            </a:r>
            <a:r>
              <a:rPr lang="en-US" sz="2400" b="0" dirty="0">
                <a:solidFill>
                  <a:srgbClr val="E77033"/>
                </a:solidFill>
                <a:latin typeface="Calibri" panose="020F0502020204030204" pitchFamily="34" charset="0"/>
                <a:cs typeface="Helvetica" panose="020B0604020202020204" pitchFamily="34" charset="0"/>
              </a:rPr>
              <a:t>: </a:t>
            </a:r>
            <a:r>
              <a:rPr lang="ru-RU" sz="2400" b="0" dirty="0">
                <a:solidFill>
                  <a:srgbClr val="E77033"/>
                </a:solidFill>
                <a:latin typeface="Calibri" panose="020F0502020204030204" pitchFamily="34" charset="0"/>
                <a:cs typeface="Helvetica" panose="020B0604020202020204" pitchFamily="34" charset="0"/>
              </a:rPr>
              <a:t>основные характеристики</a:t>
            </a:r>
            <a:endParaRPr lang="en-US" sz="2400" b="1" dirty="0">
              <a:solidFill>
                <a:srgbClr val="E77033"/>
              </a:solidFill>
              <a:latin typeface="Calibri" panose="020F0502020204030204" pitchFamily="34" charset="0"/>
              <a:cs typeface="Helvetica" panose="020B0604020202020204" pitchFamily="34" charset="0"/>
            </a:endParaRPr>
          </a:p>
        </p:txBody>
      </p:sp>
      <p:sp>
        <p:nvSpPr>
          <p:cNvPr id="3" name="Content Placeholder 2"/>
          <p:cNvSpPr>
            <a:spLocks noGrp="1"/>
          </p:cNvSpPr>
          <p:nvPr>
            <p:ph idx="1"/>
          </p:nvPr>
        </p:nvSpPr>
        <p:spPr>
          <a:xfrm>
            <a:off x="533400" y="762000"/>
            <a:ext cx="8077200" cy="5638800"/>
          </a:xfrm>
        </p:spPr>
        <p:txBody>
          <a:bodyPr/>
          <a:lstStyle/>
          <a:p>
            <a:pPr>
              <a:spcAft>
                <a:spcPts val="600"/>
              </a:spcAft>
            </a:pPr>
            <a:r>
              <a:rPr lang="ru-RU" sz="1800" dirty="0">
                <a:solidFill>
                  <a:srgbClr val="006598"/>
                </a:solidFill>
                <a:latin typeface="Calibri" panose="020F0502020204030204" pitchFamily="34" charset="0"/>
                <a:cs typeface="Helvetica" panose="020B0604020202020204" pitchFamily="34" charset="0"/>
              </a:rPr>
              <a:t>Оценка наличия трех элементов хорошо функционирующей системы бюджетной подотчетности</a:t>
            </a:r>
            <a:r>
              <a:rPr lang="en-US" sz="1800" dirty="0">
                <a:solidFill>
                  <a:srgbClr val="006598"/>
                </a:solidFill>
                <a:latin typeface="Calibri" panose="020F0502020204030204" pitchFamily="34" charset="0"/>
                <a:cs typeface="Helvetica" panose="020B0604020202020204" pitchFamily="34" charset="0"/>
              </a:rPr>
              <a:t>: </a:t>
            </a:r>
            <a:r>
              <a:rPr lang="ru-RU" sz="1800" dirty="0">
                <a:solidFill>
                  <a:srgbClr val="006598"/>
                </a:solidFill>
                <a:latin typeface="Calibri" panose="020F0502020204030204" pitchFamily="34" charset="0"/>
                <a:cs typeface="Helvetica" panose="020B0604020202020204" pitchFamily="34" charset="0"/>
              </a:rPr>
              <a:t>прозрачность, участие общественности и эффективность надзора </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Независимый, проводимый во всем мире сопоставительный анализ прозрачности и подотчетности бюджета на основе данных </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Проводится независимыми экспертами по бюджету</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Вопросы на основе международных стандартов</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Оценка наблюдаемых фактов на основе </a:t>
            </a:r>
            <a:r>
              <a:rPr lang="en-US" sz="1800" dirty="0">
                <a:solidFill>
                  <a:srgbClr val="006598"/>
                </a:solidFill>
                <a:latin typeface="Calibri" panose="020F0502020204030204" pitchFamily="34" charset="0"/>
                <a:cs typeface="Helvetica" panose="020B0604020202020204" pitchFamily="34" charset="0"/>
              </a:rPr>
              <a:t>145</a:t>
            </a:r>
            <a:r>
              <a:rPr lang="ru-RU" sz="1800" dirty="0">
                <a:solidFill>
                  <a:srgbClr val="006598"/>
                </a:solidFill>
                <a:latin typeface="Calibri" panose="020F0502020204030204" pitchFamily="34" charset="0"/>
                <a:cs typeface="Helvetica" panose="020B0604020202020204" pitchFamily="34" charset="0"/>
              </a:rPr>
              <a:t>-балльных показателей</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Проведено 6 раундов</a:t>
            </a:r>
            <a:r>
              <a:rPr lang="en-US" sz="1800" dirty="0">
                <a:solidFill>
                  <a:srgbClr val="006598"/>
                </a:solidFill>
                <a:latin typeface="Calibri" panose="020F0502020204030204" pitchFamily="34" charset="0"/>
                <a:cs typeface="Helvetica" panose="020B0604020202020204" pitchFamily="34" charset="0"/>
              </a:rPr>
              <a:t>: 2006, 2008, 2010, 2012, 2015</a:t>
            </a:r>
            <a:r>
              <a:rPr lang="ru-RU" sz="1800" dirty="0">
                <a:solidFill>
                  <a:srgbClr val="006598"/>
                </a:solidFill>
                <a:latin typeface="Calibri" panose="020F0502020204030204" pitchFamily="34" charset="0"/>
                <a:cs typeface="Helvetica" panose="020B0604020202020204" pitchFamily="34" charset="0"/>
              </a:rPr>
              <a:t> и </a:t>
            </a:r>
            <a:r>
              <a:rPr lang="en-US" sz="1800" dirty="0">
                <a:solidFill>
                  <a:srgbClr val="006598"/>
                </a:solidFill>
                <a:latin typeface="Calibri" panose="020F0502020204030204" pitchFamily="34" charset="0"/>
                <a:cs typeface="Helvetica" panose="020B0604020202020204" pitchFamily="34" charset="0"/>
              </a:rPr>
              <a:t>2017</a:t>
            </a:r>
            <a:r>
              <a:rPr lang="ru-RU" sz="1800" dirty="0">
                <a:solidFill>
                  <a:srgbClr val="006598"/>
                </a:solidFill>
                <a:latin typeface="Calibri" panose="020F0502020204030204" pitchFamily="34" charset="0"/>
                <a:cs typeface="Helvetica" panose="020B0604020202020204" pitchFamily="34" charset="0"/>
              </a:rPr>
              <a:t> гг.</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Охвачено </a:t>
            </a:r>
            <a:r>
              <a:rPr lang="en-US" sz="1800" dirty="0">
                <a:solidFill>
                  <a:srgbClr val="006598"/>
                </a:solidFill>
                <a:latin typeface="Calibri" panose="020F0502020204030204" pitchFamily="34" charset="0"/>
                <a:cs typeface="Helvetica" panose="020B0604020202020204" pitchFamily="34" charset="0"/>
              </a:rPr>
              <a:t>115 </a:t>
            </a:r>
            <a:r>
              <a:rPr lang="ru-RU" sz="1800" dirty="0">
                <a:solidFill>
                  <a:srgbClr val="006598"/>
                </a:solidFill>
                <a:latin typeface="Calibri" panose="020F0502020204030204" pitchFamily="34" charset="0"/>
                <a:cs typeface="Helvetica" panose="020B0604020202020204" pitchFamily="34" charset="0"/>
              </a:rPr>
              <a:t>стран, в том числе </a:t>
            </a:r>
            <a:r>
              <a:rPr lang="en-US" sz="1800" dirty="0">
                <a:solidFill>
                  <a:srgbClr val="006598"/>
                </a:solidFill>
                <a:latin typeface="Calibri" panose="020F0502020204030204" pitchFamily="34" charset="0"/>
                <a:cs typeface="Helvetica" panose="020B0604020202020204" pitchFamily="34" charset="0"/>
              </a:rPr>
              <a:t>13 </a:t>
            </a:r>
            <a:r>
              <a:rPr lang="ru-RU" sz="1800" dirty="0">
                <a:solidFill>
                  <a:srgbClr val="006598"/>
                </a:solidFill>
                <a:latin typeface="Calibri" panose="020F0502020204030204" pitchFamily="34" charset="0"/>
                <a:cs typeface="Helvetica" panose="020B0604020202020204" pitchFamily="34" charset="0"/>
              </a:rPr>
              <a:t>новых стран в </a:t>
            </a:r>
            <a:r>
              <a:rPr lang="en-US" sz="1800" dirty="0">
                <a:solidFill>
                  <a:srgbClr val="006598"/>
                </a:solidFill>
                <a:latin typeface="Calibri" panose="020F0502020204030204" pitchFamily="34" charset="0"/>
                <a:cs typeface="Helvetica" panose="020B0604020202020204" pitchFamily="34" charset="0"/>
              </a:rPr>
              <a:t>2017</a:t>
            </a:r>
            <a:r>
              <a:rPr lang="ru-RU" sz="1800" dirty="0">
                <a:solidFill>
                  <a:srgbClr val="006598"/>
                </a:solidFill>
                <a:latin typeface="Calibri" panose="020F0502020204030204" pitchFamily="34" charset="0"/>
                <a:cs typeface="Helvetica" panose="020B0604020202020204" pitchFamily="34" charset="0"/>
              </a:rPr>
              <a:t> г.</a:t>
            </a:r>
            <a:endParaRPr lang="en-US" sz="1800" dirty="0">
              <a:solidFill>
                <a:srgbClr val="006598"/>
              </a:solidFill>
              <a:latin typeface="Calibri" panose="020F0502020204030204" pitchFamily="34" charset="0"/>
              <a:cs typeface="Helvetica" panose="020B0604020202020204" pitchFamily="34" charset="0"/>
            </a:endParaRPr>
          </a:p>
          <a:p>
            <a:pPr>
              <a:spcAft>
                <a:spcPts val="600"/>
              </a:spcAft>
            </a:pPr>
            <a:r>
              <a:rPr lang="ru-RU" sz="1800" dirty="0">
                <a:solidFill>
                  <a:srgbClr val="006598"/>
                </a:solidFill>
                <a:latin typeface="Calibri" panose="020F0502020204030204" pitchFamily="34" charset="0"/>
                <a:cs typeface="Helvetica" panose="020B0604020202020204" pitchFamily="34" charset="0"/>
              </a:rPr>
              <a:t>Баллы в</a:t>
            </a:r>
            <a:r>
              <a:rPr lang="ru-RU" sz="1800" i="1" dirty="0">
                <a:solidFill>
                  <a:srgbClr val="006598"/>
                </a:solidFill>
                <a:latin typeface="Calibri" panose="020F0502020204030204" pitchFamily="34" charset="0"/>
                <a:cs typeface="Helvetica" panose="020B0604020202020204" pitchFamily="34" charset="0"/>
              </a:rPr>
              <a:t> Индексе открытости бюджета предаются наибольшей огласке </a:t>
            </a:r>
            <a:r>
              <a:rPr lang="en-US" sz="1800" dirty="0">
                <a:solidFill>
                  <a:srgbClr val="006598"/>
                </a:solidFill>
                <a:latin typeface="Calibri" panose="020F0502020204030204" pitchFamily="34" charset="0"/>
                <a:cs typeface="Helvetica" panose="020B0604020202020204" pitchFamily="34" charset="0"/>
                <a:sym typeface="Wingdings" panose="05000000000000000000" pitchFamily="2" charset="2"/>
              </a:rPr>
              <a:t>= </a:t>
            </a:r>
            <a:r>
              <a:rPr lang="ru-RU" sz="1800" dirty="0">
                <a:solidFill>
                  <a:srgbClr val="006598"/>
                </a:solidFill>
                <a:latin typeface="Calibri" panose="020F0502020204030204" pitchFamily="34" charset="0"/>
                <a:cs typeface="Helvetica" panose="020B0604020202020204" pitchFamily="34" charset="0"/>
                <a:sym typeface="Wingdings" panose="05000000000000000000" pitchFamily="2" charset="2"/>
              </a:rPr>
              <a:t>широкая доступность </a:t>
            </a:r>
            <a:r>
              <a:rPr lang="en-US" sz="1800" dirty="0">
                <a:solidFill>
                  <a:srgbClr val="006598"/>
                </a:solidFill>
                <a:latin typeface="Calibri" panose="020F0502020204030204" pitchFamily="34" charset="0"/>
                <a:cs typeface="Helvetica" panose="020B0604020202020204" pitchFamily="34" charset="0"/>
              </a:rPr>
              <a:t>+ </a:t>
            </a:r>
            <a:r>
              <a:rPr lang="ru-RU" sz="1800" dirty="0">
                <a:solidFill>
                  <a:srgbClr val="006598"/>
                </a:solidFill>
                <a:latin typeface="Calibri" panose="020F0502020204030204" pitchFamily="34" charset="0"/>
                <a:cs typeface="Helvetica" panose="020B0604020202020204" pitchFamily="34" charset="0"/>
              </a:rPr>
              <a:t>полнота ключевых бюджетных документов </a:t>
            </a:r>
            <a:r>
              <a:rPr lang="en-US" sz="1800" dirty="0">
                <a:solidFill>
                  <a:srgbClr val="006598"/>
                </a:solidFill>
                <a:latin typeface="Calibri" panose="020F0502020204030204" pitchFamily="34" charset="0"/>
                <a:cs typeface="Helvetica" panose="020B0604020202020204" pitchFamily="34" charset="0"/>
                <a:sym typeface="Wingdings" panose="05000000000000000000" pitchFamily="2" charset="2"/>
              </a:rPr>
              <a:t> </a:t>
            </a:r>
            <a:r>
              <a:rPr lang="ru-RU" sz="1800" dirty="0">
                <a:solidFill>
                  <a:srgbClr val="006598"/>
                </a:solidFill>
                <a:latin typeface="Calibri" panose="020F0502020204030204" pitchFamily="34" charset="0"/>
                <a:cs typeface="Helvetica" panose="020B0604020202020204" pitchFamily="34" charset="0"/>
                <a:sym typeface="Wingdings" panose="05000000000000000000" pitchFamily="2" charset="2"/>
              </a:rPr>
              <a:t>прозрачность</a:t>
            </a:r>
            <a:endParaRPr lang="en-US" sz="1800" dirty="0">
              <a:solidFill>
                <a:srgbClr val="006598"/>
              </a:solidFill>
              <a:latin typeface="Calibri" panose="020F0502020204030204" pitchFamily="34" charset="0"/>
              <a:cs typeface="Helvetica" panose="020B0604020202020204" pitchFamily="34" charset="0"/>
            </a:endParaRPr>
          </a:p>
        </p:txBody>
      </p:sp>
      <p:sp>
        <p:nvSpPr>
          <p:cNvPr id="5" name="Slide Number Placeholder 4"/>
          <p:cNvSpPr>
            <a:spLocks noGrp="1"/>
          </p:cNvSpPr>
          <p:nvPr>
            <p:ph type="sldNum" sz="quarter" idx="12"/>
          </p:nvPr>
        </p:nvSpPr>
        <p:spPr>
          <a:xfrm>
            <a:off x="8686800" y="6324600"/>
            <a:ext cx="381000" cy="304800"/>
          </a:xfrm>
        </p:spPr>
        <p:txBody>
          <a:bodyPr/>
          <a:lstStyle/>
          <a:p>
            <a:pPr>
              <a:defRPr/>
            </a:pPr>
            <a:fld id="{061DD270-E972-4555-A2C8-A9A296872A0C}" type="slidenum">
              <a:rPr lang="en-US" altLang="en-US" smtClean="0"/>
              <a:pPr>
                <a:defRPr/>
              </a:pPr>
              <a:t>2</a:t>
            </a:fld>
            <a:endParaRPr lang="en-US" altLang="en-US" dirty="0"/>
          </a:p>
        </p:txBody>
      </p:sp>
      <p:sp>
        <p:nvSpPr>
          <p:cNvPr id="6" name="Footer Placeholder 2">
            <a:extLst>
              <a:ext uri="{FF2B5EF4-FFF2-40B4-BE49-F238E27FC236}">
                <a16:creationId xmlns:a16="http://schemas.microsoft.com/office/drawing/2014/main" id="{30931FA2-78FF-47DA-80F1-976221616307}"/>
              </a:ext>
            </a:extLst>
          </p:cNvPr>
          <p:cNvSpPr>
            <a:spLocks noGrp="1"/>
          </p:cNvSpPr>
          <p:nvPr>
            <p:ph type="ftr" sz="quarter" idx="11"/>
          </p:nvPr>
        </p:nvSpPr>
        <p:spPr>
          <a:xfrm>
            <a:off x="6019800" y="6324600"/>
            <a:ext cx="2667000" cy="304800"/>
          </a:xfrm>
        </p:spPr>
        <p:txBody>
          <a:bodyPr/>
          <a:lstStyle/>
          <a:p>
            <a:pPr>
              <a:defRPr/>
            </a:pPr>
            <a:r>
              <a:rPr lang="en-US" altLang="en-US" dirty="0"/>
              <a:t>www.internationalbudget.org</a:t>
            </a:r>
          </a:p>
        </p:txBody>
      </p:sp>
    </p:spTree>
    <p:extLst>
      <p:ext uri="{BB962C8B-B14F-4D97-AF65-F5344CB8AC3E}">
        <p14:creationId xmlns:p14="http://schemas.microsoft.com/office/powerpoint/2010/main" val="206896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algn="ctr"/>
            <a:r>
              <a:rPr lang="ru-RU" sz="4000" b="0" dirty="0">
                <a:solidFill>
                  <a:srgbClr val="E77033"/>
                </a:solidFill>
                <a:latin typeface="Calibri" panose="020F0502020204030204" pitchFamily="34" charset="0"/>
                <a:cs typeface="Helvetica" panose="020B0604020202020204" pitchFamily="34" charset="0"/>
              </a:rPr>
              <a:t>ИОБ</a:t>
            </a:r>
            <a:r>
              <a:rPr lang="en-US" sz="4000" b="0" dirty="0">
                <a:solidFill>
                  <a:srgbClr val="E77033"/>
                </a:solidFill>
                <a:latin typeface="Calibri" panose="020F0502020204030204" pitchFamily="34" charset="0"/>
                <a:cs typeface="Helvetica" panose="020B0604020202020204" pitchFamily="34" charset="0"/>
              </a:rPr>
              <a:t>: </a:t>
            </a:r>
            <a:r>
              <a:rPr lang="ru-RU" sz="4000" dirty="0">
                <a:solidFill>
                  <a:srgbClr val="E77033"/>
                </a:solidFill>
                <a:latin typeface="Calibri" panose="020F0502020204030204" pitchFamily="34" charset="0"/>
                <a:cs typeface="Helvetica" panose="020B0604020202020204" pitchFamily="34" charset="0"/>
              </a:rPr>
              <a:t>что он оценивает</a:t>
            </a:r>
            <a:r>
              <a:rPr lang="en-US" sz="4000" dirty="0">
                <a:solidFill>
                  <a:srgbClr val="E77033"/>
                </a:solidFill>
                <a:latin typeface="Calibri" panose="020F0502020204030204" pitchFamily="34" charset="0"/>
                <a:cs typeface="Helvetica" panose="020B0604020202020204" pitchFamily="34" charset="0"/>
              </a:rPr>
              <a:t>?</a:t>
            </a:r>
            <a:endParaRPr lang="en-US" sz="4000" dirty="0">
              <a:latin typeface="Calibri" panose="020F0502020204030204" pitchFamily="34" charset="0"/>
              <a:cs typeface="Helvetica" panose="020B0604020202020204" pitchFamily="34" charset="0"/>
            </a:endParaRPr>
          </a:p>
        </p:txBody>
      </p:sp>
      <p:sp>
        <p:nvSpPr>
          <p:cNvPr id="5" name="Slide Number Placeholder 4"/>
          <p:cNvSpPr>
            <a:spLocks noGrp="1"/>
          </p:cNvSpPr>
          <p:nvPr>
            <p:ph type="sldNum" sz="quarter" idx="12"/>
          </p:nvPr>
        </p:nvSpPr>
        <p:spPr>
          <a:xfrm>
            <a:off x="8686800" y="6324600"/>
            <a:ext cx="381000" cy="304800"/>
          </a:xfrm>
        </p:spPr>
        <p:txBody>
          <a:bodyPr/>
          <a:lstStyle/>
          <a:p>
            <a:pPr>
              <a:defRPr/>
            </a:pPr>
            <a:fld id="{061DD270-E972-4555-A2C8-A9A296872A0C}" type="slidenum">
              <a:rPr lang="en-US" altLang="en-US" smtClean="0"/>
              <a:pPr>
                <a:defRPr/>
              </a:pPr>
              <a:t>3</a:t>
            </a:fld>
            <a:endParaRPr lang="en-US" altLang="en-US" dirty="0"/>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9719" b="7665"/>
          <a:stretch/>
        </p:blipFill>
        <p:spPr>
          <a:xfrm>
            <a:off x="9236" y="1079509"/>
            <a:ext cx="9144000" cy="2590801"/>
          </a:xfrm>
          <a:prstGeom prst="rect">
            <a:avLst/>
          </a:prstGeom>
        </p:spPr>
      </p:pic>
      <p:sp>
        <p:nvSpPr>
          <p:cNvPr id="21" name="TextBox 20"/>
          <p:cNvSpPr txBox="1"/>
          <p:nvPr/>
        </p:nvSpPr>
        <p:spPr>
          <a:xfrm>
            <a:off x="3626489" y="4038600"/>
            <a:ext cx="2317109" cy="1323439"/>
          </a:xfrm>
          <a:prstGeom prst="rect">
            <a:avLst/>
          </a:prstGeom>
          <a:noFill/>
        </p:spPr>
        <p:txBody>
          <a:bodyPr wrap="square" rtlCol="0">
            <a:spAutoFit/>
          </a:bodyPr>
          <a:lstStyle/>
          <a:p>
            <a:pPr marL="114300" indent="-114300">
              <a:buFont typeface="Arial" panose="020B0604020202020204" pitchFamily="34" charset="0"/>
              <a:buChar char="•"/>
            </a:pPr>
            <a:r>
              <a:rPr lang="en-US" sz="1600" b="1" dirty="0">
                <a:solidFill>
                  <a:srgbClr val="005580"/>
                </a:solidFill>
                <a:latin typeface="Calibri" panose="020F0502020204030204" pitchFamily="34" charset="0"/>
                <a:cs typeface="Helvetica" panose="020B0604020202020204" pitchFamily="34" charset="0"/>
              </a:rPr>
              <a:t>18 </a:t>
            </a:r>
            <a:r>
              <a:rPr lang="ru-RU" sz="1600" b="1" dirty="0">
                <a:solidFill>
                  <a:srgbClr val="005580"/>
                </a:solidFill>
                <a:latin typeface="Calibri" panose="020F0502020204030204" pitchFamily="34" charset="0"/>
                <a:cs typeface="Helvetica" panose="020B0604020202020204" pitchFamily="34" charset="0"/>
              </a:rPr>
              <a:t>уточненных вопросов </a:t>
            </a:r>
            <a:r>
              <a:rPr lang="ru-RU" sz="1600" dirty="0">
                <a:solidFill>
                  <a:srgbClr val="005580"/>
                </a:solidFill>
                <a:latin typeface="Calibri" panose="020F0502020204030204" pitchFamily="34" charset="0"/>
                <a:cs typeface="Helvetica" panose="020B0604020202020204" pitchFamily="34" charset="0"/>
              </a:rPr>
              <a:t>направлены на изучение официальных институтов надзора</a:t>
            </a:r>
            <a:endParaRPr lang="en-US" sz="1600" dirty="0">
              <a:solidFill>
                <a:srgbClr val="005580"/>
              </a:solidFill>
              <a:latin typeface="Calibri" panose="020F0502020204030204" pitchFamily="34" charset="0"/>
              <a:cs typeface="Helvetica" panose="020B0604020202020204" pitchFamily="34" charset="0"/>
            </a:endParaRPr>
          </a:p>
        </p:txBody>
      </p:sp>
      <p:sp>
        <p:nvSpPr>
          <p:cNvPr id="22" name="TextBox 21"/>
          <p:cNvSpPr txBox="1"/>
          <p:nvPr/>
        </p:nvSpPr>
        <p:spPr>
          <a:xfrm>
            <a:off x="377049" y="4038600"/>
            <a:ext cx="2438400" cy="2308324"/>
          </a:xfrm>
          <a:prstGeom prst="rect">
            <a:avLst/>
          </a:prstGeom>
          <a:noFill/>
        </p:spPr>
        <p:txBody>
          <a:bodyPr wrap="square" rtlCol="0">
            <a:spAutoFit/>
          </a:bodyPr>
          <a:lstStyle/>
          <a:p>
            <a:pPr marL="114300" indent="-114300">
              <a:buFont typeface="Arial" panose="020B0604020202020204" pitchFamily="34" charset="0"/>
              <a:buChar char="•"/>
            </a:pPr>
            <a:r>
              <a:rPr lang="en-US" sz="1600" b="1" dirty="0">
                <a:solidFill>
                  <a:srgbClr val="005580"/>
                </a:solidFill>
                <a:latin typeface="Calibri" panose="020F0502020204030204" pitchFamily="34" charset="0"/>
                <a:cs typeface="Helvetica" panose="020B0604020202020204" pitchFamily="34" charset="0"/>
              </a:rPr>
              <a:t>109 </a:t>
            </a:r>
            <a:r>
              <a:rPr lang="ru-RU" sz="1600" b="1" dirty="0">
                <a:solidFill>
                  <a:srgbClr val="005580"/>
                </a:solidFill>
                <a:latin typeface="Calibri" panose="020F0502020204030204" pitchFamily="34" charset="0"/>
                <a:cs typeface="Helvetica" panose="020B0604020202020204" pitchFamily="34" charset="0"/>
              </a:rPr>
              <a:t>показателей </a:t>
            </a:r>
            <a:r>
              <a:rPr lang="ru-RU" sz="1600" dirty="0">
                <a:solidFill>
                  <a:srgbClr val="005580"/>
                </a:solidFill>
                <a:latin typeface="Calibri" panose="020F0502020204030204" pitchFamily="34" charset="0"/>
                <a:cs typeface="Helvetica" panose="020B0604020202020204" pitchFamily="34" charset="0"/>
              </a:rPr>
              <a:t>используется для построения Индекса открытости бюджета; оценивается своевременность и открытость публикации 8 ключевых бюджетных документов онлайн</a:t>
            </a:r>
            <a:endParaRPr lang="en-US" sz="1600" dirty="0"/>
          </a:p>
        </p:txBody>
      </p:sp>
      <p:sp>
        <p:nvSpPr>
          <p:cNvPr id="23" name="TextBox 22"/>
          <p:cNvSpPr txBox="1"/>
          <p:nvPr/>
        </p:nvSpPr>
        <p:spPr>
          <a:xfrm>
            <a:off x="6629400" y="4048542"/>
            <a:ext cx="2438400" cy="2339102"/>
          </a:xfrm>
          <a:prstGeom prst="rect">
            <a:avLst/>
          </a:prstGeom>
          <a:noFill/>
        </p:spPr>
        <p:txBody>
          <a:bodyPr wrap="square" rtlCol="0">
            <a:spAutoFit/>
          </a:bodyPr>
          <a:lstStyle/>
          <a:p>
            <a:pPr marL="114300" indent="-114300">
              <a:buFont typeface="Arial" panose="020B0604020202020204" pitchFamily="34" charset="0"/>
              <a:buChar char="•"/>
            </a:pPr>
            <a:r>
              <a:rPr lang="en-US" sz="1800" b="1" dirty="0">
                <a:solidFill>
                  <a:srgbClr val="005580"/>
                </a:solidFill>
                <a:latin typeface="Calibri" panose="020F0502020204030204" pitchFamily="34" charset="0"/>
                <a:cs typeface="Helvetica" panose="020B0604020202020204" pitchFamily="34" charset="0"/>
              </a:rPr>
              <a:t>18 </a:t>
            </a:r>
            <a:r>
              <a:rPr lang="ru-RU" sz="1800" b="1" dirty="0">
                <a:solidFill>
                  <a:srgbClr val="005580"/>
                </a:solidFill>
                <a:latin typeface="Calibri" panose="020F0502020204030204" pitchFamily="34" charset="0"/>
                <a:cs typeface="Helvetica" panose="020B0604020202020204" pitchFamily="34" charset="0"/>
              </a:rPr>
              <a:t>новых вопросов </a:t>
            </a:r>
            <a:r>
              <a:rPr lang="ru-RU" sz="1600" dirty="0">
                <a:solidFill>
                  <a:srgbClr val="005580"/>
                </a:solidFill>
                <a:latin typeface="Calibri" panose="020F0502020204030204" pitchFamily="34" charset="0"/>
                <a:cs typeface="Helvetica" panose="020B0604020202020204" pitchFamily="34" charset="0"/>
              </a:rPr>
              <a:t>направлены на изучение возможностей для участия общественности в процессе принятия решений о национальном бюджета и надзоре</a:t>
            </a:r>
            <a:endParaRPr lang="en-US" sz="1600" dirty="0">
              <a:solidFill>
                <a:srgbClr val="005580"/>
              </a:solidFill>
              <a:latin typeface="Calibri" panose="020F0502020204030204" pitchFamily="34" charset="0"/>
              <a:cs typeface="Helvetica" panose="020B0604020202020204" pitchFamily="34" charset="0"/>
            </a:endParaRPr>
          </a:p>
        </p:txBody>
      </p:sp>
      <p:sp>
        <p:nvSpPr>
          <p:cNvPr id="8" name="Footer Placeholder 2">
            <a:extLst>
              <a:ext uri="{FF2B5EF4-FFF2-40B4-BE49-F238E27FC236}">
                <a16:creationId xmlns:a16="http://schemas.microsoft.com/office/drawing/2014/main" id="{CA8239CB-2858-4D46-8D53-40948847E17F}"/>
              </a:ext>
            </a:extLst>
          </p:cNvPr>
          <p:cNvSpPr>
            <a:spLocks noGrp="1"/>
          </p:cNvSpPr>
          <p:nvPr>
            <p:ph type="ftr" sz="quarter" idx="11"/>
          </p:nvPr>
        </p:nvSpPr>
        <p:spPr>
          <a:xfrm>
            <a:off x="6019800" y="6324600"/>
            <a:ext cx="2667000" cy="304800"/>
          </a:xfrm>
        </p:spPr>
        <p:txBody>
          <a:bodyPr/>
          <a:lstStyle/>
          <a:p>
            <a:pPr>
              <a:defRPr/>
            </a:pPr>
            <a:r>
              <a:rPr lang="en-US" altLang="en-US" dirty="0"/>
              <a:t>www.internationalbudget.org</a:t>
            </a:r>
          </a:p>
        </p:txBody>
      </p:sp>
    </p:spTree>
    <p:extLst>
      <p:ext uri="{BB962C8B-B14F-4D97-AF65-F5344CB8AC3E}">
        <p14:creationId xmlns:p14="http://schemas.microsoft.com/office/powerpoint/2010/main" val="264617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1DDD-BBF2-4CB6-949C-EC27DAA8CB55}"/>
              </a:ext>
            </a:extLst>
          </p:cNvPr>
          <p:cNvSpPr>
            <a:spLocks noGrp="1"/>
          </p:cNvSpPr>
          <p:nvPr>
            <p:ph type="title"/>
          </p:nvPr>
        </p:nvSpPr>
        <p:spPr>
          <a:xfrm>
            <a:off x="762000" y="381000"/>
            <a:ext cx="7772400" cy="609600"/>
          </a:xfrm>
        </p:spPr>
        <p:txBody>
          <a:bodyPr/>
          <a:lstStyle/>
          <a:p>
            <a:r>
              <a:rPr lang="ru-RU" sz="4000" b="0" dirty="0">
                <a:latin typeface="Calibri" panose="020F0502020204030204" pitchFamily="34" charset="0"/>
              </a:rPr>
              <a:t>ИОБ</a:t>
            </a:r>
            <a:r>
              <a:rPr lang="en-US" sz="4000" b="0" dirty="0">
                <a:latin typeface="Calibri" panose="020F0502020204030204" pitchFamily="34" charset="0"/>
              </a:rPr>
              <a:t>:</a:t>
            </a:r>
            <a:r>
              <a:rPr lang="en-US" sz="4000" b="1" dirty="0">
                <a:latin typeface="Calibri" panose="020F0502020204030204" pitchFamily="34" charset="0"/>
              </a:rPr>
              <a:t> </a:t>
            </a:r>
            <a:r>
              <a:rPr lang="ru-RU" sz="4000" b="1" dirty="0">
                <a:latin typeface="Calibri" panose="020F0502020204030204" pitchFamily="34" charset="0"/>
              </a:rPr>
              <a:t>Охват стран ЦВЮВЕ</a:t>
            </a:r>
            <a:r>
              <a:rPr lang="en-US" sz="4000" b="1" dirty="0">
                <a:latin typeface="Calibri" panose="020F0502020204030204" pitchFamily="34" charset="0"/>
              </a:rPr>
              <a:t>+PEMPAL</a:t>
            </a:r>
          </a:p>
        </p:txBody>
      </p:sp>
      <p:sp>
        <p:nvSpPr>
          <p:cNvPr id="4" name="Content Placeholder 3">
            <a:extLst>
              <a:ext uri="{FF2B5EF4-FFF2-40B4-BE49-F238E27FC236}">
                <a16:creationId xmlns:a16="http://schemas.microsoft.com/office/drawing/2014/main" id="{698C863A-74F8-42B0-9D98-2064D5E3E727}"/>
              </a:ext>
            </a:extLst>
          </p:cNvPr>
          <p:cNvSpPr>
            <a:spLocks noGrp="1"/>
          </p:cNvSpPr>
          <p:nvPr>
            <p:ph sz="half" idx="2"/>
          </p:nvPr>
        </p:nvSpPr>
        <p:spPr>
          <a:xfrm>
            <a:off x="6248400" y="2004123"/>
            <a:ext cx="2514600" cy="3558476"/>
          </a:xfrm>
          <a:solidFill>
            <a:schemeClr val="bg1">
              <a:lumMod val="95000"/>
              <a:alpha val="40000"/>
            </a:schemeClr>
          </a:solidFill>
        </p:spPr>
        <p:txBody>
          <a:bodyPr>
            <a:normAutofit fontScale="25000" lnSpcReduction="20000"/>
          </a:bodyPr>
          <a:lstStyle/>
          <a:p>
            <a:pPr lvl="1"/>
            <a:endParaRPr lang="en-US" sz="800" b="1"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Армения</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Беларусь</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Кипр</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Эстония</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Косово</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Латвия</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Литва</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Черногория</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Туркмения</a:t>
            </a:r>
            <a:endParaRPr lang="en-US" sz="7200" dirty="0">
              <a:solidFill>
                <a:srgbClr val="006598"/>
              </a:solidFill>
              <a:latin typeface="Calibri" panose="020F0502020204030204" pitchFamily="34" charset="0"/>
            </a:endParaRPr>
          </a:p>
          <a:p>
            <a:pPr lvl="1">
              <a:buFont typeface="Courier New" panose="02070309020205020404" pitchFamily="49" charset="0"/>
              <a:buChar char="o"/>
            </a:pPr>
            <a:r>
              <a:rPr lang="ru-RU" sz="7200" dirty="0">
                <a:solidFill>
                  <a:srgbClr val="006598"/>
                </a:solidFill>
                <a:latin typeface="Calibri" panose="020F0502020204030204" pitchFamily="34" charset="0"/>
              </a:rPr>
              <a:t>Узбекистан</a:t>
            </a:r>
            <a:endParaRPr lang="en-US" sz="7200" dirty="0">
              <a:solidFill>
                <a:srgbClr val="006598"/>
              </a:solidFill>
              <a:latin typeface="Calibri" panose="020F0502020204030204" pitchFamily="34" charset="0"/>
            </a:endParaRPr>
          </a:p>
        </p:txBody>
      </p:sp>
      <p:sp>
        <p:nvSpPr>
          <p:cNvPr id="6" name="Slide Number Placeholder 5">
            <a:extLst>
              <a:ext uri="{FF2B5EF4-FFF2-40B4-BE49-F238E27FC236}">
                <a16:creationId xmlns:a16="http://schemas.microsoft.com/office/drawing/2014/main" id="{904B7A75-41DB-4E8C-A9CF-133301B8E65C}"/>
              </a:ext>
            </a:extLst>
          </p:cNvPr>
          <p:cNvSpPr>
            <a:spLocks noGrp="1"/>
          </p:cNvSpPr>
          <p:nvPr>
            <p:ph type="sldNum" sz="quarter" idx="12"/>
          </p:nvPr>
        </p:nvSpPr>
        <p:spPr/>
        <p:txBody>
          <a:bodyPr/>
          <a:lstStyle/>
          <a:p>
            <a:pPr>
              <a:defRPr/>
            </a:pPr>
            <a:fld id="{B6FB45BE-0F17-46A1-BCDD-050C2B8CD8FB}" type="slidenum">
              <a:rPr lang="en-US" altLang="en-US" smtClean="0"/>
              <a:pPr>
                <a:defRPr/>
              </a:pPr>
              <a:t>4</a:t>
            </a:fld>
            <a:endParaRPr lang="en-US" altLang="en-US" dirty="0"/>
          </a:p>
        </p:txBody>
      </p:sp>
      <p:sp>
        <p:nvSpPr>
          <p:cNvPr id="7" name="Content Placeholder 2">
            <a:extLst>
              <a:ext uri="{FF2B5EF4-FFF2-40B4-BE49-F238E27FC236}">
                <a16:creationId xmlns:a16="http://schemas.microsoft.com/office/drawing/2014/main" id="{72C512E5-19C6-44D7-8E54-46F132531065}"/>
              </a:ext>
            </a:extLst>
          </p:cNvPr>
          <p:cNvSpPr txBox="1">
            <a:spLocks/>
          </p:cNvSpPr>
          <p:nvPr/>
        </p:nvSpPr>
        <p:spPr bwMode="auto">
          <a:xfrm>
            <a:off x="3505200" y="1588625"/>
            <a:ext cx="2286000" cy="3973975"/>
          </a:xfrm>
          <a:prstGeom prst="rect">
            <a:avLst/>
          </a:prstGeom>
          <a:solidFill>
            <a:srgbClr val="FFC000">
              <a:alpha val="16000"/>
            </a:srgbClr>
          </a:solidFill>
          <a:ln>
            <a:noFill/>
          </a:ln>
          <a:effectLst/>
          <a:extLst/>
        </p:spPr>
        <p:txBody>
          <a:bodyPr vert="horz" wrap="square" lIns="0" tIns="45720" rIns="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2"/>
            </a:pPr>
            <a:r>
              <a:rPr lang="ru-RU" sz="1800" dirty="0">
                <a:solidFill>
                  <a:srgbClr val="006598"/>
                </a:solidFill>
                <a:latin typeface="Calibri" panose="020F0502020204030204" pitchFamily="34" charset="0"/>
              </a:rPr>
              <a:t>Молдова</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Польша</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Румыния</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Россия</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Сербия</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Словакия</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Словения</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Таджикистан</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Турция</a:t>
            </a:r>
            <a:endParaRPr lang="en-US" sz="1800" dirty="0">
              <a:solidFill>
                <a:srgbClr val="006598"/>
              </a:solidFill>
              <a:latin typeface="Calibri" panose="020F0502020204030204" pitchFamily="34" charset="0"/>
            </a:endParaRPr>
          </a:p>
          <a:p>
            <a:pPr marL="514350" indent="-514350">
              <a:buFont typeface="+mj-lt"/>
              <a:buAutoNum type="arabicPeriod" startAt="12"/>
            </a:pPr>
            <a:r>
              <a:rPr lang="ru-RU" sz="1800" dirty="0">
                <a:solidFill>
                  <a:srgbClr val="006598"/>
                </a:solidFill>
                <a:latin typeface="Calibri" panose="020F0502020204030204" pitchFamily="34" charset="0"/>
              </a:rPr>
              <a:t>Украина</a:t>
            </a:r>
            <a:endParaRPr lang="en-US" sz="1800" dirty="0">
              <a:solidFill>
                <a:srgbClr val="006598"/>
              </a:solidFill>
              <a:latin typeface="Calibri" panose="020F0502020204030204" pitchFamily="34" charset="0"/>
            </a:endParaRPr>
          </a:p>
        </p:txBody>
      </p:sp>
      <p:sp>
        <p:nvSpPr>
          <p:cNvPr id="10" name="Content Placeholder 2">
            <a:extLst>
              <a:ext uri="{FF2B5EF4-FFF2-40B4-BE49-F238E27FC236}">
                <a16:creationId xmlns:a16="http://schemas.microsoft.com/office/drawing/2014/main" id="{6134D882-36CB-4324-AA3F-CDD6E055E4B1}"/>
              </a:ext>
            </a:extLst>
          </p:cNvPr>
          <p:cNvSpPr txBox="1">
            <a:spLocks/>
          </p:cNvSpPr>
          <p:nvPr/>
        </p:nvSpPr>
        <p:spPr bwMode="auto">
          <a:xfrm>
            <a:off x="607359" y="1573673"/>
            <a:ext cx="2743200" cy="4003877"/>
          </a:xfrm>
          <a:prstGeom prst="rect">
            <a:avLst/>
          </a:prstGeom>
          <a:solidFill>
            <a:srgbClr val="FFC000">
              <a:alpha val="16000"/>
            </a:srgbClr>
          </a:solidFill>
          <a:ln>
            <a:noFill/>
          </a:ln>
          <a:effectLst/>
          <a:extLst/>
        </p:spPr>
        <p:txBody>
          <a:bodyPr vert="horz" wrap="square" lIns="0" tIns="45720" rIns="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ru-RU" sz="1800" dirty="0">
                <a:solidFill>
                  <a:srgbClr val="006598"/>
                </a:solidFill>
                <a:latin typeface="Calibri" panose="020F0502020204030204" pitchFamily="34" charset="0"/>
              </a:rPr>
              <a:t>Албания</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Азербайджан</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Босния и Герцеговина</a:t>
            </a:r>
          </a:p>
          <a:p>
            <a:pPr marL="514350" indent="-514350">
              <a:buFont typeface="+mj-lt"/>
              <a:buAutoNum type="arabicPeriod"/>
            </a:pPr>
            <a:r>
              <a:rPr lang="ru-RU" sz="1800" dirty="0">
                <a:solidFill>
                  <a:srgbClr val="006598"/>
                </a:solidFill>
                <a:latin typeface="Calibri" panose="020F0502020204030204" pitchFamily="34" charset="0"/>
              </a:rPr>
              <a:t>Болгария</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Хорватия</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Чехия</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Грузия</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Венгрия</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Казахстан</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Киргизская Республика</a:t>
            </a:r>
            <a:endParaRPr lang="en-US" sz="1800" dirty="0">
              <a:solidFill>
                <a:srgbClr val="006598"/>
              </a:solidFill>
              <a:latin typeface="Calibri" panose="020F0502020204030204" pitchFamily="34" charset="0"/>
            </a:endParaRPr>
          </a:p>
          <a:p>
            <a:pPr marL="514350" indent="-514350">
              <a:buFont typeface="+mj-lt"/>
              <a:buAutoNum type="arabicPeriod"/>
            </a:pPr>
            <a:r>
              <a:rPr lang="ru-RU" sz="1800" dirty="0">
                <a:solidFill>
                  <a:srgbClr val="006598"/>
                </a:solidFill>
                <a:latin typeface="Calibri" panose="020F0502020204030204" pitchFamily="34" charset="0"/>
              </a:rPr>
              <a:t>Македония</a:t>
            </a:r>
            <a:endParaRPr lang="en-US" sz="1800" dirty="0">
              <a:solidFill>
                <a:srgbClr val="006598"/>
              </a:solidFill>
              <a:latin typeface="Calibri" panose="020F0502020204030204" pitchFamily="34" charset="0"/>
            </a:endParaRPr>
          </a:p>
        </p:txBody>
      </p:sp>
      <p:sp>
        <p:nvSpPr>
          <p:cNvPr id="11" name="Title 1">
            <a:extLst>
              <a:ext uri="{FF2B5EF4-FFF2-40B4-BE49-F238E27FC236}">
                <a16:creationId xmlns:a16="http://schemas.microsoft.com/office/drawing/2014/main" id="{DA2DEC5E-B534-4641-BE42-4C96AD5B0095}"/>
              </a:ext>
            </a:extLst>
          </p:cNvPr>
          <p:cNvSpPr txBox="1">
            <a:spLocks/>
          </p:cNvSpPr>
          <p:nvPr/>
        </p:nvSpPr>
        <p:spPr bwMode="auto">
          <a:xfrm>
            <a:off x="607359" y="990600"/>
            <a:ext cx="5181600" cy="58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l" rtl="0" eaLnBrk="0" fontAlgn="base" hangingPunct="0">
              <a:spcBef>
                <a:spcPct val="0"/>
              </a:spcBef>
              <a:spcAft>
                <a:spcPct val="0"/>
              </a:spcAft>
              <a:defRPr sz="3600" kern="1200">
                <a:solidFill>
                  <a:srgbClr val="005580"/>
                </a:solidFill>
                <a:latin typeface="+mj-lt"/>
                <a:ea typeface="+mj-ea"/>
                <a:cs typeface="+mj-cs"/>
              </a:defRPr>
            </a:lvl1pPr>
            <a:lvl2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2pPr>
            <a:lvl3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3pPr>
            <a:lvl4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4pPr>
            <a:lvl5pPr algn="l" rtl="0" eaLnBrk="0" fontAlgn="base" hangingPunct="0">
              <a:spcBef>
                <a:spcPct val="0"/>
              </a:spcBef>
              <a:spcAft>
                <a:spcPct val="0"/>
              </a:spcAft>
              <a:defRPr sz="3600">
                <a:solidFill>
                  <a:srgbClr val="005580"/>
                </a:solidFill>
                <a:latin typeface="Arial" panose="020B0604020202020204" pitchFamily="34" charset="0"/>
                <a:ea typeface="Osaka" pitchFamily="48" charset="-128"/>
              </a:defRPr>
            </a:lvl5pPr>
            <a:lvl6pPr marL="457200" algn="l" rtl="0" fontAlgn="base">
              <a:spcBef>
                <a:spcPct val="0"/>
              </a:spcBef>
              <a:spcAft>
                <a:spcPct val="0"/>
              </a:spcAft>
              <a:defRPr sz="3600">
                <a:solidFill>
                  <a:srgbClr val="005580"/>
                </a:solidFill>
                <a:latin typeface="Arial" panose="020B0604020202020204" pitchFamily="34" charset="0"/>
                <a:ea typeface="Osaka" pitchFamily="48" charset="-128"/>
              </a:defRPr>
            </a:lvl6pPr>
            <a:lvl7pPr marL="914400" algn="l" rtl="0" fontAlgn="base">
              <a:spcBef>
                <a:spcPct val="0"/>
              </a:spcBef>
              <a:spcAft>
                <a:spcPct val="0"/>
              </a:spcAft>
              <a:defRPr sz="3600">
                <a:solidFill>
                  <a:srgbClr val="005580"/>
                </a:solidFill>
                <a:latin typeface="Arial" panose="020B0604020202020204" pitchFamily="34" charset="0"/>
                <a:ea typeface="Osaka" pitchFamily="48" charset="-128"/>
              </a:defRPr>
            </a:lvl7pPr>
            <a:lvl8pPr marL="1371600" algn="l" rtl="0" fontAlgn="base">
              <a:spcBef>
                <a:spcPct val="0"/>
              </a:spcBef>
              <a:spcAft>
                <a:spcPct val="0"/>
              </a:spcAft>
              <a:defRPr sz="3600">
                <a:solidFill>
                  <a:srgbClr val="005580"/>
                </a:solidFill>
                <a:latin typeface="Arial" panose="020B0604020202020204" pitchFamily="34" charset="0"/>
                <a:ea typeface="Osaka" pitchFamily="48" charset="-128"/>
              </a:defRPr>
            </a:lvl8pPr>
            <a:lvl9pPr marL="1828800" algn="l" rtl="0" fontAlgn="base">
              <a:spcBef>
                <a:spcPct val="0"/>
              </a:spcBef>
              <a:spcAft>
                <a:spcPct val="0"/>
              </a:spcAft>
              <a:defRPr sz="3600">
                <a:solidFill>
                  <a:srgbClr val="005580"/>
                </a:solidFill>
                <a:latin typeface="Arial" panose="020B0604020202020204" pitchFamily="34" charset="0"/>
                <a:ea typeface="Osaka" pitchFamily="48" charset="-128"/>
              </a:defRPr>
            </a:lvl9pPr>
          </a:lstStyle>
          <a:p>
            <a:r>
              <a:rPr lang="ru-RU" sz="1600" b="1" dirty="0">
                <a:solidFill>
                  <a:srgbClr val="006598"/>
                </a:solidFill>
                <a:latin typeface="Calibri" panose="020F0502020204030204" pitchFamily="34" charset="0"/>
              </a:rPr>
              <a:t>Страны, в которых проведена оценка в рамках обследования в </a:t>
            </a:r>
            <a:r>
              <a:rPr lang="en-US" sz="1600" b="1" dirty="0">
                <a:solidFill>
                  <a:srgbClr val="006598"/>
                </a:solidFill>
                <a:latin typeface="Calibri" panose="020F0502020204030204" pitchFamily="34" charset="0"/>
              </a:rPr>
              <a:t>2017</a:t>
            </a:r>
            <a:r>
              <a:rPr lang="ru-RU" sz="1600" b="1" dirty="0">
                <a:solidFill>
                  <a:srgbClr val="006598"/>
                </a:solidFill>
                <a:latin typeface="Calibri" panose="020F0502020204030204" pitchFamily="34" charset="0"/>
              </a:rPr>
              <a:t>г. </a:t>
            </a:r>
            <a:endParaRPr lang="en-US" sz="1600" b="1" dirty="0">
              <a:solidFill>
                <a:srgbClr val="006598"/>
              </a:solidFill>
              <a:latin typeface="Calibri" panose="020F0502020204030204" pitchFamily="34" charset="0"/>
            </a:endParaRPr>
          </a:p>
        </p:txBody>
      </p:sp>
      <p:sp>
        <p:nvSpPr>
          <p:cNvPr id="5" name="Rectangle 4">
            <a:extLst>
              <a:ext uri="{FF2B5EF4-FFF2-40B4-BE49-F238E27FC236}">
                <a16:creationId xmlns:a16="http://schemas.microsoft.com/office/drawing/2014/main" id="{5D980243-A9FB-4EDA-AEC8-BF6E479987A2}"/>
              </a:ext>
            </a:extLst>
          </p:cNvPr>
          <p:cNvSpPr/>
          <p:nvPr/>
        </p:nvSpPr>
        <p:spPr>
          <a:xfrm>
            <a:off x="6100482" y="1173126"/>
            <a:ext cx="2667001" cy="584775"/>
          </a:xfrm>
          <a:prstGeom prst="rect">
            <a:avLst/>
          </a:prstGeom>
        </p:spPr>
        <p:txBody>
          <a:bodyPr wrap="square">
            <a:spAutoFit/>
          </a:bodyPr>
          <a:lstStyle/>
          <a:p>
            <a:pPr marL="0" indent="0" algn="ctr">
              <a:buNone/>
            </a:pPr>
            <a:r>
              <a:rPr lang="en-US" sz="1600" b="1" dirty="0">
                <a:solidFill>
                  <a:srgbClr val="006598"/>
                </a:solidFill>
                <a:latin typeface="Calibri" panose="020F0502020204030204" pitchFamily="34" charset="0"/>
              </a:rPr>
              <a:t>10 </a:t>
            </a:r>
            <a:r>
              <a:rPr lang="ru-RU" sz="1600" b="1" dirty="0">
                <a:solidFill>
                  <a:srgbClr val="006598"/>
                </a:solidFill>
                <a:latin typeface="Calibri" panose="020F0502020204030204" pitchFamily="34" charset="0"/>
              </a:rPr>
              <a:t>стран, в которых не проводилась оценка</a:t>
            </a:r>
            <a:endParaRPr lang="en-US" sz="1600" b="1" dirty="0">
              <a:solidFill>
                <a:srgbClr val="006598"/>
              </a:solidFill>
              <a:latin typeface="Calibri" panose="020F0502020204030204" pitchFamily="34" charset="0"/>
            </a:endParaRPr>
          </a:p>
        </p:txBody>
      </p:sp>
    </p:spTree>
    <p:extLst>
      <p:ext uri="{BB962C8B-B14F-4D97-AF65-F5344CB8AC3E}">
        <p14:creationId xmlns:p14="http://schemas.microsoft.com/office/powerpoint/2010/main" val="97011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33400"/>
          </a:xfrm>
        </p:spPr>
        <p:txBody>
          <a:bodyPr/>
          <a:lstStyle/>
          <a:p>
            <a:pPr algn="ctr"/>
            <a:r>
              <a:rPr lang="ru-RU" sz="2000" b="0" dirty="0">
                <a:solidFill>
                  <a:srgbClr val="E77033"/>
                </a:solidFill>
                <a:latin typeface="Calibri" panose="020F0502020204030204" pitchFamily="34" charset="0"/>
                <a:cs typeface="Helvetica" panose="020B0604020202020204" pitchFamily="34" charset="0"/>
              </a:rPr>
              <a:t>Вывод №</a:t>
            </a:r>
            <a:r>
              <a:rPr lang="en-US" sz="2000" b="0" dirty="0">
                <a:cs typeface="Helvetica" panose="020B0604020202020204" pitchFamily="34" charset="0"/>
              </a:rPr>
              <a:t>1:</a:t>
            </a:r>
            <a:r>
              <a:rPr lang="en-US" sz="2000" dirty="0">
                <a:cs typeface="Helvetica" panose="020B0604020202020204" pitchFamily="34" charset="0"/>
              </a:rPr>
              <a:t> </a:t>
            </a:r>
            <a:r>
              <a:rPr lang="ru-RU" sz="2000" dirty="0">
                <a:cs typeface="Helvetica" panose="020B0604020202020204" pitchFamily="34" charset="0"/>
              </a:rPr>
              <a:t>в </a:t>
            </a:r>
            <a:r>
              <a:rPr lang="en-US" sz="2000" b="1" dirty="0">
                <a:solidFill>
                  <a:srgbClr val="E77033"/>
                </a:solidFill>
                <a:latin typeface="Calibri" panose="020F0502020204030204" pitchFamily="34" charset="0"/>
                <a:cs typeface="Helvetica" panose="020B0604020202020204" pitchFamily="34" charset="0"/>
              </a:rPr>
              <a:t>3 </a:t>
            </a:r>
            <a:r>
              <a:rPr lang="ru-RU" sz="2000" b="1" dirty="0">
                <a:solidFill>
                  <a:srgbClr val="E77033"/>
                </a:solidFill>
                <a:latin typeface="Calibri" panose="020F0502020204030204" pitchFamily="34" charset="0"/>
                <a:cs typeface="Helvetica" panose="020B0604020202020204" pitchFamily="34" charset="0"/>
              </a:rPr>
              <a:t>из </a:t>
            </a:r>
            <a:r>
              <a:rPr lang="en-US" sz="2000" b="1" dirty="0">
                <a:solidFill>
                  <a:srgbClr val="E77033"/>
                </a:solidFill>
                <a:latin typeface="Calibri" panose="020F0502020204030204" pitchFamily="34" charset="0"/>
                <a:cs typeface="Helvetica" panose="020B0604020202020204" pitchFamily="34" charset="0"/>
              </a:rPr>
              <a:t>4 </a:t>
            </a:r>
            <a:r>
              <a:rPr lang="ru-RU" sz="2000" b="1" dirty="0">
                <a:solidFill>
                  <a:srgbClr val="E77033"/>
                </a:solidFill>
                <a:latin typeface="Calibri" panose="020F0502020204030204" pitchFamily="34" charset="0"/>
                <a:cs typeface="Helvetica" panose="020B0604020202020204" pitchFamily="34" charset="0"/>
              </a:rPr>
              <a:t>стран результаты ИОБ неудовлетворительные</a:t>
            </a:r>
            <a:endParaRPr lang="en-US" sz="2000" b="1" dirty="0">
              <a:solidFill>
                <a:srgbClr val="E77033"/>
              </a:solidFill>
              <a:latin typeface="Calibri" panose="020F0502020204030204" pitchFamily="34" charset="0"/>
              <a:cs typeface="Helvetica" panose="020B0604020202020204" pitchFamily="34" charset="0"/>
            </a:endParaRPr>
          </a:p>
        </p:txBody>
      </p:sp>
      <p:sp>
        <p:nvSpPr>
          <p:cNvPr id="3" name="Content Placeholder 2"/>
          <p:cNvSpPr>
            <a:spLocks noGrp="1"/>
          </p:cNvSpPr>
          <p:nvPr>
            <p:ph sz="half" idx="1"/>
          </p:nvPr>
        </p:nvSpPr>
        <p:spPr>
          <a:xfrm>
            <a:off x="762000" y="762000"/>
            <a:ext cx="7772400" cy="1600200"/>
          </a:xfrm>
        </p:spPr>
        <p:txBody>
          <a:bodyPr/>
          <a:lstStyle/>
          <a:p>
            <a:r>
              <a:rPr lang="ru-RU" sz="1800" dirty="0">
                <a:latin typeface="Calibri" panose="020F0502020204030204" pitchFamily="34" charset="0"/>
                <a:cs typeface="Helvetica" panose="020B0604020202020204" pitchFamily="34" charset="0"/>
              </a:rPr>
              <a:t>Средний балл по ИОБ по итогам обследования </a:t>
            </a:r>
            <a:r>
              <a:rPr lang="en-US" sz="1800" dirty="0">
                <a:latin typeface="Calibri" panose="020F0502020204030204" pitchFamily="34" charset="0"/>
                <a:cs typeface="Helvetica" panose="020B0604020202020204" pitchFamily="34" charset="0"/>
              </a:rPr>
              <a:t>115 </a:t>
            </a:r>
            <a:r>
              <a:rPr lang="ru-RU" sz="1800" dirty="0">
                <a:latin typeface="Calibri" panose="020F0502020204030204" pitchFamily="34" charset="0"/>
                <a:cs typeface="Helvetica" panose="020B0604020202020204" pitchFamily="34" charset="0"/>
              </a:rPr>
              <a:t>стран, проведенного в </a:t>
            </a:r>
            <a:r>
              <a:rPr lang="en-US" sz="1800" dirty="0">
                <a:latin typeface="Calibri" panose="020F0502020204030204" pitchFamily="34" charset="0"/>
                <a:cs typeface="Helvetica" panose="020B0604020202020204" pitchFamily="34" charset="0"/>
              </a:rPr>
              <a:t>2017 </a:t>
            </a:r>
            <a:r>
              <a:rPr lang="ru-RU" sz="1800" dirty="0">
                <a:latin typeface="Calibri" panose="020F0502020204030204" pitchFamily="34" charset="0"/>
                <a:cs typeface="Helvetica" panose="020B0604020202020204" pitchFamily="34" charset="0"/>
              </a:rPr>
              <a:t>г., составляет </a:t>
            </a:r>
            <a:r>
              <a:rPr lang="en-US" sz="1800" dirty="0">
                <a:latin typeface="Calibri" panose="020F0502020204030204" pitchFamily="34" charset="0"/>
                <a:cs typeface="Helvetica" panose="020B0604020202020204" pitchFamily="34" charset="0"/>
              </a:rPr>
              <a:t>42 </a:t>
            </a:r>
            <a:r>
              <a:rPr lang="ru-RU" sz="1800" dirty="0">
                <a:latin typeface="Calibri" panose="020F0502020204030204" pitchFamily="34" charset="0"/>
                <a:cs typeface="Helvetica" panose="020B0604020202020204" pitchFamily="34" charset="0"/>
              </a:rPr>
              <a:t>из </a:t>
            </a:r>
            <a:r>
              <a:rPr lang="en-US" sz="1800" dirty="0">
                <a:latin typeface="Calibri" panose="020F0502020204030204" pitchFamily="34" charset="0"/>
                <a:cs typeface="Helvetica" panose="020B0604020202020204" pitchFamily="34" charset="0"/>
              </a:rPr>
              <a:t>100, </a:t>
            </a:r>
            <a:r>
              <a:rPr lang="en-US" sz="1800" dirty="0">
                <a:latin typeface="Calibri" panose="020F0502020204030204" pitchFamily="34" charset="0"/>
                <a:cs typeface="Helvetica" panose="020B0604020202020204" pitchFamily="34" charset="0"/>
                <a:sym typeface="Wingdings" panose="05000000000000000000" pitchFamily="2" charset="2"/>
              </a:rPr>
              <a:t> </a:t>
            </a:r>
            <a:r>
              <a:rPr lang="ru-RU" sz="1800" dirty="0">
                <a:latin typeface="Calibri" panose="020F0502020204030204" pitchFamily="34" charset="0"/>
                <a:cs typeface="Helvetica" panose="020B0604020202020204" pitchFamily="34" charset="0"/>
                <a:sym typeface="Wingdings" panose="05000000000000000000" pitchFamily="2" charset="2"/>
              </a:rPr>
              <a:t>уровень </a:t>
            </a:r>
            <a:r>
              <a:rPr lang="ru-RU" sz="1800" dirty="0">
                <a:latin typeface="Calibri" panose="020F0502020204030204" pitchFamily="34" charset="0"/>
                <a:cs typeface="Helvetica" panose="020B0604020202020204" pitchFamily="34" charset="0"/>
              </a:rPr>
              <a:t>прозрачности в мире </a:t>
            </a:r>
            <a:r>
              <a:rPr lang="ru-RU" sz="1800" b="1" dirty="0">
                <a:latin typeface="Calibri" panose="020F0502020204030204" pitchFamily="34" charset="0"/>
                <a:cs typeface="Helvetica" panose="020B0604020202020204" pitchFamily="34" charset="0"/>
              </a:rPr>
              <a:t>недостаточный</a:t>
            </a:r>
            <a:endParaRPr lang="en-US" sz="1800" b="1" dirty="0">
              <a:latin typeface="Calibri" panose="020F0502020204030204" pitchFamily="34" charset="0"/>
              <a:cs typeface="Helvetica" panose="020B0604020202020204" pitchFamily="34" charset="0"/>
            </a:endParaRPr>
          </a:p>
          <a:p>
            <a:r>
              <a:rPr lang="en-US" sz="1800" dirty="0">
                <a:latin typeface="Calibri" panose="020F0502020204030204" pitchFamily="34" charset="0"/>
                <a:cs typeface="Helvetica" panose="020B0604020202020204" pitchFamily="34" charset="0"/>
              </a:rPr>
              <a:t>89 </a:t>
            </a:r>
            <a:r>
              <a:rPr lang="ru-RU" sz="1800" dirty="0">
                <a:latin typeface="Calibri" panose="020F0502020204030204" pitchFamily="34" charset="0"/>
                <a:cs typeface="Helvetica" panose="020B0604020202020204" pitchFamily="34" charset="0"/>
              </a:rPr>
              <a:t>из </a:t>
            </a:r>
            <a:r>
              <a:rPr lang="en-US" sz="1800" dirty="0">
                <a:latin typeface="Calibri" panose="020F0502020204030204" pitchFamily="34" charset="0"/>
                <a:cs typeface="Helvetica" panose="020B0604020202020204" pitchFamily="34" charset="0"/>
              </a:rPr>
              <a:t>115 </a:t>
            </a:r>
            <a:r>
              <a:rPr lang="ru-RU" sz="1800" dirty="0">
                <a:latin typeface="Calibri" panose="020F0502020204030204" pitchFamily="34" charset="0"/>
                <a:cs typeface="Helvetica" panose="020B0604020202020204" pitchFamily="34" charset="0"/>
              </a:rPr>
              <a:t>обследованных стран не предоставили общественности достаточную информацию о национальных бюджетах</a:t>
            </a:r>
            <a:endParaRPr lang="en-US" sz="1900"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a:xfrm>
            <a:off x="8686800" y="6324600"/>
            <a:ext cx="381000" cy="304800"/>
          </a:xfrm>
        </p:spPr>
        <p:txBody>
          <a:bodyPr/>
          <a:lstStyle/>
          <a:p>
            <a:pPr>
              <a:defRPr/>
            </a:pPr>
            <a:fld id="{B6FB45BE-0F17-46A1-BCDD-050C2B8CD8FB}" type="slidenum">
              <a:rPr lang="en-US" altLang="en-US" smtClean="0"/>
              <a:pPr>
                <a:defRPr/>
              </a:pPr>
              <a:t>5</a:t>
            </a:fld>
            <a:endParaRPr lang="en-US" altLang="en-US" dirty="0"/>
          </a:p>
        </p:txBody>
      </p:sp>
      <p:pic>
        <p:nvPicPr>
          <p:cNvPr id="15" name="Picture 14"/>
          <p:cNvPicPr>
            <a:picLocks noChangeAspect="1"/>
          </p:cNvPicPr>
          <p:nvPr/>
        </p:nvPicPr>
        <p:blipFill>
          <a:blip r:embed="rId3"/>
          <a:stretch>
            <a:fillRect/>
          </a:stretch>
        </p:blipFill>
        <p:spPr>
          <a:xfrm>
            <a:off x="381000" y="2428875"/>
            <a:ext cx="7772400" cy="4405828"/>
          </a:xfrm>
          <a:prstGeom prst="rect">
            <a:avLst/>
          </a:prstGeom>
        </p:spPr>
      </p:pic>
    </p:spTree>
    <p:extLst>
      <p:ext uri="{BB962C8B-B14F-4D97-AF65-F5344CB8AC3E}">
        <p14:creationId xmlns:p14="http://schemas.microsoft.com/office/powerpoint/2010/main" val="289006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990600"/>
          </a:xfrm>
        </p:spPr>
        <p:txBody>
          <a:bodyPr/>
          <a:lstStyle/>
          <a:p>
            <a:pPr algn="ctr"/>
            <a:r>
              <a:rPr lang="ru-RU" sz="2400" b="0" dirty="0">
                <a:solidFill>
                  <a:srgbClr val="E77033"/>
                </a:solidFill>
                <a:latin typeface="Calibri" panose="020F0502020204030204" pitchFamily="34" charset="0"/>
                <a:cs typeface="Helvetica" panose="020B0604020202020204" pitchFamily="34" charset="0"/>
              </a:rPr>
              <a:t>Результаты стран ЦВЮВЕ</a:t>
            </a:r>
            <a:r>
              <a:rPr lang="en-US" sz="2400" b="0" dirty="0">
                <a:solidFill>
                  <a:srgbClr val="E77033"/>
                </a:solidFill>
                <a:latin typeface="Calibri" panose="020F0502020204030204" pitchFamily="34" charset="0"/>
                <a:cs typeface="Helvetica" panose="020B0604020202020204" pitchFamily="34" charset="0"/>
              </a:rPr>
              <a:t>/PEMPAL:</a:t>
            </a:r>
            <a:r>
              <a:rPr lang="en-US" sz="2400" b="1" dirty="0">
                <a:solidFill>
                  <a:srgbClr val="E77033"/>
                </a:solidFill>
                <a:latin typeface="Calibri" panose="020F0502020204030204" pitchFamily="34" charset="0"/>
                <a:cs typeface="Helvetica" panose="020B0604020202020204" pitchFamily="34" charset="0"/>
              </a:rPr>
              <a:t> </a:t>
            </a:r>
            <a:br>
              <a:rPr lang="en-US" sz="2400" b="1" dirty="0">
                <a:solidFill>
                  <a:srgbClr val="E77033"/>
                </a:solidFill>
                <a:latin typeface="Calibri" panose="020F0502020204030204" pitchFamily="34" charset="0"/>
                <a:cs typeface="Helvetica" panose="020B0604020202020204" pitchFamily="34" charset="0"/>
              </a:rPr>
            </a:br>
            <a:r>
              <a:rPr lang="ru-RU" sz="2400" b="1" dirty="0">
                <a:solidFill>
                  <a:srgbClr val="E77033"/>
                </a:solidFill>
                <a:latin typeface="Calibri" panose="020F0502020204030204" pitchFamily="34" charset="0"/>
                <a:cs typeface="Helvetica" panose="020B0604020202020204" pitchFamily="34" charset="0"/>
              </a:rPr>
              <a:t>страны предоставляют недостаточную бюджетную информацию</a:t>
            </a:r>
            <a:endParaRPr lang="en-US" sz="2400" dirty="0">
              <a:solidFill>
                <a:srgbClr val="E77033"/>
              </a:solidFill>
              <a:latin typeface="Calibri" panose="020F050202020403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pPr>
              <a:defRPr/>
            </a:pPr>
            <a:fld id="{B6FB45BE-0F17-46A1-BCDD-050C2B8CD8FB}" type="slidenum">
              <a:rPr lang="en-US" altLang="en-US" smtClean="0"/>
              <a:pPr>
                <a:defRPr/>
              </a:pPr>
              <a:t>6</a:t>
            </a:fld>
            <a:endParaRPr lang="en-US" altLang="en-US" dirty="0"/>
          </a:p>
        </p:txBody>
      </p:sp>
      <p:graphicFrame>
        <p:nvGraphicFramePr>
          <p:cNvPr id="7" name="Chart 6">
            <a:extLst>
              <a:ext uri="{FF2B5EF4-FFF2-40B4-BE49-F238E27FC236}">
                <a16:creationId xmlns:a16="http://schemas.microsoft.com/office/drawing/2014/main" id="{C151CA42-EDAF-479F-BEDF-B2AA9EA4DCFF}"/>
              </a:ext>
            </a:extLst>
          </p:cNvPr>
          <p:cNvGraphicFramePr>
            <a:graphicFrameLocks/>
          </p:cNvGraphicFramePr>
          <p:nvPr>
            <p:extLst>
              <p:ext uri="{D42A27DB-BD31-4B8C-83A1-F6EECF244321}">
                <p14:modId xmlns:p14="http://schemas.microsoft.com/office/powerpoint/2010/main" val="3131538911"/>
              </p:ext>
            </p:extLst>
          </p:nvPr>
        </p:nvGraphicFramePr>
        <p:xfrm>
          <a:off x="586360" y="1295400"/>
          <a:ext cx="4732244"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7">
            <a:extLst>
              <a:ext uri="{FF2B5EF4-FFF2-40B4-BE49-F238E27FC236}">
                <a16:creationId xmlns:a16="http://schemas.microsoft.com/office/drawing/2014/main" id="{D3F90256-70F5-4B1B-B880-7985DE0C8872}"/>
              </a:ext>
            </a:extLst>
          </p:cNvPr>
          <p:cNvSpPr txBox="1">
            <a:spLocks noChangeArrowheads="1"/>
          </p:cNvSpPr>
          <p:nvPr/>
        </p:nvSpPr>
        <p:spPr bwMode="auto">
          <a:xfrm>
            <a:off x="4088009" y="5360313"/>
            <a:ext cx="7793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r>
              <a:rPr lang="pt-BR" altLang="en-US" sz="1100" b="1" dirty="0">
                <a:latin typeface="Calibri Light" panose="020F0302020204030204" pitchFamily="34" charset="0"/>
              </a:rPr>
            </a:br>
            <a:r>
              <a:rPr lang="pt-BR" altLang="en-US" sz="1100" dirty="0">
                <a:latin typeface="Calibri Light" panose="020F0302020204030204" pitchFamily="34" charset="0"/>
              </a:rPr>
              <a:t>22 </a:t>
            </a:r>
            <a:r>
              <a:rPr lang="ru-RU" altLang="en-US" sz="1100" dirty="0">
                <a:latin typeface="Calibri Light" panose="020F0302020204030204" pitchFamily="34" charset="0"/>
              </a:rPr>
              <a:t>страны</a:t>
            </a:r>
            <a:endParaRPr lang="en-CA" altLang="en-US" sz="1100" dirty="0">
              <a:latin typeface="Calibri Light" panose="020F0302020204030204" pitchFamily="34" charset="0"/>
            </a:endParaRPr>
          </a:p>
        </p:txBody>
      </p:sp>
      <p:sp>
        <p:nvSpPr>
          <p:cNvPr id="10" name="TextBox 37">
            <a:extLst>
              <a:ext uri="{FF2B5EF4-FFF2-40B4-BE49-F238E27FC236}">
                <a16:creationId xmlns:a16="http://schemas.microsoft.com/office/drawing/2014/main" id="{B367F744-9BE1-4590-9561-9F15398C4543}"/>
              </a:ext>
            </a:extLst>
          </p:cNvPr>
          <p:cNvSpPr txBox="1">
            <a:spLocks noChangeArrowheads="1"/>
          </p:cNvSpPr>
          <p:nvPr/>
        </p:nvSpPr>
        <p:spPr bwMode="auto">
          <a:xfrm>
            <a:off x="2666122" y="5360313"/>
            <a:ext cx="889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pt-BR" altLang="en-US" sz="1100" b="1" dirty="0">
              <a:latin typeface="Calibri Light" panose="020F0302020204030204" pitchFamily="34" charset="0"/>
            </a:endParaRPr>
          </a:p>
          <a:p>
            <a:pPr algn="ctr" eaLnBrk="1" hangingPunct="1"/>
            <a:r>
              <a:rPr lang="pt-BR" altLang="en-US" sz="1100" dirty="0">
                <a:latin typeface="Calibri Light" panose="020F0302020204030204" pitchFamily="34" charset="0"/>
              </a:rPr>
              <a:t>21 countries</a:t>
            </a:r>
            <a:endParaRPr lang="en-CA" altLang="en-US" sz="1100" dirty="0">
              <a:latin typeface="Calibri Light" panose="020F0302020204030204" pitchFamily="34" charset="0"/>
            </a:endParaRPr>
          </a:p>
        </p:txBody>
      </p:sp>
      <p:sp>
        <p:nvSpPr>
          <p:cNvPr id="11" name="TextBox 37">
            <a:extLst>
              <a:ext uri="{FF2B5EF4-FFF2-40B4-BE49-F238E27FC236}">
                <a16:creationId xmlns:a16="http://schemas.microsoft.com/office/drawing/2014/main" id="{38BD341C-3DB5-4681-B490-E729DC265EE9}"/>
              </a:ext>
            </a:extLst>
          </p:cNvPr>
          <p:cNvSpPr txBox="1">
            <a:spLocks noChangeArrowheads="1"/>
          </p:cNvSpPr>
          <p:nvPr/>
        </p:nvSpPr>
        <p:spPr bwMode="auto">
          <a:xfrm>
            <a:off x="1327593" y="5360313"/>
            <a:ext cx="7617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r>
              <a:rPr lang="pt-BR" altLang="en-US" sz="1100" b="1" dirty="0">
                <a:latin typeface="Calibri Light" panose="020F0302020204030204" pitchFamily="34" charset="0"/>
              </a:rPr>
            </a:br>
            <a:r>
              <a:rPr lang="pt-BR" altLang="en-US" sz="1100" dirty="0">
                <a:latin typeface="Calibri Light" panose="020F0302020204030204" pitchFamily="34" charset="0"/>
              </a:rPr>
              <a:t>115 </a:t>
            </a:r>
            <a:r>
              <a:rPr lang="ru-RU" altLang="en-US" sz="1100" dirty="0">
                <a:latin typeface="Calibri Light" panose="020F0302020204030204" pitchFamily="34" charset="0"/>
              </a:rPr>
              <a:t>стран</a:t>
            </a:r>
            <a:endParaRPr lang="en-CA" altLang="en-US" sz="1100" dirty="0">
              <a:latin typeface="Calibri Light" panose="020F0302020204030204" pitchFamily="34" charset="0"/>
            </a:endParaRPr>
          </a:p>
        </p:txBody>
      </p:sp>
      <p:cxnSp>
        <p:nvCxnSpPr>
          <p:cNvPr id="13" name="Straight Connector 12">
            <a:extLst>
              <a:ext uri="{FF2B5EF4-FFF2-40B4-BE49-F238E27FC236}">
                <a16:creationId xmlns:a16="http://schemas.microsoft.com/office/drawing/2014/main" id="{8FB38559-170B-445E-B817-2AB2DC49CF54}"/>
              </a:ext>
            </a:extLst>
          </p:cNvPr>
          <p:cNvCxnSpPr/>
          <p:nvPr/>
        </p:nvCxnSpPr>
        <p:spPr bwMode="auto">
          <a:xfrm flipH="1">
            <a:off x="304800" y="3090818"/>
            <a:ext cx="4876800" cy="0"/>
          </a:xfrm>
          <a:prstGeom prst="line">
            <a:avLst/>
          </a:prstGeom>
          <a:solidFill>
            <a:schemeClr val="accent1"/>
          </a:solidFill>
          <a:ln w="15875" cap="flat" cmpd="sng" algn="ctr">
            <a:solidFill>
              <a:schemeClr val="bg2">
                <a:alpha val="83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37">
            <a:extLst>
              <a:ext uri="{FF2B5EF4-FFF2-40B4-BE49-F238E27FC236}">
                <a16:creationId xmlns:a16="http://schemas.microsoft.com/office/drawing/2014/main" id="{2D9725B3-5305-49B6-B857-1A398B03B1C3}"/>
              </a:ext>
            </a:extLst>
          </p:cNvPr>
          <p:cNvSpPr txBox="1">
            <a:spLocks noChangeArrowheads="1"/>
          </p:cNvSpPr>
          <p:nvPr/>
        </p:nvSpPr>
        <p:spPr bwMode="auto">
          <a:xfrm>
            <a:off x="152400" y="2905036"/>
            <a:ext cx="83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br>
              <a:rPr lang="pt-BR" altLang="en-US" sz="1100" b="1" dirty="0">
                <a:latin typeface="Calibri Light" panose="020F0302020204030204" pitchFamily="34" charset="0"/>
              </a:rPr>
            </a:br>
            <a:r>
              <a:rPr lang="ru-RU" altLang="en-US" sz="1100" b="1" dirty="0">
                <a:latin typeface="Calibri Light" panose="020F0302020204030204" pitchFamily="34" charset="0"/>
              </a:rPr>
              <a:t>Балл </a:t>
            </a:r>
            <a:r>
              <a:rPr lang="pt-BR" altLang="en-US" sz="1100" dirty="0">
                <a:latin typeface="Calibri Light" panose="020F0302020204030204" pitchFamily="34" charset="0"/>
              </a:rPr>
              <a:t>&gt; 60 </a:t>
            </a:r>
            <a:r>
              <a:rPr lang="ru-RU" altLang="en-US" sz="1100" dirty="0">
                <a:latin typeface="Calibri Light" panose="020F0302020204030204" pitchFamily="34" charset="0"/>
              </a:rPr>
              <a:t>достаточный</a:t>
            </a:r>
            <a:endParaRPr lang="en-CA" altLang="en-US" sz="1100" dirty="0">
              <a:latin typeface="Calibri Light" panose="020F0302020204030204" pitchFamily="34" charset="0"/>
            </a:endParaRPr>
          </a:p>
        </p:txBody>
      </p:sp>
      <p:sp>
        <p:nvSpPr>
          <p:cNvPr id="16" name="Content Placeholder 15">
            <a:extLst>
              <a:ext uri="{FF2B5EF4-FFF2-40B4-BE49-F238E27FC236}">
                <a16:creationId xmlns:a16="http://schemas.microsoft.com/office/drawing/2014/main" id="{0F75888B-AC4F-457A-9A34-B39C22C0F888}"/>
              </a:ext>
            </a:extLst>
          </p:cNvPr>
          <p:cNvSpPr>
            <a:spLocks noGrp="1"/>
          </p:cNvSpPr>
          <p:nvPr>
            <p:ph sz="half" idx="1"/>
          </p:nvPr>
        </p:nvSpPr>
        <p:spPr>
          <a:xfrm>
            <a:off x="5334000" y="1752600"/>
            <a:ext cx="3505200" cy="3429000"/>
          </a:xfrm>
          <a:ln w="6350">
            <a:solidFill>
              <a:schemeClr val="bg2"/>
            </a:solidFill>
          </a:ln>
        </p:spPr>
        <p:txBody>
          <a:bodyPr lIns="182880" rIns="182880"/>
          <a:lstStyle/>
          <a:p>
            <a:pPr marL="0" indent="0">
              <a:buNone/>
            </a:pPr>
            <a:r>
              <a:rPr lang="ru-RU" sz="2000" b="1" dirty="0">
                <a:latin typeface="Calibri  "/>
              </a:rPr>
              <a:t>В среднем страны ЦВЮВЕ</a:t>
            </a:r>
            <a:r>
              <a:rPr lang="en-US" sz="2000" b="1" dirty="0">
                <a:latin typeface="Calibri  "/>
              </a:rPr>
              <a:t>/PEMPAL </a:t>
            </a:r>
            <a:r>
              <a:rPr lang="ru-RU" sz="2000" b="1" dirty="0">
                <a:latin typeface="Calibri  "/>
              </a:rPr>
              <a:t>получили </a:t>
            </a:r>
            <a:r>
              <a:rPr lang="en-US" sz="2000" b="1" dirty="0">
                <a:latin typeface="Calibri  "/>
              </a:rPr>
              <a:t>55 </a:t>
            </a:r>
            <a:r>
              <a:rPr lang="ru-RU" sz="2000" b="1" dirty="0">
                <a:latin typeface="Calibri  "/>
              </a:rPr>
              <a:t>из </a:t>
            </a:r>
            <a:r>
              <a:rPr lang="en-US" sz="2000" b="1" dirty="0">
                <a:latin typeface="Calibri  "/>
              </a:rPr>
              <a:t>100 </a:t>
            </a:r>
            <a:r>
              <a:rPr lang="ru-RU" sz="2000" b="1" dirty="0">
                <a:latin typeface="Calibri  "/>
              </a:rPr>
              <a:t>балов по ИОБ</a:t>
            </a:r>
            <a:endParaRPr lang="en-US" sz="2000" b="1" dirty="0">
              <a:latin typeface="Calibri  "/>
            </a:endParaRPr>
          </a:p>
          <a:p>
            <a:pPr marL="0" indent="0">
              <a:buNone/>
            </a:pPr>
            <a:endParaRPr lang="en-US" sz="2000" dirty="0">
              <a:latin typeface="Calibri  "/>
            </a:endParaRPr>
          </a:p>
          <a:p>
            <a:pPr>
              <a:buFont typeface="Arial" panose="020B0604020202020204" pitchFamily="34" charset="0"/>
              <a:buChar char="•"/>
            </a:pPr>
            <a:r>
              <a:rPr lang="ru-RU" sz="2000" dirty="0">
                <a:latin typeface="Calibri  "/>
              </a:rPr>
              <a:t>Выше, чем средний мировой балл </a:t>
            </a:r>
            <a:r>
              <a:rPr lang="en-US" sz="2000" dirty="0">
                <a:latin typeface="Calibri  "/>
              </a:rPr>
              <a:t>(42)</a:t>
            </a:r>
          </a:p>
          <a:p>
            <a:pPr>
              <a:buFont typeface="Arial" panose="020B0604020202020204" pitchFamily="34" charset="0"/>
              <a:buChar char="•"/>
            </a:pPr>
            <a:r>
              <a:rPr lang="ru-RU" sz="2000" dirty="0">
                <a:latin typeface="Calibri  "/>
              </a:rPr>
              <a:t>Ниже, чем средний балл  стран ОЭСР </a:t>
            </a:r>
            <a:r>
              <a:rPr lang="en-US" sz="2000" dirty="0">
                <a:latin typeface="Calibri  "/>
              </a:rPr>
              <a:t>(68)</a:t>
            </a:r>
          </a:p>
        </p:txBody>
      </p:sp>
      <p:sp>
        <p:nvSpPr>
          <p:cNvPr id="15" name="TextBox 37">
            <a:extLst>
              <a:ext uri="{FF2B5EF4-FFF2-40B4-BE49-F238E27FC236}">
                <a16:creationId xmlns:a16="http://schemas.microsoft.com/office/drawing/2014/main" id="{312E6B9D-86D9-402A-A7BA-419B213521C8}"/>
              </a:ext>
            </a:extLst>
          </p:cNvPr>
          <p:cNvSpPr txBox="1">
            <a:spLocks noChangeArrowheads="1"/>
          </p:cNvSpPr>
          <p:nvPr/>
        </p:nvSpPr>
        <p:spPr bwMode="auto">
          <a:xfrm>
            <a:off x="2476113" y="5181600"/>
            <a:ext cx="1424172" cy="307777"/>
          </a:xfrm>
          <a:prstGeom prst="rect">
            <a:avLst/>
          </a:prstGeom>
          <a:solidFill>
            <a:schemeClr val="bg1"/>
          </a:solidFill>
          <a:ln>
            <a:noFill/>
          </a:ln>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ru-RU" altLang="en-US" sz="1400" dirty="0">
                <a:solidFill>
                  <a:schemeClr val="tx2">
                    <a:lumMod val="65000"/>
                    <a:lumOff val="35000"/>
                  </a:schemeClr>
                </a:solidFill>
                <a:latin typeface="Calibri Light" panose="020F0302020204030204" pitchFamily="34" charset="0"/>
              </a:rPr>
              <a:t>ЦВЮВЕ</a:t>
            </a:r>
            <a:r>
              <a:rPr lang="pt-BR" altLang="en-US" sz="1400" dirty="0">
                <a:solidFill>
                  <a:schemeClr val="tx2">
                    <a:lumMod val="65000"/>
                    <a:lumOff val="35000"/>
                  </a:schemeClr>
                </a:solidFill>
                <a:latin typeface="Calibri Light" panose="020F0302020204030204" pitchFamily="34" charset="0"/>
              </a:rPr>
              <a:t>/PEMPAL</a:t>
            </a:r>
            <a:endParaRPr lang="en-CA" altLang="en-US" sz="1400" dirty="0">
              <a:solidFill>
                <a:schemeClr val="tx2">
                  <a:lumMod val="65000"/>
                  <a:lumOff val="35000"/>
                </a:schemeClr>
              </a:solidFill>
              <a:latin typeface="Calibri Light" panose="020F0302020204030204" pitchFamily="34" charset="0"/>
            </a:endParaRPr>
          </a:p>
        </p:txBody>
      </p:sp>
    </p:spTree>
    <p:extLst>
      <p:ext uri="{BB962C8B-B14F-4D97-AF65-F5344CB8AC3E}">
        <p14:creationId xmlns:p14="http://schemas.microsoft.com/office/powerpoint/2010/main" val="88562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8686800" y="6096000"/>
            <a:ext cx="381000" cy="304800"/>
          </a:xfrm>
        </p:spPr>
        <p:txBody>
          <a:bodyPr/>
          <a:lstStyle/>
          <a:p>
            <a:pPr>
              <a:defRPr/>
            </a:pPr>
            <a:fld id="{64F176A7-45AA-4D74-B5E3-646A26E8DD19}" type="slidenum">
              <a:rPr lang="en-US" altLang="en-US" smtClean="0"/>
              <a:pPr>
                <a:defRPr/>
              </a:pPr>
              <a:t>7</a:t>
            </a:fld>
            <a:endParaRPr lang="en-US" altLang="en-US" dirty="0"/>
          </a:p>
        </p:txBody>
      </p:sp>
      <p:sp>
        <p:nvSpPr>
          <p:cNvPr id="10" name="Title 1"/>
          <p:cNvSpPr>
            <a:spLocks noGrp="1"/>
          </p:cNvSpPr>
          <p:nvPr>
            <p:ph type="title"/>
          </p:nvPr>
        </p:nvSpPr>
        <p:spPr>
          <a:xfrm>
            <a:off x="457200" y="173736"/>
            <a:ext cx="8382000" cy="704088"/>
          </a:xfrm>
        </p:spPr>
        <p:txBody>
          <a:bodyPr/>
          <a:lstStyle/>
          <a:p>
            <a:r>
              <a:rPr lang="ru-RU" sz="2800" b="0" dirty="0">
                <a:solidFill>
                  <a:srgbClr val="E77033"/>
                </a:solidFill>
                <a:latin typeface="Calibri" panose="020F0502020204030204" pitchFamily="34" charset="0"/>
                <a:cs typeface="Helvetica" panose="020B0604020202020204" pitchFamily="34" charset="0"/>
              </a:rPr>
              <a:t>Мировой показатель</a:t>
            </a:r>
            <a:r>
              <a:rPr lang="en-US" sz="2800" b="0" dirty="0">
                <a:solidFill>
                  <a:srgbClr val="E77033"/>
                </a:solidFill>
                <a:latin typeface="Calibri" panose="020F0502020204030204" pitchFamily="34" charset="0"/>
                <a:cs typeface="Helvetica" panose="020B0604020202020204" pitchFamily="34" charset="0"/>
              </a:rPr>
              <a:t>:</a:t>
            </a:r>
            <a:r>
              <a:rPr lang="en-US" sz="2800" b="1" dirty="0">
                <a:solidFill>
                  <a:srgbClr val="E77033"/>
                </a:solidFill>
                <a:latin typeface="Calibri" panose="020F0502020204030204" pitchFamily="34" charset="0"/>
                <a:cs typeface="Helvetica" panose="020B0604020202020204" pitchFamily="34" charset="0"/>
              </a:rPr>
              <a:t> 40% </a:t>
            </a:r>
            <a:r>
              <a:rPr lang="ru-RU" sz="2800" b="1" dirty="0">
                <a:solidFill>
                  <a:srgbClr val="E77033"/>
                </a:solidFill>
                <a:latin typeface="Calibri" panose="020F0502020204030204" pitchFamily="34" charset="0"/>
                <a:cs typeface="Helvetica" panose="020B0604020202020204" pitchFamily="34" charset="0"/>
              </a:rPr>
              <a:t>ключевых бюджетных документов не публикуется</a:t>
            </a:r>
            <a:endParaRPr lang="en-US" sz="2800" b="1" dirty="0">
              <a:solidFill>
                <a:srgbClr val="E77033"/>
              </a:solidFill>
              <a:latin typeface="Calibri" panose="020F0502020204030204" pitchFamily="34" charset="0"/>
              <a:cs typeface="Helvetica" panose="020B0604020202020204" pitchFamily="34" charset="0"/>
            </a:endParaRPr>
          </a:p>
        </p:txBody>
      </p:sp>
      <p:sp>
        <p:nvSpPr>
          <p:cNvPr id="11" name="Content Placeholder 3"/>
          <p:cNvSpPr>
            <a:spLocks noGrp="1"/>
          </p:cNvSpPr>
          <p:nvPr>
            <p:ph sz="half" idx="2"/>
          </p:nvPr>
        </p:nvSpPr>
        <p:spPr>
          <a:xfrm>
            <a:off x="762000" y="963612"/>
            <a:ext cx="7772400" cy="3684588"/>
          </a:xfrm>
        </p:spPr>
        <p:txBody>
          <a:bodyPr/>
          <a:lstStyle/>
          <a:p>
            <a:pPr marL="0" indent="0" algn="ctr">
              <a:buNone/>
            </a:pPr>
            <a:r>
              <a:rPr lang="ru-RU" sz="2400" b="1" dirty="0">
                <a:solidFill>
                  <a:srgbClr val="006598"/>
                </a:solidFill>
                <a:latin typeface="Calibri" panose="020F0502020204030204" pitchFamily="34" charset="0"/>
                <a:cs typeface="Helvetica" panose="020B0604020202020204" pitchFamily="34" charset="0"/>
              </a:rPr>
              <a:t>Из тех документов, которые широко не доступны, более половины уже публикуются государствами</a:t>
            </a:r>
            <a:endParaRPr lang="en-US" sz="1800" dirty="0">
              <a:latin typeface="Helvetica" panose="020B0604020202020204" pitchFamily="34" charset="0"/>
              <a:cs typeface="Helvetica" panose="020B0604020202020204" pitchFamily="34" charset="0"/>
            </a:endParaRPr>
          </a:p>
        </p:txBody>
      </p:sp>
      <p:pic>
        <p:nvPicPr>
          <p:cNvPr id="12" name="Picture 11"/>
          <p:cNvPicPr>
            <a:picLocks noChangeAspect="1"/>
          </p:cNvPicPr>
          <p:nvPr/>
        </p:nvPicPr>
        <p:blipFill>
          <a:blip r:embed="rId3"/>
          <a:stretch>
            <a:fillRect/>
          </a:stretch>
        </p:blipFill>
        <p:spPr>
          <a:xfrm>
            <a:off x="1371600" y="1752600"/>
            <a:ext cx="6400800" cy="3977521"/>
          </a:xfrm>
          <a:prstGeom prst="rect">
            <a:avLst/>
          </a:prstGeom>
          <a:ln w="3175">
            <a:noFill/>
          </a:ln>
        </p:spPr>
      </p:pic>
    </p:spTree>
    <p:extLst>
      <p:ext uri="{BB962C8B-B14F-4D97-AF65-F5344CB8AC3E}">
        <p14:creationId xmlns:p14="http://schemas.microsoft.com/office/powerpoint/2010/main" val="295695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B87B10-63E4-4080-B67E-15CF5F80BA76}"/>
              </a:ext>
            </a:extLst>
          </p:cNvPr>
          <p:cNvSpPr>
            <a:spLocks noGrp="1"/>
          </p:cNvSpPr>
          <p:nvPr>
            <p:ph type="title"/>
          </p:nvPr>
        </p:nvSpPr>
        <p:spPr>
          <a:xfrm>
            <a:off x="685800" y="228600"/>
            <a:ext cx="7772400" cy="1638300"/>
          </a:xfrm>
        </p:spPr>
        <p:txBody>
          <a:bodyPr/>
          <a:lstStyle/>
          <a:p>
            <a:r>
              <a:rPr lang="ru-RU" sz="2400" dirty="0"/>
              <a:t>Широкая доступность ключевых документов</a:t>
            </a:r>
            <a:r>
              <a:rPr lang="en-US" sz="2400" dirty="0"/>
              <a:t>: </a:t>
            </a:r>
            <a:br>
              <a:rPr lang="en-US" sz="2400" b="0" dirty="0"/>
            </a:br>
            <a:r>
              <a:rPr lang="ru-RU" sz="2400" b="0" dirty="0"/>
              <a:t>ситуация в мире в отличие от стран ЦВЮВЕ</a:t>
            </a:r>
            <a:r>
              <a:rPr lang="en-US" sz="2400" b="0" dirty="0"/>
              <a:t>/PEMPAL</a:t>
            </a:r>
          </a:p>
        </p:txBody>
      </p:sp>
      <p:sp>
        <p:nvSpPr>
          <p:cNvPr id="8" name="Slide Number Placeholder 7">
            <a:extLst>
              <a:ext uri="{FF2B5EF4-FFF2-40B4-BE49-F238E27FC236}">
                <a16:creationId xmlns:a16="http://schemas.microsoft.com/office/drawing/2014/main" id="{7B78A346-66B4-4EFB-9253-38FADBDF10B5}"/>
              </a:ext>
            </a:extLst>
          </p:cNvPr>
          <p:cNvSpPr>
            <a:spLocks noGrp="1"/>
          </p:cNvSpPr>
          <p:nvPr>
            <p:ph type="sldNum" sz="quarter" idx="12"/>
          </p:nvPr>
        </p:nvSpPr>
        <p:spPr>
          <a:xfrm>
            <a:off x="8686800" y="6248400"/>
            <a:ext cx="381000" cy="304800"/>
          </a:xfrm>
        </p:spPr>
        <p:txBody>
          <a:bodyPr/>
          <a:lstStyle/>
          <a:p>
            <a:pPr>
              <a:defRPr/>
            </a:pPr>
            <a:fld id="{64F176A7-45AA-4D74-B5E3-646A26E8DD19}" type="slidenum">
              <a:rPr lang="en-US" altLang="en-US" smtClean="0"/>
              <a:pPr>
                <a:defRPr/>
              </a:pPr>
              <a:t>8</a:t>
            </a:fld>
            <a:endParaRPr lang="en-US" altLang="en-US" dirty="0"/>
          </a:p>
        </p:txBody>
      </p:sp>
      <p:graphicFrame>
        <p:nvGraphicFramePr>
          <p:cNvPr id="11" name="Chart 10">
            <a:extLst>
              <a:ext uri="{FF2B5EF4-FFF2-40B4-BE49-F238E27FC236}">
                <a16:creationId xmlns:a16="http://schemas.microsoft.com/office/drawing/2014/main" id="{98426017-B925-4BB6-BEFD-770FCFB9039B}"/>
              </a:ext>
            </a:extLst>
          </p:cNvPr>
          <p:cNvGraphicFramePr>
            <a:graphicFrameLocks/>
          </p:cNvGraphicFramePr>
          <p:nvPr>
            <p:extLst>
              <p:ext uri="{D42A27DB-BD31-4B8C-83A1-F6EECF244321}">
                <p14:modId xmlns:p14="http://schemas.microsoft.com/office/powerpoint/2010/main" val="3402242255"/>
              </p:ext>
            </p:extLst>
          </p:nvPr>
        </p:nvGraphicFramePr>
        <p:xfrm>
          <a:off x="304800" y="1981200"/>
          <a:ext cx="8153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AAF66C4-5CC5-46C4-8831-401C8C0ECEFE}"/>
              </a:ext>
            </a:extLst>
          </p:cNvPr>
          <p:cNvSpPr/>
          <p:nvPr/>
        </p:nvSpPr>
        <p:spPr bwMode="auto">
          <a:xfrm>
            <a:off x="4923342" y="5715001"/>
            <a:ext cx="2544258" cy="304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ru-RU" sz="1400" b="1" dirty="0">
                <a:latin typeface="Calibri  "/>
                <a:ea typeface="ＭＳ Ｐゴシック" panose="020B0600070205080204" pitchFamily="34" charset="-128"/>
              </a:rPr>
              <a:t>ЦВЮВЕ</a:t>
            </a:r>
            <a:r>
              <a:rPr lang="en-US" sz="1400" b="1" dirty="0">
                <a:latin typeface="Calibri  "/>
                <a:ea typeface="ＭＳ Ｐゴシック" panose="020B0600070205080204" pitchFamily="34" charset="-128"/>
              </a:rPr>
              <a:t>/PEMPAL (21</a:t>
            </a:r>
            <a:r>
              <a:rPr lang="ru-RU" sz="1400" b="1" dirty="0">
                <a:latin typeface="Calibri  "/>
                <a:ea typeface="ＭＳ Ｐゴシック" panose="020B0600070205080204" pitchFamily="34" charset="-128"/>
              </a:rPr>
              <a:t> страна)</a:t>
            </a:r>
            <a:endParaRPr kumimoji="0" lang="en-US" sz="1400" b="1" i="0" u="none" strike="noStrike" cap="none" normalizeH="0" baseline="0" dirty="0">
              <a:ln>
                <a:noFill/>
              </a:ln>
              <a:solidFill>
                <a:schemeClr val="tx1"/>
              </a:solidFill>
              <a:effectLst/>
              <a:latin typeface="Calibri  "/>
              <a:ea typeface="ＭＳ Ｐゴシック" panose="020B0600070205080204" pitchFamily="34" charset="-128"/>
            </a:endParaRPr>
          </a:p>
        </p:txBody>
      </p:sp>
      <p:sp>
        <p:nvSpPr>
          <p:cNvPr id="10" name="Rectangle 9">
            <a:extLst>
              <a:ext uri="{FF2B5EF4-FFF2-40B4-BE49-F238E27FC236}">
                <a16:creationId xmlns:a16="http://schemas.microsoft.com/office/drawing/2014/main" id="{8BF8E937-7656-4039-A47F-B5852BBAA575}"/>
              </a:ext>
            </a:extLst>
          </p:cNvPr>
          <p:cNvSpPr/>
          <p:nvPr/>
        </p:nvSpPr>
        <p:spPr bwMode="auto">
          <a:xfrm>
            <a:off x="2743200" y="5715000"/>
            <a:ext cx="1828800" cy="30480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ru-RU" sz="1400" b="1" dirty="0">
                <a:latin typeface="Calibri  "/>
                <a:ea typeface="ＭＳ Ｐゴシック" panose="020B0600070205080204" pitchFamily="34" charset="-128"/>
              </a:rPr>
              <a:t>В мире</a:t>
            </a:r>
            <a:r>
              <a:rPr lang="en-US" sz="1400" b="1" dirty="0">
                <a:latin typeface="Calibri  "/>
                <a:ea typeface="ＭＳ Ｐゴシック" panose="020B0600070205080204" pitchFamily="34" charset="-128"/>
              </a:rPr>
              <a:t> (115 </a:t>
            </a:r>
            <a:r>
              <a:rPr lang="ru-RU" sz="1400" b="1" dirty="0">
                <a:latin typeface="Calibri  "/>
                <a:ea typeface="ＭＳ Ｐゴシック" panose="020B0600070205080204" pitchFamily="34" charset="-128"/>
              </a:rPr>
              <a:t>стран</a:t>
            </a:r>
            <a:r>
              <a:rPr lang="en-US" sz="1400" b="1" dirty="0">
                <a:latin typeface="Calibri  "/>
                <a:ea typeface="ＭＳ Ｐゴシック" panose="020B0600070205080204" pitchFamily="34" charset="-128"/>
              </a:rPr>
              <a:t>)</a:t>
            </a:r>
            <a:endParaRPr kumimoji="0" lang="en-US" sz="1400" b="1" i="0" u="none" strike="noStrike" cap="none" normalizeH="0" baseline="0" dirty="0">
              <a:ln>
                <a:noFill/>
              </a:ln>
              <a:solidFill>
                <a:schemeClr val="tx1"/>
              </a:solidFill>
              <a:effectLst/>
              <a:latin typeface="Calibri  "/>
              <a:ea typeface="ＭＳ Ｐゴシック" panose="020B0600070205080204" pitchFamily="34" charset="-128"/>
            </a:endParaRPr>
          </a:p>
        </p:txBody>
      </p:sp>
      <p:cxnSp>
        <p:nvCxnSpPr>
          <p:cNvPr id="4" name="Connector: Elbow 3">
            <a:extLst>
              <a:ext uri="{FF2B5EF4-FFF2-40B4-BE49-F238E27FC236}">
                <a16:creationId xmlns:a16="http://schemas.microsoft.com/office/drawing/2014/main" id="{2A6C8B43-FFE3-4753-8677-10BFD3C16A8D}"/>
              </a:ext>
            </a:extLst>
          </p:cNvPr>
          <p:cNvCxnSpPr/>
          <p:nvPr/>
        </p:nvCxnSpPr>
        <p:spPr bwMode="auto">
          <a:xfrm rot="16200000" flipH="1">
            <a:off x="-1638300" y="3815443"/>
            <a:ext cx="4495800" cy="457200"/>
          </a:xfrm>
          <a:prstGeom prst="bentConnector3">
            <a:avLst>
              <a:gd name="adj1" fmla="val 100121"/>
            </a:avLst>
          </a:prstGeom>
          <a:solidFill>
            <a:schemeClr val="accent1"/>
          </a:solidFill>
          <a:ln w="5397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C43CE343-E80F-4F11-B775-5EC2D50E8B0D}"/>
              </a:ext>
            </a:extLst>
          </p:cNvPr>
          <p:cNvSpPr/>
          <p:nvPr/>
        </p:nvSpPr>
        <p:spPr bwMode="auto">
          <a:xfrm>
            <a:off x="838201" y="6134100"/>
            <a:ext cx="4495800" cy="3810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ru-RU" sz="1400" b="1" dirty="0">
                <a:solidFill>
                  <a:srgbClr val="FFC000"/>
                </a:solidFill>
                <a:effectLst>
                  <a:outerShdw blurRad="38100" dist="38100" dir="2700000" algn="tl">
                    <a:srgbClr val="000000">
                      <a:alpha val="43137"/>
                    </a:srgbClr>
                  </a:outerShdw>
                </a:effectLst>
                <a:latin typeface="Calibri  "/>
                <a:ea typeface="ＭＳ Ｐゴシック" panose="020B0600070205080204" pitchFamily="34" charset="-128"/>
              </a:rPr>
              <a:t>Документы, раскрытие которых можно улучшить</a:t>
            </a:r>
            <a:endParaRPr kumimoji="0" lang="en-US" sz="1400" b="1" i="0" u="none" strike="noStrike" cap="none" normalizeH="0" baseline="0" dirty="0">
              <a:ln>
                <a:noFill/>
              </a:ln>
              <a:solidFill>
                <a:srgbClr val="FFC000"/>
              </a:solidFill>
              <a:effectLst>
                <a:outerShdw blurRad="38100" dist="38100" dir="2700000" algn="tl">
                  <a:srgbClr val="000000">
                    <a:alpha val="43137"/>
                  </a:srgbClr>
                </a:outerShdw>
              </a:effectLst>
              <a:latin typeface="Calibri  "/>
              <a:ea typeface="ＭＳ Ｐゴシック" panose="020B0600070205080204" pitchFamily="34" charset="-128"/>
            </a:endParaRPr>
          </a:p>
        </p:txBody>
      </p:sp>
      <p:cxnSp>
        <p:nvCxnSpPr>
          <p:cNvPr id="14" name="Straight Connector 13">
            <a:extLst>
              <a:ext uri="{FF2B5EF4-FFF2-40B4-BE49-F238E27FC236}">
                <a16:creationId xmlns:a16="http://schemas.microsoft.com/office/drawing/2014/main" id="{565EA565-820F-459F-99C4-790F8C7CA910}"/>
              </a:ext>
            </a:extLst>
          </p:cNvPr>
          <p:cNvCxnSpPr/>
          <p:nvPr/>
        </p:nvCxnSpPr>
        <p:spPr bwMode="auto">
          <a:xfrm flipH="1">
            <a:off x="381000" y="1828800"/>
            <a:ext cx="304800" cy="0"/>
          </a:xfrm>
          <a:prstGeom prst="line">
            <a:avLst/>
          </a:prstGeom>
          <a:solidFill>
            <a:schemeClr val="accent1"/>
          </a:solidFill>
          <a:ln w="508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F65DF61-66C5-4223-8D1B-40B262DF8A0D}"/>
              </a:ext>
            </a:extLst>
          </p:cNvPr>
          <p:cNvCxnSpPr/>
          <p:nvPr/>
        </p:nvCxnSpPr>
        <p:spPr bwMode="auto">
          <a:xfrm flipH="1">
            <a:off x="381000" y="3276600"/>
            <a:ext cx="304800" cy="0"/>
          </a:xfrm>
          <a:prstGeom prst="line">
            <a:avLst/>
          </a:prstGeom>
          <a:solidFill>
            <a:schemeClr val="accent1"/>
          </a:solidFill>
          <a:ln w="508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5537B43-BB88-4A0D-ACF4-0E9261C023B1}"/>
              </a:ext>
            </a:extLst>
          </p:cNvPr>
          <p:cNvCxnSpPr/>
          <p:nvPr/>
        </p:nvCxnSpPr>
        <p:spPr bwMode="auto">
          <a:xfrm flipH="1">
            <a:off x="381000" y="4191000"/>
            <a:ext cx="304800" cy="0"/>
          </a:xfrm>
          <a:prstGeom prst="line">
            <a:avLst/>
          </a:prstGeom>
          <a:solidFill>
            <a:schemeClr val="accent1"/>
          </a:solidFill>
          <a:ln w="508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097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762000"/>
          </a:xfrm>
        </p:spPr>
        <p:txBody>
          <a:bodyPr/>
          <a:lstStyle/>
          <a:p>
            <a:r>
              <a:rPr lang="ru-RU" sz="2000" b="0" dirty="0">
                <a:latin typeface="Helvetica" panose="020B0604020202020204" pitchFamily="34" charset="0"/>
                <a:cs typeface="Helvetica" panose="020B0604020202020204" pitchFamily="34" charset="0"/>
              </a:rPr>
              <a:t>Вывод № </a:t>
            </a:r>
            <a:r>
              <a:rPr lang="en-US" sz="2000" b="0" dirty="0">
                <a:latin typeface="Helvetica" panose="020B0604020202020204" pitchFamily="34" charset="0"/>
                <a:cs typeface="Helvetica" panose="020B0604020202020204" pitchFamily="34" charset="0"/>
              </a:rPr>
              <a:t>2:</a:t>
            </a:r>
            <a:r>
              <a:rPr lang="en-US" sz="2000" dirty="0">
                <a:latin typeface="Helvetica" panose="020B0604020202020204" pitchFamily="34" charset="0"/>
                <a:cs typeface="Helvetica" panose="020B0604020202020204" pitchFamily="34" charset="0"/>
              </a:rPr>
              <a:t> </a:t>
            </a:r>
            <a:br>
              <a:rPr lang="en-US" sz="2000" dirty="0">
                <a:latin typeface="Helvetica" panose="020B0604020202020204" pitchFamily="34" charset="0"/>
                <a:cs typeface="Helvetica" panose="020B0604020202020204" pitchFamily="34" charset="0"/>
              </a:rPr>
            </a:br>
            <a:r>
              <a:rPr lang="ru-RU" sz="2000" dirty="0">
                <a:latin typeface="Helvetica" panose="020B0604020202020204" pitchFamily="34" charset="0"/>
                <a:cs typeface="Helvetica" panose="020B0604020202020204" pitchFamily="34" charset="0"/>
              </a:rPr>
              <a:t>в период с </a:t>
            </a:r>
            <a:r>
              <a:rPr lang="en-US" sz="2000" dirty="0">
                <a:latin typeface="Helvetica" panose="020B0604020202020204" pitchFamily="34" charset="0"/>
                <a:cs typeface="Helvetica" panose="020B0604020202020204" pitchFamily="34" charset="0"/>
              </a:rPr>
              <a:t>2015 </a:t>
            </a:r>
            <a:r>
              <a:rPr lang="ru-RU" sz="2000" dirty="0">
                <a:latin typeface="Helvetica" panose="020B0604020202020204" pitchFamily="34" charset="0"/>
                <a:cs typeface="Helvetica" panose="020B0604020202020204" pitchFamily="34" charset="0"/>
              </a:rPr>
              <a:t>по </a:t>
            </a:r>
            <a:r>
              <a:rPr lang="en-US" sz="2000" dirty="0">
                <a:latin typeface="Helvetica" panose="020B0604020202020204" pitchFamily="34" charset="0"/>
                <a:cs typeface="Helvetica" panose="020B0604020202020204" pitchFamily="34" charset="0"/>
              </a:rPr>
              <a:t>2017</a:t>
            </a:r>
            <a:r>
              <a:rPr lang="ru-RU" sz="2000" dirty="0">
                <a:latin typeface="Helvetica" panose="020B0604020202020204" pitchFamily="34" charset="0"/>
                <a:cs typeface="Helvetica" panose="020B0604020202020204" pitchFamily="34" charset="0"/>
              </a:rPr>
              <a:t> гг. меры по усилению прозрачности были приостановлены</a:t>
            </a:r>
            <a:endParaRPr lang="en-US" sz="2000" dirty="0"/>
          </a:p>
        </p:txBody>
      </p:sp>
      <p:sp>
        <p:nvSpPr>
          <p:cNvPr id="3" name="Footer Placeholder 2"/>
          <p:cNvSpPr>
            <a:spLocks noGrp="1"/>
          </p:cNvSpPr>
          <p:nvPr>
            <p:ph type="ftr" sz="quarter" idx="11"/>
          </p:nvPr>
        </p:nvSpPr>
        <p:spPr>
          <a:xfrm>
            <a:off x="6019800" y="6477000"/>
            <a:ext cx="2667000" cy="304800"/>
          </a:xfrm>
        </p:spPr>
        <p:txBody>
          <a:bodyPr/>
          <a:lstStyle/>
          <a:p>
            <a:pPr>
              <a:defRPr/>
            </a:pPr>
            <a:r>
              <a:rPr lang="en-US" altLang="en-US" dirty="0"/>
              <a:t>www.internationalbudget.org</a:t>
            </a:r>
          </a:p>
        </p:txBody>
      </p:sp>
      <p:sp>
        <p:nvSpPr>
          <p:cNvPr id="4" name="Slide Number Placeholder 3"/>
          <p:cNvSpPr>
            <a:spLocks noGrp="1"/>
          </p:cNvSpPr>
          <p:nvPr>
            <p:ph type="sldNum" sz="quarter" idx="12"/>
          </p:nvPr>
        </p:nvSpPr>
        <p:spPr>
          <a:xfrm>
            <a:off x="8763000" y="6477000"/>
            <a:ext cx="304800" cy="304800"/>
          </a:xfrm>
        </p:spPr>
        <p:txBody>
          <a:bodyPr/>
          <a:lstStyle/>
          <a:p>
            <a:pPr>
              <a:defRPr/>
            </a:pPr>
            <a:fld id="{A7F6A710-8CD5-4907-BC41-186DFD16C37E}" type="slidenum">
              <a:rPr lang="en-US" altLang="en-US" smtClean="0"/>
              <a:pPr>
                <a:defRPr/>
              </a:pPr>
              <a:t>9</a:t>
            </a:fld>
            <a:endParaRPr lang="en-US" altLang="en-US" dirty="0"/>
          </a:p>
        </p:txBody>
      </p:sp>
      <p:sp>
        <p:nvSpPr>
          <p:cNvPr id="6" name="Content Placeholder 2"/>
          <p:cNvSpPr txBox="1">
            <a:spLocks/>
          </p:cNvSpPr>
          <p:nvPr/>
        </p:nvSpPr>
        <p:spPr>
          <a:xfrm>
            <a:off x="304800" y="1194391"/>
            <a:ext cx="8686800" cy="5257800"/>
          </a:xfrm>
          <a:prstGeom prst="rect">
            <a:avLst/>
          </a:prstGeom>
        </p:spPr>
        <p:txBody>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b="1" dirty="0">
                <a:latin typeface="Calibri" panose="020F0502020204030204" pitchFamily="34" charset="0"/>
                <a:cs typeface="Helvetica" panose="020B0604020202020204" pitchFamily="34" charset="0"/>
              </a:rPr>
              <a:t>Средний балл по ИОБ снизился с </a:t>
            </a:r>
            <a:r>
              <a:rPr lang="en-US" sz="2200" b="1" dirty="0">
                <a:latin typeface="Calibri" panose="020F0502020204030204" pitchFamily="34" charset="0"/>
                <a:cs typeface="Helvetica" panose="020B0604020202020204" pitchFamily="34" charset="0"/>
              </a:rPr>
              <a:t>45 </a:t>
            </a:r>
            <a:r>
              <a:rPr lang="ru-RU" sz="2200" b="1" dirty="0">
                <a:latin typeface="Calibri" panose="020F0502020204030204" pitchFamily="34" charset="0"/>
                <a:cs typeface="Helvetica" panose="020B0604020202020204" pitchFamily="34" charset="0"/>
              </a:rPr>
              <a:t>в </a:t>
            </a:r>
            <a:r>
              <a:rPr lang="en-US" sz="2200" b="1" dirty="0">
                <a:latin typeface="Calibri" panose="020F0502020204030204" pitchFamily="34" charset="0"/>
                <a:cs typeface="Helvetica" panose="020B0604020202020204" pitchFamily="34" charset="0"/>
              </a:rPr>
              <a:t>2015 </a:t>
            </a:r>
            <a:r>
              <a:rPr lang="ru-RU" sz="2200" b="1" dirty="0">
                <a:latin typeface="Calibri" panose="020F0502020204030204" pitchFamily="34" charset="0"/>
                <a:cs typeface="Helvetica" panose="020B0604020202020204" pitchFamily="34" charset="0"/>
              </a:rPr>
              <a:t>г. до </a:t>
            </a:r>
            <a:r>
              <a:rPr lang="en-US" sz="2200" b="1" dirty="0">
                <a:latin typeface="Calibri" panose="020F0502020204030204" pitchFamily="34" charset="0"/>
                <a:cs typeface="Helvetica" panose="020B0604020202020204" pitchFamily="34" charset="0"/>
              </a:rPr>
              <a:t>43 </a:t>
            </a:r>
            <a:r>
              <a:rPr lang="ru-RU" sz="2200" b="1" dirty="0">
                <a:latin typeface="Calibri" panose="020F0502020204030204" pitchFamily="34" charset="0"/>
                <a:cs typeface="Helvetica" panose="020B0604020202020204" pitchFamily="34" charset="0"/>
              </a:rPr>
              <a:t>в </a:t>
            </a:r>
            <a:r>
              <a:rPr lang="en-US" sz="2200" b="1" dirty="0">
                <a:latin typeface="Calibri" panose="020F0502020204030204" pitchFamily="34" charset="0"/>
                <a:cs typeface="Helvetica" panose="020B0604020202020204" pitchFamily="34" charset="0"/>
              </a:rPr>
              <a:t>2017</a:t>
            </a:r>
            <a:r>
              <a:rPr lang="en-US" sz="2200" dirty="0">
                <a:latin typeface="Calibri" panose="020F0502020204030204" pitchFamily="34" charset="0"/>
                <a:cs typeface="Helvetica" panose="020B0604020202020204" pitchFamily="34" charset="0"/>
              </a:rPr>
              <a:t> </a:t>
            </a:r>
            <a:r>
              <a:rPr lang="ru-RU" sz="2200" dirty="0">
                <a:latin typeface="Calibri" panose="020F0502020204030204" pitchFamily="34" charset="0"/>
                <a:cs typeface="Helvetica" panose="020B0604020202020204" pitchFamily="34" charset="0"/>
              </a:rPr>
              <a:t>года в </a:t>
            </a:r>
            <a:r>
              <a:rPr lang="en-US" sz="2200" dirty="0">
                <a:latin typeface="Calibri" panose="020F0502020204030204" pitchFamily="34" charset="0"/>
                <a:cs typeface="Helvetica" panose="020B0604020202020204" pitchFamily="34" charset="0"/>
              </a:rPr>
              <a:t>102 </a:t>
            </a:r>
            <a:r>
              <a:rPr lang="ru-RU" sz="2200" dirty="0">
                <a:latin typeface="Calibri" panose="020F0502020204030204" pitchFamily="34" charset="0"/>
                <a:cs typeface="Helvetica" panose="020B0604020202020204" pitchFamily="34" charset="0"/>
              </a:rPr>
              <a:t>странах, обследованных в ходе обоих раундов</a:t>
            </a:r>
            <a:endParaRPr lang="en-US" sz="22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2400" dirty="0">
              <a:latin typeface="Calibri" panose="020F0502020204030204" pitchFamily="34" charset="0"/>
              <a:cs typeface="Helvetica" panose="020B0604020202020204" pitchFamily="34" charset="0"/>
            </a:endParaRPr>
          </a:p>
          <a:p>
            <a:pPr marL="0" indent="0" algn="ctr">
              <a:buNone/>
            </a:pPr>
            <a:endParaRPr lang="en-US" sz="1100" dirty="0">
              <a:latin typeface="Calibri" panose="020F0502020204030204" pitchFamily="34" charset="0"/>
              <a:cs typeface="Helvetica" panose="020B0604020202020204" pitchFamily="34" charset="0"/>
            </a:endParaRPr>
          </a:p>
          <a:p>
            <a:pPr marL="0" indent="0" algn="ctr">
              <a:buNone/>
            </a:pPr>
            <a:endParaRPr lang="en-US" sz="1200" dirty="0">
              <a:latin typeface="Calibri" panose="020F0502020204030204" pitchFamily="34" charset="0"/>
              <a:cs typeface="Helvetica" panose="020B0604020202020204" pitchFamily="34" charset="0"/>
            </a:endParaRPr>
          </a:p>
          <a:p>
            <a:pPr marL="0" indent="0" algn="ctr">
              <a:buNone/>
            </a:pPr>
            <a:endParaRPr lang="en-US" sz="2200" dirty="0">
              <a:latin typeface="Calibri" panose="020F0502020204030204" pitchFamily="34" charset="0"/>
              <a:cs typeface="Helvetica" panose="020B0604020202020204" pitchFamily="34" charset="0"/>
            </a:endParaRPr>
          </a:p>
          <a:p>
            <a:pPr marL="0" indent="0">
              <a:buNone/>
            </a:pPr>
            <a:r>
              <a:rPr lang="ru-RU" sz="1800" dirty="0">
                <a:latin typeface="Calibri" panose="020F0502020204030204" pitchFamily="34" charset="0"/>
                <a:cs typeface="Helvetica" panose="020B0604020202020204" pitchFamily="34" charset="0"/>
              </a:rPr>
              <a:t>Однако на более длинном горизонте </a:t>
            </a:r>
            <a:r>
              <a:rPr lang="en-US" sz="1800" b="1" dirty="0">
                <a:latin typeface="Calibri" panose="020F0502020204030204" pitchFamily="34" charset="0"/>
                <a:cs typeface="Helvetica" panose="020B0604020202020204" pitchFamily="34" charset="0"/>
              </a:rPr>
              <a:t>(2008-2017</a:t>
            </a:r>
            <a:r>
              <a:rPr lang="ru-RU" sz="1800" b="1" dirty="0">
                <a:latin typeface="Calibri" panose="020F0502020204030204" pitchFamily="34" charset="0"/>
                <a:cs typeface="Helvetica" panose="020B0604020202020204" pitchFamily="34" charset="0"/>
              </a:rPr>
              <a:t> гг.</a:t>
            </a:r>
            <a:r>
              <a:rPr lang="en-US" sz="1800" b="1" dirty="0">
                <a:latin typeface="Calibri" panose="020F0502020204030204" pitchFamily="34" charset="0"/>
                <a:cs typeface="Helvetica" panose="020B0604020202020204" pitchFamily="34" charset="0"/>
              </a:rPr>
              <a:t>)</a:t>
            </a:r>
            <a:r>
              <a:rPr lang="ru-RU" sz="1800" b="1" dirty="0">
                <a:latin typeface="Calibri" panose="020F0502020204030204" pitchFamily="34" charset="0"/>
                <a:cs typeface="Helvetica" panose="020B0604020202020204" pitchFamily="34" charset="0"/>
              </a:rPr>
              <a:t> можно увидеть, что</a:t>
            </a:r>
            <a:r>
              <a:rPr lang="en-US" sz="1800" dirty="0">
                <a:latin typeface="Calibri" panose="020F0502020204030204" pitchFamily="34" charset="0"/>
                <a:cs typeface="Helvetica" panose="020B0604020202020204" pitchFamily="34" charset="0"/>
              </a:rPr>
              <a:t>:</a:t>
            </a:r>
          </a:p>
          <a:p>
            <a:pPr>
              <a:spcBef>
                <a:spcPts val="0"/>
              </a:spcBef>
              <a:buFont typeface="Wingdings" panose="05000000000000000000" pitchFamily="2" charset="2"/>
              <a:buChar char="§"/>
            </a:pPr>
            <a:r>
              <a:rPr lang="ru-RU" sz="1800" dirty="0">
                <a:latin typeface="Calibri" panose="020F0502020204030204" pitchFamily="34" charset="0"/>
                <a:cs typeface="Helvetica" panose="020B0604020202020204" pitchFamily="34" charset="0"/>
              </a:rPr>
              <a:t>Уровень прозрачности повысился </a:t>
            </a:r>
            <a:r>
              <a:rPr lang="en-US" sz="1800" dirty="0">
                <a:latin typeface="Calibri" panose="020F0502020204030204" pitchFamily="34" charset="0"/>
                <a:cs typeface="Helvetica" panose="020B0604020202020204" pitchFamily="34" charset="0"/>
                <a:sym typeface="Wingdings" panose="05000000000000000000" pitchFamily="2" charset="2"/>
              </a:rPr>
              <a:t> </a:t>
            </a:r>
            <a:r>
              <a:rPr lang="ru-RU" sz="1800" dirty="0">
                <a:latin typeface="Calibri" panose="020F0502020204030204" pitchFamily="34" charset="0"/>
                <a:cs typeface="Helvetica" panose="020B0604020202020204" pitchFamily="34" charset="0"/>
                <a:sym typeface="Wingdings" panose="05000000000000000000" pitchFamily="2" charset="2"/>
              </a:rPr>
              <a:t>балл по ИОБ повысился на </a:t>
            </a:r>
            <a:r>
              <a:rPr lang="en-US" sz="1800" dirty="0">
                <a:latin typeface="Calibri" panose="020F0502020204030204" pitchFamily="34" charset="0"/>
                <a:cs typeface="Helvetica" panose="020B0604020202020204" pitchFamily="34" charset="0"/>
                <a:sym typeface="Wingdings" panose="05000000000000000000" pitchFamily="2" charset="2"/>
              </a:rPr>
              <a:t>6 </a:t>
            </a:r>
            <a:r>
              <a:rPr lang="ru-RU" sz="1800" dirty="0">
                <a:latin typeface="Calibri" panose="020F0502020204030204" pitchFamily="34" charset="0"/>
                <a:cs typeface="Helvetica" panose="020B0604020202020204" pitchFamily="34" charset="0"/>
                <a:sym typeface="Wingdings" panose="05000000000000000000" pitchFamily="2" charset="2"/>
              </a:rPr>
              <a:t>пунктов</a:t>
            </a:r>
            <a:endParaRPr lang="en-US" sz="1800" dirty="0">
              <a:latin typeface="Calibri" panose="020F0502020204030204" pitchFamily="34" charset="0"/>
              <a:cs typeface="Helvetica" panose="020B0604020202020204" pitchFamily="34" charset="0"/>
            </a:endParaRPr>
          </a:p>
          <a:p>
            <a:pPr>
              <a:spcBef>
                <a:spcPts val="0"/>
              </a:spcBef>
              <a:buFont typeface="Wingdings" panose="05000000000000000000" pitchFamily="2" charset="2"/>
              <a:buChar char="§"/>
            </a:pPr>
            <a:r>
              <a:rPr lang="ru-RU" sz="1800" dirty="0">
                <a:latin typeface="Calibri" panose="020F0502020204030204" pitchFamily="34" charset="0"/>
                <a:cs typeface="Helvetica" panose="020B0604020202020204" pitchFamily="34" charset="0"/>
              </a:rPr>
              <a:t>Документы в целом носят более полный характер, чем </a:t>
            </a:r>
            <a:r>
              <a:rPr lang="en-US" sz="1800" dirty="0">
                <a:latin typeface="Calibri" panose="020F0502020204030204" pitchFamily="34" charset="0"/>
                <a:cs typeface="Helvetica" panose="020B0604020202020204" pitchFamily="34" charset="0"/>
              </a:rPr>
              <a:t>10 </a:t>
            </a:r>
            <a:r>
              <a:rPr lang="ru-RU" sz="1800" dirty="0">
                <a:latin typeface="Calibri" panose="020F0502020204030204" pitchFamily="34" charset="0"/>
                <a:cs typeface="Helvetica" panose="020B0604020202020204" pitchFamily="34" charset="0"/>
              </a:rPr>
              <a:t>лет назад</a:t>
            </a:r>
            <a:endParaRPr lang="en-US" sz="1800" dirty="0">
              <a:latin typeface="Calibri" panose="020F0502020204030204" pitchFamily="34" charset="0"/>
              <a:cs typeface="Helvetica" panose="020B0604020202020204" pitchFamily="34" charset="0"/>
            </a:endParaRPr>
          </a:p>
          <a:p>
            <a:pPr>
              <a:spcBef>
                <a:spcPts val="0"/>
              </a:spcBef>
              <a:buFont typeface="Wingdings" panose="05000000000000000000" pitchFamily="2" charset="2"/>
              <a:buChar char="§"/>
            </a:pPr>
            <a:r>
              <a:rPr lang="ru-RU" sz="1800" dirty="0">
                <a:latin typeface="Calibri" panose="020F0502020204030204" pitchFamily="34" charset="0"/>
                <a:cs typeface="Helvetica" panose="020B0604020202020204" pitchFamily="34" charset="0"/>
              </a:rPr>
              <a:t>Показатели стран улучшаются как в региональном, так и в глобальном масштабе</a:t>
            </a:r>
            <a:endParaRPr lang="en-US" sz="1800" dirty="0">
              <a:latin typeface="Calibri" panose="020F050202020403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EF61C0F2-DC2D-4397-B937-2B83E9E017E2}"/>
              </a:ext>
            </a:extLst>
          </p:cNvPr>
          <p:cNvPicPr>
            <a:picLocks noChangeAspect="1"/>
          </p:cNvPicPr>
          <p:nvPr/>
        </p:nvPicPr>
        <p:blipFill rotWithShape="1">
          <a:blip r:embed="rId3"/>
          <a:srcRect l="7675" r="13771"/>
          <a:stretch/>
        </p:blipFill>
        <p:spPr>
          <a:xfrm>
            <a:off x="135449" y="2048801"/>
            <a:ext cx="8856151" cy="2842854"/>
          </a:xfrm>
          <a:prstGeom prst="rect">
            <a:avLst/>
          </a:prstGeom>
        </p:spPr>
      </p:pic>
      <p:sp>
        <p:nvSpPr>
          <p:cNvPr id="8" name="Content Placeholder 2">
            <a:extLst>
              <a:ext uri="{FF2B5EF4-FFF2-40B4-BE49-F238E27FC236}">
                <a16:creationId xmlns:a16="http://schemas.microsoft.com/office/drawing/2014/main" id="{0461BE63-C46D-45A3-A4DB-970BD760D37A}"/>
              </a:ext>
            </a:extLst>
          </p:cNvPr>
          <p:cNvSpPr txBox="1">
            <a:spLocks/>
          </p:cNvSpPr>
          <p:nvPr/>
        </p:nvSpPr>
        <p:spPr>
          <a:xfrm>
            <a:off x="381000" y="4648200"/>
            <a:ext cx="8129588" cy="1201737"/>
          </a:xfrm>
          <a:prstGeom prst="rect">
            <a:avLst/>
          </a:prstGeom>
        </p:spPr>
        <p:txBody>
          <a:bodyPr/>
          <a:lstStyle>
            <a:lvl1pPr marL="342900" indent="-342900" algn="l" rtl="0" eaLnBrk="0" fontAlgn="base" hangingPunct="0">
              <a:spcBef>
                <a:spcPct val="20000"/>
              </a:spcBef>
              <a:spcAft>
                <a:spcPct val="0"/>
              </a:spcAft>
              <a:buChar char="•"/>
              <a:defRPr sz="2800" kern="1200">
                <a:solidFill>
                  <a:srgbClr val="005580"/>
                </a:solidFill>
                <a:latin typeface="+mn-lt"/>
                <a:ea typeface="+mn-ea"/>
                <a:cs typeface="+mn-cs"/>
              </a:defRPr>
            </a:lvl1pPr>
            <a:lvl2pPr marL="742950" indent="-285750" algn="l" rtl="0" eaLnBrk="0" fontAlgn="base" hangingPunct="0">
              <a:spcBef>
                <a:spcPct val="20000"/>
              </a:spcBef>
              <a:spcAft>
                <a:spcPct val="0"/>
              </a:spcAft>
              <a:buChar char="–"/>
              <a:defRPr sz="2400" kern="1200">
                <a:solidFill>
                  <a:srgbClr val="005580"/>
                </a:solidFill>
                <a:latin typeface="+mn-lt"/>
                <a:ea typeface="+mn-ea"/>
                <a:cs typeface="+mn-cs"/>
              </a:defRPr>
            </a:lvl2pPr>
            <a:lvl3pPr marL="1143000" indent="-228600" algn="l" rtl="0" eaLnBrk="0" fontAlgn="base" hangingPunct="0">
              <a:spcBef>
                <a:spcPct val="20000"/>
              </a:spcBef>
              <a:spcAft>
                <a:spcPct val="0"/>
              </a:spcAft>
              <a:buChar char="•"/>
              <a:defRPr sz="2000" kern="1200">
                <a:solidFill>
                  <a:srgbClr val="005580"/>
                </a:solidFill>
                <a:latin typeface="+mn-lt"/>
                <a:ea typeface="+mn-ea"/>
                <a:cs typeface="+mn-cs"/>
              </a:defRPr>
            </a:lvl3pPr>
            <a:lvl4pPr marL="1600200" indent="-228600" algn="l" rtl="0" eaLnBrk="0" fontAlgn="base" hangingPunct="0">
              <a:spcBef>
                <a:spcPct val="20000"/>
              </a:spcBef>
              <a:spcAft>
                <a:spcPct val="0"/>
              </a:spcAft>
              <a:buChar char="–"/>
              <a:defRPr kern="1200">
                <a:solidFill>
                  <a:srgbClr val="005580"/>
                </a:solidFill>
                <a:latin typeface="+mn-lt"/>
                <a:ea typeface="+mn-ea"/>
                <a:cs typeface="+mn-cs"/>
              </a:defRPr>
            </a:lvl4pPr>
            <a:lvl5pPr marL="2057400" indent="-228600" algn="l" rtl="0" eaLnBrk="0" fontAlgn="base" hangingPunct="0">
              <a:spcBef>
                <a:spcPct val="20000"/>
              </a:spcBef>
              <a:spcAft>
                <a:spcPct val="0"/>
              </a:spcAft>
              <a:buChar char="»"/>
              <a:defRPr sz="1600" kern="1200">
                <a:solidFill>
                  <a:srgbClr val="0055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1459401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HD:Users:rkilmer:Desktop:Microsoft Office 2004:Templates:Presentations:Designs:Blank Presentation</Template>
  <TotalTime>27672</TotalTime>
  <Words>1171</Words>
  <Application>Microsoft Office PowerPoint</Application>
  <PresentationFormat>On-screen Show (4:3)</PresentationFormat>
  <Paragraphs>157</Paragraphs>
  <Slides>16</Slides>
  <Notes>10</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PGothic</vt:lpstr>
      <vt:lpstr>MS PGothic</vt:lpstr>
      <vt:lpstr>Arial</vt:lpstr>
      <vt:lpstr>Calibri</vt:lpstr>
      <vt:lpstr>Calibri  </vt:lpstr>
      <vt:lpstr>Calibri Light</vt:lpstr>
      <vt:lpstr>Courier New</vt:lpstr>
      <vt:lpstr>Helvetica</vt:lpstr>
      <vt:lpstr>Osaka</vt:lpstr>
      <vt:lpstr>Wingdings</vt:lpstr>
      <vt:lpstr>Blank Presentation</vt:lpstr>
      <vt:lpstr>PowerPoint Presentation</vt:lpstr>
      <vt:lpstr>Обследование открытости бюджета: основные характеристики</vt:lpstr>
      <vt:lpstr>ИОБ: что он оценивает?</vt:lpstr>
      <vt:lpstr>ИОБ: Охват стран ЦВЮВЕ+PEMPAL</vt:lpstr>
      <vt:lpstr>Вывод №1: в 3 из 4 стран результаты ИОБ неудовлетворительные</vt:lpstr>
      <vt:lpstr>Результаты стран ЦВЮВЕ/PEMPAL:  страны предоставляют недостаточную бюджетную информацию</vt:lpstr>
      <vt:lpstr>Мировой показатель: 40% ключевых бюджетных документов не публикуется</vt:lpstr>
      <vt:lpstr>Широкая доступность ключевых документов:  ситуация в мире в отличие от стран ЦВЮВЕ/PEMPAL</vt:lpstr>
      <vt:lpstr>Вывод № 2:  в период с 2015 по 2017 гг. меры по усилению прозрачности были приостановлены</vt:lpstr>
      <vt:lpstr>Страны ЦВЮВЕ/PEMPAL: изменения баллов ИОБ с 2015 по 2017 гг.</vt:lpstr>
      <vt:lpstr>Общие трудности по итогам оценки прозрачности бюджета в регионе за 2017 г.</vt:lpstr>
      <vt:lpstr>Спасибо!</vt:lpstr>
      <vt:lpstr>Аналитический процесс проведения обследования открытости бюджета</vt:lpstr>
      <vt:lpstr>ООБ за 2017 г.:  Результаты стран ЦВЮВЕ +PEMPAL</vt:lpstr>
      <vt:lpstr>Состояние бюджетных документов в мире</vt:lpstr>
      <vt:lpstr>Более длинный горизонт: 2008 – 2017 гг.</vt:lpstr>
    </vt:vector>
  </TitlesOfParts>
  <Company>Matrix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Matrix</dc:creator>
  <cp:lastModifiedBy>Inna Anatolievna Davidova</cp:lastModifiedBy>
  <cp:revision>339</cp:revision>
  <cp:lastPrinted>2018-05-02T14:54:13Z</cp:lastPrinted>
  <dcterms:created xsi:type="dcterms:W3CDTF">2008-06-23T16:25:12Z</dcterms:created>
  <dcterms:modified xsi:type="dcterms:W3CDTF">2018-06-13T12:29:27Z</dcterms:modified>
</cp:coreProperties>
</file>