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58" r:id="rId3"/>
    <p:sldId id="265" r:id="rId4"/>
    <p:sldId id="266" r:id="rId5"/>
    <p:sldId id="261" r:id="rId6"/>
    <p:sldId id="269" r:id="rId7"/>
    <p:sldId id="271" r:id="rId8"/>
    <p:sldId id="270" r:id="rId9"/>
    <p:sldId id="272" r:id="rId10"/>
    <p:sldId id="276" r:id="rId11"/>
    <p:sldId id="260" r:id="rId12"/>
    <p:sldId id="262" r:id="rId13"/>
    <p:sldId id="263" r:id="rId14"/>
    <p:sldId id="273" r:id="rId15"/>
    <p:sldId id="264" r:id="rId16"/>
    <p:sldId id="267" r:id="rId17"/>
    <p:sldId id="274" r:id="rId18"/>
    <p:sldId id="277" r:id="rId19"/>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B2D4"/>
    <a:srgbClr val="ABDAF7"/>
    <a:srgbClr val="07C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676" autoAdjust="0"/>
  </p:normalViewPr>
  <p:slideViewPr>
    <p:cSldViewPr>
      <p:cViewPr varScale="1">
        <p:scale>
          <a:sx n="107" d="100"/>
          <a:sy n="107" d="100"/>
        </p:scale>
        <p:origin x="1998"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vndimitrova\AppData\Local\Microsoft\Windows\Temporary%20Internet%20Files\Content.Outlook\OPAABLYT\Fiscal%20Governance%20Indicator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vndimitrova\AppData\Local\Microsoft\Windows\Temporary%20Internet%20Files\Content.Outlook\OPAABLYT\Fiscal%20Governance%20Indicator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vndimitrova\Desktop\OECD\&#1052;&#1080;&#1085;&#1089;&#1082;\Copy%20of%20Adherence%20to%20Fiscal%20Ru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baseline="0">
                <a:solidFill>
                  <a:schemeClr val="tx1"/>
                </a:solidFill>
              </a:rPr>
              <a:t>Medium-Term Budgetary Framework Index</a:t>
            </a:r>
          </a:p>
        </c:rich>
      </c:tx>
      <c:overlay val="0"/>
      <c:spPr>
        <a:noFill/>
        <a:ln>
          <a:noFill/>
        </a:ln>
        <a:effectLst/>
      </c:spPr>
    </c:title>
    <c:autoTitleDeleted val="0"/>
    <c:plotArea>
      <c:layout/>
      <c:lineChart>
        <c:grouping val="standard"/>
        <c:varyColors val="0"/>
        <c:ser>
          <c:idx val="0"/>
          <c:order val="0"/>
          <c:tx>
            <c:strRef>
              <c:f>'MTBF Index'!$A$36</c:f>
              <c:strCache>
                <c:ptCount val="1"/>
                <c:pt idx="0">
                  <c:v>BG</c:v>
                </c:pt>
              </c:strCache>
            </c:strRef>
          </c:tx>
          <c:dPt>
            <c:idx val="7"/>
            <c:bubble3D val="0"/>
            <c:spPr/>
            <c:extLst>
              <c:ext xmlns:c16="http://schemas.microsoft.com/office/drawing/2014/chart" uri="{C3380CC4-5D6E-409C-BE32-E72D297353CC}">
                <c16:uniqueId val="{00000005-4396-4F35-B8E0-3E52DF0F7561}"/>
              </c:ext>
            </c:extLst>
          </c:dPt>
          <c:dPt>
            <c:idx val="8"/>
            <c:bubble3D val="0"/>
            <c:spPr/>
            <c:extLst>
              <c:ext xmlns:c16="http://schemas.microsoft.com/office/drawing/2014/chart" uri="{C3380CC4-5D6E-409C-BE32-E72D297353CC}">
                <c16:uniqueId val="{00000004-4396-4F35-B8E0-3E52DF0F7561}"/>
              </c:ext>
            </c:extLst>
          </c:dPt>
          <c:cat>
            <c:numRef>
              <c:f>'MTBF Index'!$B$35:$J$35</c:f>
              <c:numCache>
                <c:formatCode>General</c:formatCode>
                <c:ptCount val="9"/>
                <c:pt idx="0">
                  <c:v>2010</c:v>
                </c:pt>
                <c:pt idx="1">
                  <c:v>2011</c:v>
                </c:pt>
                <c:pt idx="2">
                  <c:v>2012</c:v>
                </c:pt>
                <c:pt idx="3">
                  <c:v>2013</c:v>
                </c:pt>
                <c:pt idx="4">
                  <c:v>2014</c:v>
                </c:pt>
                <c:pt idx="5">
                  <c:v>2015</c:v>
                </c:pt>
                <c:pt idx="6">
                  <c:v>2015</c:v>
                </c:pt>
                <c:pt idx="7">
                  <c:v>2016</c:v>
                </c:pt>
                <c:pt idx="8">
                  <c:v>2017</c:v>
                </c:pt>
              </c:numCache>
            </c:numRef>
          </c:cat>
          <c:val>
            <c:numRef>
              <c:f>'MTBF Index'!$B$36:$J$36</c:f>
              <c:numCache>
                <c:formatCode>0.00</c:formatCode>
                <c:ptCount val="9"/>
                <c:pt idx="0">
                  <c:v>0.53826376711660795</c:v>
                </c:pt>
                <c:pt idx="1">
                  <c:v>0.53826376711660795</c:v>
                </c:pt>
                <c:pt idx="2">
                  <c:v>0.53826376711660795</c:v>
                </c:pt>
                <c:pt idx="3">
                  <c:v>0.53826376711660795</c:v>
                </c:pt>
                <c:pt idx="4">
                  <c:v>0.75356927396325124</c:v>
                </c:pt>
                <c:pt idx="5">
                  <c:v>0.75333333333333341</c:v>
                </c:pt>
                <c:pt idx="6">
                  <c:v>0.73333333333333339</c:v>
                </c:pt>
                <c:pt idx="7">
                  <c:v>0.73333333333333339</c:v>
                </c:pt>
                <c:pt idx="8">
                  <c:v>0.73333333333333339</c:v>
                </c:pt>
              </c:numCache>
            </c:numRef>
          </c:val>
          <c:smooth val="0"/>
          <c:extLst>
            <c:ext xmlns:c16="http://schemas.microsoft.com/office/drawing/2014/chart" uri="{C3380CC4-5D6E-409C-BE32-E72D297353CC}">
              <c16:uniqueId val="{00000000-4396-4F35-B8E0-3E52DF0F7561}"/>
            </c:ext>
          </c:extLst>
        </c:ser>
        <c:ser>
          <c:idx val="1"/>
          <c:order val="1"/>
          <c:tx>
            <c:strRef>
              <c:f>'MTBF Index'!$A$37</c:f>
              <c:strCache>
                <c:ptCount val="1"/>
                <c:pt idx="0">
                  <c:v>EU 28</c:v>
                </c:pt>
              </c:strCache>
            </c:strRef>
          </c:tx>
          <c:dPt>
            <c:idx val="7"/>
            <c:bubble3D val="0"/>
            <c:extLst>
              <c:ext xmlns:c16="http://schemas.microsoft.com/office/drawing/2014/chart" uri="{C3380CC4-5D6E-409C-BE32-E72D297353CC}">
                <c16:uniqueId val="{00000003-4396-4F35-B8E0-3E52DF0F7561}"/>
              </c:ext>
            </c:extLst>
          </c:dPt>
          <c:dPt>
            <c:idx val="8"/>
            <c:bubble3D val="0"/>
            <c:extLst>
              <c:ext xmlns:c16="http://schemas.microsoft.com/office/drawing/2014/chart" uri="{C3380CC4-5D6E-409C-BE32-E72D297353CC}">
                <c16:uniqueId val="{00000002-4396-4F35-B8E0-3E52DF0F7561}"/>
              </c:ext>
            </c:extLst>
          </c:dPt>
          <c:cat>
            <c:numRef>
              <c:f>'MTBF Index'!$B$35:$J$35</c:f>
              <c:numCache>
                <c:formatCode>General</c:formatCode>
                <c:ptCount val="9"/>
                <c:pt idx="0">
                  <c:v>2010</c:v>
                </c:pt>
                <c:pt idx="1">
                  <c:v>2011</c:v>
                </c:pt>
                <c:pt idx="2">
                  <c:v>2012</c:v>
                </c:pt>
                <c:pt idx="3">
                  <c:v>2013</c:v>
                </c:pt>
                <c:pt idx="4">
                  <c:v>2014</c:v>
                </c:pt>
                <c:pt idx="5">
                  <c:v>2015</c:v>
                </c:pt>
                <c:pt idx="6">
                  <c:v>2015</c:v>
                </c:pt>
                <c:pt idx="7">
                  <c:v>2016</c:v>
                </c:pt>
                <c:pt idx="8">
                  <c:v>2017</c:v>
                </c:pt>
              </c:numCache>
            </c:numRef>
          </c:cat>
          <c:val>
            <c:numRef>
              <c:f>'MTBF Index'!$B$37:$J$37</c:f>
              <c:numCache>
                <c:formatCode>0.00</c:formatCode>
                <c:ptCount val="9"/>
                <c:pt idx="0">
                  <c:v>0.53633945619220091</c:v>
                </c:pt>
                <c:pt idx="1">
                  <c:v>0.5619535335542013</c:v>
                </c:pt>
                <c:pt idx="2">
                  <c:v>0.599153698291084</c:v>
                </c:pt>
                <c:pt idx="3">
                  <c:v>0.63154232636204533</c:v>
                </c:pt>
                <c:pt idx="4">
                  <c:v>0.67118723744442543</c:v>
                </c:pt>
                <c:pt idx="5">
                  <c:v>0.67952380952380964</c:v>
                </c:pt>
                <c:pt idx="6">
                  <c:v>0.67976190476190468</c:v>
                </c:pt>
                <c:pt idx="7">
                  <c:v>0.68214285714285705</c:v>
                </c:pt>
                <c:pt idx="8">
                  <c:v>0.69404761904761891</c:v>
                </c:pt>
              </c:numCache>
            </c:numRef>
          </c:val>
          <c:smooth val="0"/>
          <c:extLst>
            <c:ext xmlns:c16="http://schemas.microsoft.com/office/drawing/2014/chart" uri="{C3380CC4-5D6E-409C-BE32-E72D297353CC}">
              <c16:uniqueId val="{00000001-4396-4F35-B8E0-3E52DF0F7561}"/>
            </c:ext>
          </c:extLst>
        </c:ser>
        <c:dLbls>
          <c:showLegendKey val="0"/>
          <c:showVal val="0"/>
          <c:showCatName val="0"/>
          <c:showSerName val="0"/>
          <c:showPercent val="0"/>
          <c:showBubbleSize val="0"/>
        </c:dLbls>
        <c:marker val="1"/>
        <c:smooth val="0"/>
        <c:axId val="86316928"/>
        <c:axId val="86318464"/>
      </c:lineChart>
      <c:catAx>
        <c:axId val="86316928"/>
        <c:scaling>
          <c:orientation val="minMax"/>
        </c:scaling>
        <c:delete val="0"/>
        <c:axPos val="b"/>
        <c:numFmt formatCode="General" sourceLinked="1"/>
        <c:majorTickMark val="out"/>
        <c:minorTickMark val="none"/>
        <c:tickLblPos val="nextTo"/>
        <c:spPr>
          <a:noFill/>
          <a:ln w="9525" cap="flat" cmpd="sng" algn="ctr">
            <a:solidFill>
              <a:schemeClr val="accent3"/>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6318464"/>
        <c:crosses val="autoZero"/>
        <c:auto val="1"/>
        <c:lblAlgn val="ctr"/>
        <c:lblOffset val="100"/>
        <c:noMultiLvlLbl val="0"/>
      </c:catAx>
      <c:valAx>
        <c:axId val="86318464"/>
        <c:scaling>
          <c:orientation val="minMax"/>
          <c:min val="0.4"/>
        </c:scaling>
        <c:delete val="0"/>
        <c:axPos val="l"/>
        <c:numFmt formatCode="0.00" sourceLinked="1"/>
        <c:majorTickMark val="out"/>
        <c:minorTickMark val="none"/>
        <c:tickLblPos val="nextTo"/>
        <c:spPr>
          <a:noFill/>
          <a:ln>
            <a:solidFill>
              <a:schemeClr val="accent3"/>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6316928"/>
        <c:crosses val="autoZero"/>
        <c:crossBetween val="between"/>
      </c:valAx>
      <c:spPr>
        <a:noFill/>
        <a:ln>
          <a:noFill/>
        </a:ln>
        <a:effectLst/>
      </c:spPr>
    </c:plotArea>
    <c:legend>
      <c:legendPos val="b"/>
      <c:layout>
        <c:manualLayout>
          <c:xMode val="edge"/>
          <c:yMode val="edge"/>
          <c:x val="9.7388670166229249E-2"/>
          <c:y val="0.89409667541557303"/>
          <c:w val="0.26633377077865267"/>
          <c:h val="7.812554680664918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solidFill>
                  <a:schemeClr val="tx1"/>
                </a:solidFill>
              </a:rPr>
              <a:t>Standardised fiscal rules index</a:t>
            </a:r>
          </a:p>
        </c:rich>
      </c:tx>
      <c:overlay val="0"/>
      <c:spPr>
        <a:noFill/>
        <a:ln>
          <a:noFill/>
        </a:ln>
        <a:effectLst/>
      </c:spPr>
    </c:title>
    <c:autoTitleDeleted val="0"/>
    <c:plotArea>
      <c:layout/>
      <c:lineChart>
        <c:grouping val="standard"/>
        <c:varyColors val="0"/>
        <c:ser>
          <c:idx val="0"/>
          <c:order val="0"/>
          <c:tx>
            <c:strRef>
              <c:f>'Fiscal Rule Index'!$B$37</c:f>
              <c:strCache>
                <c:ptCount val="1"/>
                <c:pt idx="0">
                  <c:v>BG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'Fiscal Rule Index'!$C$36:$J$36</c:f>
              <c:strCache>
                <c:ptCount val="8"/>
                <c:pt idx="0">
                  <c:v>2010</c:v>
                </c:pt>
                <c:pt idx="1">
                  <c:v>2011</c:v>
                </c:pt>
                <c:pt idx="2">
                  <c:v>2012</c:v>
                </c:pt>
                <c:pt idx="3">
                  <c:v>2013</c:v>
                </c:pt>
                <c:pt idx="4">
                  <c:v>2014</c:v>
                </c:pt>
                <c:pt idx="5">
                  <c:v>2015</c:v>
                </c:pt>
                <c:pt idx="6">
                  <c:v>2016</c:v>
                </c:pt>
                <c:pt idx="7">
                  <c:v>2017</c:v>
                </c:pt>
              </c:strCache>
            </c:strRef>
          </c:cat>
          <c:val>
            <c:numRef>
              <c:f>'Fiscal Rule Index'!$C$37:$J$37</c:f>
              <c:numCache>
                <c:formatCode>0\,0</c:formatCode>
                <c:ptCount val="8"/>
                <c:pt idx="0">
                  <c:v>0.89922199999999997</c:v>
                </c:pt>
                <c:pt idx="1">
                  <c:v>1.2276819999999999</c:v>
                </c:pt>
                <c:pt idx="2">
                  <c:v>1.4519960000000001</c:v>
                </c:pt>
                <c:pt idx="3">
                  <c:v>1.4519960000000001</c:v>
                </c:pt>
                <c:pt idx="4">
                  <c:v>2.9260579999999998</c:v>
                </c:pt>
                <c:pt idx="5">
                  <c:v>3.1123189999999998</c:v>
                </c:pt>
                <c:pt idx="6">
                  <c:v>3.1884250000000001</c:v>
                </c:pt>
                <c:pt idx="7">
                  <c:v>3.3746860000000001</c:v>
                </c:pt>
              </c:numCache>
            </c:numRef>
          </c:val>
          <c:smooth val="0"/>
          <c:extLst>
            <c:ext xmlns:c16="http://schemas.microsoft.com/office/drawing/2014/chart" uri="{C3380CC4-5D6E-409C-BE32-E72D297353CC}">
              <c16:uniqueId val="{00000000-CE83-4861-A6BD-8AFE19BE347D}"/>
            </c:ext>
          </c:extLst>
        </c:ser>
        <c:ser>
          <c:idx val="1"/>
          <c:order val="1"/>
          <c:tx>
            <c:strRef>
              <c:f>'Fiscal Rule Index'!$B$38</c:f>
              <c:strCache>
                <c:ptCount val="1"/>
                <c:pt idx="0">
                  <c:v>min in EU</c:v>
                </c:pt>
              </c:strCache>
            </c:strRef>
          </c:tx>
          <c:spPr>
            <a:ln w="28575" cap="rnd">
              <a:solidFill>
                <a:schemeClr val="accent2"/>
              </a:solidFill>
              <a:round/>
            </a:ln>
            <a:effectLst/>
          </c:spPr>
          <c:marker>
            <c:symbol val="none"/>
          </c:marker>
          <c:cat>
            <c:strRef>
              <c:f>'Fiscal Rule Index'!$C$36:$J$36</c:f>
              <c:strCache>
                <c:ptCount val="8"/>
                <c:pt idx="0">
                  <c:v>2010</c:v>
                </c:pt>
                <c:pt idx="1">
                  <c:v>2011</c:v>
                </c:pt>
                <c:pt idx="2">
                  <c:v>2012</c:v>
                </c:pt>
                <c:pt idx="3">
                  <c:v>2013</c:v>
                </c:pt>
                <c:pt idx="4">
                  <c:v>2014</c:v>
                </c:pt>
                <c:pt idx="5">
                  <c:v>2015</c:v>
                </c:pt>
                <c:pt idx="6">
                  <c:v>2016</c:v>
                </c:pt>
                <c:pt idx="7">
                  <c:v>2017</c:v>
                </c:pt>
              </c:strCache>
            </c:strRef>
          </c:cat>
          <c:val>
            <c:numRef>
              <c:f>'Fiscal Rule Index'!$C$38:$J$38</c:f>
              <c:numCache>
                <c:formatCode>0\,0</c:formatCode>
                <c:ptCount val="8"/>
                <c:pt idx="0">
                  <c:v>-0.94817099999999999</c:v>
                </c:pt>
                <c:pt idx="1">
                  <c:v>-0.94817099999999999</c:v>
                </c:pt>
                <c:pt idx="2">
                  <c:v>-0.94817099999999999</c:v>
                </c:pt>
                <c:pt idx="3">
                  <c:v>-0.94817099999999999</c:v>
                </c:pt>
                <c:pt idx="4">
                  <c:v>-0.94817099999999999</c:v>
                </c:pt>
                <c:pt idx="5">
                  <c:v>-0.94817099999999999</c:v>
                </c:pt>
                <c:pt idx="6">
                  <c:v>-0.94817099999999999</c:v>
                </c:pt>
                <c:pt idx="7">
                  <c:v>-1.3257E-2</c:v>
                </c:pt>
              </c:numCache>
            </c:numRef>
          </c:val>
          <c:smooth val="0"/>
          <c:extLst>
            <c:ext xmlns:c16="http://schemas.microsoft.com/office/drawing/2014/chart" uri="{C3380CC4-5D6E-409C-BE32-E72D297353CC}">
              <c16:uniqueId val="{00000001-CE83-4861-A6BD-8AFE19BE347D}"/>
            </c:ext>
          </c:extLst>
        </c:ser>
        <c:ser>
          <c:idx val="2"/>
          <c:order val="2"/>
          <c:tx>
            <c:strRef>
              <c:f>'Fiscal Rule Index'!$B$39</c:f>
              <c:strCache>
                <c:ptCount val="1"/>
                <c:pt idx="0">
                  <c:v>max in EU</c:v>
                </c:pt>
              </c:strCache>
            </c:strRef>
          </c:tx>
          <c:spPr>
            <a:ln w="31750" cap="rnd">
              <a:solidFill>
                <a:srgbClr val="00B050"/>
              </a:solidFill>
              <a:round/>
            </a:ln>
            <a:effectLst/>
          </c:spPr>
          <c:marker>
            <c:symbol val="none"/>
          </c:marker>
          <c:cat>
            <c:strRef>
              <c:f>'Fiscal Rule Index'!$C$36:$J$36</c:f>
              <c:strCache>
                <c:ptCount val="8"/>
                <c:pt idx="0">
                  <c:v>2010</c:v>
                </c:pt>
                <c:pt idx="1">
                  <c:v>2011</c:v>
                </c:pt>
                <c:pt idx="2">
                  <c:v>2012</c:v>
                </c:pt>
                <c:pt idx="3">
                  <c:v>2013</c:v>
                </c:pt>
                <c:pt idx="4">
                  <c:v>2014</c:v>
                </c:pt>
                <c:pt idx="5">
                  <c:v>2015</c:v>
                </c:pt>
                <c:pt idx="6">
                  <c:v>2016</c:v>
                </c:pt>
                <c:pt idx="7">
                  <c:v>2017</c:v>
                </c:pt>
              </c:strCache>
            </c:strRef>
          </c:cat>
          <c:val>
            <c:numRef>
              <c:f>'Fiscal Rule Index'!$C$39:$J$39</c:f>
              <c:numCache>
                <c:formatCode>0\,0</c:formatCode>
                <c:ptCount val="8"/>
                <c:pt idx="0">
                  <c:v>1.5840529999999999</c:v>
                </c:pt>
                <c:pt idx="1">
                  <c:v>1.5840529999999999</c:v>
                </c:pt>
                <c:pt idx="2">
                  <c:v>1.9301710000000001</c:v>
                </c:pt>
                <c:pt idx="3">
                  <c:v>1.9301710000000001</c:v>
                </c:pt>
                <c:pt idx="4">
                  <c:v>3.3166280000000001</c:v>
                </c:pt>
                <c:pt idx="5">
                  <c:v>3.245018</c:v>
                </c:pt>
                <c:pt idx="6">
                  <c:v>3.4041519999999998</c:v>
                </c:pt>
                <c:pt idx="7">
                  <c:v>3.3746860000000001</c:v>
                </c:pt>
              </c:numCache>
            </c:numRef>
          </c:val>
          <c:smooth val="0"/>
          <c:extLst>
            <c:ext xmlns:c16="http://schemas.microsoft.com/office/drawing/2014/chart" uri="{C3380CC4-5D6E-409C-BE32-E72D297353CC}">
              <c16:uniqueId val="{00000002-CE83-4861-A6BD-8AFE19BE347D}"/>
            </c:ext>
          </c:extLst>
        </c:ser>
        <c:ser>
          <c:idx val="3"/>
          <c:order val="3"/>
          <c:tx>
            <c:strRef>
              <c:f>'Fiscal Rule Index'!$B$40</c:f>
              <c:strCache>
                <c:ptCount val="1"/>
                <c:pt idx="0">
                  <c:v>EU </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'Fiscal Rule Index'!$C$36:$J$36</c:f>
              <c:strCache>
                <c:ptCount val="8"/>
                <c:pt idx="0">
                  <c:v>2010</c:v>
                </c:pt>
                <c:pt idx="1">
                  <c:v>2011</c:v>
                </c:pt>
                <c:pt idx="2">
                  <c:v>2012</c:v>
                </c:pt>
                <c:pt idx="3">
                  <c:v>2013</c:v>
                </c:pt>
                <c:pt idx="4">
                  <c:v>2014</c:v>
                </c:pt>
                <c:pt idx="5">
                  <c:v>2015</c:v>
                </c:pt>
                <c:pt idx="6">
                  <c:v>2016</c:v>
                </c:pt>
                <c:pt idx="7">
                  <c:v>2017</c:v>
                </c:pt>
              </c:strCache>
            </c:strRef>
          </c:cat>
          <c:val>
            <c:numRef>
              <c:f>'Fiscal Rule Index'!$C$40:$J$40</c:f>
              <c:numCache>
                <c:formatCode>0\,0</c:formatCode>
                <c:ptCount val="8"/>
                <c:pt idx="0">
                  <c:v>9.7331785714285645E-3</c:v>
                </c:pt>
                <c:pt idx="1">
                  <c:v>9.2457857142857189E-2</c:v>
                </c:pt>
                <c:pt idx="2">
                  <c:v>0.19885314285714287</c:v>
                </c:pt>
                <c:pt idx="3">
                  <c:v>0.67930103571428579</c:v>
                </c:pt>
                <c:pt idx="4">
                  <c:v>1.3615219999999997</c:v>
                </c:pt>
                <c:pt idx="5">
                  <c:v>1.5238192142857141</c:v>
                </c:pt>
                <c:pt idx="6">
                  <c:v>1.5583859999999998</c:v>
                </c:pt>
                <c:pt idx="7">
                  <c:v>1.7197609642857137</c:v>
                </c:pt>
              </c:numCache>
            </c:numRef>
          </c:val>
          <c:smooth val="0"/>
          <c:extLst>
            <c:ext xmlns:c16="http://schemas.microsoft.com/office/drawing/2014/chart" uri="{C3380CC4-5D6E-409C-BE32-E72D297353CC}">
              <c16:uniqueId val="{00000003-CE83-4861-A6BD-8AFE19BE347D}"/>
            </c:ext>
          </c:extLst>
        </c:ser>
        <c:dLbls>
          <c:showLegendKey val="0"/>
          <c:showVal val="0"/>
          <c:showCatName val="0"/>
          <c:showSerName val="0"/>
          <c:showPercent val="0"/>
          <c:showBubbleSize val="0"/>
        </c:dLbls>
        <c:marker val="1"/>
        <c:smooth val="0"/>
        <c:axId val="92555904"/>
        <c:axId val="92558080"/>
      </c:lineChart>
      <c:catAx>
        <c:axId val="92555904"/>
        <c:scaling>
          <c:orientation val="minMax"/>
        </c:scaling>
        <c:delete val="0"/>
        <c:axPos val="b"/>
        <c:numFmt formatCode="General" sourceLinked="1"/>
        <c:majorTickMark val="out"/>
        <c:minorTickMark val="none"/>
        <c:tickLblPos val="nextTo"/>
        <c:spPr>
          <a:noFill/>
          <a:ln w="9525" cap="flat" cmpd="sng" algn="ctr">
            <a:solidFill>
              <a:schemeClr val="accent3"/>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2558080"/>
        <c:crosses val="autoZero"/>
        <c:auto val="1"/>
        <c:lblAlgn val="ctr"/>
        <c:lblOffset val="100"/>
        <c:noMultiLvlLbl val="0"/>
      </c:catAx>
      <c:valAx>
        <c:axId val="92558080"/>
        <c:scaling>
          <c:orientation val="minMax"/>
        </c:scaling>
        <c:delete val="0"/>
        <c:axPos val="l"/>
        <c:numFmt formatCode="0" sourceLinked="0"/>
        <c:majorTickMark val="out"/>
        <c:minorTickMark val="none"/>
        <c:tickLblPos val="nextTo"/>
        <c:spPr>
          <a:noFill/>
          <a:ln>
            <a:solidFill>
              <a:schemeClr val="accent3"/>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2555904"/>
        <c:crosses val="autoZero"/>
        <c:crossBetween val="between"/>
        <c:majorUnit val="1"/>
        <c:minorUnit val="0.1"/>
      </c:valAx>
      <c:spPr>
        <a:noFill/>
        <a:ln w="25400">
          <a:noFill/>
        </a:ln>
        <a:effectLst/>
      </c:spPr>
    </c:plotArea>
    <c:legend>
      <c:legendPos val="b"/>
      <c:legendEntry>
        <c:idx val="1"/>
        <c:delete val="1"/>
      </c:legendEntry>
      <c:legendEntry>
        <c:idx val="2"/>
        <c:delete val="1"/>
      </c:legendEntry>
      <c:layout>
        <c:manualLayout>
          <c:xMode val="edge"/>
          <c:yMode val="edge"/>
          <c:x val="0.13571850393700788"/>
          <c:y val="0.87708429124804466"/>
          <c:w val="0.32578521434820645"/>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sz="1000" b="0" dirty="0"/>
              <a:t>% of GDP</a:t>
            </a:r>
          </a:p>
        </c:rich>
      </c:tx>
      <c:layout>
        <c:manualLayout>
          <c:xMode val="edge"/>
          <c:yMode val="edge"/>
          <c:x val="6.4029151081978541E-2"/>
          <c:y val="5.138765536476296E-2"/>
        </c:manualLayout>
      </c:layout>
      <c:overlay val="0"/>
      <c:spPr>
        <a:noFill/>
        <a:ln>
          <a:noFill/>
        </a:ln>
        <a:effectLst/>
      </c:spPr>
    </c:title>
    <c:autoTitleDeleted val="0"/>
    <c:plotArea>
      <c:layout>
        <c:manualLayout>
          <c:layoutTarget val="inner"/>
          <c:xMode val="edge"/>
          <c:yMode val="edge"/>
          <c:x val="0.13040588082805613"/>
          <c:y val="0.15251634923941915"/>
          <c:w val="0.82170592156427069"/>
          <c:h val="0.63467487313851612"/>
        </c:manualLayout>
      </c:layout>
      <c:lineChart>
        <c:grouping val="standard"/>
        <c:varyColors val="0"/>
        <c:ser>
          <c:idx val="0"/>
          <c:order val="0"/>
          <c:tx>
            <c:strRef>
              <c:f>new!$A$3</c:f>
              <c:strCache>
                <c:ptCount val="1"/>
                <c:pt idx="0">
                  <c:v>Public debt</c:v>
                </c:pt>
              </c:strCache>
            </c:strRef>
          </c:tx>
          <c:spPr>
            <a:ln w="34925" cap="rnd">
              <a:solidFill>
                <a:schemeClr val="bg1"/>
              </a:solidFill>
              <a:prstDash val="solid"/>
              <a:round/>
            </a:ln>
            <a:effectLst/>
          </c:spPr>
          <c:marker>
            <c:symbol val="circle"/>
            <c:size val="6"/>
            <c:spPr>
              <a:solidFill>
                <a:srgbClr val="FFC000"/>
              </a:solidFill>
              <a:ln w="9525">
                <a:solidFill>
                  <a:schemeClr val="bg1"/>
                </a:solidFill>
              </a:ln>
              <a:effectLst/>
            </c:spPr>
          </c:marker>
          <c:cat>
            <c:numRef>
              <c:f>new!$B$2:$J$2</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new!$B$3:$J$3</c:f>
              <c:numCache>
                <c:formatCode>0\,0%</c:formatCode>
                <c:ptCount val="9"/>
                <c:pt idx="0">
                  <c:v>0.15317854883805282</c:v>
                </c:pt>
                <c:pt idx="1">
                  <c:v>0.15218952671225319</c:v>
                </c:pt>
                <c:pt idx="2">
                  <c:v>0.16699398661481563</c:v>
                </c:pt>
                <c:pt idx="3">
                  <c:v>0.17073411558587134</c:v>
                </c:pt>
                <c:pt idx="4">
                  <c:v>0.27130647118089968</c:v>
                </c:pt>
                <c:pt idx="5" formatCode="0.00%">
                  <c:v>0.26211898774487252</c:v>
                </c:pt>
                <c:pt idx="6">
                  <c:v>0.2959548795855757</c:v>
                </c:pt>
                <c:pt idx="7">
                  <c:v>0.25636894437963903</c:v>
                </c:pt>
                <c:pt idx="8">
                  <c:v>0.22635940778090505</c:v>
                </c:pt>
              </c:numCache>
            </c:numRef>
          </c:val>
          <c:smooth val="0"/>
          <c:extLst>
            <c:ext xmlns:c16="http://schemas.microsoft.com/office/drawing/2014/chart" uri="{C3380CC4-5D6E-409C-BE32-E72D297353CC}">
              <c16:uniqueId val="{00000000-3AFE-49C3-A683-63F4148B49C2}"/>
            </c:ext>
          </c:extLst>
        </c:ser>
        <c:ser>
          <c:idx val="1"/>
          <c:order val="1"/>
          <c:tx>
            <c:strRef>
              <c:f>new!$A$4</c:f>
              <c:strCache>
                <c:ptCount val="1"/>
                <c:pt idx="0">
                  <c:v>Public expenditures</c:v>
                </c:pt>
              </c:strCache>
            </c:strRef>
          </c:tx>
          <c:spPr>
            <a:ln w="38100" cap="rnd">
              <a:solidFill>
                <a:schemeClr val="bg1"/>
              </a:solidFill>
              <a:prstDash val="solid"/>
              <a:round/>
            </a:ln>
            <a:effectLst/>
          </c:spPr>
          <c:marker>
            <c:symbol val="circle"/>
            <c:size val="5"/>
            <c:spPr>
              <a:solidFill>
                <a:srgbClr val="7030A0"/>
              </a:solidFill>
              <a:ln w="9525">
                <a:solidFill>
                  <a:srgbClr val="7030A0"/>
                </a:solidFill>
              </a:ln>
              <a:effectLst/>
            </c:spPr>
          </c:marker>
          <c:dPt>
            <c:idx val="4"/>
            <c:bubble3D val="0"/>
            <c:extLst>
              <c:ext xmlns:c16="http://schemas.microsoft.com/office/drawing/2014/chart" uri="{C3380CC4-5D6E-409C-BE32-E72D297353CC}">
                <c16:uniqueId val="{00000001-3AFE-49C3-A683-63F4148B49C2}"/>
              </c:ext>
            </c:extLst>
          </c:dPt>
          <c:dPt>
            <c:idx val="5"/>
            <c:bubble3D val="0"/>
            <c:extLst>
              <c:ext xmlns:c16="http://schemas.microsoft.com/office/drawing/2014/chart" uri="{C3380CC4-5D6E-409C-BE32-E72D297353CC}">
                <c16:uniqueId val="{00000002-3AFE-49C3-A683-63F4148B49C2}"/>
              </c:ext>
            </c:extLst>
          </c:dPt>
          <c:cat>
            <c:numRef>
              <c:f>new!$B$2:$J$2</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new!$B$4:$J$4</c:f>
              <c:numCache>
                <c:formatCode>0\,0%</c:formatCode>
                <c:ptCount val="9"/>
                <c:pt idx="0">
                  <c:v>0.35783003022578658</c:v>
                </c:pt>
                <c:pt idx="1">
                  <c:v>0.3326751533773934</c:v>
                </c:pt>
                <c:pt idx="2">
                  <c:v>0.33920219849086813</c:v>
                </c:pt>
                <c:pt idx="3">
                  <c:v>0.37155719862642106</c:v>
                </c:pt>
                <c:pt idx="4">
                  <c:v>0.38781715291001284</c:v>
                </c:pt>
                <c:pt idx="5">
                  <c:v>0.39158569792188946</c:v>
                </c:pt>
                <c:pt idx="6">
                  <c:v>0.34517539981567191</c:v>
                </c:pt>
                <c:pt idx="7">
                  <c:v>0.34115410192808709</c:v>
                </c:pt>
                <c:pt idx="8">
                  <c:v>0.36613760244804872</c:v>
                </c:pt>
              </c:numCache>
            </c:numRef>
          </c:val>
          <c:smooth val="0"/>
          <c:extLst>
            <c:ext xmlns:c16="http://schemas.microsoft.com/office/drawing/2014/chart" uri="{C3380CC4-5D6E-409C-BE32-E72D297353CC}">
              <c16:uniqueId val="{00000003-3AFE-49C3-A683-63F4148B49C2}"/>
            </c:ext>
          </c:extLst>
        </c:ser>
        <c:ser>
          <c:idx val="2"/>
          <c:order val="2"/>
          <c:tx>
            <c:strRef>
              <c:f>new!$A$5</c:f>
              <c:strCache>
                <c:ptCount val="1"/>
                <c:pt idx="0">
                  <c:v>Budget Balance</c:v>
                </c:pt>
              </c:strCache>
            </c:strRef>
          </c:tx>
          <c:spPr>
            <a:ln w="41275" cap="rnd">
              <a:solidFill>
                <a:schemeClr val="bg1"/>
              </a:solidFill>
              <a:prstDash val="solid"/>
              <a:round/>
            </a:ln>
            <a:effectLst/>
          </c:spPr>
          <c:marker>
            <c:symbol val="circle"/>
            <c:size val="5"/>
            <c:spPr>
              <a:solidFill>
                <a:schemeClr val="accent1"/>
              </a:solidFill>
              <a:ln w="9525">
                <a:solidFill>
                  <a:schemeClr val="accent5"/>
                </a:solidFill>
              </a:ln>
              <a:effectLst/>
            </c:spPr>
          </c:marker>
          <c:dPt>
            <c:idx val="0"/>
            <c:marker>
              <c:spPr>
                <a:solidFill>
                  <a:srgbClr val="C00000"/>
                </a:solidFill>
                <a:ln w="9525">
                  <a:solidFill>
                    <a:srgbClr val="FF0000"/>
                  </a:solidFill>
                </a:ln>
                <a:effectLst/>
              </c:spPr>
            </c:marker>
            <c:bubble3D val="0"/>
            <c:spPr>
              <a:ln w="41275" cap="rnd">
                <a:solidFill>
                  <a:srgbClr val="FF0000"/>
                </a:solidFill>
                <a:prstDash val="solid"/>
                <a:round/>
              </a:ln>
              <a:effectLst/>
            </c:spPr>
            <c:extLst>
              <c:ext xmlns:c16="http://schemas.microsoft.com/office/drawing/2014/chart" uri="{C3380CC4-5D6E-409C-BE32-E72D297353CC}">
                <c16:uniqueId val="{00000005-3AFE-49C3-A683-63F4148B49C2}"/>
              </c:ext>
            </c:extLst>
          </c:dPt>
          <c:dPt>
            <c:idx val="1"/>
            <c:marker>
              <c:spPr>
                <a:solidFill>
                  <a:srgbClr val="06B2D4"/>
                </a:solidFill>
                <a:ln w="9525">
                  <a:solidFill>
                    <a:schemeClr val="accent5"/>
                  </a:solidFill>
                </a:ln>
                <a:effectLst/>
              </c:spPr>
            </c:marker>
            <c:bubble3D val="0"/>
            <c:extLst>
              <c:ext xmlns:c16="http://schemas.microsoft.com/office/drawing/2014/chart" uri="{C3380CC4-5D6E-409C-BE32-E72D297353CC}">
                <c16:uniqueId val="{00000004-BAA3-4EA8-8CC7-30DA20B3B0C5}"/>
              </c:ext>
            </c:extLst>
          </c:dPt>
          <c:dPt>
            <c:idx val="2"/>
            <c:marker>
              <c:spPr>
                <a:solidFill>
                  <a:srgbClr val="06B2D4"/>
                </a:solidFill>
                <a:ln w="9525">
                  <a:solidFill>
                    <a:schemeClr val="accent5"/>
                  </a:solidFill>
                </a:ln>
                <a:effectLst/>
              </c:spPr>
            </c:marker>
            <c:bubble3D val="0"/>
            <c:extLst>
              <c:ext xmlns:c16="http://schemas.microsoft.com/office/drawing/2014/chart" uri="{C3380CC4-5D6E-409C-BE32-E72D297353CC}">
                <c16:uniqueId val="{00000005-BAA3-4EA8-8CC7-30DA20B3B0C5}"/>
              </c:ext>
            </c:extLst>
          </c:dPt>
          <c:dPt>
            <c:idx val="3"/>
            <c:marker>
              <c:spPr>
                <a:solidFill>
                  <a:srgbClr val="06B2D4"/>
                </a:solidFill>
                <a:ln w="9525">
                  <a:solidFill>
                    <a:schemeClr val="accent5"/>
                  </a:solidFill>
                </a:ln>
                <a:effectLst/>
              </c:spPr>
            </c:marker>
            <c:bubble3D val="0"/>
            <c:extLst>
              <c:ext xmlns:c16="http://schemas.microsoft.com/office/drawing/2014/chart" uri="{C3380CC4-5D6E-409C-BE32-E72D297353CC}">
                <c16:uniqueId val="{00000006-BAA3-4EA8-8CC7-30DA20B3B0C5}"/>
              </c:ext>
            </c:extLst>
          </c:dPt>
          <c:dPt>
            <c:idx val="4"/>
            <c:marker>
              <c:spPr>
                <a:solidFill>
                  <a:srgbClr val="C00000"/>
                </a:solidFill>
                <a:ln w="9525">
                  <a:solidFill>
                    <a:srgbClr val="FF0000"/>
                  </a:solidFill>
                </a:ln>
                <a:effectLst/>
              </c:spPr>
            </c:marker>
            <c:bubble3D val="0"/>
            <c:extLst>
              <c:ext xmlns:c16="http://schemas.microsoft.com/office/drawing/2014/chart" uri="{C3380CC4-5D6E-409C-BE32-E72D297353CC}">
                <c16:uniqueId val="{00000006-3AFE-49C3-A683-63F4148B49C2}"/>
              </c:ext>
            </c:extLst>
          </c:dPt>
          <c:dPt>
            <c:idx val="5"/>
            <c:marker>
              <c:spPr>
                <a:solidFill>
                  <a:srgbClr val="06B2D4"/>
                </a:solidFill>
                <a:ln w="9525">
                  <a:solidFill>
                    <a:srgbClr val="0070C0"/>
                  </a:solidFill>
                </a:ln>
                <a:effectLst/>
              </c:spPr>
            </c:marker>
            <c:bubble3D val="0"/>
            <c:extLst>
              <c:ext xmlns:c16="http://schemas.microsoft.com/office/drawing/2014/chart" uri="{C3380CC4-5D6E-409C-BE32-E72D297353CC}">
                <c16:uniqueId val="{0000000B-3AFE-49C3-A683-63F4148B49C2}"/>
              </c:ext>
            </c:extLst>
          </c:dPt>
          <c:dPt>
            <c:idx val="6"/>
            <c:marker>
              <c:spPr>
                <a:solidFill>
                  <a:srgbClr val="06B2D4"/>
                </a:solidFill>
                <a:ln w="9525">
                  <a:solidFill>
                    <a:schemeClr val="accent5"/>
                  </a:solidFill>
                </a:ln>
                <a:effectLst/>
              </c:spPr>
            </c:marker>
            <c:bubble3D val="0"/>
            <c:extLst>
              <c:ext xmlns:c16="http://schemas.microsoft.com/office/drawing/2014/chart" uri="{C3380CC4-5D6E-409C-BE32-E72D297353CC}">
                <c16:uniqueId val="{00000009-BAA3-4EA8-8CC7-30DA20B3B0C5}"/>
              </c:ext>
            </c:extLst>
          </c:dPt>
          <c:dPt>
            <c:idx val="7"/>
            <c:marker>
              <c:spPr>
                <a:solidFill>
                  <a:srgbClr val="06B2D4"/>
                </a:solidFill>
                <a:ln w="9525">
                  <a:solidFill>
                    <a:schemeClr val="accent5"/>
                  </a:solidFill>
                </a:ln>
                <a:effectLst/>
              </c:spPr>
            </c:marker>
            <c:bubble3D val="0"/>
            <c:extLst>
              <c:ext xmlns:c16="http://schemas.microsoft.com/office/drawing/2014/chart" uri="{C3380CC4-5D6E-409C-BE32-E72D297353CC}">
                <c16:uniqueId val="{0000000A-BAA3-4EA8-8CC7-30DA20B3B0C5}"/>
              </c:ext>
            </c:extLst>
          </c:dPt>
          <c:dPt>
            <c:idx val="8"/>
            <c:marker>
              <c:spPr>
                <a:solidFill>
                  <a:srgbClr val="06B2D4"/>
                </a:solidFill>
                <a:ln w="9525">
                  <a:solidFill>
                    <a:schemeClr val="accent5"/>
                  </a:solidFill>
                </a:ln>
                <a:effectLst/>
              </c:spPr>
            </c:marker>
            <c:bubble3D val="0"/>
            <c:extLst>
              <c:ext xmlns:c16="http://schemas.microsoft.com/office/drawing/2014/chart" uri="{C3380CC4-5D6E-409C-BE32-E72D297353CC}">
                <c16:uniqueId val="{0000000B-BAA3-4EA8-8CC7-30DA20B3B0C5}"/>
              </c:ext>
            </c:extLst>
          </c:dPt>
          <c:cat>
            <c:numRef>
              <c:f>new!$B$2:$J$2</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new!$B$5:$J$5</c:f>
              <c:numCache>
                <c:formatCode>0\,0%</c:formatCode>
                <c:ptCount val="9"/>
                <c:pt idx="0">
                  <c:v>-3.1134825809731311E-2</c:v>
                </c:pt>
                <c:pt idx="1">
                  <c:v>-1.9684785967051914E-2</c:v>
                </c:pt>
                <c:pt idx="2">
                  <c:v>-3.1991064305883494E-3</c:v>
                </c:pt>
                <c:pt idx="3">
                  <c:v>-3.6198748468261369E-3</c:v>
                </c:pt>
                <c:pt idx="4">
                  <c:v>-5.4839568045953128E-2</c:v>
                </c:pt>
                <c:pt idx="5">
                  <c:v>-1.67193808377675E-2</c:v>
                </c:pt>
                <c:pt idx="6">
                  <c:v>1.400212442362461E-3</c:v>
                </c:pt>
                <c:pt idx="7">
                  <c:v>1.1698548884345053E-2</c:v>
                </c:pt>
                <c:pt idx="8">
                  <c:v>1.9908888657267827E-2</c:v>
                </c:pt>
              </c:numCache>
            </c:numRef>
          </c:val>
          <c:smooth val="0"/>
          <c:extLst>
            <c:ext xmlns:c16="http://schemas.microsoft.com/office/drawing/2014/chart" uri="{C3380CC4-5D6E-409C-BE32-E72D297353CC}">
              <c16:uniqueId val="{00000007-3AFE-49C3-A683-63F4148B49C2}"/>
            </c:ext>
          </c:extLst>
        </c:ser>
        <c:ser>
          <c:idx val="3"/>
          <c:order val="3"/>
          <c:tx>
            <c:strRef>
              <c:f>new!$A$6</c:f>
              <c:strCache>
                <c:ptCount val="1"/>
                <c:pt idx="0">
                  <c:v>Public debt</c:v>
                </c:pt>
              </c:strCache>
            </c:strRef>
          </c:tx>
          <c:spPr>
            <a:ln w="28575" cap="rnd">
              <a:solidFill>
                <a:schemeClr val="accent1"/>
              </a:solidFill>
              <a:round/>
            </a:ln>
            <a:effectLst/>
          </c:spPr>
          <c:marker>
            <c:symbol val="none"/>
          </c:marker>
          <c:cat>
            <c:numRef>
              <c:f>new!$B$2:$J$2</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new!$B$6:$J$6</c:f>
              <c:numCache>
                <c:formatCode>0\,0%</c:formatCode>
                <c:ptCount val="9"/>
                <c:pt idx="0">
                  <c:v>0.6</c:v>
                </c:pt>
                <c:pt idx="1">
                  <c:v>0.6</c:v>
                </c:pt>
                <c:pt idx="2">
                  <c:v>0.6</c:v>
                </c:pt>
                <c:pt idx="3">
                  <c:v>0.6</c:v>
                </c:pt>
                <c:pt idx="4">
                  <c:v>0.6</c:v>
                </c:pt>
                <c:pt idx="5">
                  <c:v>0.6</c:v>
                </c:pt>
                <c:pt idx="6">
                  <c:v>0.6</c:v>
                </c:pt>
                <c:pt idx="7">
                  <c:v>0.6</c:v>
                </c:pt>
                <c:pt idx="8">
                  <c:v>0.6</c:v>
                </c:pt>
              </c:numCache>
            </c:numRef>
          </c:val>
          <c:smooth val="0"/>
          <c:extLst>
            <c:ext xmlns:c16="http://schemas.microsoft.com/office/drawing/2014/chart" uri="{C3380CC4-5D6E-409C-BE32-E72D297353CC}">
              <c16:uniqueId val="{00000008-3AFE-49C3-A683-63F4148B49C2}"/>
            </c:ext>
          </c:extLst>
        </c:ser>
        <c:ser>
          <c:idx val="4"/>
          <c:order val="4"/>
          <c:tx>
            <c:strRef>
              <c:f>new!$A$7</c:f>
              <c:strCache>
                <c:ptCount val="1"/>
                <c:pt idx="0">
                  <c:v>Public expenditures</c:v>
                </c:pt>
              </c:strCache>
            </c:strRef>
          </c:tx>
          <c:spPr>
            <a:ln w="28575" cap="rnd">
              <a:solidFill>
                <a:srgbClr val="7030A0"/>
              </a:solidFill>
              <a:round/>
            </a:ln>
            <a:effectLst/>
          </c:spPr>
          <c:marker>
            <c:symbol val="none"/>
          </c:marker>
          <c:cat>
            <c:numRef>
              <c:f>new!$B$2:$J$2</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new!$B$7:$J$7</c:f>
              <c:numCache>
                <c:formatCode>0\,0%</c:formatCode>
                <c:ptCount val="9"/>
                <c:pt idx="0">
                  <c:v>0.4</c:v>
                </c:pt>
                <c:pt idx="1">
                  <c:v>0.4</c:v>
                </c:pt>
                <c:pt idx="2">
                  <c:v>0.4</c:v>
                </c:pt>
                <c:pt idx="3">
                  <c:v>0.4</c:v>
                </c:pt>
                <c:pt idx="4">
                  <c:v>0.4</c:v>
                </c:pt>
                <c:pt idx="5">
                  <c:v>0.4</c:v>
                </c:pt>
                <c:pt idx="6">
                  <c:v>0.4</c:v>
                </c:pt>
                <c:pt idx="7">
                  <c:v>0.4</c:v>
                </c:pt>
                <c:pt idx="8">
                  <c:v>0.4</c:v>
                </c:pt>
              </c:numCache>
            </c:numRef>
          </c:val>
          <c:smooth val="0"/>
          <c:extLst>
            <c:ext xmlns:c16="http://schemas.microsoft.com/office/drawing/2014/chart" uri="{C3380CC4-5D6E-409C-BE32-E72D297353CC}">
              <c16:uniqueId val="{00000009-3AFE-49C3-A683-63F4148B49C2}"/>
            </c:ext>
          </c:extLst>
        </c:ser>
        <c:ser>
          <c:idx val="5"/>
          <c:order val="5"/>
          <c:tx>
            <c:strRef>
              <c:f>new!$A$8</c:f>
              <c:strCache>
                <c:ptCount val="1"/>
                <c:pt idx="0">
                  <c:v>Budget Balance</c:v>
                </c:pt>
              </c:strCache>
            </c:strRef>
          </c:tx>
          <c:spPr>
            <a:ln w="28575" cap="rnd">
              <a:solidFill>
                <a:srgbClr val="0070C0"/>
              </a:solidFill>
              <a:round/>
            </a:ln>
            <a:effectLst/>
          </c:spPr>
          <c:marker>
            <c:symbol val="none"/>
          </c:marker>
          <c:dPt>
            <c:idx val="0"/>
            <c:bubble3D val="0"/>
            <c:extLst>
              <c:ext xmlns:c16="http://schemas.microsoft.com/office/drawing/2014/chart" uri="{C3380CC4-5D6E-409C-BE32-E72D297353CC}">
                <c16:uniqueId val="{0000000C-BAA3-4EA8-8CC7-30DA20B3B0C5}"/>
              </c:ext>
            </c:extLst>
          </c:dPt>
          <c:dPt>
            <c:idx val="5"/>
            <c:bubble3D val="0"/>
            <c:extLst>
              <c:ext xmlns:c16="http://schemas.microsoft.com/office/drawing/2014/chart" uri="{C3380CC4-5D6E-409C-BE32-E72D297353CC}">
                <c16:uniqueId val="{0000000D-BAA3-4EA8-8CC7-30DA20B3B0C5}"/>
              </c:ext>
            </c:extLst>
          </c:dPt>
          <c:cat>
            <c:numRef>
              <c:f>new!$B$2:$J$2</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new!$B$8:$J$8</c:f>
              <c:numCache>
                <c:formatCode>0\,0%</c:formatCode>
                <c:ptCount val="9"/>
                <c:pt idx="0">
                  <c:v>-0.03</c:v>
                </c:pt>
                <c:pt idx="1">
                  <c:v>-0.03</c:v>
                </c:pt>
                <c:pt idx="2">
                  <c:v>-0.03</c:v>
                </c:pt>
                <c:pt idx="3">
                  <c:v>-0.03</c:v>
                </c:pt>
                <c:pt idx="4">
                  <c:v>-0.03</c:v>
                </c:pt>
                <c:pt idx="5">
                  <c:v>-0.03</c:v>
                </c:pt>
                <c:pt idx="6">
                  <c:v>-0.03</c:v>
                </c:pt>
                <c:pt idx="7">
                  <c:v>-0.03</c:v>
                </c:pt>
                <c:pt idx="8">
                  <c:v>-0.03</c:v>
                </c:pt>
              </c:numCache>
            </c:numRef>
          </c:val>
          <c:smooth val="0"/>
          <c:extLst>
            <c:ext xmlns:c16="http://schemas.microsoft.com/office/drawing/2014/chart" uri="{C3380CC4-5D6E-409C-BE32-E72D297353CC}">
              <c16:uniqueId val="{0000000A-3AFE-49C3-A683-63F4148B49C2}"/>
            </c:ext>
          </c:extLst>
        </c:ser>
        <c:dLbls>
          <c:showLegendKey val="0"/>
          <c:showVal val="0"/>
          <c:showCatName val="0"/>
          <c:showSerName val="0"/>
          <c:showPercent val="0"/>
          <c:showBubbleSize val="0"/>
        </c:dLbls>
        <c:marker val="1"/>
        <c:smooth val="0"/>
        <c:axId val="95868416"/>
        <c:axId val="95869952"/>
      </c:lineChart>
      <c:catAx>
        <c:axId val="95868416"/>
        <c:scaling>
          <c:orientation val="minMax"/>
        </c:scaling>
        <c:delete val="0"/>
        <c:axPos val="b"/>
        <c:numFmt formatCode="General" sourceLinked="1"/>
        <c:majorTickMark val="in"/>
        <c:minorTickMark val="none"/>
        <c:tickLblPos val="nextTo"/>
        <c:spPr>
          <a:noFill/>
          <a:ln w="9525" cap="flat" cmpd="sng" algn="ctr">
            <a:solidFill>
              <a:schemeClr val="accent3"/>
            </a:solidFill>
            <a:round/>
          </a:ln>
          <a:effectLst/>
        </c:spPr>
        <c:txPr>
          <a:bodyPr rot="-60000000" vert="horz"/>
          <a:lstStyle/>
          <a:p>
            <a:pPr>
              <a:defRPr/>
            </a:pPr>
            <a:endParaRPr lang="en-US"/>
          </a:p>
        </c:txPr>
        <c:crossAx val="95869952"/>
        <c:crossesAt val="-20"/>
        <c:auto val="1"/>
        <c:lblAlgn val="ctr"/>
        <c:lblOffset val="100"/>
        <c:noMultiLvlLbl val="0"/>
      </c:catAx>
      <c:valAx>
        <c:axId val="95869952"/>
        <c:scaling>
          <c:orientation val="minMax"/>
          <c:min val="-0.2"/>
        </c:scaling>
        <c:delete val="0"/>
        <c:axPos val="l"/>
        <c:numFmt formatCode="0%" sourceLinked="0"/>
        <c:majorTickMark val="in"/>
        <c:minorTickMark val="none"/>
        <c:tickLblPos val="nextTo"/>
        <c:spPr>
          <a:noFill/>
          <a:ln>
            <a:solidFill>
              <a:schemeClr val="accent3"/>
            </a:solidFill>
          </a:ln>
          <a:effectLst/>
        </c:spPr>
        <c:txPr>
          <a:bodyPr rot="-60000000" vert="horz"/>
          <a:lstStyle/>
          <a:p>
            <a:pPr>
              <a:defRPr/>
            </a:pPr>
            <a:endParaRPr lang="en-US"/>
          </a:p>
        </c:txPr>
        <c:crossAx val="95868416"/>
        <c:crosses val="autoZero"/>
        <c:crossBetween val="between"/>
      </c:valAx>
      <c:spPr>
        <a:noFill/>
        <a:ln>
          <a:noFill/>
        </a:ln>
        <a:effectLst/>
      </c:spPr>
    </c:plotArea>
    <c:legend>
      <c:legendPos val="b"/>
      <c:legendEntry>
        <c:idx val="0"/>
        <c:delete val="1"/>
      </c:legendEntry>
      <c:legendEntry>
        <c:idx val="1"/>
        <c:delete val="1"/>
      </c:legendEntry>
      <c:legendEntry>
        <c:idx val="2"/>
        <c:delete val="1"/>
      </c:legendEntry>
      <c:layout>
        <c:manualLayout>
          <c:xMode val="edge"/>
          <c:yMode val="edge"/>
          <c:x val="0.1489753231133544"/>
          <c:y val="0.87792125984251979"/>
          <c:w val="0.61272475036029195"/>
          <c:h val="9.0909908988649132E-2"/>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alpha val="0"/>
      </a:schemeClr>
    </a:solidFill>
    <a:ln w="9525" cap="flat" cmpd="sng" algn="ctr">
      <a:solidFill>
        <a:schemeClr val="tx1"/>
      </a:solidFill>
      <a:round/>
    </a:ln>
    <a:effectLst/>
  </c:spPr>
  <c:txPr>
    <a:bodyPr/>
    <a:lstStyle/>
    <a:p>
      <a:pPr>
        <a:defRPr>
          <a:solidFill>
            <a:schemeClr val="tx1"/>
          </a:solidFil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0.68125</cdr:x>
      <cdr:y>0.83854</cdr:y>
    </cdr:from>
    <cdr:to>
      <cdr:x>0.95833</cdr:x>
      <cdr:y>0.91146</cdr:y>
    </cdr:to>
    <cdr:sp macro="" textlink="">
      <cdr:nvSpPr>
        <cdr:cNvPr id="3" name="Right Brace 2"/>
        <cdr:cNvSpPr/>
      </cdr:nvSpPr>
      <cdr:spPr>
        <a:xfrm xmlns:a="http://schemas.openxmlformats.org/drawingml/2006/main" rot="5400000">
          <a:off x="3648075" y="1766892"/>
          <a:ext cx="200024" cy="1266825"/>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bg-BG"/>
        </a:p>
      </cdr:txBody>
    </cdr:sp>
  </cdr:relSizeAnchor>
  <cdr:relSizeAnchor xmlns:cdr="http://schemas.openxmlformats.org/drawingml/2006/chartDrawing">
    <cdr:from>
      <cdr:x>0.61424</cdr:x>
      <cdr:y>0.91262</cdr:y>
    </cdr:from>
    <cdr:to>
      <cdr:x>0.97708</cdr:x>
      <cdr:y>0.98785</cdr:y>
    </cdr:to>
    <cdr:sp macro="" textlink="">
      <cdr:nvSpPr>
        <cdr:cNvPr id="4" name="TextBox 3"/>
        <cdr:cNvSpPr txBox="1"/>
      </cdr:nvSpPr>
      <cdr:spPr>
        <a:xfrm xmlns:a="http://schemas.openxmlformats.org/drawingml/2006/main">
          <a:off x="2808312" y="2500343"/>
          <a:ext cx="1658898" cy="2061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900" dirty="0">
              <a:effectLst/>
              <a:latin typeface="+mn-lt"/>
              <a:ea typeface="+mn-ea"/>
              <a:cs typeface="+mn-cs"/>
            </a:rPr>
            <a:t>Fine-tuned </a:t>
          </a:r>
          <a:r>
            <a:rPr lang="en-US" sz="900" dirty="0" smtClean="0">
              <a:effectLst/>
              <a:latin typeface="+mn-lt"/>
              <a:ea typeface="+mn-ea"/>
              <a:cs typeface="+mn-cs"/>
            </a:rPr>
            <a:t> methodology</a:t>
          </a:r>
          <a:endParaRPr lang="bg-BG" sz="900" dirty="0">
            <a:effectLst/>
          </a:endParaRPr>
        </a:p>
        <a:p xmlns:a="http://schemas.openxmlformats.org/drawingml/2006/main">
          <a:endParaRPr lang="bg-BG"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0.13542</cdr:x>
      <cdr:y>0.15949</cdr:y>
    </cdr:from>
    <cdr:to>
      <cdr:x>0.325</cdr:x>
      <cdr:y>0.2807</cdr:y>
    </cdr:to>
    <cdr:sp macro="" textlink="">
      <cdr:nvSpPr>
        <cdr:cNvPr id="2" name="TextBox 1"/>
        <cdr:cNvSpPr txBox="1"/>
      </cdr:nvSpPr>
      <cdr:spPr>
        <a:xfrm xmlns:a="http://schemas.openxmlformats.org/drawingml/2006/main">
          <a:off x="619125" y="476250"/>
          <a:ext cx="866775" cy="3619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bg-BG" sz="1100"/>
        </a:p>
      </cdr:txBody>
    </cdr:sp>
  </cdr:relSizeAnchor>
  <cdr:relSizeAnchor xmlns:cdr="http://schemas.openxmlformats.org/drawingml/2006/chartDrawing">
    <cdr:from>
      <cdr:x>0.11875</cdr:x>
      <cdr:y>0.74322</cdr:y>
    </cdr:from>
    <cdr:to>
      <cdr:x>0.315</cdr:x>
      <cdr:y>0.81989</cdr:y>
    </cdr:to>
    <cdr:sp macro="" textlink="">
      <cdr:nvSpPr>
        <cdr:cNvPr id="3" name="TextBox 2"/>
        <cdr:cNvSpPr txBox="1"/>
      </cdr:nvSpPr>
      <cdr:spPr>
        <a:xfrm xmlns:a="http://schemas.openxmlformats.org/drawingml/2006/main">
          <a:off x="542924" y="2219320"/>
          <a:ext cx="897235" cy="2289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dirty="0"/>
            <a:t>min in EU</a:t>
          </a:r>
          <a:endParaRPr lang="bg-BG" sz="900" dirty="0"/>
        </a:p>
      </cdr:txBody>
    </cdr:sp>
  </cdr:relSizeAnchor>
  <cdr:relSizeAnchor xmlns:cdr="http://schemas.openxmlformats.org/drawingml/2006/chartDrawing">
    <cdr:from>
      <cdr:x>0.11875</cdr:x>
      <cdr:y>0.3376</cdr:y>
    </cdr:from>
    <cdr:to>
      <cdr:x>0.29925</cdr:x>
      <cdr:y>0.42424</cdr:y>
    </cdr:to>
    <cdr:sp macro="" textlink="">
      <cdr:nvSpPr>
        <cdr:cNvPr id="4" name="TextBox 3"/>
        <cdr:cNvSpPr txBox="1"/>
      </cdr:nvSpPr>
      <cdr:spPr>
        <a:xfrm xmlns:a="http://schemas.openxmlformats.org/drawingml/2006/main">
          <a:off x="542925" y="1008113"/>
          <a:ext cx="825227" cy="2587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dirty="0"/>
            <a:t>max in EU</a:t>
          </a:r>
          <a:endParaRPr lang="bg-BG" sz="900" dirty="0"/>
        </a:p>
      </cdr:txBody>
    </cdr:sp>
  </cdr:relSizeAnchor>
</c:userShapes>
</file>

<file path=ppt/drawings/drawing3.xml><?xml version="1.0" encoding="utf-8"?>
<c:userShapes xmlns:c="http://schemas.openxmlformats.org/drawingml/2006/chart">
  <cdr:relSizeAnchor xmlns:cdr="http://schemas.openxmlformats.org/drawingml/2006/chartDrawing">
    <cdr:from>
      <cdr:x>0.1069</cdr:x>
      <cdr:y>0.13315</cdr:y>
    </cdr:from>
    <cdr:to>
      <cdr:x>0.38859</cdr:x>
      <cdr:y>0.21739</cdr:y>
    </cdr:to>
    <cdr:sp macro="" textlink="">
      <cdr:nvSpPr>
        <cdr:cNvPr id="2" name="TextBox 1"/>
        <cdr:cNvSpPr txBox="1"/>
      </cdr:nvSpPr>
      <cdr:spPr>
        <a:xfrm xmlns:a="http://schemas.openxmlformats.org/drawingml/2006/main">
          <a:off x="479836" y="387293"/>
          <a:ext cx="1264429" cy="2450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rgbClr val="FFC000"/>
              </a:solidFill>
            </a:rPr>
            <a:t>Public debt</a:t>
          </a:r>
          <a:endParaRPr lang="bg-BG" sz="1100" dirty="0">
            <a:solidFill>
              <a:srgbClr val="FFC000"/>
            </a:solidFill>
          </a:endParaRPr>
        </a:p>
      </cdr:txBody>
    </cdr:sp>
  </cdr:relSizeAnchor>
  <cdr:relSizeAnchor xmlns:cdr="http://schemas.openxmlformats.org/drawingml/2006/chartDrawing">
    <cdr:from>
      <cdr:x>0.11092</cdr:x>
      <cdr:y>0.56612</cdr:y>
    </cdr:from>
    <cdr:to>
      <cdr:x>0.4</cdr:x>
      <cdr:y>0.63321</cdr:y>
    </cdr:to>
    <cdr:sp macro="" textlink="">
      <cdr:nvSpPr>
        <cdr:cNvPr id="3" name="TextBox 1"/>
        <cdr:cNvSpPr txBox="1"/>
      </cdr:nvSpPr>
      <cdr:spPr>
        <a:xfrm xmlns:a="http://schemas.openxmlformats.org/drawingml/2006/main">
          <a:off x="718840" y="1822059"/>
          <a:ext cx="1873447" cy="2159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solidFill>
                <a:srgbClr val="0070C0"/>
              </a:solidFill>
            </a:rPr>
            <a:t>Budget balance</a:t>
          </a:r>
          <a:endParaRPr lang="bg-BG" sz="1100" dirty="0">
            <a:solidFill>
              <a:srgbClr val="0070C0"/>
            </a:solidFill>
          </a:endParaRPr>
        </a:p>
      </cdr:txBody>
    </cdr:sp>
  </cdr:relSizeAnchor>
  <cdr:relSizeAnchor xmlns:cdr="http://schemas.openxmlformats.org/drawingml/2006/chartDrawing">
    <cdr:from>
      <cdr:x>0.10402</cdr:x>
      <cdr:y>0.26178</cdr:y>
    </cdr:from>
    <cdr:to>
      <cdr:x>0.46154</cdr:x>
      <cdr:y>0.34602</cdr:y>
    </cdr:to>
    <cdr:sp macro="" textlink="">
      <cdr:nvSpPr>
        <cdr:cNvPr id="4" name="TextBox 1"/>
        <cdr:cNvSpPr txBox="1"/>
      </cdr:nvSpPr>
      <cdr:spPr>
        <a:xfrm xmlns:a="http://schemas.openxmlformats.org/drawingml/2006/main">
          <a:off x="466910" y="761439"/>
          <a:ext cx="1604778" cy="2450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solidFill>
                <a:srgbClr val="7030A0"/>
              </a:solidFill>
            </a:rPr>
            <a:t>Public expenditures</a:t>
          </a:r>
          <a:endParaRPr lang="bg-BG" sz="1100">
            <a:solidFill>
              <a:srgbClr val="7030A0"/>
            </a:solidFill>
          </a:endParaRPr>
        </a:p>
      </cdr:txBody>
    </cdr: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73131" name="Picture 75" descr="MFBui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1183" y="1"/>
            <a:ext cx="5502818" cy="5610225"/>
          </a:xfrm>
          <a:prstGeom prst="rect">
            <a:avLst/>
          </a:prstGeom>
          <a:noFill/>
          <a:extLst>
            <a:ext uri="{909E8E84-426E-40DD-AFC4-6F175D3DCCD1}">
              <a14:hiddenFill xmlns:a14="http://schemas.microsoft.com/office/drawing/2010/main">
                <a:solidFill>
                  <a:srgbClr val="FFFFFF"/>
                </a:solidFill>
              </a14:hiddenFill>
            </a:ext>
          </a:extLst>
        </p:spPr>
      </p:pic>
      <p:sp>
        <p:nvSpPr>
          <p:cNvPr id="173118" name="Rectangle 62"/>
          <p:cNvSpPr>
            <a:spLocks noChangeArrowheads="1"/>
          </p:cNvSpPr>
          <p:nvPr/>
        </p:nvSpPr>
        <p:spPr bwMode="auto">
          <a:xfrm>
            <a:off x="3614797" y="5737226"/>
            <a:ext cx="5529203" cy="11207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73110" name="Rectangle 54"/>
          <p:cNvSpPr>
            <a:spLocks noChangeArrowheads="1"/>
          </p:cNvSpPr>
          <p:nvPr/>
        </p:nvSpPr>
        <p:spPr bwMode="auto">
          <a:xfrm>
            <a:off x="1467" y="5880101"/>
            <a:ext cx="3616262" cy="982663"/>
          </a:xfrm>
          <a:prstGeom prst="rect">
            <a:avLst/>
          </a:prstGeom>
          <a:solidFill>
            <a:srgbClr val="66101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73112" name="Freeform 56"/>
          <p:cNvSpPr>
            <a:spLocks/>
          </p:cNvSpPr>
          <p:nvPr/>
        </p:nvSpPr>
        <p:spPr bwMode="auto">
          <a:xfrm>
            <a:off x="0" y="5616575"/>
            <a:ext cx="9151330" cy="539750"/>
          </a:xfrm>
          <a:custGeom>
            <a:avLst/>
            <a:gdLst>
              <a:gd name="T0" fmla="*/ 2 w 6243"/>
              <a:gd name="T1" fmla="*/ 0 h 340"/>
              <a:gd name="T2" fmla="*/ 6243 w 6243"/>
              <a:gd name="T3" fmla="*/ 0 h 340"/>
              <a:gd name="T4" fmla="*/ 6243 w 6243"/>
              <a:gd name="T5" fmla="*/ 340 h 340"/>
              <a:gd name="T6" fmla="*/ 4334 w 6243"/>
              <a:gd name="T7" fmla="*/ 340 h 340"/>
              <a:gd name="T8" fmla="*/ 4160 w 6243"/>
              <a:gd name="T9" fmla="*/ 166 h 340"/>
              <a:gd name="T10" fmla="*/ 0 w 6243"/>
              <a:gd name="T11" fmla="*/ 167 h 340"/>
              <a:gd name="T12" fmla="*/ 2 w 6243"/>
              <a:gd name="T13" fmla="*/ 0 h 340"/>
            </a:gdLst>
            <a:ahLst/>
            <a:cxnLst>
              <a:cxn ang="0">
                <a:pos x="T0" y="T1"/>
              </a:cxn>
              <a:cxn ang="0">
                <a:pos x="T2" y="T3"/>
              </a:cxn>
              <a:cxn ang="0">
                <a:pos x="T4" y="T5"/>
              </a:cxn>
              <a:cxn ang="0">
                <a:pos x="T6" y="T7"/>
              </a:cxn>
              <a:cxn ang="0">
                <a:pos x="T8" y="T9"/>
              </a:cxn>
              <a:cxn ang="0">
                <a:pos x="T10" y="T11"/>
              </a:cxn>
              <a:cxn ang="0">
                <a:pos x="T12" y="T13"/>
              </a:cxn>
            </a:cxnLst>
            <a:rect l="0" t="0" r="r" b="b"/>
            <a:pathLst>
              <a:path w="6243" h="340">
                <a:moveTo>
                  <a:pt x="2" y="0"/>
                </a:moveTo>
                <a:lnTo>
                  <a:pt x="6243" y="0"/>
                </a:lnTo>
                <a:lnTo>
                  <a:pt x="6243" y="340"/>
                </a:lnTo>
                <a:lnTo>
                  <a:pt x="4334" y="340"/>
                </a:lnTo>
                <a:lnTo>
                  <a:pt x="4160" y="166"/>
                </a:lnTo>
                <a:lnTo>
                  <a:pt x="0" y="167"/>
                </a:lnTo>
                <a:lnTo>
                  <a:pt x="2" y="0"/>
                </a:lnTo>
                <a:close/>
              </a:path>
            </a:pathLst>
          </a:custGeom>
          <a:solidFill>
            <a:srgbClr val="4D4D4D"/>
          </a:solidFill>
          <a:ln w="12700" cap="flat" cmpd="sng">
            <a:solidFill>
              <a:srgbClr val="66101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73113" name="Line 57"/>
          <p:cNvSpPr>
            <a:spLocks noChangeShapeType="1"/>
          </p:cNvSpPr>
          <p:nvPr/>
        </p:nvSpPr>
        <p:spPr bwMode="auto">
          <a:xfrm flipV="1">
            <a:off x="3617729" y="346075"/>
            <a:ext cx="0" cy="6516688"/>
          </a:xfrm>
          <a:prstGeom prst="line">
            <a:avLst/>
          </a:prstGeom>
          <a:noFill/>
          <a:ln w="38100">
            <a:solidFill>
              <a:srgbClr val="66101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73100" name="Rectangle 44"/>
          <p:cNvSpPr>
            <a:spLocks noGrp="1" noChangeArrowheads="1"/>
          </p:cNvSpPr>
          <p:nvPr>
            <p:ph type="ctrTitle" sz="quarter"/>
          </p:nvPr>
        </p:nvSpPr>
        <p:spPr>
          <a:xfrm>
            <a:off x="363532" y="2795173"/>
            <a:ext cx="3043114" cy="67710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lstStyle>
            <a:lvl1pPr algn="ctr">
              <a:defRPr sz="1900">
                <a:solidFill>
                  <a:schemeClr val="bg2"/>
                </a:solidFill>
              </a:defRPr>
            </a:lvl1pPr>
          </a:lstStyle>
          <a:p>
            <a:pPr lvl="0"/>
            <a:r>
              <a:rPr lang="en-US" altLang="bg-BG" noProof="0" smtClean="0"/>
              <a:t>Click to edit Master title style</a:t>
            </a:r>
          </a:p>
        </p:txBody>
      </p:sp>
      <p:sp>
        <p:nvSpPr>
          <p:cNvPr id="173101" name="Rectangle 45"/>
          <p:cNvSpPr>
            <a:spLocks noGrp="1" noChangeArrowheads="1"/>
          </p:cNvSpPr>
          <p:nvPr>
            <p:ph type="subTitle" sz="quarter" idx="1"/>
          </p:nvPr>
        </p:nvSpPr>
        <p:spPr>
          <a:xfrm>
            <a:off x="363532" y="4160838"/>
            <a:ext cx="3044580" cy="68326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spAutoFit/>
          </a:bodyPr>
          <a:lstStyle>
            <a:lvl1pPr marL="0" indent="0" algn="ctr">
              <a:buFont typeface="Wingdings" pitchFamily="2" charset="2"/>
              <a:buNone/>
              <a:defRPr sz="1600">
                <a:solidFill>
                  <a:schemeClr val="bg2"/>
                </a:solidFill>
              </a:defRPr>
            </a:lvl1pPr>
          </a:lstStyle>
          <a:p>
            <a:pPr lvl="0"/>
            <a:r>
              <a:rPr lang="en-US" altLang="bg-BG" noProof="0" smtClean="0"/>
              <a:t>Click to edit Master subtitle style</a:t>
            </a:r>
          </a:p>
        </p:txBody>
      </p:sp>
      <p:sp>
        <p:nvSpPr>
          <p:cNvPr id="173120" name="Line 64"/>
          <p:cNvSpPr>
            <a:spLocks noChangeShapeType="1"/>
          </p:cNvSpPr>
          <p:nvPr/>
        </p:nvSpPr>
        <p:spPr bwMode="auto">
          <a:xfrm flipV="1">
            <a:off x="2474362" y="1100138"/>
            <a:ext cx="0" cy="1243012"/>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73129" name="Text Box 73"/>
          <p:cNvSpPr txBox="1">
            <a:spLocks noChangeArrowheads="1"/>
          </p:cNvSpPr>
          <p:nvPr/>
        </p:nvSpPr>
        <p:spPr bwMode="auto">
          <a:xfrm>
            <a:off x="96746" y="276225"/>
            <a:ext cx="3482870" cy="58477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bg-BG" altLang="bg-BG" sz="1600" b="1" dirty="0" smtClean="0"/>
              <a:t>МИНИСТЕРСТВО НА ФИНАНСИТЕ</a:t>
            </a:r>
            <a:endParaRPr lang="bg-BG" altLang="bg-BG" sz="1600" b="1" dirty="0"/>
          </a:p>
        </p:txBody>
      </p:sp>
      <p:sp>
        <p:nvSpPr>
          <p:cNvPr id="173134" name="Rectangle 78"/>
          <p:cNvSpPr>
            <a:spLocks noChangeArrowheads="1"/>
          </p:cNvSpPr>
          <p:nvPr/>
        </p:nvSpPr>
        <p:spPr bwMode="auto">
          <a:xfrm flipH="1">
            <a:off x="3597207" y="5610226"/>
            <a:ext cx="39579" cy="1247775"/>
          </a:xfrm>
          <a:prstGeom prst="rect">
            <a:avLst/>
          </a:prstGeom>
          <a:solidFill>
            <a:schemeClr val="bg1"/>
          </a:solidFill>
          <a:ln w="12700">
            <a:solidFill>
              <a:srgbClr val="66101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73143" name="Rectangle 87"/>
          <p:cNvSpPr>
            <a:spLocks noChangeArrowheads="1"/>
          </p:cNvSpPr>
          <p:nvPr/>
        </p:nvSpPr>
        <p:spPr bwMode="auto">
          <a:xfrm>
            <a:off x="0" y="1"/>
            <a:ext cx="9144000" cy="333375"/>
          </a:xfrm>
          <a:prstGeom prst="rect">
            <a:avLst/>
          </a:prstGeom>
          <a:solidFill>
            <a:srgbClr val="4D4D4D"/>
          </a:solidFill>
          <a:ln w="12700">
            <a:solidFill>
              <a:srgbClr val="66101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pic>
        <p:nvPicPr>
          <p:cNvPr id="173144" name="Picture 88" descr="nekvo MF- colo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7669" y="5943601"/>
            <a:ext cx="816480" cy="885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Slide Number Placeholder 3"/>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409981745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8865" y="273051"/>
            <a:ext cx="428965" cy="5897563"/>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790096" y="273051"/>
            <a:ext cx="5554122"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Slide Number Placeholder 3"/>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76486722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792454" y="273050"/>
            <a:ext cx="5186193" cy="333375"/>
          </a:xfrm>
        </p:spPr>
        <p:txBody>
          <a:bodyPr/>
          <a:lstStyle/>
          <a:p>
            <a:r>
              <a:rPr lang="en-US" smtClean="0"/>
              <a:t>Click to edit Master title style</a:t>
            </a:r>
            <a:endParaRPr lang="bg-BG"/>
          </a:p>
        </p:txBody>
      </p:sp>
      <p:sp>
        <p:nvSpPr>
          <p:cNvPr id="3" name="Table Placeholder 2"/>
          <p:cNvSpPr>
            <a:spLocks noGrp="1"/>
          </p:cNvSpPr>
          <p:nvPr>
            <p:ph type="tbl" idx="1"/>
          </p:nvPr>
        </p:nvSpPr>
        <p:spPr>
          <a:xfrm>
            <a:off x="790096" y="1044575"/>
            <a:ext cx="7591660" cy="5126038"/>
          </a:xfrm>
        </p:spPr>
        <p:txBody>
          <a:bodyPr/>
          <a:lstStyle/>
          <a:p>
            <a:r>
              <a:rPr lang="en-US" smtClean="0"/>
              <a:t>Click icon to add table</a:t>
            </a:r>
            <a:endParaRPr lang="bg-BG"/>
          </a:p>
        </p:txBody>
      </p:sp>
      <p:sp>
        <p:nvSpPr>
          <p:cNvPr id="4" name="Slide Number Placeholder 3"/>
          <p:cNvSpPr>
            <a:spLocks noGrp="1"/>
          </p:cNvSpPr>
          <p:nvPr>
            <p:ph type="sldNum" sz="quarter" idx="10"/>
          </p:nvPr>
        </p:nvSpPr>
        <p:spPr>
          <a:xfrm>
            <a:off x="644976" y="6538914"/>
            <a:ext cx="1898282" cy="242887"/>
          </a:xfrm>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279857574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792454" y="273050"/>
            <a:ext cx="5186193" cy="333375"/>
          </a:xfrm>
        </p:spPr>
        <p:txBody>
          <a:bodyPr/>
          <a:lstStyle/>
          <a:p>
            <a:r>
              <a:rPr lang="en-US" smtClean="0"/>
              <a:t>Click to edit Master title style</a:t>
            </a:r>
            <a:endParaRPr lang="bg-BG"/>
          </a:p>
        </p:txBody>
      </p:sp>
      <p:sp>
        <p:nvSpPr>
          <p:cNvPr id="3" name="Text Placeholder 2"/>
          <p:cNvSpPr>
            <a:spLocks noGrp="1"/>
          </p:cNvSpPr>
          <p:nvPr>
            <p:ph type="body" sz="half" idx="1"/>
          </p:nvPr>
        </p:nvSpPr>
        <p:spPr>
          <a:xfrm>
            <a:off x="790096" y="1044575"/>
            <a:ext cx="3724736" cy="51260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hart Placeholder 3"/>
          <p:cNvSpPr>
            <a:spLocks noGrp="1"/>
          </p:cNvSpPr>
          <p:nvPr>
            <p:ph type="chart" sz="half" idx="2"/>
          </p:nvPr>
        </p:nvSpPr>
        <p:spPr>
          <a:xfrm>
            <a:off x="4655554" y="1044575"/>
            <a:ext cx="3726202" cy="5126038"/>
          </a:xfrm>
        </p:spPr>
        <p:txBody>
          <a:bodyPr/>
          <a:lstStyle/>
          <a:p>
            <a:r>
              <a:rPr lang="en-US" smtClean="0"/>
              <a:t>Click icon to add chart</a:t>
            </a:r>
            <a:endParaRPr lang="bg-BG"/>
          </a:p>
        </p:txBody>
      </p:sp>
      <p:sp>
        <p:nvSpPr>
          <p:cNvPr id="5" name="Slide Number Placeholder 4"/>
          <p:cNvSpPr>
            <a:spLocks noGrp="1"/>
          </p:cNvSpPr>
          <p:nvPr>
            <p:ph type="sldNum" sz="quarter" idx="10"/>
          </p:nvPr>
        </p:nvSpPr>
        <p:spPr>
          <a:xfrm>
            <a:off x="644976" y="6538914"/>
            <a:ext cx="1898282" cy="242887"/>
          </a:xfrm>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162421381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792454" y="273050"/>
            <a:ext cx="5186193" cy="333375"/>
          </a:xfrm>
        </p:spPr>
        <p:txBody>
          <a:bodyPr/>
          <a:lstStyle/>
          <a:p>
            <a:r>
              <a:rPr lang="en-US" smtClean="0"/>
              <a:t>Click to edit Master title style</a:t>
            </a:r>
            <a:endParaRPr lang="bg-BG"/>
          </a:p>
        </p:txBody>
      </p:sp>
      <p:sp>
        <p:nvSpPr>
          <p:cNvPr id="3" name="Chart Placeholder 2"/>
          <p:cNvSpPr>
            <a:spLocks noGrp="1"/>
          </p:cNvSpPr>
          <p:nvPr>
            <p:ph type="chart" idx="1"/>
          </p:nvPr>
        </p:nvSpPr>
        <p:spPr>
          <a:xfrm>
            <a:off x="790096" y="1044575"/>
            <a:ext cx="7591660" cy="5126038"/>
          </a:xfrm>
        </p:spPr>
        <p:txBody>
          <a:bodyPr/>
          <a:lstStyle/>
          <a:p>
            <a:r>
              <a:rPr lang="en-US" smtClean="0"/>
              <a:t>Click icon to add chart</a:t>
            </a:r>
            <a:endParaRPr lang="bg-BG"/>
          </a:p>
        </p:txBody>
      </p:sp>
      <p:sp>
        <p:nvSpPr>
          <p:cNvPr id="4" name="Slide Number Placeholder 3"/>
          <p:cNvSpPr>
            <a:spLocks noGrp="1"/>
          </p:cNvSpPr>
          <p:nvPr>
            <p:ph type="sldNum" sz="quarter" idx="10"/>
          </p:nvPr>
        </p:nvSpPr>
        <p:spPr>
          <a:xfrm>
            <a:off x="644976" y="6538914"/>
            <a:ext cx="1898282" cy="242887"/>
          </a:xfrm>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108363581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92454" y="273050"/>
            <a:ext cx="5186193" cy="333375"/>
          </a:xfrm>
        </p:spPr>
        <p:txBody>
          <a:bodyPr/>
          <a:lstStyle/>
          <a:p>
            <a:r>
              <a:rPr lang="en-US" smtClean="0"/>
              <a:t>Click to edit Master title style</a:t>
            </a:r>
            <a:endParaRPr lang="bg-BG"/>
          </a:p>
        </p:txBody>
      </p:sp>
      <p:sp>
        <p:nvSpPr>
          <p:cNvPr id="3" name="Text Placeholder 2"/>
          <p:cNvSpPr>
            <a:spLocks noGrp="1"/>
          </p:cNvSpPr>
          <p:nvPr>
            <p:ph type="body" sz="half" idx="1"/>
          </p:nvPr>
        </p:nvSpPr>
        <p:spPr>
          <a:xfrm>
            <a:off x="790096" y="1044575"/>
            <a:ext cx="3724736" cy="51260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55554" y="1044575"/>
            <a:ext cx="3726202" cy="51260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Slide Number Placeholder 4"/>
          <p:cNvSpPr>
            <a:spLocks noGrp="1"/>
          </p:cNvSpPr>
          <p:nvPr>
            <p:ph type="sldNum" sz="quarter" idx="10"/>
          </p:nvPr>
        </p:nvSpPr>
        <p:spPr>
          <a:xfrm>
            <a:off x="644976" y="6538914"/>
            <a:ext cx="1898282" cy="242887"/>
          </a:xfrm>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414604092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Slide Number Placeholder 3"/>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14153157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667" y="4406901"/>
            <a:ext cx="777196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667" y="2906713"/>
            <a:ext cx="777196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394225836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790096" y="1044575"/>
            <a:ext cx="3724736" cy="5126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55554" y="1044575"/>
            <a:ext cx="3726202" cy="5126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Slide Number Placeholder 4"/>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390552249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347" y="678143"/>
            <a:ext cx="8229307" cy="335989"/>
          </a:xfrm>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347" y="1535113"/>
            <a:ext cx="40398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347" y="2174875"/>
            <a:ext cx="40398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294" y="1535113"/>
            <a:ext cx="404136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94" y="2174875"/>
            <a:ext cx="40413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Slide Number Placeholder 6"/>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19908393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Slide Number Placeholder 2"/>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250404621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174240473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347" y="729779"/>
            <a:ext cx="3007933" cy="705321"/>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219" y="273051"/>
            <a:ext cx="511143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347" y="1435101"/>
            <a:ext cx="30079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18831749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741" y="4969793"/>
            <a:ext cx="5485227" cy="397545"/>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741" y="612775"/>
            <a:ext cx="548522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bg-BG"/>
          </a:p>
        </p:txBody>
      </p:sp>
      <p:sp>
        <p:nvSpPr>
          <p:cNvPr id="4" name="Text Placeholder 3"/>
          <p:cNvSpPr>
            <a:spLocks noGrp="1"/>
          </p:cNvSpPr>
          <p:nvPr>
            <p:ph type="body" sz="half" idx="2"/>
          </p:nvPr>
        </p:nvSpPr>
        <p:spPr>
          <a:xfrm>
            <a:off x="1792741" y="5367338"/>
            <a:ext cx="548522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CC123BD-E78E-4AEB-931D-C3E2707A7689}" type="slidenum">
              <a:rPr lang="bg-BG" smtClean="0"/>
              <a:t>‹#›</a:t>
            </a:fld>
            <a:endParaRPr lang="bg-BG"/>
          </a:p>
        </p:txBody>
      </p:sp>
    </p:spTree>
    <p:extLst>
      <p:ext uri="{BB962C8B-B14F-4D97-AF65-F5344CB8AC3E}">
        <p14:creationId xmlns:p14="http://schemas.microsoft.com/office/powerpoint/2010/main" val="15377372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6" name="Freeform 82"/>
          <p:cNvSpPr>
            <a:spLocks/>
          </p:cNvSpPr>
          <p:nvPr/>
        </p:nvSpPr>
        <p:spPr bwMode="auto">
          <a:xfrm>
            <a:off x="-36646" y="-28575"/>
            <a:ext cx="9215827" cy="790575"/>
          </a:xfrm>
          <a:custGeom>
            <a:avLst/>
            <a:gdLst>
              <a:gd name="T0" fmla="*/ 0 w 6287"/>
              <a:gd name="T1" fmla="*/ 18 h 498"/>
              <a:gd name="T2" fmla="*/ 6265 w 6287"/>
              <a:gd name="T3" fmla="*/ 0 h 498"/>
              <a:gd name="T4" fmla="*/ 6287 w 6287"/>
              <a:gd name="T5" fmla="*/ 492 h 498"/>
              <a:gd name="T6" fmla="*/ 1945 w 6287"/>
              <a:gd name="T7" fmla="*/ 498 h 498"/>
              <a:gd name="T8" fmla="*/ 1699 w 6287"/>
              <a:gd name="T9" fmla="*/ 282 h 498"/>
              <a:gd name="T10" fmla="*/ 9 w 6287"/>
              <a:gd name="T11" fmla="*/ 281 h 498"/>
              <a:gd name="T12" fmla="*/ 0 w 6287"/>
              <a:gd name="T13" fmla="*/ 18 h 498"/>
            </a:gdLst>
            <a:ahLst/>
            <a:cxnLst>
              <a:cxn ang="0">
                <a:pos x="T0" y="T1"/>
              </a:cxn>
              <a:cxn ang="0">
                <a:pos x="T2" y="T3"/>
              </a:cxn>
              <a:cxn ang="0">
                <a:pos x="T4" y="T5"/>
              </a:cxn>
              <a:cxn ang="0">
                <a:pos x="T6" y="T7"/>
              </a:cxn>
              <a:cxn ang="0">
                <a:pos x="T8" y="T9"/>
              </a:cxn>
              <a:cxn ang="0">
                <a:pos x="T10" y="T11"/>
              </a:cxn>
              <a:cxn ang="0">
                <a:pos x="T12" y="T13"/>
              </a:cxn>
            </a:cxnLst>
            <a:rect l="0" t="0" r="r" b="b"/>
            <a:pathLst>
              <a:path w="6287" h="498">
                <a:moveTo>
                  <a:pt x="0" y="18"/>
                </a:moveTo>
                <a:lnTo>
                  <a:pt x="6265" y="0"/>
                </a:lnTo>
                <a:lnTo>
                  <a:pt x="6287" y="492"/>
                </a:lnTo>
                <a:lnTo>
                  <a:pt x="1945" y="498"/>
                </a:lnTo>
                <a:lnTo>
                  <a:pt x="1699" y="282"/>
                </a:lnTo>
                <a:lnTo>
                  <a:pt x="9" y="281"/>
                </a:lnTo>
                <a:lnTo>
                  <a:pt x="0" y="18"/>
                </a:lnTo>
                <a:close/>
              </a:path>
            </a:pathLst>
          </a:custGeom>
          <a:solidFill>
            <a:srgbClr val="661010"/>
          </a:solidFill>
          <a:ln>
            <a:noFill/>
          </a:ln>
          <a:effectLst/>
          <a:extLst>
            <a:ext uri="{91240B29-F687-4F45-9708-019B960494DF}">
              <a14:hiddenLine xmlns:a14="http://schemas.microsoft.com/office/drawing/2010/main" w="12700" cap="flat" cmpd="sng">
                <a:solidFill>
                  <a:schemeClr val="tx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073" name="Rectangle 49"/>
          <p:cNvSpPr>
            <a:spLocks noGrp="1" noChangeArrowheads="1"/>
          </p:cNvSpPr>
          <p:nvPr>
            <p:ph type="body" idx="1"/>
          </p:nvPr>
        </p:nvSpPr>
        <p:spPr bwMode="auto">
          <a:xfrm>
            <a:off x="790096" y="1044575"/>
            <a:ext cx="7591660" cy="5126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GB" smtClean="0"/>
              <a:t>Click to edit Master text styles</a:t>
            </a:r>
          </a:p>
          <a:p>
            <a:pPr lvl="1"/>
            <a:r>
              <a:rPr lang="en-US" altLang="en-GB" smtClean="0"/>
              <a:t>Second level</a:t>
            </a:r>
          </a:p>
          <a:p>
            <a:pPr lvl="2"/>
            <a:r>
              <a:rPr lang="en-US" altLang="en-GB" smtClean="0"/>
              <a:t>Third level</a:t>
            </a:r>
          </a:p>
          <a:p>
            <a:pPr lvl="3"/>
            <a:r>
              <a:rPr lang="en-US" altLang="en-GB" smtClean="0"/>
              <a:t>Fourth level</a:t>
            </a:r>
          </a:p>
          <a:p>
            <a:pPr lvl="4"/>
            <a:r>
              <a:rPr lang="en-US" altLang="en-GB" smtClean="0"/>
              <a:t>Fifth level</a:t>
            </a:r>
            <a:endParaRPr lang="en-GB" altLang="en-GB" smtClean="0"/>
          </a:p>
        </p:txBody>
      </p:sp>
      <p:sp>
        <p:nvSpPr>
          <p:cNvPr id="1072" name="Rectangle 48"/>
          <p:cNvSpPr>
            <a:spLocks noGrp="1" noChangeArrowheads="1"/>
          </p:cNvSpPr>
          <p:nvPr>
            <p:ph type="title"/>
          </p:nvPr>
        </p:nvSpPr>
        <p:spPr bwMode="auto">
          <a:xfrm>
            <a:off x="2792454" y="273050"/>
            <a:ext cx="5186193" cy="3333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p>
            <a:pPr lvl="0"/>
            <a:r>
              <a:rPr lang="en-US" altLang="en-GB" smtClean="0"/>
              <a:t>Click to edit Master title style</a:t>
            </a:r>
            <a:endParaRPr lang="en-GB" altLang="en-GB" smtClean="0"/>
          </a:p>
        </p:txBody>
      </p:sp>
      <p:sp>
        <p:nvSpPr>
          <p:cNvPr id="1081" name="Rectangle 57"/>
          <p:cNvSpPr>
            <a:spLocks noGrp="1" noChangeArrowheads="1"/>
          </p:cNvSpPr>
          <p:nvPr>
            <p:ph type="sldNum" sz="quarter" idx="4"/>
          </p:nvPr>
        </p:nvSpPr>
        <p:spPr bwMode="auto">
          <a:xfrm>
            <a:off x="644976" y="6538914"/>
            <a:ext cx="1898282" cy="24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000">
                <a:solidFill>
                  <a:schemeClr val="tx2"/>
                </a:solidFill>
              </a:defRPr>
            </a:lvl1pPr>
          </a:lstStyle>
          <a:p>
            <a:fld id="{5CC123BD-E78E-4AEB-931D-C3E2707A7689}" type="slidenum">
              <a:rPr lang="bg-BG" smtClean="0"/>
              <a:t>‹#›</a:t>
            </a:fld>
            <a:endParaRPr lang="bg-BG"/>
          </a:p>
        </p:txBody>
      </p:sp>
      <p:sp>
        <p:nvSpPr>
          <p:cNvPr id="1107" name="Freeform 83"/>
          <p:cNvSpPr>
            <a:spLocks/>
          </p:cNvSpPr>
          <p:nvPr/>
        </p:nvSpPr>
        <p:spPr bwMode="auto">
          <a:xfrm>
            <a:off x="156847" y="0"/>
            <a:ext cx="337147" cy="6845300"/>
          </a:xfrm>
          <a:custGeom>
            <a:avLst/>
            <a:gdLst>
              <a:gd name="T0" fmla="*/ 0 w 230"/>
              <a:gd name="T1" fmla="*/ 0 h 4336"/>
              <a:gd name="T2" fmla="*/ 0 w 230"/>
              <a:gd name="T3" fmla="*/ 1120 h 4336"/>
              <a:gd name="T4" fmla="*/ 228 w 230"/>
              <a:gd name="T5" fmla="*/ 1349 h 4336"/>
              <a:gd name="T6" fmla="*/ 230 w 230"/>
              <a:gd name="T7" fmla="*/ 4336 h 4336"/>
            </a:gdLst>
            <a:ahLst/>
            <a:cxnLst>
              <a:cxn ang="0">
                <a:pos x="T0" y="T1"/>
              </a:cxn>
              <a:cxn ang="0">
                <a:pos x="T2" y="T3"/>
              </a:cxn>
              <a:cxn ang="0">
                <a:pos x="T4" y="T5"/>
              </a:cxn>
              <a:cxn ang="0">
                <a:pos x="T6" y="T7"/>
              </a:cxn>
            </a:cxnLst>
            <a:rect l="0" t="0" r="r" b="b"/>
            <a:pathLst>
              <a:path w="230" h="4336">
                <a:moveTo>
                  <a:pt x="0" y="0"/>
                </a:moveTo>
                <a:lnTo>
                  <a:pt x="0" y="1120"/>
                </a:lnTo>
                <a:lnTo>
                  <a:pt x="228" y="1349"/>
                </a:lnTo>
                <a:lnTo>
                  <a:pt x="230" y="4336"/>
                </a:lnTo>
              </a:path>
            </a:pathLst>
          </a:custGeom>
          <a:noFill/>
          <a:ln w="12700" cap="flat" cmpd="sng">
            <a:solidFill>
              <a:schemeClr val="tx1"/>
            </a:solidFill>
            <a:prstDash val="solid"/>
            <a:round/>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sp>
        <p:nvSpPr>
          <p:cNvPr id="1108" name="Freeform 84"/>
          <p:cNvSpPr>
            <a:spLocks/>
          </p:cNvSpPr>
          <p:nvPr/>
        </p:nvSpPr>
        <p:spPr bwMode="auto">
          <a:xfrm>
            <a:off x="1" y="0"/>
            <a:ext cx="344476" cy="6858000"/>
          </a:xfrm>
          <a:custGeom>
            <a:avLst/>
            <a:gdLst>
              <a:gd name="T0" fmla="*/ 0 w 235"/>
              <a:gd name="T1" fmla="*/ 0 h 4361"/>
              <a:gd name="T2" fmla="*/ 7 w 235"/>
              <a:gd name="T3" fmla="*/ 583 h 4361"/>
              <a:gd name="T4" fmla="*/ 235 w 235"/>
              <a:gd name="T5" fmla="*/ 812 h 4361"/>
              <a:gd name="T6" fmla="*/ 230 w 235"/>
              <a:gd name="T7" fmla="*/ 4361 h 4361"/>
            </a:gdLst>
            <a:ahLst/>
            <a:cxnLst>
              <a:cxn ang="0">
                <a:pos x="T0" y="T1"/>
              </a:cxn>
              <a:cxn ang="0">
                <a:pos x="T2" y="T3"/>
              </a:cxn>
              <a:cxn ang="0">
                <a:pos x="T4" y="T5"/>
              </a:cxn>
              <a:cxn ang="0">
                <a:pos x="T6" y="T7"/>
              </a:cxn>
            </a:cxnLst>
            <a:rect l="0" t="0" r="r" b="b"/>
            <a:pathLst>
              <a:path w="235" h="4361">
                <a:moveTo>
                  <a:pt x="0" y="0"/>
                </a:moveTo>
                <a:lnTo>
                  <a:pt x="7" y="583"/>
                </a:lnTo>
                <a:lnTo>
                  <a:pt x="235" y="812"/>
                </a:lnTo>
                <a:lnTo>
                  <a:pt x="230" y="4361"/>
                </a:lnTo>
              </a:path>
            </a:pathLst>
          </a:custGeom>
          <a:noFill/>
          <a:ln w="28575" cap="flat" cmpd="sng">
            <a:solidFill>
              <a:schemeClr val="bg2"/>
            </a:solidFill>
            <a:prstDash val="solid"/>
            <a:round/>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bg-BG"/>
          </a:p>
        </p:txBody>
      </p:sp>
      <p:pic>
        <p:nvPicPr>
          <p:cNvPr id="1115" name="Picture 91" descr="nekvo MF- color-1"/>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92339" y="5981701"/>
            <a:ext cx="677225" cy="73501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ransition/>
  <p:timing>
    <p:tnLst>
      <p:par>
        <p:cTn id="1" dur="indefinite" restart="never" nodeType="tmRoot"/>
      </p:par>
    </p:tnLst>
  </p:timing>
  <p:txStyles>
    <p:title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p:titleStyle>
    <p:bodyStyle>
      <a:lvl1pPr marL="342900" indent="-342900" algn="l" rtl="0" eaLnBrk="1" fontAlgn="base" hangingPunct="1">
        <a:lnSpc>
          <a:spcPct val="120000"/>
        </a:lnSpc>
        <a:spcBef>
          <a:spcPct val="20000"/>
        </a:spcBef>
        <a:spcAft>
          <a:spcPct val="0"/>
        </a:spcAft>
        <a:buClr>
          <a:schemeClr val="tx1"/>
        </a:buClr>
        <a:buFont typeface="Wingdings" pitchFamily="2" charset="2"/>
        <a:buChar char="§"/>
        <a:defRPr sz="2000">
          <a:solidFill>
            <a:srgbClr val="000000"/>
          </a:solidFill>
          <a:latin typeface="+mn-lt"/>
          <a:ea typeface="+mn-ea"/>
          <a:cs typeface="+mn-cs"/>
        </a:defRPr>
      </a:lvl1pPr>
      <a:lvl2pPr marL="742950" indent="-285750" algn="l" rtl="0" eaLnBrk="1" fontAlgn="base" hangingPunct="1">
        <a:lnSpc>
          <a:spcPct val="120000"/>
        </a:lnSpc>
        <a:spcBef>
          <a:spcPct val="20000"/>
        </a:spcBef>
        <a:spcAft>
          <a:spcPct val="0"/>
        </a:spcAft>
        <a:buClr>
          <a:schemeClr val="tx1"/>
        </a:buClr>
        <a:buFont typeface="Wingdings" pitchFamily="2" charset="2"/>
        <a:buChar char="§"/>
        <a:defRPr sz="2000">
          <a:solidFill>
            <a:srgbClr val="000000"/>
          </a:solidFill>
          <a:latin typeface="+mn-lt"/>
        </a:defRPr>
      </a:lvl2pPr>
      <a:lvl3pPr marL="1143000" indent="-228600" algn="l" rtl="0" eaLnBrk="1" fontAlgn="base" hangingPunct="1">
        <a:lnSpc>
          <a:spcPct val="120000"/>
        </a:lnSpc>
        <a:spcBef>
          <a:spcPct val="20000"/>
        </a:spcBef>
        <a:spcAft>
          <a:spcPct val="0"/>
        </a:spcAft>
        <a:buClr>
          <a:schemeClr val="tx1"/>
        </a:buClr>
        <a:buFont typeface="Wingdings" pitchFamily="2" charset="2"/>
        <a:buChar char="§"/>
        <a:defRPr>
          <a:solidFill>
            <a:srgbClr val="000000"/>
          </a:solidFill>
          <a:latin typeface="+mn-lt"/>
        </a:defRPr>
      </a:lvl3pPr>
      <a:lvl4pPr marL="1600200" indent="-228600" algn="l" rtl="0" eaLnBrk="1" fontAlgn="base" hangingPunct="1">
        <a:lnSpc>
          <a:spcPct val="120000"/>
        </a:lnSpc>
        <a:spcBef>
          <a:spcPct val="20000"/>
        </a:spcBef>
        <a:spcAft>
          <a:spcPct val="0"/>
        </a:spcAft>
        <a:buClr>
          <a:schemeClr val="tx1"/>
        </a:buClr>
        <a:buFont typeface="Wingdings" pitchFamily="2" charset="2"/>
        <a:buChar char="§"/>
        <a:defRPr sz="1600">
          <a:solidFill>
            <a:srgbClr val="000000"/>
          </a:solidFill>
          <a:latin typeface="+mn-lt"/>
        </a:defRPr>
      </a:lvl4pPr>
      <a:lvl5pPr marL="2057400" indent="-228600" algn="l" rtl="0" eaLnBrk="1" fontAlgn="base" hangingPunct="1">
        <a:lnSpc>
          <a:spcPct val="120000"/>
        </a:lnSpc>
        <a:spcBef>
          <a:spcPct val="20000"/>
        </a:spcBef>
        <a:spcAft>
          <a:spcPct val="0"/>
        </a:spcAft>
        <a:buClr>
          <a:schemeClr val="tx1"/>
        </a:buClr>
        <a:buFont typeface="Wingdings" pitchFamily="2" charset="2"/>
        <a:buChar char="§"/>
        <a:defRPr sz="1600">
          <a:solidFill>
            <a:srgbClr val="000000"/>
          </a:solidFill>
          <a:latin typeface="+mn-lt"/>
        </a:defRPr>
      </a:lvl5pPr>
      <a:lvl6pPr marL="2514600" indent="-228600" algn="l" rtl="0" eaLnBrk="1" fontAlgn="base" hangingPunct="1">
        <a:lnSpc>
          <a:spcPct val="120000"/>
        </a:lnSpc>
        <a:spcBef>
          <a:spcPct val="20000"/>
        </a:spcBef>
        <a:spcAft>
          <a:spcPct val="0"/>
        </a:spcAft>
        <a:buClr>
          <a:schemeClr val="tx1"/>
        </a:buClr>
        <a:buFont typeface="Wingdings" pitchFamily="2" charset="2"/>
        <a:buChar char="§"/>
        <a:defRPr sz="1600">
          <a:solidFill>
            <a:srgbClr val="000000"/>
          </a:solidFill>
          <a:latin typeface="+mn-lt"/>
        </a:defRPr>
      </a:lvl6pPr>
      <a:lvl7pPr marL="2971800" indent="-228600" algn="l" rtl="0" eaLnBrk="1" fontAlgn="base" hangingPunct="1">
        <a:lnSpc>
          <a:spcPct val="120000"/>
        </a:lnSpc>
        <a:spcBef>
          <a:spcPct val="20000"/>
        </a:spcBef>
        <a:spcAft>
          <a:spcPct val="0"/>
        </a:spcAft>
        <a:buClr>
          <a:schemeClr val="tx1"/>
        </a:buClr>
        <a:buFont typeface="Wingdings" pitchFamily="2" charset="2"/>
        <a:buChar char="§"/>
        <a:defRPr sz="1600">
          <a:solidFill>
            <a:srgbClr val="000000"/>
          </a:solidFill>
          <a:latin typeface="+mn-lt"/>
        </a:defRPr>
      </a:lvl7pPr>
      <a:lvl8pPr marL="3429000" indent="-228600" algn="l" rtl="0" eaLnBrk="1" fontAlgn="base" hangingPunct="1">
        <a:lnSpc>
          <a:spcPct val="120000"/>
        </a:lnSpc>
        <a:spcBef>
          <a:spcPct val="20000"/>
        </a:spcBef>
        <a:spcAft>
          <a:spcPct val="0"/>
        </a:spcAft>
        <a:buClr>
          <a:schemeClr val="tx1"/>
        </a:buClr>
        <a:buFont typeface="Wingdings" pitchFamily="2" charset="2"/>
        <a:buChar char="§"/>
        <a:defRPr sz="1600">
          <a:solidFill>
            <a:srgbClr val="000000"/>
          </a:solidFill>
          <a:latin typeface="+mn-lt"/>
        </a:defRPr>
      </a:lvl8pPr>
      <a:lvl9pPr marL="3886200" indent="-228600" algn="l" rtl="0" eaLnBrk="1" fontAlgn="base" hangingPunct="1">
        <a:lnSpc>
          <a:spcPct val="120000"/>
        </a:lnSpc>
        <a:spcBef>
          <a:spcPct val="20000"/>
        </a:spcBef>
        <a:spcAft>
          <a:spcPct val="0"/>
        </a:spcAft>
        <a:buClr>
          <a:schemeClr val="tx1"/>
        </a:buClr>
        <a:buFont typeface="Wingdings" pitchFamily="2" charset="2"/>
        <a:buChar char="§"/>
        <a:defRPr sz="1600">
          <a:solidFill>
            <a:srgbClr val="000000"/>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normAutofit fontScale="90000"/>
          </a:bodyPr>
          <a:lstStyle/>
          <a:p>
            <a:r>
              <a:rPr lang="en-US" b="1" dirty="0"/>
              <a:t>KEY POINTS ON PROGRESS IN THE BULGARIAN BUDGETARY PROCESS AFTER THE LATEST REVIEW IN 2009</a:t>
            </a:r>
            <a:r>
              <a:rPr lang="bg-BG" dirty="0"/>
              <a:t/>
            </a:r>
            <a:br>
              <a:rPr lang="bg-BG" dirty="0"/>
            </a:br>
            <a:endParaRPr lang="bg-BG" dirty="0"/>
          </a:p>
        </p:txBody>
      </p:sp>
      <p:sp>
        <p:nvSpPr>
          <p:cNvPr id="3" name="Subtitle 2"/>
          <p:cNvSpPr>
            <a:spLocks noGrp="1"/>
          </p:cNvSpPr>
          <p:nvPr>
            <p:ph type="subTitle" sz="quarter" idx="1"/>
          </p:nvPr>
        </p:nvSpPr>
        <p:spPr>
          <a:xfrm>
            <a:off x="363532" y="4568700"/>
            <a:ext cx="3044580" cy="732508"/>
          </a:xfrm>
        </p:spPr>
        <p:txBody>
          <a:bodyPr/>
          <a:lstStyle/>
          <a:p>
            <a:r>
              <a:rPr lang="en-US" b="1" dirty="0" smtClean="0"/>
              <a:t>Emil </a:t>
            </a:r>
            <a:r>
              <a:rPr lang="en-US" b="1" dirty="0" err="1" smtClean="0"/>
              <a:t>Nurgaliev</a:t>
            </a:r>
            <a:r>
              <a:rPr lang="en-US" b="1" dirty="0" smtClean="0"/>
              <a:t>,</a:t>
            </a:r>
          </a:p>
          <a:p>
            <a:r>
              <a:rPr lang="en-US" b="1" dirty="0" smtClean="0"/>
              <a:t>Budget Directorate</a:t>
            </a:r>
            <a:endParaRPr lang="bg-BG" b="1" dirty="0"/>
          </a:p>
        </p:txBody>
      </p:sp>
      <p:sp>
        <p:nvSpPr>
          <p:cNvPr id="4" name="Title 1"/>
          <p:cNvSpPr txBox="1">
            <a:spLocks/>
          </p:cNvSpPr>
          <p:nvPr/>
        </p:nvSpPr>
        <p:spPr bwMode="auto">
          <a:xfrm>
            <a:off x="35496" y="332656"/>
            <a:ext cx="3600400" cy="677108"/>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normAutofit fontScale="82500" lnSpcReduction="20000"/>
          </a:bodyPr>
          <a:lstStyle>
            <a:lvl1pPr algn="ctr" rtl="0" eaLnBrk="1" fontAlgn="base" hangingPunct="1">
              <a:spcBef>
                <a:spcPct val="0"/>
              </a:spcBef>
              <a:spcAft>
                <a:spcPct val="0"/>
              </a:spcAft>
              <a:defRPr sz="1900" b="1">
                <a:solidFill>
                  <a:schemeClr val="bg2"/>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r>
              <a:rPr lang="bg-BG" kern="0" dirty="0" smtClean="0"/>
              <a:t/>
            </a:r>
            <a:br>
              <a:rPr lang="bg-BG" kern="0" dirty="0" smtClean="0"/>
            </a:br>
            <a:r>
              <a:rPr lang="en-US" kern="0" dirty="0" smtClean="0"/>
              <a:t>REPUBLIC OF BULGARIA</a:t>
            </a:r>
            <a:endParaRPr lang="bg-BG" kern="0" dirty="0" smtClean="0"/>
          </a:p>
          <a:p>
            <a:r>
              <a:rPr lang="en-US" kern="0" dirty="0" smtClean="0">
                <a:solidFill>
                  <a:schemeClr val="tx1"/>
                </a:solidFill>
              </a:rPr>
              <a:t>MINISTRY OF FINANCE</a:t>
            </a:r>
            <a:endParaRPr lang="bg-BG" kern="0" dirty="0">
              <a:solidFill>
                <a:schemeClr val="tx1"/>
              </a:solidFill>
            </a:endParaRPr>
          </a:p>
        </p:txBody>
      </p:sp>
    </p:spTree>
    <p:extLst>
      <p:ext uri="{BB962C8B-B14F-4D97-AF65-F5344CB8AC3E}">
        <p14:creationId xmlns:p14="http://schemas.microsoft.com/office/powerpoint/2010/main" val="32185887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2843808"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GB" altLang="bg-BG" sz="2000" kern="0" dirty="0" smtClean="0">
                <a:latin typeface="Times New Roman" panose="02020603050405020304" pitchFamily="18" charset="0"/>
                <a:cs typeface="Times New Roman" panose="02020603050405020304" pitchFamily="18" charset="0"/>
              </a:rPr>
              <a:t>FISCAL COUNCIL</a:t>
            </a:r>
            <a:endParaRPr lang="en-ZA" altLang="bg-BG" sz="2000" kern="0" dirty="0">
              <a:latin typeface="Times New Roman" panose="02020603050405020304" pitchFamily="18" charset="0"/>
              <a:cs typeface="Times New Roman" panose="02020603050405020304" pitchFamily="18" charset="0"/>
            </a:endParaRPr>
          </a:p>
        </p:txBody>
      </p:sp>
      <p:sp>
        <p:nvSpPr>
          <p:cNvPr id="4" name="Rectangle 3"/>
          <p:cNvSpPr/>
          <p:nvPr/>
        </p:nvSpPr>
        <p:spPr>
          <a:xfrm>
            <a:off x="611560" y="764704"/>
            <a:ext cx="8280920" cy="5909310"/>
          </a:xfrm>
          <a:prstGeom prst="rect">
            <a:avLst/>
          </a:prstGeom>
        </p:spPr>
        <p:txBody>
          <a:bodyPr wrap="square">
            <a:spAutoFit/>
          </a:bodyPr>
          <a:lstStyle/>
          <a:p>
            <a:pPr marL="285750" indent="-285750" algn="just">
              <a:buFont typeface="Wingdings" panose="05000000000000000000" pitchFamily="2" charset="2"/>
              <a:buChar char="v"/>
            </a:pPr>
            <a:r>
              <a:rPr lang="en-US" dirty="0" smtClean="0"/>
              <a:t>Carries out its activity in the National Assembly and is administratively served by its administration;</a:t>
            </a:r>
          </a:p>
          <a:p>
            <a:pPr marL="285750" lvl="0" indent="-285750" algn="just">
              <a:buFont typeface="Wingdings" pitchFamily="2" charset="2"/>
              <a:buChar char="v"/>
            </a:pPr>
            <a:endParaRPr lang="en-US" dirty="0" smtClean="0"/>
          </a:p>
          <a:p>
            <a:pPr marL="285750" lvl="0" indent="-285750" algn="just">
              <a:buFont typeface="Wingdings" pitchFamily="2" charset="2"/>
              <a:buChar char="v"/>
            </a:pPr>
            <a:r>
              <a:rPr lang="en-US" dirty="0" smtClean="0"/>
              <a:t>Is not subordinate to the executive power, performs its functions  independently of the government and reports its work to the National Assembly;</a:t>
            </a:r>
          </a:p>
          <a:p>
            <a:pPr marL="285750" lvl="0" indent="-285750" algn="just">
              <a:buFont typeface="Wingdings" pitchFamily="2" charset="2"/>
              <a:buChar char="v"/>
            </a:pPr>
            <a:endParaRPr lang="en-US" dirty="0" smtClean="0"/>
          </a:p>
          <a:p>
            <a:pPr marL="285750" lvl="0" indent="-285750" algn="just">
              <a:buFont typeface="Wingdings" pitchFamily="2" charset="2"/>
              <a:buChar char="v"/>
            </a:pPr>
            <a:r>
              <a:rPr lang="en-US" dirty="0" smtClean="0"/>
              <a:t>Produces reasoned opinion and recommendations about the macroeconomic framework (Spring and Autumn), the state budget act, on the draft acts of the state social security budget and of the budget of the National Health Insurance Fund, on the drafts of the medium-term budgetary forecast, and of other strategic documents of the Council of Ministers, on the execution of the state budget, of the budgets of the state social security and of the budget of the National Health Insurance Fund;</a:t>
            </a:r>
          </a:p>
          <a:p>
            <a:pPr marL="285750" lvl="0" indent="-285750" algn="just">
              <a:buFont typeface="Wingdings" pitchFamily="2" charset="2"/>
              <a:buChar char="v"/>
            </a:pPr>
            <a:endParaRPr lang="en-US" dirty="0" smtClean="0"/>
          </a:p>
          <a:p>
            <a:pPr marL="285750" lvl="0" indent="-285750" algn="just">
              <a:buFont typeface="Wingdings" pitchFamily="2" charset="2"/>
              <a:buChar char="v"/>
            </a:pPr>
            <a:r>
              <a:rPr lang="en-US" dirty="0" smtClean="0"/>
              <a:t>Monitors compliance with numerical fiscal rules;</a:t>
            </a:r>
          </a:p>
          <a:p>
            <a:pPr marL="285750" lvl="0" indent="-285750" algn="just">
              <a:buFont typeface="Wingdings" pitchFamily="2" charset="2"/>
              <a:buChar char="v"/>
            </a:pPr>
            <a:endParaRPr lang="en-US" dirty="0" smtClean="0"/>
          </a:p>
          <a:p>
            <a:pPr marL="285750" lvl="0" indent="-285750" algn="just">
              <a:buFont typeface="Wingdings" pitchFamily="2" charset="2"/>
              <a:buChar char="v"/>
            </a:pPr>
            <a:r>
              <a:rPr lang="en-US" dirty="0" smtClean="0"/>
              <a:t>Upon established significant divergence of the macroeconomic forecasts from the reported data for a period of at least four consecutive years, recommend to the minister of finance to take measures for correcting the divergence. </a:t>
            </a:r>
          </a:p>
        </p:txBody>
      </p:sp>
    </p:spTree>
    <p:extLst>
      <p:ext uri="{BB962C8B-B14F-4D97-AF65-F5344CB8AC3E}">
        <p14:creationId xmlns:p14="http://schemas.microsoft.com/office/powerpoint/2010/main" val="276471011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8280920" cy="4708981"/>
          </a:xfrm>
          <a:prstGeom prst="rect">
            <a:avLst/>
          </a:prstGeom>
        </p:spPr>
        <p:txBody>
          <a:bodyPr wrap="square">
            <a:spAutoFit/>
          </a:bodyPr>
          <a:lstStyle/>
          <a:p>
            <a:pPr algn="just"/>
            <a:endParaRPr lang="en-US" sz="1600" b="1" dirty="0"/>
          </a:p>
          <a:p>
            <a:pPr marL="285750" indent="-285750" algn="just">
              <a:buFont typeface="Wingdings" panose="05000000000000000000" pitchFamily="2" charset="2"/>
              <a:buChar char="v"/>
            </a:pPr>
            <a:r>
              <a:rPr lang="en-US" dirty="0"/>
              <a:t>I</a:t>
            </a:r>
            <a:r>
              <a:rPr lang="en-US" dirty="0" smtClean="0"/>
              <a:t>ntroduction of comprehensive, coherent and reliable practices for forecasting and monitoring of the General Government sector;</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smtClean="0"/>
              <a:t>Bulgaria provides periodically information to the European commission on its medium-term budgetary outlook in  ESA'2010 terms;</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a:t>I</a:t>
            </a:r>
            <a:r>
              <a:rPr lang="en-US" dirty="0" smtClean="0"/>
              <a:t>ntroduction </a:t>
            </a:r>
            <a:r>
              <a:rPr lang="en-US" dirty="0"/>
              <a:t>of forecasting and monitoring practices for the sub-sectors of the General Government </a:t>
            </a:r>
            <a:r>
              <a:rPr lang="en-US" dirty="0" smtClean="0"/>
              <a:t>sector, </a:t>
            </a:r>
            <a:r>
              <a:rPr lang="en-US" dirty="0"/>
              <a:t>including their </a:t>
            </a:r>
            <a:r>
              <a:rPr lang="en-US" dirty="0" smtClean="0"/>
              <a:t>debt which </a:t>
            </a:r>
            <a:r>
              <a:rPr lang="en-US" dirty="0"/>
              <a:t>is done by including a set of fiscal rules for the local government sub-sectors, including debt </a:t>
            </a:r>
            <a:r>
              <a:rPr lang="en-US" dirty="0" smtClean="0"/>
              <a:t>rule;</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smtClean="0"/>
              <a:t>Inclusion of </a:t>
            </a:r>
            <a:r>
              <a:rPr lang="en-US" dirty="0"/>
              <a:t>the Social Security Sub-sector within the scope of the fiscal rules </a:t>
            </a:r>
            <a:r>
              <a:rPr lang="en-US" dirty="0" smtClean="0"/>
              <a:t>to cover </a:t>
            </a:r>
            <a:r>
              <a:rPr lang="en-US" dirty="0"/>
              <a:t>the full scope of the sub-sectors of the General Government </a:t>
            </a:r>
            <a:r>
              <a:rPr lang="en-US" dirty="0" smtClean="0"/>
              <a:t>sector. </a:t>
            </a:r>
            <a:r>
              <a:rPr lang="en-US" dirty="0"/>
              <a:t>The rules limit the ability of Social Security Funds to take on new debt and to issue </a:t>
            </a:r>
            <a:r>
              <a:rPr lang="en-US" dirty="0" smtClean="0"/>
              <a:t>guarantees.</a:t>
            </a:r>
            <a:endParaRPr lang="bg-BG" dirty="0"/>
          </a:p>
          <a:p>
            <a:pPr marL="285750" indent="-285750" algn="just">
              <a:buFont typeface="Wingdings" panose="05000000000000000000" pitchFamily="2" charset="2"/>
              <a:buChar char="v"/>
            </a:pPr>
            <a:endParaRPr lang="en-US" sz="1600" dirty="0" smtClean="0"/>
          </a:p>
          <a:p>
            <a:pPr marL="285750" indent="-285750" algn="just">
              <a:buFont typeface="Wingdings" panose="05000000000000000000" pitchFamily="2" charset="2"/>
              <a:buChar char="v"/>
            </a:pPr>
            <a:endParaRPr lang="bg-BG" sz="1600" dirty="0"/>
          </a:p>
        </p:txBody>
      </p:sp>
      <p:sp>
        <p:nvSpPr>
          <p:cNvPr id="3" name="Rectangle 2"/>
          <p:cNvSpPr txBox="1">
            <a:spLocks noChangeArrowheads="1"/>
          </p:cNvSpPr>
          <p:nvPr/>
        </p:nvSpPr>
        <p:spPr bwMode="auto">
          <a:xfrm>
            <a:off x="2915816"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US" sz="2000" dirty="0" smtClean="0"/>
              <a:t>GENERAL GOVERNMENT SECTOR</a:t>
            </a:r>
            <a:endParaRPr lang="en-GB"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673246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98959"/>
            <a:ext cx="8136904" cy="5078313"/>
          </a:xfrm>
          <a:prstGeom prst="rect">
            <a:avLst/>
          </a:prstGeom>
        </p:spPr>
        <p:txBody>
          <a:bodyPr wrap="square">
            <a:spAutoFit/>
          </a:bodyPr>
          <a:lstStyle/>
          <a:p>
            <a:pPr algn="just"/>
            <a:endParaRPr lang="en-US" dirty="0" smtClean="0"/>
          </a:p>
          <a:p>
            <a:pPr marL="285750" indent="-285750" algn="just">
              <a:buFont typeface="Wingdings" panose="05000000000000000000" pitchFamily="2" charset="2"/>
              <a:buChar char="v"/>
            </a:pPr>
            <a:r>
              <a:rPr lang="en-US" dirty="0"/>
              <a:t>S</a:t>
            </a:r>
            <a:r>
              <a:rPr lang="en-US" dirty="0" smtClean="0"/>
              <a:t>ynchronized </a:t>
            </a:r>
            <a:r>
              <a:rPr lang="en-US" dirty="0"/>
              <a:t>and in line with the deadlines and procedures of the Enhanced Economic Policy Coordination Mechanism - the European </a:t>
            </a:r>
            <a:r>
              <a:rPr lang="en-US" dirty="0" smtClean="0"/>
              <a:t>Semester;</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a:t>E</a:t>
            </a:r>
            <a:r>
              <a:rPr lang="en-US" dirty="0" smtClean="0"/>
              <a:t>nsures </a:t>
            </a:r>
            <a:r>
              <a:rPr lang="en-US" dirty="0"/>
              <a:t>the sustainability and consistency of processes and procedures for the allocation and management of financial resources</a:t>
            </a:r>
            <a:r>
              <a:rPr lang="en-US" dirty="0" smtClean="0"/>
              <a:t>;</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smtClean="0"/>
              <a:t>Involvement </a:t>
            </a:r>
            <a:r>
              <a:rPr lang="en-US" dirty="0"/>
              <a:t>of all responsible institutions - both budget entities and legal entities that, although not part of the consolidated fiscal program, fall within the scope of the General Government sector</a:t>
            </a:r>
            <a:r>
              <a:rPr lang="en-US" dirty="0" smtClean="0"/>
              <a:t>;</a:t>
            </a:r>
          </a:p>
          <a:p>
            <a:pPr marL="285750" indent="-285750" algn="just">
              <a:buFont typeface="Wingdings" panose="05000000000000000000" pitchFamily="2" charset="2"/>
              <a:buChar char="v"/>
            </a:pPr>
            <a:endParaRPr lang="bg-BG" dirty="0"/>
          </a:p>
          <a:p>
            <a:pPr marL="285750" indent="-285750" algn="just">
              <a:buFont typeface="Wingdings" panose="05000000000000000000" pitchFamily="2" charset="2"/>
              <a:buChar char="v"/>
            </a:pPr>
            <a:r>
              <a:rPr lang="en-US" dirty="0"/>
              <a:t>N</a:t>
            </a:r>
            <a:r>
              <a:rPr lang="en-US" dirty="0" smtClean="0"/>
              <a:t>ot a specific assignment of revenues;</a:t>
            </a:r>
          </a:p>
          <a:p>
            <a:pPr algn="just"/>
            <a:endParaRPr lang="en-US" dirty="0" smtClean="0"/>
          </a:p>
          <a:p>
            <a:pPr marL="285750" lvl="0" indent="-285750" algn="just">
              <a:buFont typeface="Wingdings" panose="05000000000000000000" pitchFamily="2" charset="2"/>
              <a:buChar char="v"/>
            </a:pPr>
            <a:r>
              <a:rPr lang="en-US" dirty="0"/>
              <a:t>S</a:t>
            </a:r>
            <a:r>
              <a:rPr lang="en-US" dirty="0" smtClean="0"/>
              <a:t>trengthening </a:t>
            </a:r>
            <a:r>
              <a:rPr lang="en-US" dirty="0"/>
              <a:t>of the interaction among the legislative, executive, judiciary and municipalities in order to conduct a prudent fiscal </a:t>
            </a:r>
            <a:r>
              <a:rPr lang="en-US" dirty="0" smtClean="0"/>
              <a:t>policy.</a:t>
            </a:r>
          </a:p>
          <a:p>
            <a:pPr lvl="0" algn="just"/>
            <a:endParaRPr lang="bg-BG" dirty="0"/>
          </a:p>
          <a:p>
            <a:pPr marL="285750" indent="-285750">
              <a:buFont typeface="Wingdings" panose="05000000000000000000" pitchFamily="2" charset="2"/>
              <a:buChar char="v"/>
            </a:pPr>
            <a:endParaRPr lang="bg-BG" dirty="0"/>
          </a:p>
        </p:txBody>
      </p:sp>
      <p:sp>
        <p:nvSpPr>
          <p:cNvPr id="3" name="Rectangle 2"/>
          <p:cNvSpPr txBox="1">
            <a:spLocks noChangeArrowheads="1"/>
          </p:cNvSpPr>
          <p:nvPr/>
        </p:nvSpPr>
        <p:spPr bwMode="auto">
          <a:xfrm>
            <a:off x="2915816"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US" sz="2000" dirty="0" smtClean="0"/>
              <a:t>BUDGET PROCEDURE</a:t>
            </a:r>
            <a:endParaRPr lang="en-GB"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3490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75958"/>
            <a:ext cx="8208912" cy="4524315"/>
          </a:xfrm>
          <a:prstGeom prst="rect">
            <a:avLst/>
          </a:prstGeom>
        </p:spPr>
        <p:txBody>
          <a:bodyPr wrap="square">
            <a:spAutoFit/>
          </a:bodyPr>
          <a:lstStyle/>
          <a:p>
            <a:pPr marL="285750" lvl="0" indent="-285750" algn="just">
              <a:buFont typeface="Wingdings" panose="05000000000000000000" pitchFamily="2" charset="2"/>
              <a:buChar char="v"/>
            </a:pPr>
            <a:r>
              <a:rPr lang="en-US" dirty="0" smtClean="0"/>
              <a:t>Bulgaria </a:t>
            </a:r>
            <a:r>
              <a:rPr lang="en-US" dirty="0"/>
              <a:t>has made continuous progress over the years, reported by the International Budget Partnership (IBP) initiative, whose Open Budget surveys for Bulgaria date back to 2006. According to the latest Open Budget Index 2017, our country ranks 21st out of a total of 115 countries on budget transparency, placing it among countries with a significant level of transparency, and the assessment based on the Open Budget Index reaches 66% out of </a:t>
            </a:r>
            <a:r>
              <a:rPr lang="en-US" dirty="0" smtClean="0"/>
              <a:t>100%;</a:t>
            </a:r>
          </a:p>
          <a:p>
            <a:pPr marL="285750" lvl="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smtClean="0"/>
              <a:t>The </a:t>
            </a:r>
            <a:r>
              <a:rPr lang="en-US" dirty="0"/>
              <a:t>Ministry of Finance is taking steps to make the main budget documents available to the public with a possibility of receiving a feedback</a:t>
            </a:r>
            <a:r>
              <a:rPr lang="en-US" dirty="0" smtClean="0"/>
              <a:t>;</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a:t>The Citizen Budget is distributed through different channels and to different target groups – Budget 2019 in brief was distributed as a print copy of 100 000 among schools, tax services, customs offices and so on.</a:t>
            </a:r>
          </a:p>
          <a:p>
            <a:pPr marL="285750" lvl="0" indent="-285750" algn="just">
              <a:buFont typeface="Wingdings" panose="05000000000000000000" pitchFamily="2" charset="2"/>
              <a:buChar char="v"/>
            </a:pPr>
            <a:endParaRPr lang="en-US" dirty="0"/>
          </a:p>
          <a:p>
            <a:pPr algn="just"/>
            <a:endParaRPr lang="bg-BG" dirty="0"/>
          </a:p>
        </p:txBody>
      </p:sp>
      <p:sp>
        <p:nvSpPr>
          <p:cNvPr id="3" name="Rectangle 2"/>
          <p:cNvSpPr txBox="1">
            <a:spLocks noChangeArrowheads="1"/>
          </p:cNvSpPr>
          <p:nvPr/>
        </p:nvSpPr>
        <p:spPr bwMode="auto">
          <a:xfrm>
            <a:off x="2915816"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US" sz="2000" dirty="0" smtClean="0"/>
              <a:t>BUDGET TRANSPARENCY</a:t>
            </a:r>
            <a:endParaRPr lang="en-GB"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90732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854710"/>
            <a:ext cx="8424936" cy="2862322"/>
          </a:xfrm>
          <a:prstGeom prst="rect">
            <a:avLst/>
          </a:prstGeom>
        </p:spPr>
        <p:txBody>
          <a:bodyPr wrap="square">
            <a:spAutoFit/>
          </a:bodyPr>
          <a:lstStyle/>
          <a:p>
            <a:pPr marL="285750" indent="-285750" algn="just">
              <a:buFont typeface="Wingdings" panose="05000000000000000000" pitchFamily="2" charset="2"/>
              <a:buChar char="v"/>
            </a:pPr>
            <a:r>
              <a:rPr lang="en-US" dirty="0"/>
              <a:t>Steps to increase the opportunities for participation of the public in discussions of implemented policies and the access to budget information and for improving its quality and scope;</a:t>
            </a:r>
          </a:p>
          <a:p>
            <a:pPr marL="285750" indent="-285750" algn="just">
              <a:buFont typeface="Wingdings" panose="05000000000000000000" pitchFamily="2" charset="2"/>
              <a:buChar char="v"/>
            </a:pPr>
            <a:endParaRPr lang="bg-BG" dirty="0"/>
          </a:p>
          <a:p>
            <a:pPr marL="285750" lvl="0" indent="-285750" algn="just">
              <a:buFont typeface="Wingdings" panose="05000000000000000000" pitchFamily="2" charset="2"/>
              <a:buChar char="v"/>
            </a:pPr>
            <a:r>
              <a:rPr lang="en-US" dirty="0" smtClean="0"/>
              <a:t>Effective interaction </a:t>
            </a:r>
            <a:r>
              <a:rPr lang="en-US" dirty="0"/>
              <a:t>with the Fiscal Council is a factor for enhancing the quality of budget </a:t>
            </a:r>
            <a:r>
              <a:rPr lang="en-US" dirty="0" smtClean="0"/>
              <a:t>documents, </a:t>
            </a:r>
            <a:r>
              <a:rPr lang="en-US" dirty="0"/>
              <a:t>for compliance with the fiscal rules and for potential risks to the </a:t>
            </a:r>
            <a:r>
              <a:rPr lang="en-US" dirty="0" smtClean="0"/>
              <a:t>budget;</a:t>
            </a:r>
          </a:p>
          <a:p>
            <a:pPr marL="285750" lvl="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a:t>According to the latest Open Budget Index 2017, our country ranks among countries with a significant level of transparency</a:t>
            </a:r>
            <a:r>
              <a:rPr lang="en-US" dirty="0" smtClean="0"/>
              <a:t>.</a:t>
            </a:r>
            <a:endParaRPr lang="bg-BG" dirty="0"/>
          </a:p>
        </p:txBody>
      </p:sp>
      <p:pic>
        <p:nvPicPr>
          <p:cNvPr id="5" name="Picture 2" descr="C:\Users\tzmikov\Desktop\open-budget-survey-2017-OBIrankings-300x4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149080"/>
            <a:ext cx="6768752" cy="1656184"/>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1542836" y="5867297"/>
            <a:ext cx="2835884" cy="514032"/>
            <a:chOff x="8461885" y="5458479"/>
            <a:chExt cx="1889656" cy="707071"/>
          </a:xfrm>
        </p:grpSpPr>
        <p:sp>
          <p:nvSpPr>
            <p:cNvPr id="10" name="Isosceles Triangle 9"/>
            <p:cNvSpPr/>
            <p:nvPr/>
          </p:nvSpPr>
          <p:spPr>
            <a:xfrm rot="10800000" flipV="1">
              <a:off x="8983588" y="5458479"/>
              <a:ext cx="180000" cy="144000"/>
            </a:xfrm>
            <a:prstGeom prst="triangle">
              <a:avLst/>
            </a:prstGeom>
            <a:solidFill>
              <a:schemeClr val="accent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461885" y="5642330"/>
              <a:ext cx="1889656" cy="523220"/>
            </a:xfrm>
            <a:prstGeom prst="rect">
              <a:avLst/>
            </a:prstGeom>
          </p:spPr>
          <p:txBody>
            <a:bodyPr wrap="square">
              <a:spAutoFit/>
            </a:bodyPr>
            <a:lstStyle/>
            <a:p>
              <a:r>
                <a:rPr lang="en-US" sz="1400" b="1" dirty="0" smtClean="0"/>
                <a:t>21</a:t>
              </a:r>
              <a:r>
                <a:rPr lang="en-US" sz="1400" dirty="0" smtClean="0"/>
                <a:t>-st rank of 115 countries</a:t>
              </a:r>
              <a:endParaRPr lang="en-US" sz="1400" dirty="0"/>
            </a:p>
          </p:txBody>
        </p:sp>
      </p:grpSp>
      <p:sp>
        <p:nvSpPr>
          <p:cNvPr id="12" name="Rectangle 11"/>
          <p:cNvSpPr/>
          <p:nvPr/>
        </p:nvSpPr>
        <p:spPr>
          <a:xfrm>
            <a:off x="755576" y="3796833"/>
            <a:ext cx="7632848" cy="338554"/>
          </a:xfrm>
          <a:prstGeom prst="rect">
            <a:avLst/>
          </a:prstGeom>
        </p:spPr>
        <p:txBody>
          <a:bodyPr wrap="square">
            <a:spAutoFit/>
          </a:bodyPr>
          <a:lstStyle/>
          <a:p>
            <a:pPr algn="just"/>
            <a:r>
              <a:rPr lang="en-US" sz="1600" dirty="0" smtClean="0"/>
              <a:t>Open </a:t>
            </a:r>
            <a:r>
              <a:rPr lang="en-US" sz="1600" dirty="0"/>
              <a:t>Budget </a:t>
            </a:r>
            <a:r>
              <a:rPr lang="en-US" sz="1600" dirty="0" smtClean="0"/>
              <a:t>Index, 2017</a:t>
            </a:r>
            <a:endParaRPr lang="bg-BG" sz="1600" dirty="0"/>
          </a:p>
        </p:txBody>
      </p:sp>
      <p:sp>
        <p:nvSpPr>
          <p:cNvPr id="8" name="Rectangle 2"/>
          <p:cNvSpPr txBox="1">
            <a:spLocks noChangeArrowheads="1"/>
          </p:cNvSpPr>
          <p:nvPr/>
        </p:nvSpPr>
        <p:spPr bwMode="auto">
          <a:xfrm>
            <a:off x="2915816"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US" sz="2000" dirty="0" smtClean="0"/>
              <a:t>BUDGET TRANSPARENCY</a:t>
            </a:r>
            <a:endParaRPr lang="en-GB"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694005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08720"/>
            <a:ext cx="8064896" cy="5355312"/>
          </a:xfrm>
          <a:prstGeom prst="rect">
            <a:avLst/>
          </a:prstGeom>
        </p:spPr>
        <p:txBody>
          <a:bodyPr wrap="square">
            <a:spAutoFit/>
          </a:bodyPr>
          <a:lstStyle/>
          <a:p>
            <a:pPr algn="just"/>
            <a:endParaRPr lang="en-US" dirty="0" smtClean="0"/>
          </a:p>
          <a:p>
            <a:pPr marL="285750" indent="-285750" algn="just">
              <a:buFont typeface="Wingdings" panose="05000000000000000000" pitchFamily="2" charset="2"/>
              <a:buChar char="v"/>
            </a:pPr>
            <a:r>
              <a:rPr lang="en-US" dirty="0"/>
              <a:t>U</a:t>
            </a:r>
            <a:r>
              <a:rPr lang="en-US" dirty="0" smtClean="0"/>
              <a:t>ndertaking an expenditure review,  in a joint project with the World Bank, for identifying the necessary reforms in different sectors - the review has covered 7 ministries, for which the </a:t>
            </a:r>
            <a:r>
              <a:rPr lang="en-US" dirty="0" err="1" smtClean="0"/>
              <a:t>MoF's</a:t>
            </a:r>
            <a:r>
              <a:rPr lang="en-US" dirty="0" smtClean="0"/>
              <a:t> internal analysis has revealed a significant potential for improving their cost efficiency and effectiveness, as well as 21 municipalities, including those undergoing a rescue procedure;</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smtClean="0"/>
              <a:t>An review </a:t>
            </a:r>
            <a:r>
              <a:rPr lang="en-US" dirty="0"/>
              <a:t>of the Ministry of Foreign Affairs budget, initiated </a:t>
            </a:r>
            <a:r>
              <a:rPr lang="en-US" dirty="0" smtClean="0"/>
              <a:t>in 2019 to improve </a:t>
            </a:r>
            <a:r>
              <a:rPr lang="en-US" dirty="0"/>
              <a:t>the efficiency and effectiveness of </a:t>
            </a:r>
            <a:r>
              <a:rPr lang="en-US" dirty="0" smtClean="0"/>
              <a:t>MFA spending;</a:t>
            </a:r>
          </a:p>
          <a:p>
            <a:pPr marL="285750" indent="-285750" algn="just">
              <a:buFont typeface="Wingdings" panose="05000000000000000000" pitchFamily="2" charset="2"/>
              <a:buChar char="v"/>
            </a:pPr>
            <a:endParaRPr lang="en-US" dirty="0"/>
          </a:p>
          <a:p>
            <a:pPr marL="285750" indent="-285750" algn="just">
              <a:buFont typeface="Wingdings" panose="05000000000000000000" pitchFamily="2" charset="2"/>
              <a:buChar char="v"/>
            </a:pPr>
            <a:r>
              <a:rPr lang="en-US" dirty="0" smtClean="0"/>
              <a:t>Identification </a:t>
            </a:r>
            <a:r>
              <a:rPr lang="en-US" dirty="0"/>
              <a:t>of key performance indicators for the policies in different sectors in order to track the progress towards achieving the targets, incl. national targets within the framework of the European strategic </a:t>
            </a:r>
            <a:r>
              <a:rPr lang="en-US" dirty="0" smtClean="0"/>
              <a:t>documents as an element in the structure of MTBF and the updated MTBF;</a:t>
            </a:r>
          </a:p>
          <a:p>
            <a:pPr marL="285750" indent="-285750" algn="just">
              <a:buFont typeface="Wingdings" panose="05000000000000000000" pitchFamily="2" charset="2"/>
              <a:buChar char="v"/>
            </a:pPr>
            <a:endParaRPr lang="en-US" dirty="0" smtClean="0"/>
          </a:p>
          <a:p>
            <a:pPr marL="285750" lvl="0" indent="-285750" algn="just">
              <a:buFont typeface="Wingdings" panose="05000000000000000000" pitchFamily="2" charset="2"/>
              <a:buChar char="v"/>
            </a:pPr>
            <a:r>
              <a:rPr lang="en-US" dirty="0" smtClean="0"/>
              <a:t>Implementation of </a:t>
            </a:r>
            <a:r>
              <a:rPr lang="en-US" dirty="0"/>
              <a:t>the European Commission's recommendations on further efforts in the field of public finance quality by enhancing the efficiency and effectiveness of public </a:t>
            </a:r>
            <a:r>
              <a:rPr lang="en-US" dirty="0" smtClean="0"/>
              <a:t>spending.</a:t>
            </a:r>
            <a:endParaRPr lang="bg-BG" dirty="0"/>
          </a:p>
          <a:p>
            <a:pPr marL="285750" indent="-285750">
              <a:buFont typeface="Wingdings" panose="05000000000000000000" pitchFamily="2" charset="2"/>
              <a:buChar char="v"/>
            </a:pPr>
            <a:endParaRPr lang="bg-BG" dirty="0"/>
          </a:p>
        </p:txBody>
      </p:sp>
      <p:sp>
        <p:nvSpPr>
          <p:cNvPr id="3" name="Rectangle 2"/>
          <p:cNvSpPr txBox="1">
            <a:spLocks noChangeArrowheads="1"/>
          </p:cNvSpPr>
          <p:nvPr/>
        </p:nvSpPr>
        <p:spPr bwMode="auto">
          <a:xfrm>
            <a:off x="2915816"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US" sz="2000" dirty="0" smtClean="0"/>
              <a:t>PUBLIC FINANCE QUALITY</a:t>
            </a:r>
            <a:endParaRPr lang="en-GB"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064715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7848872" cy="5355312"/>
          </a:xfrm>
          <a:prstGeom prst="rect">
            <a:avLst/>
          </a:prstGeom>
        </p:spPr>
        <p:txBody>
          <a:bodyPr wrap="square">
            <a:spAutoFit/>
          </a:bodyPr>
          <a:lstStyle/>
          <a:p>
            <a:pPr algn="just"/>
            <a:endParaRPr lang="en-US" dirty="0" smtClean="0"/>
          </a:p>
          <a:p>
            <a:pPr marL="285750" indent="-285750" algn="just">
              <a:buFont typeface="Wingdings" panose="05000000000000000000" pitchFamily="2" charset="2"/>
              <a:buChar char="v"/>
            </a:pPr>
            <a:r>
              <a:rPr lang="en-US" dirty="0"/>
              <a:t>D</a:t>
            </a:r>
            <a:r>
              <a:rPr lang="en-US" dirty="0" smtClean="0"/>
              <a:t>efining </a:t>
            </a:r>
            <a:r>
              <a:rPr lang="en-US" dirty="0"/>
              <a:t>the classification of the policy areas / functional areas and the budget programs </a:t>
            </a:r>
            <a:r>
              <a:rPr lang="en-US" dirty="0" smtClean="0"/>
              <a:t>is </a:t>
            </a:r>
            <a:r>
              <a:rPr lang="en-US" dirty="0"/>
              <a:t>one of the tools to improve the strategic planning and development of national policies in line with government priorities and funding opportunities</a:t>
            </a:r>
            <a:r>
              <a:rPr lang="en-US" dirty="0" smtClean="0"/>
              <a:t>;</a:t>
            </a:r>
          </a:p>
          <a:p>
            <a:pPr marL="285750" indent="-285750" algn="just">
              <a:buFont typeface="Wingdings" panose="05000000000000000000" pitchFamily="2" charset="2"/>
              <a:buChar char="v"/>
            </a:pPr>
            <a:endParaRPr lang="en-US" dirty="0" smtClean="0"/>
          </a:p>
          <a:p>
            <a:pPr marL="285750" lvl="0" indent="-285750" algn="just">
              <a:buFont typeface="Wingdings" panose="05000000000000000000" pitchFamily="2" charset="2"/>
              <a:buChar char="v"/>
            </a:pPr>
            <a:r>
              <a:rPr lang="en-US" dirty="0" err="1" smtClean="0"/>
              <a:t>MoF</a:t>
            </a:r>
            <a:r>
              <a:rPr lang="en-US" dirty="0" smtClean="0"/>
              <a:t> </a:t>
            </a:r>
            <a:r>
              <a:rPr lang="en-US" dirty="0"/>
              <a:t>has launched an initiative to review and prioritize performance indicators on the budgets of the FLSU in the key sectors, aiming at identifying indicators that reflect the level of achievement of the strategic objectives in these sectors as well as measuring the success of policies and ongoing monitoring and assessment of the implemented policies’ </a:t>
            </a:r>
            <a:r>
              <a:rPr lang="en-US" dirty="0" smtClean="0"/>
              <a:t>dynamics;</a:t>
            </a:r>
          </a:p>
          <a:p>
            <a:pPr lvl="0" algn="just"/>
            <a:endParaRPr lang="en-US" dirty="0" smtClean="0"/>
          </a:p>
          <a:p>
            <a:pPr marL="285750" indent="-285750" algn="just">
              <a:buFont typeface="Wingdings" panose="05000000000000000000" pitchFamily="2" charset="2"/>
              <a:buChar char="v"/>
            </a:pPr>
            <a:r>
              <a:rPr lang="en-US" dirty="0"/>
              <a:t>E</a:t>
            </a:r>
            <a:r>
              <a:rPr lang="en-US" dirty="0" smtClean="0"/>
              <a:t>xtension </a:t>
            </a:r>
            <a:r>
              <a:rPr lang="en-US" dirty="0"/>
              <a:t>of the scope of the institutions implementing program-based budgeting </a:t>
            </a:r>
            <a:r>
              <a:rPr lang="en-US" dirty="0" smtClean="0"/>
              <a:t>– in addition to ministries and state agencies the FLSUs </a:t>
            </a:r>
            <a:r>
              <a:rPr lang="en-US" dirty="0"/>
              <a:t>whose budgets are included in the state </a:t>
            </a:r>
            <a:r>
              <a:rPr lang="en-US" dirty="0" smtClean="0"/>
              <a:t>budget </a:t>
            </a:r>
            <a:r>
              <a:rPr lang="en-US" dirty="0"/>
              <a:t>were set to implement program-based budgets in 2020 with the exception of the budgets of the judiciary and the Court of Auditors, to implement a program-based budget </a:t>
            </a:r>
            <a:r>
              <a:rPr lang="en-US" dirty="0" smtClean="0"/>
              <a:t>format.</a:t>
            </a:r>
            <a:endParaRPr lang="bg-BG" dirty="0"/>
          </a:p>
        </p:txBody>
      </p:sp>
      <p:sp>
        <p:nvSpPr>
          <p:cNvPr id="3" name="Rectangle 2"/>
          <p:cNvSpPr txBox="1">
            <a:spLocks noChangeArrowheads="1"/>
          </p:cNvSpPr>
          <p:nvPr/>
        </p:nvSpPr>
        <p:spPr bwMode="auto">
          <a:xfrm>
            <a:off x="2915816"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US" sz="2000" dirty="0" smtClean="0"/>
              <a:t>PROGRAM-BASED BUDGETING</a:t>
            </a:r>
            <a:endParaRPr lang="en-GB"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6405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H="1">
            <a:off x="467544" y="4221209"/>
            <a:ext cx="3240000" cy="555255"/>
          </a:xfrm>
          <a:prstGeom prst="rect">
            <a:avLst/>
          </a:prstGeom>
          <a:solidFill>
            <a:srgbClr val="ABDAF7"/>
          </a:solidFill>
          <a:ln>
            <a:headEnd/>
            <a:tailEnd/>
          </a:ln>
        </p:spPr>
        <p:style>
          <a:lnRef idx="3">
            <a:schemeClr val="lt1"/>
          </a:lnRef>
          <a:fillRef idx="1">
            <a:schemeClr val="accent5"/>
          </a:fillRef>
          <a:effectRef idx="1">
            <a:schemeClr val="accent5"/>
          </a:effectRef>
          <a:fontRef idx="minor">
            <a:schemeClr val="lt1"/>
          </a:fontRef>
        </p:style>
        <p:txBody>
          <a:bodyPr wrap="none" anchor="ctr"/>
          <a:lstStyle/>
          <a:p>
            <a:pPr algn="ctr">
              <a:spcAft>
                <a:spcPts val="1200"/>
              </a:spcAft>
            </a:pPr>
            <a:endParaRPr lang="bg-BG" sz="2400" b="1" spc="200" dirty="0" smtClean="0"/>
          </a:p>
          <a:p>
            <a:pPr algn="ctr">
              <a:spcAft>
                <a:spcPts val="1200"/>
              </a:spcAft>
            </a:pPr>
            <a:r>
              <a:rPr lang="en-US" sz="2400" b="1" spc="200" dirty="0" smtClean="0">
                <a:solidFill>
                  <a:schemeClr val="bg2"/>
                </a:solidFill>
              </a:rPr>
              <a:t>RESULTS</a:t>
            </a:r>
            <a:endParaRPr lang="en-US" sz="2400" b="1" spc="200" dirty="0">
              <a:solidFill>
                <a:schemeClr val="bg2"/>
              </a:solidFill>
            </a:endParaRPr>
          </a:p>
          <a:p>
            <a:pPr algn="ctr">
              <a:spcAft>
                <a:spcPts val="1200"/>
              </a:spcAft>
            </a:pPr>
            <a:endParaRPr lang="en-US" sz="2400" b="1" spc="200" dirty="0">
              <a:solidFill>
                <a:schemeClr val="accent5"/>
              </a:solidFill>
            </a:endParaRPr>
          </a:p>
        </p:txBody>
      </p:sp>
      <p:sp>
        <p:nvSpPr>
          <p:cNvPr id="5" name="Rectangle 4"/>
          <p:cNvSpPr>
            <a:spLocks noChangeArrowheads="1"/>
          </p:cNvSpPr>
          <p:nvPr/>
        </p:nvSpPr>
        <p:spPr bwMode="auto">
          <a:xfrm>
            <a:off x="4650109" y="2127713"/>
            <a:ext cx="3820024" cy="1507790"/>
          </a:xfrm>
          <a:prstGeom prst="rect">
            <a:avLst/>
          </a:prstGeom>
          <a:solidFill>
            <a:schemeClr val="accent5">
              <a:lumMod val="40000"/>
              <a:lumOff val="60000"/>
            </a:schemeClr>
          </a:solidFill>
          <a:ln>
            <a:headEnd/>
            <a:tailEnd/>
          </a:ln>
          <a:extLst/>
        </p:spPr>
        <p:style>
          <a:lnRef idx="3">
            <a:schemeClr val="lt1"/>
          </a:lnRef>
          <a:fillRef idx="1">
            <a:schemeClr val="accent5"/>
          </a:fillRef>
          <a:effectRef idx="1">
            <a:schemeClr val="accent5"/>
          </a:effectRef>
          <a:fontRef idx="minor">
            <a:schemeClr val="lt1"/>
          </a:fontRef>
        </p:style>
        <p:txBody>
          <a:bodyPr wrap="none" anchor="ctr"/>
          <a:lstStyle/>
          <a:p>
            <a:pPr marL="355600" indent="-177800">
              <a:spcAft>
                <a:spcPts val="600"/>
              </a:spcAft>
              <a:buFont typeface="Wingdings" panose="05000000000000000000" pitchFamily="2" charset="2"/>
              <a:buChar char="§"/>
            </a:pPr>
            <a:r>
              <a:rPr lang="en-US" sz="1600" dirty="0">
                <a:solidFill>
                  <a:schemeClr val="bg2"/>
                </a:solidFill>
              </a:rPr>
              <a:t>NATIONAL REFORM PROGRAM</a:t>
            </a:r>
          </a:p>
          <a:p>
            <a:pPr marL="355600" indent="-177800">
              <a:spcAft>
                <a:spcPts val="600"/>
              </a:spcAft>
              <a:buFont typeface="Wingdings" panose="05000000000000000000" pitchFamily="2" charset="2"/>
              <a:buChar char="§"/>
            </a:pPr>
            <a:r>
              <a:rPr lang="en-US" sz="1600" dirty="0">
                <a:solidFill>
                  <a:schemeClr val="bg2"/>
                </a:solidFill>
              </a:rPr>
              <a:t>CONVERGENCE PROGRAM</a:t>
            </a:r>
          </a:p>
          <a:p>
            <a:pPr marL="355600" indent="-177800">
              <a:spcAft>
                <a:spcPts val="600"/>
              </a:spcAft>
              <a:buFont typeface="Wingdings" panose="05000000000000000000" pitchFamily="2" charset="2"/>
              <a:buChar char="§"/>
            </a:pPr>
            <a:r>
              <a:rPr lang="en-US" sz="1600" dirty="0">
                <a:solidFill>
                  <a:schemeClr val="bg2"/>
                </a:solidFill>
              </a:rPr>
              <a:t>NATIONAL DEVELOPMENT </a:t>
            </a:r>
            <a:r>
              <a:rPr lang="bg-BG" sz="1600" dirty="0" smtClean="0">
                <a:solidFill>
                  <a:schemeClr val="bg2"/>
                </a:solidFill>
              </a:rPr>
              <a:t/>
            </a:r>
            <a:br>
              <a:rPr lang="bg-BG" sz="1600" dirty="0" smtClean="0">
                <a:solidFill>
                  <a:schemeClr val="bg2"/>
                </a:solidFill>
              </a:rPr>
            </a:br>
            <a:r>
              <a:rPr lang="en-US" sz="1600" dirty="0" smtClean="0">
                <a:solidFill>
                  <a:schemeClr val="bg2"/>
                </a:solidFill>
              </a:rPr>
              <a:t>PROGRAM</a:t>
            </a:r>
            <a:r>
              <a:rPr lang="en-US" sz="1600" dirty="0">
                <a:solidFill>
                  <a:schemeClr val="bg2"/>
                </a:solidFill>
              </a:rPr>
              <a:t>: BULGARIA </a:t>
            </a:r>
            <a:r>
              <a:rPr lang="en-US" sz="1600" dirty="0" smtClean="0">
                <a:solidFill>
                  <a:schemeClr val="bg2"/>
                </a:solidFill>
              </a:rPr>
              <a:t>2020</a:t>
            </a:r>
            <a:endParaRPr lang="en-US" sz="1600" dirty="0">
              <a:solidFill>
                <a:schemeClr val="bg2"/>
              </a:solidFill>
            </a:endParaRPr>
          </a:p>
        </p:txBody>
      </p:sp>
      <p:sp>
        <p:nvSpPr>
          <p:cNvPr id="6" name="Rectangle 6"/>
          <p:cNvSpPr>
            <a:spLocks noChangeArrowheads="1"/>
          </p:cNvSpPr>
          <p:nvPr/>
        </p:nvSpPr>
        <p:spPr bwMode="auto">
          <a:xfrm>
            <a:off x="467544" y="5544755"/>
            <a:ext cx="3240000" cy="884989"/>
          </a:xfrm>
          <a:prstGeom prst="rect">
            <a:avLst/>
          </a:prstGeom>
          <a:solidFill>
            <a:schemeClr val="accent1"/>
          </a:solidFill>
          <a:ln>
            <a:headEnd/>
            <a:tailEnd/>
          </a:ln>
          <a:extLst/>
        </p:spPr>
        <p:style>
          <a:lnRef idx="3">
            <a:schemeClr val="lt1"/>
          </a:lnRef>
          <a:fillRef idx="1">
            <a:schemeClr val="accent6"/>
          </a:fillRef>
          <a:effectRef idx="1">
            <a:schemeClr val="accent6"/>
          </a:effectRef>
          <a:fontRef idx="minor">
            <a:schemeClr val="lt1"/>
          </a:fontRef>
        </p:style>
        <p:txBody>
          <a:bodyPr wrap="none" anchor="ctr"/>
          <a:lstStyle/>
          <a:p>
            <a:pPr algn="ctr" eaLnBrk="1" hangingPunct="1"/>
            <a:r>
              <a:rPr lang="en-US" altLang="bg-BG" sz="1800" b="1" dirty="0">
                <a:solidFill>
                  <a:schemeClr val="bg1"/>
                </a:solidFill>
              </a:rPr>
              <a:t>BUDGETARY </a:t>
            </a:r>
            <a:endParaRPr lang="bg-BG" altLang="bg-BG" sz="1800" b="1" dirty="0" smtClean="0">
              <a:solidFill>
                <a:schemeClr val="bg1"/>
              </a:solidFill>
            </a:endParaRPr>
          </a:p>
          <a:p>
            <a:pPr algn="ctr" eaLnBrk="1" hangingPunct="1"/>
            <a:r>
              <a:rPr lang="en-US" altLang="bg-BG" sz="1800" b="1" dirty="0" smtClean="0">
                <a:solidFill>
                  <a:schemeClr val="bg1"/>
                </a:solidFill>
              </a:rPr>
              <a:t>PRIORITIES</a:t>
            </a:r>
            <a:endParaRPr lang="en-US" altLang="bg-BG" sz="1800" b="1" dirty="0">
              <a:solidFill>
                <a:schemeClr val="bg1"/>
              </a:solidFill>
            </a:endParaRPr>
          </a:p>
        </p:txBody>
      </p:sp>
      <p:sp>
        <p:nvSpPr>
          <p:cNvPr id="7" name="Rectangle 6"/>
          <p:cNvSpPr>
            <a:spLocks noChangeArrowheads="1"/>
          </p:cNvSpPr>
          <p:nvPr/>
        </p:nvSpPr>
        <p:spPr bwMode="auto">
          <a:xfrm>
            <a:off x="500378" y="1024119"/>
            <a:ext cx="3240000" cy="1440160"/>
          </a:xfrm>
          <a:prstGeom prst="rect">
            <a:avLst/>
          </a:prstGeom>
          <a:solidFill>
            <a:srgbClr val="06B2D4"/>
          </a:solidFill>
          <a:ln>
            <a:headEnd/>
            <a:tailEnd/>
          </a:ln>
          <a:extLst/>
        </p:spPr>
        <p:style>
          <a:lnRef idx="3">
            <a:schemeClr val="lt1"/>
          </a:lnRef>
          <a:fillRef idx="1">
            <a:schemeClr val="accent5"/>
          </a:fillRef>
          <a:effectRef idx="1">
            <a:schemeClr val="accent5"/>
          </a:effectRef>
          <a:fontRef idx="minor">
            <a:schemeClr val="lt1"/>
          </a:fontRef>
        </p:style>
        <p:txBody>
          <a:bodyPr wrap="none" anchor="ctr"/>
          <a:lstStyle/>
          <a:p>
            <a:pPr algn="ctr"/>
            <a:r>
              <a:rPr lang="en-US" sz="1600" b="1" dirty="0" smtClean="0"/>
              <a:t>Governance Program on </a:t>
            </a:r>
            <a:r>
              <a:rPr lang="en-US" sz="1600" b="1" dirty="0"/>
              <a:t>the </a:t>
            </a:r>
            <a:r>
              <a:rPr lang="bg-BG" sz="1600" b="1" dirty="0" smtClean="0"/>
              <a:t/>
            </a:r>
            <a:br>
              <a:rPr lang="bg-BG" sz="1600" b="1" dirty="0" smtClean="0"/>
            </a:br>
            <a:r>
              <a:rPr lang="en-US" sz="1600" b="1" dirty="0" smtClean="0"/>
              <a:t>Government</a:t>
            </a:r>
            <a:endParaRPr lang="bg-BG" sz="1600" b="1" dirty="0" smtClean="0"/>
          </a:p>
          <a:p>
            <a:pPr algn="ctr"/>
            <a:r>
              <a:rPr lang="en-US" sz="1600" b="1" dirty="0" smtClean="0"/>
              <a:t> </a:t>
            </a:r>
            <a:r>
              <a:rPr lang="en-US" sz="1600" b="1" dirty="0"/>
              <a:t>of the Republic of </a:t>
            </a:r>
            <a:r>
              <a:rPr lang="en-US" sz="1600" b="1" dirty="0" smtClean="0"/>
              <a:t>Bulgaria</a:t>
            </a:r>
            <a:endParaRPr lang="bg-BG" sz="1600" b="1" dirty="0" smtClean="0"/>
          </a:p>
          <a:p>
            <a:pPr algn="ctr"/>
            <a:r>
              <a:rPr lang="en-US" sz="1600" b="1" dirty="0" smtClean="0"/>
              <a:t> </a:t>
            </a:r>
            <a:r>
              <a:rPr lang="en-US" sz="1600" b="1" dirty="0"/>
              <a:t>for the period 2017-2021</a:t>
            </a:r>
          </a:p>
          <a:p>
            <a:pPr algn="ctr" eaLnBrk="1" hangingPunct="1"/>
            <a:endParaRPr lang="en-US" altLang="bg-BG" sz="1100" b="1" dirty="0">
              <a:latin typeface="Times New Roman" pitchFamily="18" charset="0"/>
            </a:endParaRPr>
          </a:p>
        </p:txBody>
      </p:sp>
      <p:sp>
        <p:nvSpPr>
          <p:cNvPr id="8" name="Rectangle 7"/>
          <p:cNvSpPr>
            <a:spLocks noChangeArrowheads="1"/>
          </p:cNvSpPr>
          <p:nvPr/>
        </p:nvSpPr>
        <p:spPr bwMode="auto">
          <a:xfrm>
            <a:off x="500378" y="2746755"/>
            <a:ext cx="3240000" cy="1440000"/>
          </a:xfrm>
          <a:prstGeom prst="rect">
            <a:avLst/>
          </a:prstGeom>
          <a:solidFill>
            <a:srgbClr val="06B2D4"/>
          </a:solidFill>
          <a:ln>
            <a:headEnd/>
            <a:tailEnd/>
          </a:ln>
          <a:extLst/>
        </p:spPr>
        <p:style>
          <a:lnRef idx="3">
            <a:schemeClr val="lt1"/>
          </a:lnRef>
          <a:fillRef idx="1">
            <a:schemeClr val="accent5"/>
          </a:fillRef>
          <a:effectRef idx="1">
            <a:schemeClr val="accent5"/>
          </a:effectRef>
          <a:fontRef idx="minor">
            <a:schemeClr val="lt1"/>
          </a:fontRef>
        </p:style>
        <p:txBody>
          <a:bodyPr wrap="none" anchor="ctr"/>
          <a:lstStyle/>
          <a:p>
            <a:pPr algn="ctr">
              <a:spcAft>
                <a:spcPts val="1200"/>
              </a:spcAft>
            </a:pPr>
            <a:r>
              <a:rPr lang="en-US" sz="1500" b="1" dirty="0" smtClean="0"/>
              <a:t>STRATEGIC</a:t>
            </a:r>
            <a:r>
              <a:rPr lang="bg-BG" sz="1500" b="1" dirty="0" smtClean="0"/>
              <a:t> </a:t>
            </a:r>
            <a:r>
              <a:rPr lang="en-US" sz="1500" b="1" dirty="0" smtClean="0"/>
              <a:t>DOCUMENTS </a:t>
            </a:r>
            <a:r>
              <a:rPr lang="en-US" sz="1500" b="1" dirty="0"/>
              <a:t>OF THE</a:t>
            </a:r>
            <a:br>
              <a:rPr lang="en-US" sz="1500" b="1" dirty="0"/>
            </a:br>
            <a:r>
              <a:rPr lang="en-US" sz="1500" b="1" dirty="0"/>
              <a:t>GOVERNMENT</a:t>
            </a:r>
          </a:p>
          <a:p>
            <a:pPr algn="ctr"/>
            <a:r>
              <a:rPr lang="en-US" sz="1400" b="1" spc="80" dirty="0" smtClean="0"/>
              <a:t>BASIC PRIORITIES</a:t>
            </a:r>
            <a:endParaRPr lang="en-US" sz="1400" b="1" spc="80" dirty="0"/>
          </a:p>
        </p:txBody>
      </p:sp>
      <p:sp>
        <p:nvSpPr>
          <p:cNvPr id="9" name="Rectangle 8"/>
          <p:cNvSpPr>
            <a:spLocks noChangeArrowheads="1"/>
          </p:cNvSpPr>
          <p:nvPr/>
        </p:nvSpPr>
        <p:spPr bwMode="auto">
          <a:xfrm>
            <a:off x="4670511" y="4125884"/>
            <a:ext cx="3820024" cy="1861366"/>
          </a:xfrm>
          <a:prstGeom prst="rect">
            <a:avLst/>
          </a:prstGeom>
          <a:solidFill>
            <a:schemeClr val="accent5">
              <a:lumMod val="40000"/>
              <a:lumOff val="60000"/>
            </a:schemeClr>
          </a:solidFill>
          <a:ln>
            <a:headEnd/>
            <a:tailEnd/>
          </a:ln>
          <a:extLst/>
        </p:spPr>
        <p:style>
          <a:lnRef idx="3">
            <a:schemeClr val="lt1"/>
          </a:lnRef>
          <a:fillRef idx="1">
            <a:schemeClr val="accent5"/>
          </a:fillRef>
          <a:effectRef idx="1">
            <a:schemeClr val="accent5"/>
          </a:effectRef>
          <a:fontRef idx="minor">
            <a:schemeClr val="lt1"/>
          </a:fontRef>
        </p:style>
        <p:txBody>
          <a:bodyPr wrap="none" anchor="ctr"/>
          <a:lstStyle/>
          <a:p>
            <a:pPr marL="177800">
              <a:spcAft>
                <a:spcPts val="600"/>
              </a:spcAft>
            </a:pPr>
            <a:r>
              <a:rPr lang="en-US" sz="1600" b="1" dirty="0">
                <a:solidFill>
                  <a:schemeClr val="bg2"/>
                </a:solidFill>
              </a:rPr>
              <a:t>SECTORAL </a:t>
            </a:r>
            <a:r>
              <a:rPr lang="en-US" sz="1600" b="1" dirty="0" smtClean="0">
                <a:solidFill>
                  <a:schemeClr val="bg2"/>
                </a:solidFill>
              </a:rPr>
              <a:t>STRATEGIES</a:t>
            </a:r>
          </a:p>
          <a:p>
            <a:pPr marL="177800">
              <a:spcAft>
                <a:spcPts val="600"/>
              </a:spcAft>
            </a:pPr>
            <a:r>
              <a:rPr lang="en-US" sz="1200" dirty="0" smtClean="0">
                <a:solidFill>
                  <a:schemeClr val="bg2"/>
                </a:solidFill>
              </a:rPr>
              <a:t>PROGRAMS APPROVED FOR </a:t>
            </a:r>
            <a:r>
              <a:rPr lang="bg-BG" sz="1200" dirty="0" smtClean="0">
                <a:solidFill>
                  <a:schemeClr val="bg2"/>
                </a:solidFill>
              </a:rPr>
              <a:t/>
            </a:r>
            <a:br>
              <a:rPr lang="bg-BG" sz="1200" dirty="0" smtClean="0">
                <a:solidFill>
                  <a:schemeClr val="bg2"/>
                </a:solidFill>
              </a:rPr>
            </a:br>
            <a:r>
              <a:rPr lang="en-US" sz="1200" dirty="0" smtClean="0">
                <a:solidFill>
                  <a:schemeClr val="bg2"/>
                </a:solidFill>
              </a:rPr>
              <a:t>IMPLEMENTATION</a:t>
            </a:r>
          </a:p>
          <a:p>
            <a:pPr marL="177800">
              <a:spcAft>
                <a:spcPts val="600"/>
              </a:spcAft>
            </a:pPr>
            <a:r>
              <a:rPr lang="en-US" sz="1200" dirty="0" smtClean="0">
                <a:solidFill>
                  <a:schemeClr val="bg2"/>
                </a:solidFill>
              </a:rPr>
              <a:t>CHANGES IN IMPLEMENTATION POLICIES </a:t>
            </a:r>
          </a:p>
          <a:p>
            <a:pPr marL="177800">
              <a:spcAft>
                <a:spcPts val="600"/>
              </a:spcAft>
            </a:pPr>
            <a:r>
              <a:rPr lang="en-US" sz="1200" dirty="0" smtClean="0">
                <a:solidFill>
                  <a:schemeClr val="bg2"/>
                </a:solidFill>
              </a:rPr>
              <a:t>STARTING NEEDED THE IMPLEMENTATION </a:t>
            </a:r>
            <a:r>
              <a:rPr lang="bg-BG" sz="1200" dirty="0" smtClean="0">
                <a:solidFill>
                  <a:schemeClr val="bg2"/>
                </a:solidFill>
              </a:rPr>
              <a:t/>
            </a:r>
            <a:br>
              <a:rPr lang="bg-BG" sz="1200" dirty="0" smtClean="0">
                <a:solidFill>
                  <a:schemeClr val="bg2"/>
                </a:solidFill>
              </a:rPr>
            </a:br>
            <a:r>
              <a:rPr lang="en-US" sz="1200" dirty="0" smtClean="0">
                <a:solidFill>
                  <a:schemeClr val="bg2"/>
                </a:solidFill>
              </a:rPr>
              <a:t>OF NEW POLICIES</a:t>
            </a:r>
            <a:endParaRPr lang="en-US" sz="1200" dirty="0">
              <a:solidFill>
                <a:schemeClr val="bg2"/>
              </a:solidFill>
            </a:endParaRPr>
          </a:p>
        </p:txBody>
      </p:sp>
      <p:cxnSp>
        <p:nvCxnSpPr>
          <p:cNvPr id="10" name="Straight Arrow Connector 9"/>
          <p:cNvCxnSpPr>
            <a:stCxn id="7" idx="2"/>
            <a:endCxn id="8" idx="0"/>
          </p:cNvCxnSpPr>
          <p:nvPr/>
        </p:nvCxnSpPr>
        <p:spPr>
          <a:xfrm>
            <a:off x="2120378" y="2464279"/>
            <a:ext cx="0" cy="282476"/>
          </a:xfrm>
          <a:prstGeom prst="straightConnector1">
            <a:avLst/>
          </a:prstGeom>
          <a:ln>
            <a:solidFill>
              <a:srgbClr val="ABDAF7"/>
            </a:solidFill>
            <a:tailEnd type="arrow"/>
          </a:ln>
        </p:spPr>
        <p:style>
          <a:lnRef idx="3">
            <a:schemeClr val="accent5"/>
          </a:lnRef>
          <a:fillRef idx="0">
            <a:schemeClr val="accent5"/>
          </a:fillRef>
          <a:effectRef idx="2">
            <a:schemeClr val="accent5"/>
          </a:effectRef>
          <a:fontRef idx="minor">
            <a:schemeClr val="tx1"/>
          </a:fontRef>
        </p:style>
      </p:cxnSp>
      <p:cxnSp>
        <p:nvCxnSpPr>
          <p:cNvPr id="11" name="Straight Arrow Connector 10"/>
          <p:cNvCxnSpPr/>
          <p:nvPr/>
        </p:nvCxnSpPr>
        <p:spPr>
          <a:xfrm flipH="1" flipV="1">
            <a:off x="3740378" y="3251409"/>
            <a:ext cx="903630" cy="19410"/>
          </a:xfrm>
          <a:prstGeom prst="straightConnector1">
            <a:avLst/>
          </a:prstGeom>
          <a:ln>
            <a:solidFill>
              <a:srgbClr val="ABDAF7"/>
            </a:solidFill>
            <a:headEnd type="arrow" w="med" len="med"/>
            <a:tailEnd type="arrow" w="med" len="med"/>
          </a:ln>
        </p:spPr>
        <p:style>
          <a:lnRef idx="3">
            <a:schemeClr val="accent5"/>
          </a:lnRef>
          <a:fillRef idx="0">
            <a:schemeClr val="accent5"/>
          </a:fillRef>
          <a:effectRef idx="2">
            <a:schemeClr val="accent5"/>
          </a:effectRef>
          <a:fontRef idx="minor">
            <a:schemeClr val="tx1"/>
          </a:fontRef>
        </p:style>
      </p:cxnSp>
      <p:cxnSp>
        <p:nvCxnSpPr>
          <p:cNvPr id="12" name="Straight Arrow Connector 11"/>
          <p:cNvCxnSpPr>
            <a:endCxn id="5" idx="2"/>
          </p:cNvCxnSpPr>
          <p:nvPr/>
        </p:nvCxnSpPr>
        <p:spPr>
          <a:xfrm flipV="1">
            <a:off x="6560121" y="3635503"/>
            <a:ext cx="0" cy="490381"/>
          </a:xfrm>
          <a:prstGeom prst="straightConnector1">
            <a:avLst/>
          </a:prstGeom>
          <a:ln>
            <a:solidFill>
              <a:srgbClr val="ABDAF7"/>
            </a:solidFill>
            <a:headEnd type="arrow" w="med" len="med"/>
            <a:tailEnd type="arrow" w="med" len="med"/>
          </a:ln>
        </p:spPr>
        <p:style>
          <a:lnRef idx="3">
            <a:schemeClr val="accent5"/>
          </a:lnRef>
          <a:fillRef idx="0">
            <a:schemeClr val="accent5"/>
          </a:fillRef>
          <a:effectRef idx="2">
            <a:schemeClr val="accent5"/>
          </a:effectRef>
          <a:fontRef idx="minor">
            <a:schemeClr val="tx1"/>
          </a:fontRef>
        </p:style>
      </p:cxnSp>
      <p:cxnSp>
        <p:nvCxnSpPr>
          <p:cNvPr id="13" name="Straight Arrow Connector 12"/>
          <p:cNvCxnSpPr/>
          <p:nvPr/>
        </p:nvCxnSpPr>
        <p:spPr>
          <a:xfrm flipV="1">
            <a:off x="2087544" y="4873566"/>
            <a:ext cx="0" cy="694498"/>
          </a:xfrm>
          <a:prstGeom prst="straightConnector1">
            <a:avLst/>
          </a:prstGeom>
          <a:ln>
            <a:solidFill>
              <a:srgbClr val="ABDAF7"/>
            </a:solidFill>
            <a:headEnd type="arrow" w="med" len="med"/>
            <a:tailEnd type="none" w="med" len="med"/>
          </a:ln>
        </p:spPr>
        <p:style>
          <a:lnRef idx="3">
            <a:schemeClr val="accent5"/>
          </a:lnRef>
          <a:fillRef idx="0">
            <a:schemeClr val="accent5"/>
          </a:fillRef>
          <a:effectRef idx="2">
            <a:schemeClr val="accent5"/>
          </a:effectRef>
          <a:fontRef idx="minor">
            <a:schemeClr val="tx1"/>
          </a:fontRef>
        </p:style>
      </p:cxnSp>
      <p:cxnSp>
        <p:nvCxnSpPr>
          <p:cNvPr id="15" name="Elbow Connector 14"/>
          <p:cNvCxnSpPr/>
          <p:nvPr/>
        </p:nvCxnSpPr>
        <p:spPr>
          <a:xfrm rot="5400000" flipH="1" flipV="1">
            <a:off x="3621573" y="1584374"/>
            <a:ext cx="3389992" cy="6347931"/>
          </a:xfrm>
          <a:prstGeom prst="bentConnector4">
            <a:avLst>
              <a:gd name="adj1" fmla="val -1411"/>
              <a:gd name="adj2" fmla="val 103601"/>
            </a:avLst>
          </a:prstGeom>
          <a:ln>
            <a:solidFill>
              <a:schemeClr val="accent1"/>
            </a:solidFill>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a:xfrm flipH="1">
            <a:off x="8520913" y="5395516"/>
            <a:ext cx="220001" cy="0"/>
          </a:xfrm>
          <a:prstGeom prst="straightConnector1">
            <a:avLst/>
          </a:prstGeom>
          <a:ln>
            <a:solidFill>
              <a:schemeClr val="accent1"/>
            </a:solidFill>
            <a:tailEnd type="arrow"/>
          </a:ln>
        </p:spPr>
        <p:style>
          <a:lnRef idx="3">
            <a:schemeClr val="accent6"/>
          </a:lnRef>
          <a:fillRef idx="0">
            <a:schemeClr val="accent6"/>
          </a:fillRef>
          <a:effectRef idx="2">
            <a:schemeClr val="accent6"/>
          </a:effectRef>
          <a:fontRef idx="minor">
            <a:schemeClr val="tx1"/>
          </a:fontRef>
        </p:style>
      </p:cxnSp>
      <p:cxnSp>
        <p:nvCxnSpPr>
          <p:cNvPr id="17" name="Straight Arrow Connector 16"/>
          <p:cNvCxnSpPr/>
          <p:nvPr/>
        </p:nvCxnSpPr>
        <p:spPr>
          <a:xfrm flipV="1">
            <a:off x="2267744" y="4873566"/>
            <a:ext cx="0" cy="671189"/>
          </a:xfrm>
          <a:prstGeom prst="straightConnector1">
            <a:avLst/>
          </a:prstGeom>
          <a:ln>
            <a:solidFill>
              <a:schemeClr val="accent1"/>
            </a:solidFill>
            <a:headEnd type="none" w="med" len="med"/>
            <a:tailEnd type="arrow" w="med" len="med"/>
          </a:ln>
        </p:spPr>
        <p:style>
          <a:lnRef idx="3">
            <a:schemeClr val="accent6"/>
          </a:lnRef>
          <a:fillRef idx="0">
            <a:schemeClr val="accent6"/>
          </a:fillRef>
          <a:effectRef idx="2">
            <a:schemeClr val="accent6"/>
          </a:effectRef>
          <a:fontRef idx="minor">
            <a:schemeClr val="tx1"/>
          </a:fontRef>
        </p:style>
      </p:cxnSp>
      <p:sp>
        <p:nvSpPr>
          <p:cNvPr id="18" name="Rectangle 2"/>
          <p:cNvSpPr txBox="1">
            <a:spLocks noChangeArrowheads="1"/>
          </p:cNvSpPr>
          <p:nvPr/>
        </p:nvSpPr>
        <p:spPr>
          <a:xfrm>
            <a:off x="2771800" y="-27384"/>
            <a:ext cx="6512259"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kumimoji="1" lang="en-US" altLang="bg-BG" sz="2000" b="1" dirty="0" smtClean="0">
                <a:solidFill>
                  <a:schemeClr val="bg1"/>
                </a:solidFill>
                <a:latin typeface="Cambria" panose="02040503050406030204" pitchFamily="18" charset="0"/>
                <a:cs typeface="Times New Roman" panose="02020603050405020304" pitchFamily="18" charset="0"/>
              </a:rPr>
              <a:t>RELATIONSHIP BETWEEN THE GOVERNMENT PROGRAM AND POLICY PLANNING</a:t>
            </a:r>
            <a:endParaRPr kumimoji="1" lang="en-US" altLang="bg-BG" sz="2000" b="1" dirty="0">
              <a:solidFill>
                <a:schemeClr val="bg1"/>
              </a:solidFill>
              <a:latin typeface="Cambria" panose="02040503050406030204" pitchFamily="18" charset="0"/>
              <a:cs typeface="Times New Roman" panose="02020603050405020304" pitchFamily="18" charset="0"/>
            </a:endParaRPr>
          </a:p>
        </p:txBody>
      </p:sp>
      <p:cxnSp>
        <p:nvCxnSpPr>
          <p:cNvPr id="59" name="Straight Arrow Connector 58"/>
          <p:cNvCxnSpPr/>
          <p:nvPr/>
        </p:nvCxnSpPr>
        <p:spPr>
          <a:xfrm flipH="1" flipV="1">
            <a:off x="3746479" y="4498836"/>
            <a:ext cx="903630" cy="19410"/>
          </a:xfrm>
          <a:prstGeom prst="straightConnector1">
            <a:avLst/>
          </a:prstGeom>
          <a:ln>
            <a:solidFill>
              <a:srgbClr val="ABDAF7"/>
            </a:solidFill>
            <a:headEnd type="arrow" w="med" len="med"/>
            <a:tailEnd type="arrow" w="med" len="med"/>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07242238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1058" y="3244334"/>
            <a:ext cx="2103461" cy="523220"/>
          </a:xfrm>
          <a:prstGeom prst="rect">
            <a:avLst/>
          </a:prstGeom>
        </p:spPr>
        <p:txBody>
          <a:bodyPr wrap="none">
            <a:spAutoFit/>
          </a:bodyPr>
          <a:lstStyle/>
          <a:p>
            <a:r>
              <a:rPr lang="en-GB" sz="2800" b="1" dirty="0"/>
              <a:t>Thank </a:t>
            </a:r>
            <a:r>
              <a:rPr lang="en-GB" sz="2800" b="1" dirty="0" smtClean="0"/>
              <a:t>you!</a:t>
            </a:r>
            <a:endParaRPr lang="bg-BG" sz="2800" b="1" dirty="0"/>
          </a:p>
        </p:txBody>
      </p:sp>
    </p:spTree>
    <p:extLst>
      <p:ext uri="{BB962C8B-B14F-4D97-AF65-F5344CB8AC3E}">
        <p14:creationId xmlns:p14="http://schemas.microsoft.com/office/powerpoint/2010/main" val="199386232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52736"/>
            <a:ext cx="8352928" cy="5078313"/>
          </a:xfrm>
          <a:prstGeom prst="rect">
            <a:avLst/>
          </a:prstGeom>
        </p:spPr>
        <p:txBody>
          <a:bodyPr wrap="square">
            <a:spAutoFit/>
          </a:bodyPr>
          <a:lstStyle/>
          <a:p>
            <a:pPr marL="285750" indent="-285750" algn="just">
              <a:buFont typeface="Wingdings" panose="05000000000000000000" pitchFamily="2" charset="2"/>
              <a:buChar char="v"/>
            </a:pPr>
            <a:r>
              <a:rPr lang="en-US" dirty="0"/>
              <a:t>Constitution of the Republic of Bulgaria</a:t>
            </a:r>
          </a:p>
          <a:p>
            <a:pPr marL="285750" indent="-285750" algn="just">
              <a:buFont typeface="Wingdings" panose="05000000000000000000" pitchFamily="2" charset="2"/>
              <a:buChar char="v"/>
            </a:pPr>
            <a:r>
              <a:rPr lang="en-US" b="1" dirty="0"/>
              <a:t>Public Finance Act</a:t>
            </a:r>
          </a:p>
          <a:p>
            <a:pPr marL="285750" indent="-285750" algn="just">
              <a:buFont typeface="Wingdings" panose="05000000000000000000" pitchFamily="2" charset="2"/>
              <a:buChar char="v"/>
            </a:pPr>
            <a:r>
              <a:rPr lang="en-US" dirty="0"/>
              <a:t>State Debt Act</a:t>
            </a:r>
          </a:p>
          <a:p>
            <a:pPr marL="285750" indent="-285750" algn="just">
              <a:buFont typeface="Wingdings" panose="05000000000000000000" pitchFamily="2" charset="2"/>
              <a:buChar char="v"/>
            </a:pPr>
            <a:r>
              <a:rPr lang="en-US" dirty="0"/>
              <a:t>Tax laws</a:t>
            </a:r>
          </a:p>
          <a:p>
            <a:pPr marL="285750" indent="-285750" algn="just">
              <a:buFont typeface="Wingdings" panose="05000000000000000000" pitchFamily="2" charset="2"/>
              <a:buChar char="v"/>
            </a:pPr>
            <a:r>
              <a:rPr lang="en-US" dirty="0"/>
              <a:t>Annual State Budget Law</a:t>
            </a:r>
          </a:p>
          <a:p>
            <a:pPr marL="285750" indent="-285750" algn="just">
              <a:buFont typeface="Wingdings" panose="05000000000000000000" pitchFamily="2" charset="2"/>
              <a:buChar char="v"/>
            </a:pPr>
            <a:r>
              <a:rPr lang="en-US" dirty="0"/>
              <a:t>Annual Law on the Budget of the State Social Security</a:t>
            </a:r>
          </a:p>
          <a:p>
            <a:pPr marL="285750" indent="-285750" algn="just">
              <a:buFont typeface="Wingdings" panose="05000000000000000000" pitchFamily="2" charset="2"/>
              <a:buChar char="v"/>
            </a:pPr>
            <a:r>
              <a:rPr lang="en-US" dirty="0"/>
              <a:t>Annual National Health Insurance Fund Budget Law </a:t>
            </a:r>
          </a:p>
          <a:p>
            <a:pPr marL="285750" indent="-285750" algn="just">
              <a:buFont typeface="Wingdings" panose="05000000000000000000" pitchFamily="2" charset="2"/>
              <a:buChar char="v"/>
            </a:pPr>
            <a:r>
              <a:rPr lang="en-US" dirty="0"/>
              <a:t>Rules for the Organization and Procedures of the National Assembly</a:t>
            </a:r>
          </a:p>
          <a:p>
            <a:pPr marL="285750" indent="-285750" algn="just">
              <a:buFont typeface="Wingdings" panose="05000000000000000000" pitchFamily="2" charset="2"/>
              <a:buChar char="v"/>
            </a:pPr>
            <a:r>
              <a:rPr lang="en-US" dirty="0"/>
              <a:t>Rules for the Organization of the Council of Ministers and its administration</a:t>
            </a:r>
          </a:p>
          <a:p>
            <a:pPr marL="285750" indent="-285750" algn="just">
              <a:buFont typeface="Wingdings" panose="05000000000000000000" pitchFamily="2" charset="2"/>
              <a:buChar char="v"/>
            </a:pPr>
            <a:r>
              <a:rPr lang="en-US" dirty="0"/>
              <a:t>Other</a:t>
            </a:r>
          </a:p>
          <a:p>
            <a:pPr algn="just"/>
            <a:endParaRPr lang="en-US" b="1" dirty="0"/>
          </a:p>
          <a:p>
            <a:pPr algn="just"/>
            <a:r>
              <a:rPr lang="en-US" b="1" dirty="0" smtClean="0"/>
              <a:t>The Public Finance Act (adopted 2013):</a:t>
            </a:r>
          </a:p>
          <a:p>
            <a:pPr algn="just"/>
            <a:endParaRPr lang="en-US" b="1" dirty="0" smtClean="0"/>
          </a:p>
          <a:p>
            <a:pPr marL="285750" indent="-285750" algn="just">
              <a:buFont typeface="Wingdings" panose="05000000000000000000" pitchFamily="2" charset="2"/>
              <a:buChar char="v"/>
            </a:pPr>
            <a:r>
              <a:rPr lang="en-US" dirty="0"/>
              <a:t>C</a:t>
            </a:r>
            <a:r>
              <a:rPr lang="en-US" dirty="0" smtClean="0"/>
              <a:t>onsolidates all aspects of the management and use of public resources on both national and local level; </a:t>
            </a:r>
          </a:p>
          <a:p>
            <a:pPr marL="285750" indent="-285750" algn="just">
              <a:buFont typeface="Wingdings" panose="05000000000000000000" pitchFamily="2" charset="2"/>
              <a:buChar char="v"/>
            </a:pPr>
            <a:r>
              <a:rPr lang="en-US" dirty="0"/>
              <a:t>R</a:t>
            </a:r>
            <a:r>
              <a:rPr lang="en-US" dirty="0" smtClean="0"/>
              <a:t>egulates the scope, structure and content of the medium-term budget framework; </a:t>
            </a:r>
          </a:p>
          <a:p>
            <a:pPr marL="285750" indent="-285750" algn="just">
              <a:buFont typeface="Wingdings" panose="05000000000000000000" pitchFamily="2" charset="2"/>
              <a:buChar char="v"/>
            </a:pPr>
            <a:r>
              <a:rPr lang="en-US" dirty="0"/>
              <a:t>A</a:t>
            </a:r>
            <a:r>
              <a:rPr lang="en-US" dirty="0" smtClean="0"/>
              <a:t>dopts all the requirements of Directive 85/2011.</a:t>
            </a:r>
            <a:endParaRPr lang="bg-BG" dirty="0"/>
          </a:p>
        </p:txBody>
      </p:sp>
      <p:sp>
        <p:nvSpPr>
          <p:cNvPr id="3" name="Rectangle 2"/>
          <p:cNvSpPr txBox="1">
            <a:spLocks noChangeArrowheads="1"/>
          </p:cNvSpPr>
          <p:nvPr/>
        </p:nvSpPr>
        <p:spPr bwMode="auto">
          <a:xfrm>
            <a:off x="2915816" y="116632"/>
            <a:ext cx="6121400" cy="51593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r>
              <a:rPr lang="en-GB" altLang="bg-BG" sz="2800" kern="0" dirty="0" smtClean="0">
                <a:latin typeface="Times New Roman" panose="02020603050405020304" pitchFamily="18" charset="0"/>
                <a:cs typeface="Times New Roman" panose="02020603050405020304" pitchFamily="18" charset="0"/>
              </a:rPr>
              <a:t>LEGAL FRAMEWORK</a:t>
            </a:r>
            <a:endParaRPr lang="en-ZA" altLang="bg-BG" sz="2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95288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8038933" cy="5078313"/>
          </a:xfrm>
          <a:prstGeom prst="rect">
            <a:avLst/>
          </a:prstGeom>
        </p:spPr>
        <p:txBody>
          <a:bodyPr wrap="square">
            <a:spAutoFit/>
          </a:bodyPr>
          <a:lstStyle/>
          <a:p>
            <a:pPr algn="just"/>
            <a:endParaRPr lang="en-US" dirty="0" smtClean="0"/>
          </a:p>
          <a:p>
            <a:pPr marL="285750" indent="-285750" algn="just">
              <a:buFont typeface="Wingdings" panose="05000000000000000000" pitchFamily="2" charset="2"/>
              <a:buChar char="v"/>
            </a:pPr>
            <a:r>
              <a:rPr lang="en-US" dirty="0"/>
              <a:t>F</a:t>
            </a:r>
            <a:r>
              <a:rPr lang="en-US" dirty="0" smtClean="0"/>
              <a:t>ull compliance with the requirements for fiscal rules and constraints, including follow-up actions in case of deviations from the fiscal rules; changes relating to the value of the medium-term budget objective of the structural deficit;</a:t>
            </a:r>
          </a:p>
          <a:p>
            <a:pPr marL="285750" indent="-285750" algn="just">
              <a:buFont typeface="Wingdings" panose="05000000000000000000" pitchFamily="2" charset="2"/>
              <a:buChar char="v"/>
            </a:pPr>
            <a:endParaRPr lang="en-US" dirty="0"/>
          </a:p>
          <a:p>
            <a:pPr marL="285750" indent="-285750" algn="just">
              <a:buFont typeface="Wingdings" panose="05000000000000000000" pitchFamily="2" charset="2"/>
              <a:buChar char="v"/>
            </a:pPr>
            <a:r>
              <a:rPr lang="en-US" dirty="0"/>
              <a:t>E</a:t>
            </a:r>
            <a:r>
              <a:rPr lang="en-US" dirty="0" smtClean="0"/>
              <a:t>xtending </a:t>
            </a:r>
            <a:r>
              <a:rPr lang="en-US" dirty="0"/>
              <a:t>the scope </a:t>
            </a:r>
            <a:r>
              <a:rPr lang="en-US" dirty="0" smtClean="0"/>
              <a:t>by </a:t>
            </a:r>
            <a:r>
              <a:rPr lang="en-US" dirty="0"/>
              <a:t>including more information on the General Government sector in the national budget documents, with the forecast of the key indicators for the next three years being developed on the basis of unchanged government policies and describing the envisaged new policies with financial impact - the so-called "discretionary measures"; </a:t>
            </a:r>
            <a:endParaRPr lang="en-US" dirty="0" smtClean="0"/>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a:t>I</a:t>
            </a:r>
            <a:r>
              <a:rPr lang="en-US" dirty="0" smtClean="0"/>
              <a:t>nformation </a:t>
            </a:r>
            <a:r>
              <a:rPr lang="en-US" dirty="0"/>
              <a:t>on the overall impact of the activities of the enterprises falling within the General Government sector, on the fiscal indicators of the </a:t>
            </a:r>
            <a:r>
              <a:rPr lang="en-US" dirty="0" smtClean="0"/>
              <a:t>sector;</a:t>
            </a:r>
          </a:p>
          <a:p>
            <a:pPr marL="285750" indent="-285750" algn="just">
              <a:buFont typeface="Wingdings" panose="05000000000000000000" pitchFamily="2" charset="2"/>
              <a:buChar char="v"/>
            </a:pPr>
            <a:endParaRPr lang="en-US" dirty="0" smtClean="0"/>
          </a:p>
          <a:p>
            <a:pPr marL="285750" indent="-285750" algn="just">
              <a:buFont typeface="Wingdings" panose="05000000000000000000" pitchFamily="2" charset="2"/>
              <a:buChar char="v"/>
            </a:pPr>
            <a:r>
              <a:rPr lang="en-US" dirty="0" smtClean="0"/>
              <a:t>Information </a:t>
            </a:r>
            <a:r>
              <a:rPr lang="en-US" dirty="0"/>
              <a:t>on contingent liabilities with a potentially significant impact on the General Government sector.</a:t>
            </a:r>
            <a:endParaRPr lang="bg-BG" dirty="0"/>
          </a:p>
        </p:txBody>
      </p:sp>
      <p:sp>
        <p:nvSpPr>
          <p:cNvPr id="3" name="Rectangle 2"/>
          <p:cNvSpPr txBox="1">
            <a:spLocks noChangeArrowheads="1"/>
          </p:cNvSpPr>
          <p:nvPr/>
        </p:nvSpPr>
        <p:spPr bwMode="auto">
          <a:xfrm>
            <a:off x="2915816" y="114274"/>
            <a:ext cx="6121400" cy="52065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r>
              <a:rPr lang="en-GB" altLang="bg-BG" sz="2800" kern="0" dirty="0" smtClean="0">
                <a:latin typeface="Times New Roman" panose="02020603050405020304" pitchFamily="18" charset="0"/>
                <a:cs typeface="Times New Roman" panose="02020603050405020304" pitchFamily="18" charset="0"/>
              </a:rPr>
              <a:t>BUDGET FRAMEWORK</a:t>
            </a:r>
            <a:endParaRPr lang="en-ZA" altLang="bg-BG" sz="2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86640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8064896" cy="4278094"/>
          </a:xfrm>
          <a:prstGeom prst="rect">
            <a:avLst/>
          </a:prstGeom>
        </p:spPr>
        <p:txBody>
          <a:bodyPr wrap="square">
            <a:spAutoFit/>
          </a:bodyPr>
          <a:lstStyle/>
          <a:p>
            <a:pPr marL="285750" indent="-285750" algn="just">
              <a:buFont typeface="Wingdings" panose="05000000000000000000" pitchFamily="2" charset="2"/>
              <a:buChar char="v"/>
            </a:pPr>
            <a:endParaRPr lang="en-US" sz="1700" dirty="0" smtClean="0"/>
          </a:p>
          <a:p>
            <a:pPr marL="285750" indent="-285750" algn="just">
              <a:buFont typeface="Wingdings" panose="05000000000000000000" pitchFamily="2" charset="2"/>
              <a:buChar char="v"/>
            </a:pPr>
            <a:r>
              <a:rPr lang="en-US" sz="1700" dirty="0"/>
              <a:t>C</a:t>
            </a:r>
            <a:r>
              <a:rPr lang="en-US" sz="1700" dirty="0" smtClean="0"/>
              <a:t>omparing the forecast of the Ministry of Finance for the main budget indicators of the General Government sector with the latest available forecast of the European Commission for the budget perspectives of Bulgaria;</a:t>
            </a:r>
          </a:p>
          <a:p>
            <a:pPr marL="285750" indent="-285750" algn="just">
              <a:buFont typeface="Wingdings" panose="05000000000000000000" pitchFamily="2" charset="2"/>
              <a:buChar char="v"/>
            </a:pPr>
            <a:endParaRPr lang="en-US" sz="1700" dirty="0" smtClean="0"/>
          </a:p>
          <a:p>
            <a:pPr marL="285750" indent="-285750" algn="just">
              <a:buFont typeface="Wingdings" panose="05000000000000000000" pitchFamily="2" charset="2"/>
              <a:buChar char="v"/>
            </a:pPr>
            <a:r>
              <a:rPr lang="en-US" sz="1700" dirty="0" smtClean="0"/>
              <a:t>Creating </a:t>
            </a:r>
            <a:r>
              <a:rPr lang="en-US" sz="1700" dirty="0"/>
              <a:t>conditions for sustainable and long-term balancing of the spending responsibilities of the municipalities and enhancing their budgetary discipline; a procedure for financial recovery of municipalities was introduced and  a number of measures were taken to achieve financial sustainability and stability of local finances</a:t>
            </a:r>
            <a:r>
              <a:rPr lang="en-US" sz="1700" dirty="0" smtClean="0"/>
              <a:t>;</a:t>
            </a:r>
          </a:p>
          <a:p>
            <a:pPr marL="285750" indent="-285750" algn="just">
              <a:buFont typeface="Wingdings" panose="05000000000000000000" pitchFamily="2" charset="2"/>
              <a:buChar char="v"/>
            </a:pPr>
            <a:endParaRPr lang="en-US" sz="1700" dirty="0"/>
          </a:p>
          <a:p>
            <a:pPr marL="285750" indent="-285750" algn="just">
              <a:buFont typeface="Wingdings" panose="05000000000000000000" pitchFamily="2" charset="2"/>
              <a:buChar char="v"/>
            </a:pPr>
            <a:r>
              <a:rPr lang="en-US" sz="1700" dirty="0" smtClean="0"/>
              <a:t>Clear </a:t>
            </a:r>
            <a:r>
              <a:rPr lang="en-US" sz="1700" dirty="0"/>
              <a:t>definition of the scope and the procedure for determining the budgetary relations of the municipalities with the state budget throughout establishment of basic relations between them. The size of the budgetary relations is adopted by elements in the State Budget Law. There is a detailed definition of the terms and conditions for implementing any changes in  </a:t>
            </a:r>
            <a:r>
              <a:rPr lang="en-US" sz="1700" dirty="0" smtClean="0"/>
              <a:t>them.</a:t>
            </a:r>
            <a:endParaRPr lang="bg-BG" sz="1700" dirty="0"/>
          </a:p>
        </p:txBody>
      </p:sp>
      <p:sp>
        <p:nvSpPr>
          <p:cNvPr id="4" name="Rectangle 2"/>
          <p:cNvSpPr txBox="1">
            <a:spLocks noChangeArrowheads="1"/>
          </p:cNvSpPr>
          <p:nvPr/>
        </p:nvSpPr>
        <p:spPr bwMode="auto">
          <a:xfrm>
            <a:off x="2915816" y="114274"/>
            <a:ext cx="6121400" cy="52065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r>
              <a:rPr lang="en-GB" altLang="bg-BG" sz="2800" kern="0" dirty="0" smtClean="0">
                <a:latin typeface="Times New Roman" panose="02020603050405020304" pitchFamily="18" charset="0"/>
                <a:cs typeface="Times New Roman" panose="02020603050405020304" pitchFamily="18" charset="0"/>
              </a:rPr>
              <a:t>BUDGET FRAMEWORK</a:t>
            </a:r>
            <a:endParaRPr lang="en-ZA" altLang="bg-BG" sz="2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090881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352928" cy="5355312"/>
          </a:xfrm>
          <a:prstGeom prst="rect">
            <a:avLst/>
          </a:prstGeom>
        </p:spPr>
        <p:txBody>
          <a:bodyPr wrap="square">
            <a:spAutoFit/>
          </a:bodyPr>
          <a:lstStyle/>
          <a:p>
            <a:pPr lvl="1" algn="just"/>
            <a:endParaRPr lang="en-US" b="1" dirty="0" smtClean="0"/>
          </a:p>
          <a:p>
            <a:pPr lvl="1" algn="just"/>
            <a:r>
              <a:rPr lang="en-US" b="1" dirty="0" smtClean="0"/>
              <a:t>Main </a:t>
            </a:r>
            <a:r>
              <a:rPr lang="en-US" b="1" dirty="0"/>
              <a:t>principles</a:t>
            </a:r>
            <a:r>
              <a:rPr lang="en-US" dirty="0"/>
              <a:t> to be observed in public finance </a:t>
            </a:r>
            <a:r>
              <a:rPr lang="en-US" dirty="0" smtClean="0"/>
              <a:t>management:</a:t>
            </a:r>
            <a:endParaRPr lang="en-US" dirty="0"/>
          </a:p>
          <a:p>
            <a:pPr marL="742950" lvl="1" indent="-285750" algn="just">
              <a:buFont typeface="Wingdings" panose="05000000000000000000" pitchFamily="2" charset="2"/>
              <a:buChar char="v"/>
            </a:pPr>
            <a:r>
              <a:rPr lang="en-US" dirty="0" smtClean="0"/>
              <a:t>comprehensiveness</a:t>
            </a:r>
            <a:r>
              <a:rPr lang="en-US" dirty="0"/>
              <a:t>, accountability and responsibility, adequacy, economy, efficiency and effectiveness, transparency, sustainability and conformity with the </a:t>
            </a:r>
            <a:r>
              <a:rPr lang="en-US" dirty="0" smtClean="0"/>
              <a:t>law.</a:t>
            </a:r>
          </a:p>
          <a:p>
            <a:pPr lvl="1" algn="just"/>
            <a:endParaRPr lang="en-US" dirty="0" smtClean="0"/>
          </a:p>
          <a:p>
            <a:pPr lvl="1" algn="just"/>
            <a:r>
              <a:rPr lang="en-US" b="1" dirty="0"/>
              <a:t>Expenditure classification </a:t>
            </a:r>
            <a:r>
              <a:rPr lang="en-US" dirty="0"/>
              <a:t>in the budgets of first-level spending units (FLSU</a:t>
            </a:r>
            <a:r>
              <a:rPr lang="en-US" dirty="0" smtClean="0"/>
              <a:t>):</a:t>
            </a:r>
          </a:p>
          <a:p>
            <a:pPr lvl="1" algn="just"/>
            <a:endParaRPr lang="en-US" dirty="0" smtClean="0"/>
          </a:p>
          <a:p>
            <a:pPr marL="742950" lvl="1" indent="-285750" algn="just">
              <a:buFont typeface="Wingdings" pitchFamily="2" charset="2"/>
              <a:buChar char="v"/>
            </a:pPr>
            <a:r>
              <a:rPr lang="en-US" dirty="0" smtClean="0"/>
              <a:t>by </a:t>
            </a:r>
            <a:r>
              <a:rPr lang="en-US" dirty="0"/>
              <a:t>indicators of economic and functional </a:t>
            </a:r>
            <a:r>
              <a:rPr lang="en-US" dirty="0" smtClean="0"/>
              <a:t>classifications; </a:t>
            </a:r>
          </a:p>
          <a:p>
            <a:pPr marL="742950" lvl="1" indent="-285750" algn="just">
              <a:buFont typeface="Wingdings" pitchFamily="2" charset="2"/>
              <a:buChar char="v"/>
            </a:pPr>
            <a:endParaRPr lang="en-US" dirty="0" smtClean="0"/>
          </a:p>
          <a:p>
            <a:pPr marL="742950" lvl="1" indent="-285750" algn="just">
              <a:buFont typeface="Wingdings" pitchFamily="2" charset="2"/>
              <a:buChar char="v"/>
            </a:pPr>
            <a:r>
              <a:rPr lang="en-US" dirty="0" smtClean="0"/>
              <a:t>the </a:t>
            </a:r>
            <a:r>
              <a:rPr lang="en-US" dirty="0"/>
              <a:t>expenditures in the budgets of </a:t>
            </a:r>
            <a:r>
              <a:rPr lang="en-US" dirty="0" smtClean="0"/>
              <a:t>FLSU, </a:t>
            </a:r>
            <a:r>
              <a:rPr lang="en-US" dirty="0"/>
              <a:t>which implement a program-based budget format, are classified by policy area/functional area and by budget program within the competence and responsibility of the respective </a:t>
            </a:r>
            <a:r>
              <a:rPr lang="en-US" dirty="0" smtClean="0"/>
              <a:t>FLSU;</a:t>
            </a:r>
          </a:p>
          <a:p>
            <a:pPr lvl="1" algn="just"/>
            <a:endParaRPr lang="en-US" dirty="0" smtClean="0"/>
          </a:p>
          <a:p>
            <a:pPr marL="742950" lvl="1" indent="-285750" algn="just">
              <a:buFont typeface="Wingdings" pitchFamily="2" charset="2"/>
              <a:buChar char="v"/>
            </a:pPr>
            <a:r>
              <a:rPr lang="en-US" dirty="0" smtClean="0"/>
              <a:t>the </a:t>
            </a:r>
            <a:r>
              <a:rPr lang="en-US" dirty="0"/>
              <a:t>expenditures of the National Assembly are classified by functional area, while the expenditures of the judiciary are accepted by separate bodies as </a:t>
            </a:r>
            <a:r>
              <a:rPr lang="en-US" dirty="0" smtClean="0"/>
              <a:t>well.</a:t>
            </a:r>
            <a:endParaRPr lang="bg-BG" dirty="0"/>
          </a:p>
        </p:txBody>
      </p:sp>
      <p:sp>
        <p:nvSpPr>
          <p:cNvPr id="4" name="Rectangle 2"/>
          <p:cNvSpPr txBox="1">
            <a:spLocks noChangeArrowheads="1"/>
          </p:cNvSpPr>
          <p:nvPr/>
        </p:nvSpPr>
        <p:spPr bwMode="auto">
          <a:xfrm>
            <a:off x="2771080" y="175829"/>
            <a:ext cx="6337424"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r>
              <a:rPr lang="en-GB" altLang="bg-BG" sz="2000" kern="0" dirty="0" smtClean="0">
                <a:latin typeface="Times New Roman" panose="02020603050405020304" pitchFamily="18" charset="0"/>
                <a:cs typeface="Times New Roman" panose="02020603050405020304" pitchFamily="18" charset="0"/>
              </a:rPr>
              <a:t>THE PUBLIC FINANCES MANAGEMENT SYSTEM</a:t>
            </a:r>
            <a:endParaRPr lang="en-ZA"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745654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8208912" cy="2031325"/>
          </a:xfrm>
          <a:prstGeom prst="rect">
            <a:avLst/>
          </a:prstGeom>
        </p:spPr>
        <p:txBody>
          <a:bodyPr wrap="square">
            <a:spAutoFit/>
          </a:bodyPr>
          <a:lstStyle/>
          <a:p>
            <a:pPr marL="285750" lvl="0" indent="-285750" algn="just">
              <a:buFont typeface="Wingdings" panose="05000000000000000000" pitchFamily="2" charset="2"/>
              <a:buChar char="v"/>
            </a:pPr>
            <a:r>
              <a:rPr lang="en-US" dirty="0" smtClean="0"/>
              <a:t>The public finances management system is built on a broad basis and the </a:t>
            </a:r>
            <a:r>
              <a:rPr lang="en-US" b="1" dirty="0" smtClean="0"/>
              <a:t>medium-term budgetary framework has become an operational tool</a:t>
            </a:r>
            <a:r>
              <a:rPr lang="en-US" dirty="0" smtClean="0"/>
              <a:t> for medium-term forecasting and planning through the implementation by central and local authorities of stringent fiscal rules and the provision of a stable framework related to the development and reporting by a program-based budget format;</a:t>
            </a:r>
          </a:p>
          <a:p>
            <a:pPr lvl="0" algn="just"/>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190422695"/>
              </p:ext>
            </p:extLst>
          </p:nvPr>
        </p:nvGraphicFramePr>
        <p:xfrm>
          <a:off x="720080" y="3119578"/>
          <a:ext cx="4572000" cy="2572351"/>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076056" y="4221088"/>
            <a:ext cx="3312368" cy="369332"/>
          </a:xfrm>
          <a:prstGeom prst="rect">
            <a:avLst/>
          </a:prstGeom>
        </p:spPr>
        <p:txBody>
          <a:bodyPr wrap="square">
            <a:spAutoFit/>
          </a:bodyPr>
          <a:lstStyle/>
          <a:p>
            <a:pPr marL="285750" lvl="0" indent="-285750" algn="just">
              <a:buFont typeface="Wingdings" panose="05000000000000000000" pitchFamily="2" charset="2"/>
              <a:buChar char="v"/>
            </a:pPr>
            <a:endParaRPr lang="en-US" dirty="0"/>
          </a:p>
        </p:txBody>
      </p:sp>
      <p:sp>
        <p:nvSpPr>
          <p:cNvPr id="8" name="Rectangle 7"/>
          <p:cNvSpPr/>
          <p:nvPr/>
        </p:nvSpPr>
        <p:spPr>
          <a:xfrm>
            <a:off x="5292080" y="3140968"/>
            <a:ext cx="3627276" cy="1477328"/>
          </a:xfrm>
          <a:prstGeom prst="rect">
            <a:avLst/>
          </a:prstGeom>
        </p:spPr>
        <p:txBody>
          <a:bodyPr wrap="square">
            <a:spAutoFit/>
          </a:bodyPr>
          <a:lstStyle/>
          <a:p>
            <a:pPr marL="742950" lvl="1" indent="-285750" algn="just">
              <a:buFont typeface="Wingdings" panose="05000000000000000000" pitchFamily="2" charset="2"/>
              <a:buChar char="v"/>
            </a:pPr>
            <a:r>
              <a:rPr lang="en-US" dirty="0"/>
              <a:t>Since </a:t>
            </a:r>
            <a:r>
              <a:rPr lang="en-US" dirty="0" smtClean="0"/>
              <a:t>the </a:t>
            </a:r>
            <a:r>
              <a:rPr lang="en-US" dirty="0"/>
              <a:t>entry into force of the </a:t>
            </a:r>
            <a:r>
              <a:rPr lang="en-US" dirty="0" smtClean="0"/>
              <a:t>Public Finance </a:t>
            </a:r>
            <a:r>
              <a:rPr lang="en-US" dirty="0"/>
              <a:t>Act in 2014 Bulgarian MTBF </a:t>
            </a:r>
            <a:r>
              <a:rPr lang="en-US" dirty="0" smtClean="0"/>
              <a:t>index outpaced </a:t>
            </a:r>
            <a:r>
              <a:rPr lang="en-US" dirty="0"/>
              <a:t>EU-28 </a:t>
            </a:r>
            <a:r>
              <a:rPr lang="en-US" dirty="0" smtClean="0"/>
              <a:t>average</a:t>
            </a:r>
            <a:endParaRPr lang="en-US" dirty="0"/>
          </a:p>
        </p:txBody>
      </p:sp>
      <p:sp>
        <p:nvSpPr>
          <p:cNvPr id="9" name="Rectangle 8"/>
          <p:cNvSpPr/>
          <p:nvPr/>
        </p:nvSpPr>
        <p:spPr>
          <a:xfrm>
            <a:off x="2843808" y="5847075"/>
            <a:ext cx="2448272" cy="246221"/>
          </a:xfrm>
          <a:prstGeom prst="rect">
            <a:avLst/>
          </a:prstGeom>
        </p:spPr>
        <p:txBody>
          <a:bodyPr wrap="square">
            <a:spAutoFit/>
          </a:bodyPr>
          <a:lstStyle/>
          <a:p>
            <a:pPr lvl="1" algn="just"/>
            <a:r>
              <a:rPr lang="en-US" sz="1000" dirty="0" smtClean="0"/>
              <a:t>Source: </a:t>
            </a:r>
            <a:r>
              <a:rPr lang="fr-FR" sz="1000" dirty="0"/>
              <a:t>EC, DG ECFIN</a:t>
            </a:r>
            <a:endParaRPr lang="en-US" sz="1000" dirty="0"/>
          </a:p>
        </p:txBody>
      </p:sp>
      <p:sp>
        <p:nvSpPr>
          <p:cNvPr id="10" name="Rectangle 2"/>
          <p:cNvSpPr txBox="1">
            <a:spLocks noChangeArrowheads="1"/>
          </p:cNvSpPr>
          <p:nvPr/>
        </p:nvSpPr>
        <p:spPr bwMode="auto">
          <a:xfrm>
            <a:off x="2771080" y="175829"/>
            <a:ext cx="6337424"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r>
              <a:rPr lang="en-GB" altLang="bg-BG" sz="2000" kern="0" dirty="0" smtClean="0">
                <a:latin typeface="Times New Roman" panose="02020603050405020304" pitchFamily="18" charset="0"/>
                <a:cs typeface="Times New Roman" panose="02020603050405020304" pitchFamily="18" charset="0"/>
              </a:rPr>
              <a:t>THE PUBLIC FINANCES MANAGEMENT SYSTEM</a:t>
            </a:r>
            <a:endParaRPr lang="en-ZA"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97442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776864" cy="2585323"/>
          </a:xfrm>
          <a:prstGeom prst="rect">
            <a:avLst/>
          </a:prstGeom>
        </p:spPr>
        <p:txBody>
          <a:bodyPr wrap="square">
            <a:spAutoFit/>
          </a:bodyPr>
          <a:lstStyle/>
          <a:p>
            <a:pPr marL="285750" lvl="0" indent="-285750" algn="just">
              <a:buFont typeface="Wingdings" pitchFamily="2" charset="2"/>
              <a:buChar char="v"/>
            </a:pPr>
            <a:r>
              <a:rPr lang="en-US" dirty="0" smtClean="0"/>
              <a:t>In addition </a:t>
            </a:r>
            <a:r>
              <a:rPr lang="en-US" dirty="0"/>
              <a:t>to the estimates by the national methodology (CFP - cash-based indicators), the MTBF also includes the estimates for the GG Sector and its subsectors according to the European System of Accounts (ESA'2010), taking into account the impact on the budgetary framework of state and municipal enterprises and quasi-budget </a:t>
            </a:r>
            <a:r>
              <a:rPr lang="en-US" dirty="0" smtClean="0"/>
              <a:t>organizations;</a:t>
            </a:r>
          </a:p>
          <a:p>
            <a:pPr marL="285750" lvl="0" indent="-285750" algn="just">
              <a:buFont typeface="Wingdings" pitchFamily="2" charset="2"/>
              <a:buChar char="v"/>
            </a:pPr>
            <a:endParaRPr lang="en-US" dirty="0"/>
          </a:p>
          <a:p>
            <a:pPr marL="285750" lvl="0" indent="-285750" algn="just">
              <a:buFont typeface="Wingdings" pitchFamily="2" charset="2"/>
              <a:buChar char="v"/>
            </a:pPr>
            <a:r>
              <a:rPr lang="en-US" dirty="0" smtClean="0"/>
              <a:t>Provides a stable </a:t>
            </a:r>
            <a:r>
              <a:rPr lang="en-US" dirty="0"/>
              <a:t>framework </a:t>
            </a:r>
            <a:r>
              <a:rPr lang="en-US" dirty="0" smtClean="0"/>
              <a:t>for the </a:t>
            </a:r>
            <a:r>
              <a:rPr lang="en-US" dirty="0"/>
              <a:t>development and reporting by a program-based budget </a:t>
            </a:r>
            <a:r>
              <a:rPr lang="en-US" dirty="0" smtClean="0"/>
              <a:t>format.</a:t>
            </a:r>
            <a:endParaRPr lang="en-US" dirty="0"/>
          </a:p>
        </p:txBody>
      </p:sp>
      <p:sp>
        <p:nvSpPr>
          <p:cNvPr id="5" name="Rectangle 2"/>
          <p:cNvSpPr txBox="1">
            <a:spLocks noChangeArrowheads="1"/>
          </p:cNvSpPr>
          <p:nvPr/>
        </p:nvSpPr>
        <p:spPr bwMode="auto">
          <a:xfrm>
            <a:off x="2771080" y="175829"/>
            <a:ext cx="6337424"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r>
              <a:rPr lang="en-GB" altLang="bg-BG" sz="2000" kern="0" dirty="0" smtClean="0">
                <a:latin typeface="Times New Roman" panose="02020603050405020304" pitchFamily="18" charset="0"/>
                <a:cs typeface="Times New Roman" panose="02020603050405020304" pitchFamily="18" charset="0"/>
              </a:rPr>
              <a:t>THE PUBLIC FINANCES MANAGEMENT SYSTEM</a:t>
            </a:r>
            <a:endParaRPr lang="en-ZA"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9041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084388" cy="1200329"/>
          </a:xfrm>
          <a:prstGeom prst="rect">
            <a:avLst/>
          </a:prstGeom>
        </p:spPr>
        <p:txBody>
          <a:bodyPr wrap="square">
            <a:spAutoFit/>
          </a:bodyPr>
          <a:lstStyle/>
          <a:p>
            <a:pPr marL="285750" lvl="0" indent="-285750" algn="just">
              <a:buFont typeface="Wingdings" panose="05000000000000000000" pitchFamily="2" charset="2"/>
              <a:buChar char="v"/>
            </a:pPr>
            <a:r>
              <a:rPr lang="en-US" b="1" dirty="0" smtClean="0"/>
              <a:t>Fiscal rules </a:t>
            </a:r>
            <a:r>
              <a:rPr lang="en-US" dirty="0" smtClean="0"/>
              <a:t>(on balance, debt and expenditures) have been set, aiming at defining clear and transparent fiscal policy constraints in the long run constituted in imposing numerical constraints on the main budgetary aggregates.</a:t>
            </a:r>
            <a:endParaRPr lang="bg-BG" dirty="0"/>
          </a:p>
        </p:txBody>
      </p:sp>
      <p:sp>
        <p:nvSpPr>
          <p:cNvPr id="6" name="Rectangle 5"/>
          <p:cNvSpPr/>
          <p:nvPr/>
        </p:nvSpPr>
        <p:spPr>
          <a:xfrm>
            <a:off x="3756533" y="6085021"/>
            <a:ext cx="2448272" cy="246221"/>
          </a:xfrm>
          <a:prstGeom prst="rect">
            <a:avLst/>
          </a:prstGeom>
        </p:spPr>
        <p:txBody>
          <a:bodyPr wrap="square">
            <a:spAutoFit/>
          </a:bodyPr>
          <a:lstStyle/>
          <a:p>
            <a:pPr lvl="1" algn="just"/>
            <a:r>
              <a:rPr lang="en-US" sz="1000" dirty="0" smtClean="0"/>
              <a:t>Source: </a:t>
            </a:r>
            <a:r>
              <a:rPr lang="fr-FR" sz="1000" dirty="0"/>
              <a:t>EC, DG ECFIN</a:t>
            </a:r>
            <a:endParaRPr lang="en-US" sz="1000" dirty="0"/>
          </a:p>
        </p:txBody>
      </p:sp>
      <p:sp>
        <p:nvSpPr>
          <p:cNvPr id="7" name="Rectangle 6"/>
          <p:cNvSpPr/>
          <p:nvPr/>
        </p:nvSpPr>
        <p:spPr>
          <a:xfrm>
            <a:off x="5599604" y="2947200"/>
            <a:ext cx="3096344" cy="2585323"/>
          </a:xfrm>
          <a:prstGeom prst="rect">
            <a:avLst/>
          </a:prstGeom>
        </p:spPr>
        <p:txBody>
          <a:bodyPr wrap="square">
            <a:spAutoFit/>
          </a:bodyPr>
          <a:lstStyle/>
          <a:p>
            <a:pPr marL="285750" lvl="0" indent="-285750" algn="just">
              <a:buFont typeface="Wingdings" panose="05000000000000000000" pitchFamily="2" charset="2"/>
              <a:buChar char="v"/>
            </a:pPr>
            <a:r>
              <a:rPr lang="en-US" dirty="0" smtClean="0"/>
              <a:t>Numerical </a:t>
            </a:r>
            <a:r>
              <a:rPr lang="en-US" dirty="0"/>
              <a:t>Fiscal Rules and </a:t>
            </a:r>
            <a:r>
              <a:rPr lang="en-US" dirty="0" smtClean="0"/>
              <a:t>an Independent Fiscal </a:t>
            </a:r>
            <a:r>
              <a:rPr lang="en-US" dirty="0"/>
              <a:t>Council ensure for prudent </a:t>
            </a:r>
            <a:r>
              <a:rPr lang="en-US" dirty="0" smtClean="0"/>
              <a:t>and predictable </a:t>
            </a:r>
            <a:r>
              <a:rPr lang="en-US" dirty="0"/>
              <a:t>fiscal policy. Bulgaria ranks </a:t>
            </a:r>
            <a:r>
              <a:rPr lang="en-US" dirty="0" smtClean="0"/>
              <a:t>on top </a:t>
            </a:r>
            <a:r>
              <a:rPr lang="en-US" dirty="0"/>
              <a:t>of Fiscal Rule Index among EU </a:t>
            </a:r>
            <a:r>
              <a:rPr lang="en-US" dirty="0" smtClean="0"/>
              <a:t>member.</a:t>
            </a:r>
            <a:endParaRPr lang="en-US" dirty="0"/>
          </a:p>
          <a:p>
            <a:pPr lvl="0" algn="just"/>
            <a:endParaRPr lang="en-US" b="1" dirty="0"/>
          </a:p>
        </p:txBody>
      </p:sp>
      <p:graphicFrame>
        <p:nvGraphicFramePr>
          <p:cNvPr id="8" name="Chart 7"/>
          <p:cNvGraphicFramePr>
            <a:graphicFrameLocks/>
          </p:cNvGraphicFramePr>
          <p:nvPr>
            <p:extLst>
              <p:ext uri="{D42A27DB-BD31-4B8C-83A1-F6EECF244321}">
                <p14:modId xmlns:p14="http://schemas.microsoft.com/office/powerpoint/2010/main" val="2287319117"/>
              </p:ext>
            </p:extLst>
          </p:nvPr>
        </p:nvGraphicFramePr>
        <p:xfrm>
          <a:off x="827584" y="2947200"/>
          <a:ext cx="4772020" cy="2986087"/>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2"/>
          <p:cNvSpPr txBox="1">
            <a:spLocks noChangeArrowheads="1"/>
          </p:cNvSpPr>
          <p:nvPr/>
        </p:nvSpPr>
        <p:spPr bwMode="auto">
          <a:xfrm>
            <a:off x="2843808"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GB" altLang="bg-BG" sz="2000" kern="0" dirty="0" smtClean="0">
                <a:latin typeface="Times New Roman" panose="02020603050405020304" pitchFamily="18" charset="0"/>
                <a:cs typeface="Times New Roman" panose="02020603050405020304" pitchFamily="18" charset="0"/>
              </a:rPr>
              <a:t>FISCAL RULES </a:t>
            </a:r>
            <a:endParaRPr lang="en-ZA"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94609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41985" y="3891887"/>
            <a:ext cx="7632848" cy="369332"/>
          </a:xfrm>
          <a:prstGeom prst="rect">
            <a:avLst/>
          </a:prstGeom>
        </p:spPr>
        <p:txBody>
          <a:bodyPr wrap="square">
            <a:spAutoFit/>
          </a:bodyPr>
          <a:lstStyle/>
          <a:p>
            <a:pPr lvl="0" algn="just"/>
            <a:endParaRPr lang="bg-BG" dirty="0"/>
          </a:p>
        </p:txBody>
      </p:sp>
      <p:sp>
        <p:nvSpPr>
          <p:cNvPr id="6" name="Rectangle 5"/>
          <p:cNvSpPr/>
          <p:nvPr/>
        </p:nvSpPr>
        <p:spPr>
          <a:xfrm>
            <a:off x="970788" y="3140968"/>
            <a:ext cx="7632848" cy="646331"/>
          </a:xfrm>
          <a:prstGeom prst="rect">
            <a:avLst/>
          </a:prstGeom>
        </p:spPr>
        <p:txBody>
          <a:bodyPr wrap="square">
            <a:spAutoFit/>
          </a:bodyPr>
          <a:lstStyle/>
          <a:p>
            <a:pPr lvl="0" algn="just"/>
            <a:r>
              <a:rPr lang="en-US" sz="1400" dirty="0" smtClean="0"/>
              <a:t>Fiscal rules and actual outcomes</a:t>
            </a:r>
            <a:r>
              <a:rPr lang="en-US" dirty="0" smtClean="0"/>
              <a:t> </a:t>
            </a:r>
          </a:p>
          <a:p>
            <a:pPr lvl="0" algn="just"/>
            <a:endParaRPr lang="en-US" dirty="0" smtClean="0"/>
          </a:p>
        </p:txBody>
      </p:sp>
      <p:graphicFrame>
        <p:nvGraphicFramePr>
          <p:cNvPr id="7" name="Chart 6"/>
          <p:cNvGraphicFramePr>
            <a:graphicFrameLocks/>
          </p:cNvGraphicFramePr>
          <p:nvPr>
            <p:extLst>
              <p:ext uri="{D42A27DB-BD31-4B8C-83A1-F6EECF244321}">
                <p14:modId xmlns:p14="http://schemas.microsoft.com/office/powerpoint/2010/main" val="1135031837"/>
              </p:ext>
            </p:extLst>
          </p:nvPr>
        </p:nvGraphicFramePr>
        <p:xfrm>
          <a:off x="970788" y="3449987"/>
          <a:ext cx="6168834" cy="2952246"/>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554038" y="835982"/>
            <a:ext cx="8338442" cy="2316019"/>
          </a:xfrm>
          <a:prstGeom prst="rect">
            <a:avLst/>
          </a:prstGeom>
        </p:spPr>
        <p:txBody>
          <a:bodyPr wrap="square">
            <a:spAutoFit/>
          </a:bodyPr>
          <a:lstStyle/>
          <a:p>
            <a:pPr marL="285750" indent="-285750" algn="just">
              <a:lnSpc>
                <a:spcPts val="1500"/>
              </a:lnSpc>
              <a:buFont typeface="Wingdings" pitchFamily="2" charset="2"/>
              <a:buChar char="v"/>
            </a:pPr>
            <a:r>
              <a:rPr lang="en-US" dirty="0" smtClean="0"/>
              <a:t>PFA </a:t>
            </a:r>
            <a:r>
              <a:rPr lang="en-US" dirty="0"/>
              <a:t>(into force since 2014) built on the previous State Budget Organic Law, which already ensured a good framework for sound fiscal performance.</a:t>
            </a:r>
          </a:p>
          <a:p>
            <a:pPr marL="285750" indent="-285750" algn="just">
              <a:lnSpc>
                <a:spcPts val="1500"/>
              </a:lnSpc>
              <a:buFont typeface="Wingdings" pitchFamily="2" charset="2"/>
              <a:buChar char="v"/>
            </a:pPr>
            <a:endParaRPr lang="en-US" dirty="0"/>
          </a:p>
          <a:p>
            <a:pPr marL="285750" indent="-285750" algn="just">
              <a:lnSpc>
                <a:spcPts val="1500"/>
              </a:lnSpc>
              <a:buFont typeface="Wingdings" pitchFamily="2" charset="2"/>
              <a:buChar char="v"/>
            </a:pPr>
            <a:r>
              <a:rPr lang="en-US" dirty="0" smtClean="0"/>
              <a:t>There </a:t>
            </a:r>
            <a:r>
              <a:rPr lang="en-US" dirty="0"/>
              <a:t>have been two major slippages in the fiscal position, due to shocks exogenous to the public sector:</a:t>
            </a:r>
          </a:p>
          <a:p>
            <a:pPr marL="1200150" lvl="2" indent="-285750" algn="just">
              <a:buFont typeface="Wingdings" panose="05000000000000000000" pitchFamily="2" charset="2"/>
              <a:buChar char="v"/>
            </a:pPr>
            <a:r>
              <a:rPr lang="en-US" sz="1600" dirty="0"/>
              <a:t>following the global financial crisis (2009–10</a:t>
            </a:r>
            <a:r>
              <a:rPr lang="en-US" sz="1600" dirty="0" smtClean="0"/>
              <a:t>) and </a:t>
            </a:r>
            <a:endParaRPr lang="en-US" sz="1600" dirty="0"/>
          </a:p>
          <a:p>
            <a:pPr marL="1200150" lvl="2" indent="-285750" algn="just">
              <a:buFont typeface="Wingdings" panose="05000000000000000000" pitchFamily="2" charset="2"/>
              <a:buChar char="v"/>
            </a:pPr>
            <a:r>
              <a:rPr lang="en-US" sz="1600" dirty="0"/>
              <a:t>in 2014 when a major domestic commercial bank received liquidity support from the state. </a:t>
            </a:r>
          </a:p>
          <a:p>
            <a:pPr marL="285750" indent="-285750" algn="just">
              <a:buFont typeface="Wingdings" pitchFamily="2" charset="2"/>
              <a:buChar char="v"/>
            </a:pPr>
            <a:r>
              <a:rPr lang="en-US" dirty="0"/>
              <a:t> In both cases, immediate correction measures were taken.</a:t>
            </a:r>
          </a:p>
          <a:p>
            <a:pPr lvl="2" algn="just"/>
            <a:endParaRPr lang="en-US" sz="1600" b="1" dirty="0" smtClean="0"/>
          </a:p>
        </p:txBody>
      </p:sp>
      <p:sp>
        <p:nvSpPr>
          <p:cNvPr id="10" name="Rectangle 9"/>
          <p:cNvSpPr/>
          <p:nvPr/>
        </p:nvSpPr>
        <p:spPr>
          <a:xfrm>
            <a:off x="5148064" y="6402233"/>
            <a:ext cx="2448272" cy="246221"/>
          </a:xfrm>
          <a:prstGeom prst="rect">
            <a:avLst/>
          </a:prstGeom>
        </p:spPr>
        <p:txBody>
          <a:bodyPr wrap="square">
            <a:spAutoFit/>
          </a:bodyPr>
          <a:lstStyle/>
          <a:p>
            <a:pPr lvl="1" algn="just"/>
            <a:r>
              <a:rPr lang="en-US" sz="1000" dirty="0" smtClean="0"/>
              <a:t>Source: </a:t>
            </a:r>
            <a:r>
              <a:rPr lang="fr-FR" sz="1000" dirty="0" smtClean="0"/>
              <a:t>Eurostat, </a:t>
            </a:r>
            <a:r>
              <a:rPr lang="fr-FR" sz="1000" dirty="0" err="1" smtClean="0"/>
              <a:t>MoF</a:t>
            </a:r>
            <a:endParaRPr lang="en-US" sz="1000" dirty="0"/>
          </a:p>
        </p:txBody>
      </p:sp>
      <p:sp>
        <p:nvSpPr>
          <p:cNvPr id="12" name="Rectangle 2"/>
          <p:cNvSpPr txBox="1">
            <a:spLocks noChangeArrowheads="1"/>
          </p:cNvSpPr>
          <p:nvPr/>
        </p:nvSpPr>
        <p:spPr bwMode="auto">
          <a:xfrm>
            <a:off x="2843808" y="175829"/>
            <a:ext cx="6048672" cy="39754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38100" cmpd="dbl">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spAutoFit/>
          </a:bodyPr>
          <a:lstStyle>
            <a:lvl1pPr algn="l" rtl="0" eaLnBrk="1" fontAlgn="base" hangingPunct="1">
              <a:spcBef>
                <a:spcPct val="0"/>
              </a:spcBef>
              <a:spcAft>
                <a:spcPct val="0"/>
              </a:spcAft>
              <a:defRPr sz="1600" b="1">
                <a:solidFill>
                  <a:schemeClr val="bg1"/>
                </a:solidFill>
                <a:latin typeface="+mj-lt"/>
                <a:ea typeface="+mj-ea"/>
                <a:cs typeface="+mj-cs"/>
              </a:defRPr>
            </a:lvl1pPr>
            <a:lvl2pPr algn="l" rtl="0" eaLnBrk="1" fontAlgn="base" hangingPunct="1">
              <a:spcBef>
                <a:spcPct val="0"/>
              </a:spcBef>
              <a:spcAft>
                <a:spcPct val="0"/>
              </a:spcAft>
              <a:defRPr sz="1600" b="1">
                <a:solidFill>
                  <a:schemeClr val="bg1"/>
                </a:solidFill>
                <a:latin typeface="Arial" pitchFamily="34" charset="0"/>
              </a:defRPr>
            </a:lvl2pPr>
            <a:lvl3pPr algn="l" rtl="0" eaLnBrk="1" fontAlgn="base" hangingPunct="1">
              <a:spcBef>
                <a:spcPct val="0"/>
              </a:spcBef>
              <a:spcAft>
                <a:spcPct val="0"/>
              </a:spcAft>
              <a:defRPr sz="1600" b="1">
                <a:solidFill>
                  <a:schemeClr val="bg1"/>
                </a:solidFill>
                <a:latin typeface="Arial" pitchFamily="34" charset="0"/>
              </a:defRPr>
            </a:lvl3pPr>
            <a:lvl4pPr algn="l" rtl="0" eaLnBrk="1" fontAlgn="base" hangingPunct="1">
              <a:spcBef>
                <a:spcPct val="0"/>
              </a:spcBef>
              <a:spcAft>
                <a:spcPct val="0"/>
              </a:spcAft>
              <a:defRPr sz="1600" b="1">
                <a:solidFill>
                  <a:schemeClr val="bg1"/>
                </a:solidFill>
                <a:latin typeface="Arial" pitchFamily="34" charset="0"/>
              </a:defRPr>
            </a:lvl4pPr>
            <a:lvl5pPr algn="l" rtl="0" eaLnBrk="1" fontAlgn="base" hangingPunct="1">
              <a:spcBef>
                <a:spcPct val="0"/>
              </a:spcBef>
              <a:spcAft>
                <a:spcPct val="0"/>
              </a:spcAft>
              <a:defRPr sz="1600" b="1">
                <a:solidFill>
                  <a:schemeClr val="bg1"/>
                </a:solidFill>
                <a:latin typeface="Arial" pitchFamily="34" charset="0"/>
              </a:defRPr>
            </a:lvl5pPr>
            <a:lvl6pPr marL="457200" algn="l" rtl="0" eaLnBrk="1" fontAlgn="base" hangingPunct="1">
              <a:spcBef>
                <a:spcPct val="0"/>
              </a:spcBef>
              <a:spcAft>
                <a:spcPct val="0"/>
              </a:spcAft>
              <a:defRPr sz="1600" b="1">
                <a:solidFill>
                  <a:schemeClr val="bg1"/>
                </a:solidFill>
                <a:latin typeface="Arial" pitchFamily="34" charset="0"/>
              </a:defRPr>
            </a:lvl6pPr>
            <a:lvl7pPr marL="914400" algn="l" rtl="0" eaLnBrk="1" fontAlgn="base" hangingPunct="1">
              <a:spcBef>
                <a:spcPct val="0"/>
              </a:spcBef>
              <a:spcAft>
                <a:spcPct val="0"/>
              </a:spcAft>
              <a:defRPr sz="1600" b="1">
                <a:solidFill>
                  <a:schemeClr val="bg1"/>
                </a:solidFill>
                <a:latin typeface="Arial" pitchFamily="34" charset="0"/>
              </a:defRPr>
            </a:lvl7pPr>
            <a:lvl8pPr marL="1371600" algn="l" rtl="0" eaLnBrk="1" fontAlgn="base" hangingPunct="1">
              <a:spcBef>
                <a:spcPct val="0"/>
              </a:spcBef>
              <a:spcAft>
                <a:spcPct val="0"/>
              </a:spcAft>
              <a:defRPr sz="1600" b="1">
                <a:solidFill>
                  <a:schemeClr val="bg1"/>
                </a:solidFill>
                <a:latin typeface="Arial" pitchFamily="34" charset="0"/>
              </a:defRPr>
            </a:lvl8pPr>
            <a:lvl9pPr marL="1828800" algn="l" rtl="0" eaLnBrk="1" fontAlgn="base" hangingPunct="1">
              <a:spcBef>
                <a:spcPct val="0"/>
              </a:spcBef>
              <a:spcAft>
                <a:spcPct val="0"/>
              </a:spcAft>
              <a:defRPr sz="1600" b="1">
                <a:solidFill>
                  <a:schemeClr val="bg1"/>
                </a:solidFill>
                <a:latin typeface="Arial" pitchFamily="34" charset="0"/>
              </a:defRPr>
            </a:lvl9pPr>
          </a:lstStyle>
          <a:p>
            <a:pPr algn="ctr"/>
            <a:r>
              <a:rPr lang="en-GB" altLang="bg-BG" sz="2000" kern="0" dirty="0" smtClean="0">
                <a:latin typeface="Times New Roman" panose="02020603050405020304" pitchFamily="18" charset="0"/>
                <a:cs typeface="Times New Roman" panose="02020603050405020304" pitchFamily="18" charset="0"/>
              </a:rPr>
              <a:t>FISCAL RULES </a:t>
            </a:r>
            <a:endParaRPr lang="en-ZA" altLang="bg-BG"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69955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heme1">
  <a:themeElements>
    <a:clrScheme name="">
      <a:dk1>
        <a:srgbClr val="901617"/>
      </a:dk1>
      <a:lt1>
        <a:srgbClr val="FFFFFF"/>
      </a:lt1>
      <a:dk2>
        <a:srgbClr val="795951"/>
      </a:dk2>
      <a:lt2>
        <a:srgbClr val="533731"/>
      </a:lt2>
      <a:accent1>
        <a:srgbClr val="FF9933"/>
      </a:accent1>
      <a:accent2>
        <a:srgbClr val="006666"/>
      </a:accent2>
      <a:accent3>
        <a:srgbClr val="FFFFFF"/>
      </a:accent3>
      <a:accent4>
        <a:srgbClr val="7A1112"/>
      </a:accent4>
      <a:accent5>
        <a:srgbClr val="FFCAAD"/>
      </a:accent5>
      <a:accent6>
        <a:srgbClr val="005C5C"/>
      </a:accent6>
      <a:hlink>
        <a:srgbClr val="000099"/>
      </a:hlink>
      <a:folHlink>
        <a:srgbClr val="99CCFF"/>
      </a:folHlink>
    </a:clrScheme>
    <a:fontScheme name="Rules of Origin under EP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bg-BG" sz="9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tx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bg-BG" sz="9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Rules of Origin under EP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Rules of Origin under EP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Rules of Origin under EP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Rules of Origin under EP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Rules of Origin under EP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Rules of Origin under EP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Rules of Origin under EP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393</TotalTime>
  <Words>1870</Words>
  <Application>Microsoft Office PowerPoint</Application>
  <PresentationFormat>On-screen Show (4:3)</PresentationFormat>
  <Paragraphs>158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Cambria</vt:lpstr>
      <vt:lpstr>Times New Roman</vt:lpstr>
      <vt:lpstr>Wingdings</vt:lpstr>
      <vt:lpstr>Theme1</vt:lpstr>
      <vt:lpstr>KEY POINTS ON PROGRESS IN THE BULGARIAN BUDGETARY PROCESS AFTER THE LATEST REVIEW IN 2009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POINTS ON PROGRESS IN THE BULGARIAN BUDGETARY PROCESS AFTER THE LATEST REVIEW IN 2009</dc:title>
  <dc:creator>Мая Пенева</dc:creator>
  <cp:lastModifiedBy>LECONTE-LUCAS Hélène, GOV/BUD</cp:lastModifiedBy>
  <cp:revision>75</cp:revision>
  <dcterms:created xsi:type="dcterms:W3CDTF">2019-04-12T10:12:21Z</dcterms:created>
  <dcterms:modified xsi:type="dcterms:W3CDTF">2019-06-28T15:00:23Z</dcterms:modified>
</cp:coreProperties>
</file>