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58" r:id="rId3"/>
    <p:sldId id="265" r:id="rId4"/>
    <p:sldId id="266" r:id="rId5"/>
    <p:sldId id="261" r:id="rId6"/>
    <p:sldId id="269" r:id="rId7"/>
    <p:sldId id="271" r:id="rId8"/>
    <p:sldId id="270" r:id="rId9"/>
    <p:sldId id="272" r:id="rId10"/>
    <p:sldId id="276" r:id="rId11"/>
    <p:sldId id="260" r:id="rId12"/>
    <p:sldId id="262" r:id="rId13"/>
    <p:sldId id="263" r:id="rId14"/>
    <p:sldId id="273" r:id="rId15"/>
    <p:sldId id="264" r:id="rId16"/>
    <p:sldId id="267" r:id="rId17"/>
    <p:sldId id="274" r:id="rId18"/>
    <p:sldId id="277" r:id="rId19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B2D4"/>
    <a:srgbClr val="ABDAF7"/>
    <a:srgbClr val="07C5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E46263-37F0-4153-9443-93673DA0C2EC}" v="15381" dt="2019-07-12T13:07:17.0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7" autoAdjust="0"/>
    <p:restoredTop sz="94676" autoAdjust="0"/>
  </p:normalViewPr>
  <p:slideViewPr>
    <p:cSldViewPr>
      <p:cViewPr>
        <p:scale>
          <a:sx n="90" d="100"/>
          <a:sy n="90" d="100"/>
        </p:scale>
        <p:origin x="269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na Anatolievna Davidova" userId="615709de-f45c-42cb-8bad-60412f98c39f" providerId="ADAL" clId="{16E46263-37F0-4153-9443-93673DA0C2EC}"/>
    <pc:docChg chg="custSel modSld">
      <pc:chgData name="Inna Anatolievna Davidova" userId="615709de-f45c-42cb-8bad-60412f98c39f" providerId="ADAL" clId="{16E46263-37F0-4153-9443-93673DA0C2EC}" dt="2019-07-12T13:07:17.026" v="313" actId="6549"/>
      <pc:docMkLst>
        <pc:docMk/>
      </pc:docMkLst>
      <pc:sldChg chg="modSp">
        <pc:chgData name="Inna Anatolievna Davidova" userId="615709de-f45c-42cb-8bad-60412f98c39f" providerId="ADAL" clId="{16E46263-37F0-4153-9443-93673DA0C2EC}" dt="2019-07-12T12:57:10.611" v="86" actId="20577"/>
        <pc:sldMkLst>
          <pc:docMk/>
          <pc:sldMk cId="91952886" sldId="258"/>
        </pc:sldMkLst>
        <pc:spChg chg="mod">
          <ac:chgData name="Inna Anatolievna Davidova" userId="615709de-f45c-42cb-8bad-60412f98c39f" providerId="ADAL" clId="{16E46263-37F0-4153-9443-93673DA0C2EC}" dt="2019-07-12T12:57:10.611" v="86" actId="20577"/>
          <ac:spMkLst>
            <pc:docMk/>
            <pc:sldMk cId="91952886" sldId="258"/>
            <ac:spMk id="2" creationId="{00000000-0000-0000-0000-000000000000}"/>
          </ac:spMkLst>
        </pc:spChg>
      </pc:sldChg>
      <pc:sldChg chg="modSp">
        <pc:chgData name="Inna Anatolievna Davidova" userId="615709de-f45c-42cb-8bad-60412f98c39f" providerId="ADAL" clId="{16E46263-37F0-4153-9443-93673DA0C2EC}" dt="2019-07-12T12:58:43.047" v="100" actId="20577"/>
        <pc:sldMkLst>
          <pc:docMk/>
          <pc:sldMk cId="3337456541" sldId="261"/>
        </pc:sldMkLst>
        <pc:spChg chg="mod">
          <ac:chgData name="Inna Anatolievna Davidova" userId="615709de-f45c-42cb-8bad-60412f98c39f" providerId="ADAL" clId="{16E46263-37F0-4153-9443-93673DA0C2EC}" dt="2019-07-12T12:58:43.047" v="100" actId="20577"/>
          <ac:spMkLst>
            <pc:docMk/>
            <pc:sldMk cId="3337456541" sldId="261"/>
            <ac:spMk id="2" creationId="{00000000-0000-0000-0000-000000000000}"/>
          </ac:spMkLst>
        </pc:spChg>
      </pc:sldChg>
      <pc:sldChg chg="modSp">
        <pc:chgData name="Inna Anatolievna Davidova" userId="615709de-f45c-42cb-8bad-60412f98c39f" providerId="ADAL" clId="{16E46263-37F0-4153-9443-93673DA0C2EC}" dt="2019-07-12T13:04:32.867" v="241" actId="20577"/>
        <pc:sldMkLst>
          <pc:docMk/>
          <pc:sldMk cId="4149073275" sldId="263"/>
        </pc:sldMkLst>
        <pc:spChg chg="mod">
          <ac:chgData name="Inna Anatolievna Davidova" userId="615709de-f45c-42cb-8bad-60412f98c39f" providerId="ADAL" clId="{16E46263-37F0-4153-9443-93673DA0C2EC}" dt="2019-07-12T13:04:32.867" v="241" actId="20577"/>
          <ac:spMkLst>
            <pc:docMk/>
            <pc:sldMk cId="4149073275" sldId="263"/>
            <ac:spMk id="2" creationId="{00000000-0000-0000-0000-000000000000}"/>
          </ac:spMkLst>
        </pc:spChg>
      </pc:sldChg>
      <pc:sldChg chg="modSp">
        <pc:chgData name="Inna Anatolievna Davidova" userId="615709de-f45c-42cb-8bad-60412f98c39f" providerId="ADAL" clId="{16E46263-37F0-4153-9443-93673DA0C2EC}" dt="2019-07-12T13:05:30.243" v="283" actId="20577"/>
        <pc:sldMkLst>
          <pc:docMk/>
          <pc:sldMk cId="3210647153" sldId="264"/>
        </pc:sldMkLst>
        <pc:spChg chg="mod">
          <ac:chgData name="Inna Anatolievna Davidova" userId="615709de-f45c-42cb-8bad-60412f98c39f" providerId="ADAL" clId="{16E46263-37F0-4153-9443-93673DA0C2EC}" dt="2019-07-12T13:05:30.243" v="283" actId="20577"/>
          <ac:spMkLst>
            <pc:docMk/>
            <pc:sldMk cId="3210647153" sldId="264"/>
            <ac:spMk id="2" creationId="{00000000-0000-0000-0000-000000000000}"/>
          </ac:spMkLst>
        </pc:spChg>
      </pc:sldChg>
      <pc:sldChg chg="modSp">
        <pc:chgData name="Inna Anatolievna Davidova" userId="615709de-f45c-42cb-8bad-60412f98c39f" providerId="ADAL" clId="{16E46263-37F0-4153-9443-93673DA0C2EC}" dt="2019-07-12T12:57:41.316" v="98" actId="20577"/>
        <pc:sldMkLst>
          <pc:docMk/>
          <pc:sldMk cId="4192866402" sldId="265"/>
        </pc:sldMkLst>
        <pc:spChg chg="mod">
          <ac:chgData name="Inna Anatolievna Davidova" userId="615709de-f45c-42cb-8bad-60412f98c39f" providerId="ADAL" clId="{16E46263-37F0-4153-9443-93673DA0C2EC}" dt="2019-07-12T12:57:41.316" v="98" actId="20577"/>
          <ac:spMkLst>
            <pc:docMk/>
            <pc:sldMk cId="4192866402" sldId="265"/>
            <ac:spMk id="2" creationId="{00000000-0000-0000-0000-000000000000}"/>
          </ac:spMkLst>
        </pc:spChg>
      </pc:sldChg>
      <pc:sldChg chg="modSp">
        <pc:chgData name="Inna Anatolievna Davidova" userId="615709de-f45c-42cb-8bad-60412f98c39f" providerId="ADAL" clId="{16E46263-37F0-4153-9443-93673DA0C2EC}" dt="2019-07-12T13:06:39.722" v="288"/>
        <pc:sldMkLst>
          <pc:docMk/>
          <pc:sldMk cId="169264057" sldId="267"/>
        </pc:sldMkLst>
        <pc:spChg chg="mod">
          <ac:chgData name="Inna Anatolievna Davidova" userId="615709de-f45c-42cb-8bad-60412f98c39f" providerId="ADAL" clId="{16E46263-37F0-4153-9443-93673DA0C2EC}" dt="2019-07-12T13:06:39.722" v="288"/>
          <ac:spMkLst>
            <pc:docMk/>
            <pc:sldMk cId="169264057" sldId="267"/>
            <ac:spMk id="2" creationId="{00000000-0000-0000-0000-000000000000}"/>
          </ac:spMkLst>
        </pc:spChg>
      </pc:sldChg>
      <pc:sldChg chg="modSp">
        <pc:chgData name="Inna Anatolievna Davidova" userId="615709de-f45c-42cb-8bad-60412f98c39f" providerId="ADAL" clId="{16E46263-37F0-4153-9443-93673DA0C2EC}" dt="2019-07-12T13:00:09.492" v="156" actId="20577"/>
        <pc:sldMkLst>
          <pc:docMk/>
          <pc:sldMk cId="1629744270" sldId="269"/>
        </pc:sldMkLst>
        <pc:spChg chg="mod">
          <ac:chgData name="Inna Anatolievna Davidova" userId="615709de-f45c-42cb-8bad-60412f98c39f" providerId="ADAL" clId="{16E46263-37F0-4153-9443-93673DA0C2EC}" dt="2019-07-12T12:59:38.643" v="116" actId="20577"/>
          <ac:spMkLst>
            <pc:docMk/>
            <pc:sldMk cId="1629744270" sldId="269"/>
            <ac:spMk id="8" creationId="{00000000-0000-0000-0000-000000000000}"/>
          </ac:spMkLst>
        </pc:spChg>
        <pc:graphicFrameChg chg="mod">
          <ac:chgData name="Inna Anatolievna Davidova" userId="615709de-f45c-42cb-8bad-60412f98c39f" providerId="ADAL" clId="{16E46263-37F0-4153-9443-93673DA0C2EC}" dt="2019-07-12T13:00:09.492" v="156" actId="20577"/>
          <ac:graphicFrameMkLst>
            <pc:docMk/>
            <pc:sldMk cId="1629744270" sldId="269"/>
            <ac:graphicFrameMk id="4" creationId="{00000000-0000-0000-0000-000000000000}"/>
          </ac:graphicFrameMkLst>
        </pc:graphicFrameChg>
      </pc:sldChg>
      <pc:sldChg chg="modSp">
        <pc:chgData name="Inna Anatolievna Davidova" userId="615709de-f45c-42cb-8bad-60412f98c39f" providerId="ADAL" clId="{16E46263-37F0-4153-9443-93673DA0C2EC}" dt="2019-07-12T13:01:24.581" v="206" actId="20577"/>
        <pc:sldMkLst>
          <pc:docMk/>
          <pc:sldMk cId="3690946091" sldId="270"/>
        </pc:sldMkLst>
        <pc:graphicFrameChg chg="mod">
          <ac:chgData name="Inna Anatolievna Davidova" userId="615709de-f45c-42cb-8bad-60412f98c39f" providerId="ADAL" clId="{16E46263-37F0-4153-9443-93673DA0C2EC}" dt="2019-07-12T13:01:24.581" v="206" actId="20577"/>
          <ac:graphicFrameMkLst>
            <pc:docMk/>
            <pc:sldMk cId="3690946091" sldId="270"/>
            <ac:graphicFrameMk id="8" creationId="{00000000-0000-0000-0000-000000000000}"/>
          </ac:graphicFrameMkLst>
        </pc:graphicFrameChg>
      </pc:sldChg>
      <pc:sldChg chg="modSp">
        <pc:chgData name="Inna Anatolievna Davidova" userId="615709de-f45c-42cb-8bad-60412f98c39f" providerId="ADAL" clId="{16E46263-37F0-4153-9443-93673DA0C2EC}" dt="2019-07-12T13:02:44.131" v="231" actId="6549"/>
        <pc:sldMkLst>
          <pc:docMk/>
          <pc:sldMk cId="858699550" sldId="272"/>
        </pc:sldMkLst>
        <pc:spChg chg="mod">
          <ac:chgData name="Inna Anatolievna Davidova" userId="615709de-f45c-42cb-8bad-60412f98c39f" providerId="ADAL" clId="{16E46263-37F0-4153-9443-93673DA0C2EC}" dt="2019-07-12T13:02:01.380" v="225" actId="20577"/>
          <ac:spMkLst>
            <pc:docMk/>
            <pc:sldMk cId="858699550" sldId="272"/>
            <ac:spMk id="9" creationId="{00000000-0000-0000-0000-000000000000}"/>
          </ac:spMkLst>
        </pc:spChg>
        <pc:graphicFrameChg chg="mod">
          <ac:chgData name="Inna Anatolievna Davidova" userId="615709de-f45c-42cb-8bad-60412f98c39f" providerId="ADAL" clId="{16E46263-37F0-4153-9443-93673DA0C2EC}" dt="2019-07-12T13:02:44.131" v="231" actId="6549"/>
          <ac:graphicFrameMkLst>
            <pc:docMk/>
            <pc:sldMk cId="858699550" sldId="272"/>
            <ac:graphicFrameMk id="7" creationId="{00000000-0000-0000-0000-000000000000}"/>
          </ac:graphicFrameMkLst>
        </pc:graphicFrameChg>
      </pc:sldChg>
      <pc:sldChg chg="modSp">
        <pc:chgData name="Inna Anatolievna Davidova" userId="615709de-f45c-42cb-8bad-60412f98c39f" providerId="ADAL" clId="{16E46263-37F0-4153-9443-93673DA0C2EC}" dt="2019-07-12T13:05:02.018" v="274" actId="20577"/>
        <pc:sldMkLst>
          <pc:docMk/>
          <pc:sldMk cId="1236940053" sldId="273"/>
        </pc:sldMkLst>
        <pc:spChg chg="mod">
          <ac:chgData name="Inna Anatolievna Davidova" userId="615709de-f45c-42cb-8bad-60412f98c39f" providerId="ADAL" clId="{16E46263-37F0-4153-9443-93673DA0C2EC}" dt="2019-07-12T13:04:50.146" v="244" actId="20577"/>
          <ac:spMkLst>
            <pc:docMk/>
            <pc:sldMk cId="1236940053" sldId="273"/>
            <ac:spMk id="3" creationId="{00000000-0000-0000-0000-000000000000}"/>
          </ac:spMkLst>
        </pc:spChg>
        <pc:spChg chg="mod">
          <ac:chgData name="Inna Anatolievna Davidova" userId="615709de-f45c-42cb-8bad-60412f98c39f" providerId="ADAL" clId="{16E46263-37F0-4153-9443-93673DA0C2EC}" dt="2019-07-12T13:05:02.018" v="274" actId="20577"/>
          <ac:spMkLst>
            <pc:docMk/>
            <pc:sldMk cId="1236940053" sldId="273"/>
            <ac:spMk id="12" creationId="{00000000-0000-0000-0000-000000000000}"/>
          </ac:spMkLst>
        </pc:spChg>
      </pc:sldChg>
      <pc:sldChg chg="modSp">
        <pc:chgData name="Inna Anatolievna Davidova" userId="615709de-f45c-42cb-8bad-60412f98c39f" providerId="ADAL" clId="{16E46263-37F0-4153-9443-93673DA0C2EC}" dt="2019-07-12T13:07:04.433" v="303" actId="20577"/>
        <pc:sldMkLst>
          <pc:docMk/>
          <pc:sldMk cId="1072422387" sldId="274"/>
        </pc:sldMkLst>
        <pc:spChg chg="mod">
          <ac:chgData name="Inna Anatolievna Davidova" userId="615709de-f45c-42cb-8bad-60412f98c39f" providerId="ADAL" clId="{16E46263-37F0-4153-9443-93673DA0C2EC}" dt="2019-07-12T13:07:04.433" v="303" actId="20577"/>
          <ac:spMkLst>
            <pc:docMk/>
            <pc:sldMk cId="1072422387" sldId="274"/>
            <ac:spMk id="5" creationId="{00000000-0000-0000-0000-000000000000}"/>
          </ac:spMkLst>
        </pc:spChg>
        <pc:spChg chg="mod">
          <ac:chgData name="Inna Anatolievna Davidova" userId="615709de-f45c-42cb-8bad-60412f98c39f" providerId="ADAL" clId="{16E46263-37F0-4153-9443-93673DA0C2EC}" dt="2019-07-12T13:06:57.139" v="300" actId="20577"/>
          <ac:spMkLst>
            <pc:docMk/>
            <pc:sldMk cId="1072422387" sldId="274"/>
            <ac:spMk id="7" creationId="{00000000-0000-0000-0000-000000000000}"/>
          </ac:spMkLst>
        </pc:spChg>
        <pc:spChg chg="mod">
          <ac:chgData name="Inna Anatolievna Davidova" userId="615709de-f45c-42cb-8bad-60412f98c39f" providerId="ADAL" clId="{16E46263-37F0-4153-9443-93673DA0C2EC}" dt="2019-07-12T13:07:00.066" v="301" actId="20577"/>
          <ac:spMkLst>
            <pc:docMk/>
            <pc:sldMk cId="1072422387" sldId="274"/>
            <ac:spMk id="8" creationId="{00000000-0000-0000-0000-000000000000}"/>
          </ac:spMkLst>
        </pc:spChg>
        <pc:spChg chg="mod">
          <ac:chgData name="Inna Anatolievna Davidova" userId="615709de-f45c-42cb-8bad-60412f98c39f" providerId="ADAL" clId="{16E46263-37F0-4153-9443-93673DA0C2EC}" dt="2019-07-12T13:06:51.026" v="296" actId="20577"/>
          <ac:spMkLst>
            <pc:docMk/>
            <pc:sldMk cId="1072422387" sldId="274"/>
            <ac:spMk id="18" creationId="{00000000-0000-0000-0000-000000000000}"/>
          </ac:spMkLst>
        </pc:spChg>
      </pc:sldChg>
      <pc:sldChg chg="modSp">
        <pc:chgData name="Inna Anatolievna Davidova" userId="615709de-f45c-42cb-8bad-60412f98c39f" providerId="ADAL" clId="{16E46263-37F0-4153-9443-93673DA0C2EC}" dt="2019-07-12T12:56:36.193" v="81"/>
        <pc:sldMkLst>
          <pc:docMk/>
          <pc:sldMk cId="3218588707" sldId="275"/>
        </pc:sldMkLst>
        <pc:spChg chg="mod">
          <ac:chgData name="Inna Anatolievna Davidova" userId="615709de-f45c-42cb-8bad-60412f98c39f" providerId="ADAL" clId="{16E46263-37F0-4153-9443-93673DA0C2EC}" dt="2019-07-12T12:56:16.916" v="40" actId="6549"/>
          <ac:spMkLst>
            <pc:docMk/>
            <pc:sldMk cId="3218588707" sldId="275"/>
            <ac:spMk id="3" creationId="{00000000-0000-0000-0000-000000000000}"/>
          </ac:spMkLst>
        </pc:spChg>
        <pc:spChg chg="mod">
          <ac:chgData name="Inna Anatolievna Davidova" userId="615709de-f45c-42cb-8bad-60412f98c39f" providerId="ADAL" clId="{16E46263-37F0-4153-9443-93673DA0C2EC}" dt="2019-07-12T12:56:36.193" v="81"/>
          <ac:spMkLst>
            <pc:docMk/>
            <pc:sldMk cId="3218588707" sldId="275"/>
            <ac:spMk id="4" creationId="{00000000-0000-0000-0000-000000000000}"/>
          </ac:spMkLst>
        </pc:spChg>
      </pc:sldChg>
      <pc:sldChg chg="modSp">
        <pc:chgData name="Inna Anatolievna Davidova" userId="615709de-f45c-42cb-8bad-60412f98c39f" providerId="ADAL" clId="{16E46263-37F0-4153-9443-93673DA0C2EC}" dt="2019-07-12T13:07:17.026" v="313" actId="6549"/>
        <pc:sldMkLst>
          <pc:docMk/>
          <pc:sldMk cId="1993862321" sldId="277"/>
        </pc:sldMkLst>
        <pc:spChg chg="mod">
          <ac:chgData name="Inna Anatolievna Davidova" userId="615709de-f45c-42cb-8bad-60412f98c39f" providerId="ADAL" clId="{16E46263-37F0-4153-9443-93673DA0C2EC}" dt="2019-07-12T13:07:17.026" v="313" actId="6549"/>
          <ac:spMkLst>
            <pc:docMk/>
            <pc:sldMk cId="1993862321" sldId="277"/>
            <ac:spMk id="2" creationId="{00000000-0000-0000-0000-000000000000}"/>
          </ac:spMkLst>
        </pc:spChg>
      </pc:sldChg>
    </pc:docChg>
  </pc:docChgLst>
  <pc:docChgLst>
    <pc:chgData name="Inna Anatolievna Davidova" userId="615709de-f45c-42cb-8bad-60412f98c39f" providerId="ADAL" clId="{16162BB7-6B50-47FD-93D7-EE1C2792FAAF}"/>
    <pc:docChg chg="undo custSel modSld">
      <pc:chgData name="Inna Anatolievna Davidova" userId="615709de-f45c-42cb-8bad-60412f98c39f" providerId="ADAL" clId="{16162BB7-6B50-47FD-93D7-EE1C2792FAAF}" dt="2019-07-02T11:07:54.150" v="14976" actId="6549"/>
      <pc:docMkLst>
        <pc:docMk/>
      </pc:docMkLst>
      <pc:sldChg chg="modSp">
        <pc:chgData name="Inna Anatolievna Davidova" userId="615709de-f45c-42cb-8bad-60412f98c39f" providerId="ADAL" clId="{16162BB7-6B50-47FD-93D7-EE1C2792FAAF}" dt="2019-07-02T10:33:43.300" v="13284" actId="20577"/>
        <pc:sldMkLst>
          <pc:docMk/>
          <pc:sldMk cId="91952886" sldId="258"/>
        </pc:sldMkLst>
        <pc:spChg chg="mod">
          <ac:chgData name="Inna Anatolievna Davidova" userId="615709de-f45c-42cb-8bad-60412f98c39f" providerId="ADAL" clId="{16162BB7-6B50-47FD-93D7-EE1C2792FAAF}" dt="2019-07-02T10:33:43.300" v="13284" actId="20577"/>
          <ac:spMkLst>
            <pc:docMk/>
            <pc:sldMk cId="91952886" sldId="258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16162BB7-6B50-47FD-93D7-EE1C2792FAAF}" dt="2019-07-02T08:53:20.768" v="20" actId="313"/>
          <ac:spMkLst>
            <pc:docMk/>
            <pc:sldMk cId="91952886" sldId="258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16162BB7-6B50-47FD-93D7-EE1C2792FAAF}" dt="2019-07-02T10:56:35.338" v="14311" actId="6549"/>
        <pc:sldMkLst>
          <pc:docMk/>
          <pc:sldMk cId="2426732463" sldId="260"/>
        </pc:sldMkLst>
        <pc:spChg chg="mod">
          <ac:chgData name="Inna Anatolievna Davidova" userId="615709de-f45c-42cb-8bad-60412f98c39f" providerId="ADAL" clId="{16162BB7-6B50-47FD-93D7-EE1C2792FAAF}" dt="2019-07-02T10:56:35.338" v="14311" actId="6549"/>
          <ac:spMkLst>
            <pc:docMk/>
            <pc:sldMk cId="2426732463" sldId="260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16162BB7-6B50-47FD-93D7-EE1C2792FAAF}" dt="2019-07-02T09:32:38.630" v="6176"/>
          <ac:spMkLst>
            <pc:docMk/>
            <pc:sldMk cId="2426732463" sldId="260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16162BB7-6B50-47FD-93D7-EE1C2792FAAF}" dt="2019-07-02T10:42:21.785" v="13630" actId="20577"/>
        <pc:sldMkLst>
          <pc:docMk/>
          <pc:sldMk cId="3337456541" sldId="261"/>
        </pc:sldMkLst>
        <pc:spChg chg="mod">
          <ac:chgData name="Inna Anatolievna Davidova" userId="615709de-f45c-42cb-8bad-60412f98c39f" providerId="ADAL" clId="{16162BB7-6B50-47FD-93D7-EE1C2792FAAF}" dt="2019-07-02T10:42:21.785" v="13630" actId="20577"/>
          <ac:spMkLst>
            <pc:docMk/>
            <pc:sldMk cId="3337456541" sldId="261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16162BB7-6B50-47FD-93D7-EE1C2792FAAF}" dt="2019-07-02T09:06:27.870" v="3202" actId="20577"/>
          <ac:spMkLst>
            <pc:docMk/>
            <pc:sldMk cId="3337456541" sldId="261"/>
            <ac:spMk id="4" creationId="{00000000-0000-0000-0000-000000000000}"/>
          </ac:spMkLst>
        </pc:spChg>
      </pc:sldChg>
      <pc:sldChg chg="modSp">
        <pc:chgData name="Inna Anatolievna Davidova" userId="615709de-f45c-42cb-8bad-60412f98c39f" providerId="ADAL" clId="{16162BB7-6B50-47FD-93D7-EE1C2792FAAF}" dt="2019-07-02T10:58:33.578" v="14447" actId="20577"/>
        <pc:sldMkLst>
          <pc:docMk/>
          <pc:sldMk cId="1691349093" sldId="262"/>
        </pc:sldMkLst>
        <pc:spChg chg="mod">
          <ac:chgData name="Inna Anatolievna Davidova" userId="615709de-f45c-42cb-8bad-60412f98c39f" providerId="ADAL" clId="{16162BB7-6B50-47FD-93D7-EE1C2792FAAF}" dt="2019-07-02T10:58:33.578" v="14447" actId="20577"/>
          <ac:spMkLst>
            <pc:docMk/>
            <pc:sldMk cId="1691349093" sldId="262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16162BB7-6B50-47FD-93D7-EE1C2792FAAF}" dt="2019-07-02T09:43:39.712" v="7156" actId="20577"/>
          <ac:spMkLst>
            <pc:docMk/>
            <pc:sldMk cId="1691349093" sldId="262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16162BB7-6B50-47FD-93D7-EE1C2792FAAF}" dt="2019-07-02T11:00:35.904" v="14550" actId="313"/>
        <pc:sldMkLst>
          <pc:docMk/>
          <pc:sldMk cId="4149073275" sldId="263"/>
        </pc:sldMkLst>
        <pc:spChg chg="mod">
          <ac:chgData name="Inna Anatolievna Davidova" userId="615709de-f45c-42cb-8bad-60412f98c39f" providerId="ADAL" clId="{16162BB7-6B50-47FD-93D7-EE1C2792FAAF}" dt="2019-07-02T11:00:35.904" v="14550" actId="313"/>
          <ac:spMkLst>
            <pc:docMk/>
            <pc:sldMk cId="4149073275" sldId="263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16162BB7-6B50-47FD-93D7-EE1C2792FAAF}" dt="2019-07-02T09:45:50.112" v="7706" actId="20577"/>
          <ac:spMkLst>
            <pc:docMk/>
            <pc:sldMk cId="4149073275" sldId="263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16162BB7-6B50-47FD-93D7-EE1C2792FAAF}" dt="2019-07-02T11:04:16.050" v="14801" actId="313"/>
        <pc:sldMkLst>
          <pc:docMk/>
          <pc:sldMk cId="3210647153" sldId="264"/>
        </pc:sldMkLst>
        <pc:spChg chg="mod">
          <ac:chgData name="Inna Anatolievna Davidova" userId="615709de-f45c-42cb-8bad-60412f98c39f" providerId="ADAL" clId="{16162BB7-6B50-47FD-93D7-EE1C2792FAAF}" dt="2019-07-02T11:04:16.050" v="14801" actId="313"/>
          <ac:spMkLst>
            <pc:docMk/>
            <pc:sldMk cId="3210647153" sldId="264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16162BB7-6B50-47FD-93D7-EE1C2792FAAF}" dt="2019-07-02T09:54:41.137" v="9249" actId="20577"/>
          <ac:spMkLst>
            <pc:docMk/>
            <pc:sldMk cId="3210647153" sldId="264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16162BB7-6B50-47FD-93D7-EE1C2792FAAF}" dt="2019-07-02T10:36:51.621" v="13408" actId="20577"/>
        <pc:sldMkLst>
          <pc:docMk/>
          <pc:sldMk cId="4192866402" sldId="265"/>
        </pc:sldMkLst>
        <pc:spChg chg="mod">
          <ac:chgData name="Inna Anatolievna Davidova" userId="615709de-f45c-42cb-8bad-60412f98c39f" providerId="ADAL" clId="{16162BB7-6B50-47FD-93D7-EE1C2792FAAF}" dt="2019-07-02T10:36:51.621" v="13408" actId="20577"/>
          <ac:spMkLst>
            <pc:docMk/>
            <pc:sldMk cId="4192866402" sldId="265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16162BB7-6B50-47FD-93D7-EE1C2792FAAF}" dt="2019-07-02T08:55:54.625" v="632" actId="6549"/>
          <ac:spMkLst>
            <pc:docMk/>
            <pc:sldMk cId="4192866402" sldId="265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16162BB7-6B50-47FD-93D7-EE1C2792FAAF}" dt="2019-07-02T10:40:29.541" v="13579" actId="20577"/>
        <pc:sldMkLst>
          <pc:docMk/>
          <pc:sldMk cId="510908812" sldId="266"/>
        </pc:sldMkLst>
        <pc:spChg chg="mod">
          <ac:chgData name="Inna Anatolievna Davidova" userId="615709de-f45c-42cb-8bad-60412f98c39f" providerId="ADAL" clId="{16162BB7-6B50-47FD-93D7-EE1C2792FAAF}" dt="2019-07-02T10:40:29.541" v="13579" actId="20577"/>
          <ac:spMkLst>
            <pc:docMk/>
            <pc:sldMk cId="510908812" sldId="266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16162BB7-6B50-47FD-93D7-EE1C2792FAAF}" dt="2019-07-02T09:00:05.281" v="1438"/>
          <ac:spMkLst>
            <pc:docMk/>
            <pc:sldMk cId="510908812" sldId="266"/>
            <ac:spMk id="4" creationId="{00000000-0000-0000-0000-000000000000}"/>
          </ac:spMkLst>
        </pc:spChg>
      </pc:sldChg>
      <pc:sldChg chg="modSp">
        <pc:chgData name="Inna Anatolievna Davidova" userId="615709de-f45c-42cb-8bad-60412f98c39f" providerId="ADAL" clId="{16162BB7-6B50-47FD-93D7-EE1C2792FAAF}" dt="2019-07-02T11:06:35.304" v="14905" actId="20577"/>
        <pc:sldMkLst>
          <pc:docMk/>
          <pc:sldMk cId="169264057" sldId="267"/>
        </pc:sldMkLst>
        <pc:spChg chg="mod">
          <ac:chgData name="Inna Anatolievna Davidova" userId="615709de-f45c-42cb-8bad-60412f98c39f" providerId="ADAL" clId="{16162BB7-6B50-47FD-93D7-EE1C2792FAAF}" dt="2019-07-02T11:06:35.304" v="14905" actId="20577"/>
          <ac:spMkLst>
            <pc:docMk/>
            <pc:sldMk cId="169264057" sldId="267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16162BB7-6B50-47FD-93D7-EE1C2792FAAF}" dt="2019-07-02T10:27:40.736" v="12975" actId="313"/>
          <ac:spMkLst>
            <pc:docMk/>
            <pc:sldMk cId="169264057" sldId="267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16162BB7-6B50-47FD-93D7-EE1C2792FAAF}" dt="2019-07-02T10:44:43.718" v="13782" actId="6549"/>
        <pc:sldMkLst>
          <pc:docMk/>
          <pc:sldMk cId="1629744270" sldId="269"/>
        </pc:sldMkLst>
        <pc:spChg chg="mod">
          <ac:chgData name="Inna Anatolievna Davidova" userId="615709de-f45c-42cb-8bad-60412f98c39f" providerId="ADAL" clId="{16162BB7-6B50-47FD-93D7-EE1C2792FAAF}" dt="2019-07-02T10:44:08.712" v="13730" actId="20577"/>
          <ac:spMkLst>
            <pc:docMk/>
            <pc:sldMk cId="1629744270" sldId="269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16162BB7-6B50-47FD-93D7-EE1C2792FAAF}" dt="2019-07-02T10:44:43.718" v="13782" actId="6549"/>
          <ac:spMkLst>
            <pc:docMk/>
            <pc:sldMk cId="1629744270" sldId="269"/>
            <ac:spMk id="8" creationId="{00000000-0000-0000-0000-000000000000}"/>
          </ac:spMkLst>
        </pc:spChg>
        <pc:spChg chg="mod">
          <ac:chgData name="Inna Anatolievna Davidova" userId="615709de-f45c-42cb-8bad-60412f98c39f" providerId="ADAL" clId="{16162BB7-6B50-47FD-93D7-EE1C2792FAAF}" dt="2019-07-02T09:06:32.882" v="3203"/>
          <ac:spMkLst>
            <pc:docMk/>
            <pc:sldMk cId="1629744270" sldId="269"/>
            <ac:spMk id="10" creationId="{00000000-0000-0000-0000-000000000000}"/>
          </ac:spMkLst>
        </pc:spChg>
      </pc:sldChg>
      <pc:sldChg chg="modSp">
        <pc:chgData name="Inna Anatolievna Davidova" userId="615709de-f45c-42cb-8bad-60412f98c39f" providerId="ADAL" clId="{16162BB7-6B50-47FD-93D7-EE1C2792FAAF}" dt="2019-07-02T10:48:42.565" v="14015" actId="20577"/>
        <pc:sldMkLst>
          <pc:docMk/>
          <pc:sldMk cId="3690946091" sldId="270"/>
        </pc:sldMkLst>
        <pc:spChg chg="mod">
          <ac:chgData name="Inna Anatolievna Davidova" userId="615709de-f45c-42cb-8bad-60412f98c39f" providerId="ADAL" clId="{16162BB7-6B50-47FD-93D7-EE1C2792FAAF}" dt="2019-07-02T10:48:01.557" v="13969" actId="20577"/>
          <ac:spMkLst>
            <pc:docMk/>
            <pc:sldMk cId="3690946091" sldId="270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16162BB7-6B50-47FD-93D7-EE1C2792FAAF}" dt="2019-07-02T10:48:42.565" v="14015" actId="20577"/>
          <ac:spMkLst>
            <pc:docMk/>
            <pc:sldMk cId="3690946091" sldId="270"/>
            <ac:spMk id="7" creationId="{00000000-0000-0000-0000-000000000000}"/>
          </ac:spMkLst>
        </pc:spChg>
        <pc:spChg chg="mod">
          <ac:chgData name="Inna Anatolievna Davidova" userId="615709de-f45c-42cb-8bad-60412f98c39f" providerId="ADAL" clId="{16162BB7-6B50-47FD-93D7-EE1C2792FAAF}" dt="2019-07-02T09:09:49.214" v="4067" actId="20577"/>
          <ac:spMkLst>
            <pc:docMk/>
            <pc:sldMk cId="3690946091" sldId="270"/>
            <ac:spMk id="9" creationId="{00000000-0000-0000-0000-000000000000}"/>
          </ac:spMkLst>
        </pc:spChg>
      </pc:sldChg>
      <pc:sldChg chg="modSp">
        <pc:chgData name="Inna Anatolievna Davidova" userId="615709de-f45c-42cb-8bad-60412f98c39f" providerId="ADAL" clId="{16162BB7-6B50-47FD-93D7-EE1C2792FAAF}" dt="2019-07-02T10:46:12.441" v="13850" actId="6549"/>
        <pc:sldMkLst>
          <pc:docMk/>
          <pc:sldMk cId="365290414" sldId="271"/>
        </pc:sldMkLst>
        <pc:spChg chg="mod">
          <ac:chgData name="Inna Anatolievna Davidova" userId="615709de-f45c-42cb-8bad-60412f98c39f" providerId="ADAL" clId="{16162BB7-6B50-47FD-93D7-EE1C2792FAAF}" dt="2019-07-02T10:46:12.441" v="13850" actId="6549"/>
          <ac:spMkLst>
            <pc:docMk/>
            <pc:sldMk cId="365290414" sldId="271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16162BB7-6B50-47FD-93D7-EE1C2792FAAF}" dt="2019-07-02T09:08:26.325" v="3648"/>
          <ac:spMkLst>
            <pc:docMk/>
            <pc:sldMk cId="365290414" sldId="271"/>
            <ac:spMk id="5" creationId="{00000000-0000-0000-0000-000000000000}"/>
          </ac:spMkLst>
        </pc:spChg>
      </pc:sldChg>
      <pc:sldChg chg="modSp">
        <pc:chgData name="Inna Anatolievna Davidova" userId="615709de-f45c-42cb-8bad-60412f98c39f" providerId="ADAL" clId="{16162BB7-6B50-47FD-93D7-EE1C2792FAAF}" dt="2019-07-02T10:50:47.481" v="14063" actId="6549"/>
        <pc:sldMkLst>
          <pc:docMk/>
          <pc:sldMk cId="858699550" sldId="272"/>
        </pc:sldMkLst>
        <pc:spChg chg="mod">
          <ac:chgData name="Inna Anatolievna Davidova" userId="615709de-f45c-42cb-8bad-60412f98c39f" providerId="ADAL" clId="{16162BB7-6B50-47FD-93D7-EE1C2792FAAF}" dt="2019-07-02T10:50:47.481" v="14063" actId="6549"/>
          <ac:spMkLst>
            <pc:docMk/>
            <pc:sldMk cId="858699550" sldId="272"/>
            <ac:spMk id="9" creationId="{00000000-0000-0000-0000-000000000000}"/>
          </ac:spMkLst>
        </pc:spChg>
        <pc:spChg chg="mod">
          <ac:chgData name="Inna Anatolievna Davidova" userId="615709de-f45c-42cb-8bad-60412f98c39f" providerId="ADAL" clId="{16162BB7-6B50-47FD-93D7-EE1C2792FAAF}" dt="2019-07-02T09:11:49.824" v="4533"/>
          <ac:spMkLst>
            <pc:docMk/>
            <pc:sldMk cId="858699550" sldId="272"/>
            <ac:spMk id="12" creationId="{00000000-0000-0000-0000-000000000000}"/>
          </ac:spMkLst>
        </pc:spChg>
      </pc:sldChg>
      <pc:sldChg chg="modSp">
        <pc:chgData name="Inna Anatolievna Davidova" userId="615709de-f45c-42cb-8bad-60412f98c39f" providerId="ADAL" clId="{16162BB7-6B50-47FD-93D7-EE1C2792FAAF}" dt="2019-07-02T11:01:46.773" v="14614" actId="20577"/>
        <pc:sldMkLst>
          <pc:docMk/>
          <pc:sldMk cId="1236940053" sldId="273"/>
        </pc:sldMkLst>
        <pc:spChg chg="mod">
          <ac:chgData name="Inna Anatolievna Davidova" userId="615709de-f45c-42cb-8bad-60412f98c39f" providerId="ADAL" clId="{16162BB7-6B50-47FD-93D7-EE1C2792FAAF}" dt="2019-07-02T11:01:46.773" v="14614" actId="20577"/>
          <ac:spMkLst>
            <pc:docMk/>
            <pc:sldMk cId="1236940053" sldId="273"/>
            <ac:spMk id="3" creationId="{00000000-0000-0000-0000-000000000000}"/>
          </ac:spMkLst>
        </pc:spChg>
        <pc:spChg chg="mod">
          <ac:chgData name="Inna Anatolievna Davidova" userId="615709de-f45c-42cb-8bad-60412f98c39f" providerId="ADAL" clId="{16162BB7-6B50-47FD-93D7-EE1C2792FAAF}" dt="2019-07-02T09:52:41.126" v="8696"/>
          <ac:spMkLst>
            <pc:docMk/>
            <pc:sldMk cId="1236940053" sldId="273"/>
            <ac:spMk id="8" creationId="{00000000-0000-0000-0000-000000000000}"/>
          </ac:spMkLst>
        </pc:spChg>
      </pc:sldChg>
      <pc:sldChg chg="modSp">
        <pc:chgData name="Inna Anatolievna Davidova" userId="615709de-f45c-42cb-8bad-60412f98c39f" providerId="ADAL" clId="{16162BB7-6B50-47FD-93D7-EE1C2792FAAF}" dt="2019-07-02T11:07:54.150" v="14976" actId="6549"/>
        <pc:sldMkLst>
          <pc:docMk/>
          <pc:sldMk cId="1072422387" sldId="274"/>
        </pc:sldMkLst>
        <pc:spChg chg="mod">
          <ac:chgData name="Inna Anatolievna Davidova" userId="615709de-f45c-42cb-8bad-60412f98c39f" providerId="ADAL" clId="{16162BB7-6B50-47FD-93D7-EE1C2792FAAF}" dt="2019-07-02T10:04:40.299" v="11754" actId="313"/>
          <ac:spMkLst>
            <pc:docMk/>
            <pc:sldMk cId="1072422387" sldId="274"/>
            <ac:spMk id="4" creationId="{00000000-0000-0000-0000-000000000000}"/>
          </ac:spMkLst>
        </pc:spChg>
        <pc:spChg chg="mod">
          <ac:chgData name="Inna Anatolievna Davidova" userId="615709de-f45c-42cb-8bad-60412f98c39f" providerId="ADAL" clId="{16162BB7-6B50-47FD-93D7-EE1C2792FAAF}" dt="2019-07-02T11:07:16.592" v="14925" actId="313"/>
          <ac:spMkLst>
            <pc:docMk/>
            <pc:sldMk cId="1072422387" sldId="274"/>
            <ac:spMk id="5" creationId="{00000000-0000-0000-0000-000000000000}"/>
          </ac:spMkLst>
        </pc:spChg>
        <pc:spChg chg="mod">
          <ac:chgData name="Inna Anatolievna Davidova" userId="615709de-f45c-42cb-8bad-60412f98c39f" providerId="ADAL" clId="{16162BB7-6B50-47FD-93D7-EE1C2792FAAF}" dt="2019-07-02T10:05:10.658" v="11786" actId="6549"/>
          <ac:spMkLst>
            <pc:docMk/>
            <pc:sldMk cId="1072422387" sldId="274"/>
            <ac:spMk id="6" creationId="{00000000-0000-0000-0000-000000000000}"/>
          </ac:spMkLst>
        </pc:spChg>
        <pc:spChg chg="mod">
          <ac:chgData name="Inna Anatolievna Davidova" userId="615709de-f45c-42cb-8bad-60412f98c39f" providerId="ADAL" clId="{16162BB7-6B50-47FD-93D7-EE1C2792FAAF}" dt="2019-07-02T11:06:58.330" v="14909" actId="20577"/>
          <ac:spMkLst>
            <pc:docMk/>
            <pc:sldMk cId="1072422387" sldId="274"/>
            <ac:spMk id="7" creationId="{00000000-0000-0000-0000-000000000000}"/>
          </ac:spMkLst>
        </pc:spChg>
        <pc:spChg chg="mod">
          <ac:chgData name="Inna Anatolievna Davidova" userId="615709de-f45c-42cb-8bad-60412f98c39f" providerId="ADAL" clId="{16162BB7-6B50-47FD-93D7-EE1C2792FAAF}" dt="2019-07-02T10:04:37.723" v="11753" actId="313"/>
          <ac:spMkLst>
            <pc:docMk/>
            <pc:sldMk cId="1072422387" sldId="274"/>
            <ac:spMk id="8" creationId="{00000000-0000-0000-0000-000000000000}"/>
          </ac:spMkLst>
        </pc:spChg>
        <pc:spChg chg="mod">
          <ac:chgData name="Inna Anatolievna Davidova" userId="615709de-f45c-42cb-8bad-60412f98c39f" providerId="ADAL" clId="{16162BB7-6B50-47FD-93D7-EE1C2792FAAF}" dt="2019-07-02T11:07:54.150" v="14976" actId="6549"/>
          <ac:spMkLst>
            <pc:docMk/>
            <pc:sldMk cId="1072422387" sldId="274"/>
            <ac:spMk id="9" creationId="{00000000-0000-0000-0000-000000000000}"/>
          </ac:spMkLst>
        </pc:spChg>
        <pc:spChg chg="mod">
          <ac:chgData name="Inna Anatolievna Davidova" userId="615709de-f45c-42cb-8bad-60412f98c39f" providerId="ADAL" clId="{16162BB7-6B50-47FD-93D7-EE1C2792FAAF}" dt="2019-07-02T11:06:54.088" v="14908" actId="20577"/>
          <ac:spMkLst>
            <pc:docMk/>
            <pc:sldMk cId="1072422387" sldId="274"/>
            <ac:spMk id="18" creationId="{00000000-0000-0000-0000-000000000000}"/>
          </ac:spMkLst>
        </pc:spChg>
      </pc:sldChg>
      <pc:sldChg chg="modSp">
        <pc:chgData name="Inna Anatolievna Davidova" userId="615709de-f45c-42cb-8bad-60412f98c39f" providerId="ADAL" clId="{16162BB7-6B50-47FD-93D7-EE1C2792FAAF}" dt="2019-07-02T10:31:47.974" v="13204" actId="20577"/>
        <pc:sldMkLst>
          <pc:docMk/>
          <pc:sldMk cId="3218588707" sldId="275"/>
        </pc:sldMkLst>
        <pc:spChg chg="mod">
          <ac:chgData name="Inna Anatolievna Davidova" userId="615709de-f45c-42cb-8bad-60412f98c39f" providerId="ADAL" clId="{16162BB7-6B50-47FD-93D7-EE1C2792FAAF}" dt="2019-07-02T10:31:47.974" v="13204" actId="20577"/>
          <ac:spMkLst>
            <pc:docMk/>
            <pc:sldMk cId="3218588707" sldId="275"/>
            <ac:spMk id="2" creationId="{00000000-0000-0000-0000-000000000000}"/>
          </ac:spMkLst>
        </pc:spChg>
      </pc:sldChg>
      <pc:sldChg chg="modSp">
        <pc:chgData name="Inna Anatolievna Davidova" userId="615709de-f45c-42cb-8bad-60412f98c39f" providerId="ADAL" clId="{16162BB7-6B50-47FD-93D7-EE1C2792FAAF}" dt="2019-07-02T10:53:01.347" v="14156" actId="20577"/>
        <pc:sldMkLst>
          <pc:docMk/>
          <pc:sldMk cId="2764710111" sldId="276"/>
        </pc:sldMkLst>
        <pc:spChg chg="mod">
          <ac:chgData name="Inna Anatolievna Davidova" userId="615709de-f45c-42cb-8bad-60412f98c39f" providerId="ADAL" clId="{16162BB7-6B50-47FD-93D7-EE1C2792FAAF}" dt="2019-07-02T09:27:34.453" v="5111" actId="313"/>
          <ac:spMkLst>
            <pc:docMk/>
            <pc:sldMk cId="2764710111" sldId="276"/>
            <ac:spMk id="3" creationId="{00000000-0000-0000-0000-000000000000}"/>
          </ac:spMkLst>
        </pc:spChg>
        <pc:spChg chg="mod">
          <ac:chgData name="Inna Anatolievna Davidova" userId="615709de-f45c-42cb-8bad-60412f98c39f" providerId="ADAL" clId="{16162BB7-6B50-47FD-93D7-EE1C2792FAAF}" dt="2019-07-02T10:53:01.347" v="14156" actId="20577"/>
          <ac:spMkLst>
            <pc:docMk/>
            <pc:sldMk cId="2764710111" sldId="276"/>
            <ac:spMk id="4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vndimitrova\AppData\Local\Microsoft\Windows\Temporary%20Internet%20Files\Content.Outlook\OPAABLYT\Fiscal%20Governance%20Indicator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vndimitrova\AppData\Local\Microsoft\Windows\Temporary%20Internet%20Files\Content.Outlook\OPAABLYT\Fiscal%20Governance%20Indicators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vndimitrova\Desktop\OECD\&#1052;&#1080;&#1085;&#1089;&#1082;\Copy%20of%20Adherence%20to%20Fiscal%20Rul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baseline="0" dirty="0">
                <a:solidFill>
                  <a:schemeClr val="tx1"/>
                </a:solidFill>
              </a:rPr>
              <a:t>Индекс среднесрочной </a:t>
            </a:r>
            <a:r>
              <a:rPr lang="ru-RU" sz="1400" b="0" i="0" u="none" strike="noStrike" baseline="0" dirty="0">
                <a:effectLst/>
              </a:rPr>
              <a:t>структуры </a:t>
            </a:r>
            <a:r>
              <a:rPr lang="ru-RU" baseline="0" dirty="0">
                <a:solidFill>
                  <a:schemeClr val="tx1"/>
                </a:solidFill>
              </a:rPr>
              <a:t>бюджета</a:t>
            </a:r>
            <a:endParaRPr lang="en-US" baseline="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'MTBF Index'!$A$36</c:f>
              <c:strCache>
                <c:ptCount val="1"/>
                <c:pt idx="0">
                  <c:v>BG</c:v>
                </c:pt>
              </c:strCache>
            </c:strRef>
          </c:tx>
          <c:dPt>
            <c:idx val="7"/>
            <c:bubble3D val="0"/>
            <c:spPr/>
            <c:extLst>
              <c:ext xmlns:c16="http://schemas.microsoft.com/office/drawing/2014/chart" uri="{C3380CC4-5D6E-409C-BE32-E72D297353CC}">
                <c16:uniqueId val="{00000005-4396-4F35-B8E0-3E52DF0F7561}"/>
              </c:ext>
            </c:extLst>
          </c:dPt>
          <c:dPt>
            <c:idx val="8"/>
            <c:bubble3D val="0"/>
            <c:spPr/>
            <c:extLst>
              <c:ext xmlns:c16="http://schemas.microsoft.com/office/drawing/2014/chart" uri="{C3380CC4-5D6E-409C-BE32-E72D297353CC}">
                <c16:uniqueId val="{00000004-4396-4F35-B8E0-3E52DF0F7561}"/>
              </c:ext>
            </c:extLst>
          </c:dPt>
          <c:cat>
            <c:numRef>
              <c:f>'MTBF Index'!$B$35:$J$35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'MTBF Index'!$B$36:$J$36</c:f>
              <c:numCache>
                <c:formatCode>0.00</c:formatCode>
                <c:ptCount val="9"/>
                <c:pt idx="0">
                  <c:v>0.53826376711660795</c:v>
                </c:pt>
                <c:pt idx="1">
                  <c:v>0.53826376711660795</c:v>
                </c:pt>
                <c:pt idx="2">
                  <c:v>0.53826376711660795</c:v>
                </c:pt>
                <c:pt idx="3">
                  <c:v>0.53826376711660795</c:v>
                </c:pt>
                <c:pt idx="4">
                  <c:v>0.75356927396325124</c:v>
                </c:pt>
                <c:pt idx="5">
                  <c:v>0.75333333333333341</c:v>
                </c:pt>
                <c:pt idx="6">
                  <c:v>0.73333333333333339</c:v>
                </c:pt>
                <c:pt idx="7">
                  <c:v>0.73333333333333339</c:v>
                </c:pt>
                <c:pt idx="8">
                  <c:v>0.73333333333333339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396-4F35-B8E0-3E52DF0F7561}"/>
            </c:ext>
          </c:extLst>
        </c:ser>
        <c:ser>
          <c:idx val="1"/>
          <c:order val="1"/>
          <c:tx>
            <c:strRef>
              <c:f>'MTBF Index'!$A$37</c:f>
              <c:strCache>
                <c:ptCount val="1"/>
                <c:pt idx="0">
                  <c:v>EU 28</c:v>
                </c:pt>
              </c:strCache>
            </c:strRef>
          </c:tx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3-4396-4F35-B8E0-3E52DF0F7561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2-4396-4F35-B8E0-3E52DF0F7561}"/>
              </c:ext>
            </c:extLst>
          </c:dPt>
          <c:cat>
            <c:numRef>
              <c:f>'MTBF Index'!$B$35:$J$35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'MTBF Index'!$B$37:$J$37</c:f>
              <c:numCache>
                <c:formatCode>0.00</c:formatCode>
                <c:ptCount val="9"/>
                <c:pt idx="0">
                  <c:v>0.53633945619220091</c:v>
                </c:pt>
                <c:pt idx="1">
                  <c:v>0.5619535335542013</c:v>
                </c:pt>
                <c:pt idx="2">
                  <c:v>0.599153698291084</c:v>
                </c:pt>
                <c:pt idx="3">
                  <c:v>0.63154232636204533</c:v>
                </c:pt>
                <c:pt idx="4">
                  <c:v>0.67118723744442543</c:v>
                </c:pt>
                <c:pt idx="5">
                  <c:v>0.67952380952380964</c:v>
                </c:pt>
                <c:pt idx="6">
                  <c:v>0.67976190476190468</c:v>
                </c:pt>
                <c:pt idx="7">
                  <c:v>0.68214285714285705</c:v>
                </c:pt>
                <c:pt idx="8">
                  <c:v>0.69404761904761891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396-4F35-B8E0-3E52DF0F75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316928"/>
        <c:axId val="86318464"/>
      </c:lineChart>
      <c:catAx>
        <c:axId val="86316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accent3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318464"/>
        <c:crosses val="autoZero"/>
        <c:auto val="1"/>
        <c:lblAlgn val="ctr"/>
        <c:lblOffset val="100"/>
        <c:noMultiLvlLbl val="0"/>
      </c:catAx>
      <c:valAx>
        <c:axId val="86318464"/>
        <c:scaling>
          <c:orientation val="minMax"/>
          <c:min val="0.4"/>
        </c:scaling>
        <c:delete val="0"/>
        <c:axPos val="l"/>
        <c:numFmt formatCode="0.00" sourceLinked="1"/>
        <c:majorTickMark val="out"/>
        <c:minorTickMark val="none"/>
        <c:tickLblPos val="nextTo"/>
        <c:spPr>
          <a:noFill/>
          <a:ln>
            <a:solidFill>
              <a:schemeClr val="accent3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316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7388670166229249E-2"/>
          <c:y val="0.89409667541557303"/>
          <c:w val="0.26633377077865267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dirty="0" err="1">
                <a:solidFill>
                  <a:schemeClr val="tx1"/>
                </a:solidFill>
              </a:rPr>
              <a:t>Стадартизированный</a:t>
            </a:r>
            <a:r>
              <a:rPr lang="ru-RU" dirty="0">
                <a:solidFill>
                  <a:schemeClr val="tx1"/>
                </a:solidFill>
              </a:rPr>
              <a:t> индекс бюджетных правил</a:t>
            </a:r>
            <a:endParaRPr lang="en-US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'Fiscal Rule Index'!$B$37</c:f>
              <c:strCache>
                <c:ptCount val="1"/>
                <c:pt idx="0">
                  <c:v>BG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'Fiscal Rule Index'!$C$36:$J$36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strCache>
            </c:strRef>
          </c:cat>
          <c:val>
            <c:numRef>
              <c:f>'Fiscal Rule Index'!$C$37:$J$37</c:f>
              <c:numCache>
                <c:formatCode>0\,0</c:formatCode>
                <c:ptCount val="8"/>
                <c:pt idx="0">
                  <c:v>0.89922199999999997</c:v>
                </c:pt>
                <c:pt idx="1">
                  <c:v>1.2276819999999999</c:v>
                </c:pt>
                <c:pt idx="2">
                  <c:v>1.4519960000000001</c:v>
                </c:pt>
                <c:pt idx="3">
                  <c:v>1.4519960000000001</c:v>
                </c:pt>
                <c:pt idx="4">
                  <c:v>2.9260579999999998</c:v>
                </c:pt>
                <c:pt idx="5">
                  <c:v>3.1123189999999998</c:v>
                </c:pt>
                <c:pt idx="6">
                  <c:v>3.1884250000000001</c:v>
                </c:pt>
                <c:pt idx="7">
                  <c:v>3.3746860000000001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E83-4861-A6BD-8AFE19BE347D}"/>
            </c:ext>
          </c:extLst>
        </c:ser>
        <c:ser>
          <c:idx val="1"/>
          <c:order val="1"/>
          <c:tx>
            <c:strRef>
              <c:f>'Fiscal Rule Index'!$B$38</c:f>
              <c:strCache>
                <c:ptCount val="1"/>
                <c:pt idx="0">
                  <c:v>min in EU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'Fiscal Rule Index'!$C$36:$J$36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strCache>
            </c:strRef>
          </c:cat>
          <c:val>
            <c:numRef>
              <c:f>'Fiscal Rule Index'!$C$38:$J$38</c:f>
              <c:numCache>
                <c:formatCode>0\,0</c:formatCode>
                <c:ptCount val="8"/>
                <c:pt idx="0">
                  <c:v>-0.94817099999999999</c:v>
                </c:pt>
                <c:pt idx="1">
                  <c:v>-0.94817099999999999</c:v>
                </c:pt>
                <c:pt idx="2">
                  <c:v>-0.94817099999999999</c:v>
                </c:pt>
                <c:pt idx="3">
                  <c:v>-0.94817099999999999</c:v>
                </c:pt>
                <c:pt idx="4">
                  <c:v>-0.94817099999999999</c:v>
                </c:pt>
                <c:pt idx="5">
                  <c:v>-0.94817099999999999</c:v>
                </c:pt>
                <c:pt idx="6">
                  <c:v>-0.94817099999999999</c:v>
                </c:pt>
                <c:pt idx="7">
                  <c:v>-1.3257E-2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E83-4861-A6BD-8AFE19BE347D}"/>
            </c:ext>
          </c:extLst>
        </c:ser>
        <c:ser>
          <c:idx val="2"/>
          <c:order val="2"/>
          <c:tx>
            <c:strRef>
              <c:f>'Fiscal Rule Index'!$B$39</c:f>
              <c:strCache>
                <c:ptCount val="1"/>
                <c:pt idx="0">
                  <c:v>max in EU</c:v>
                </c:pt>
              </c:strCache>
            </c:strRef>
          </c:tx>
          <c:spPr>
            <a:ln w="3175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'Fiscal Rule Index'!$C$36:$J$36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strCache>
            </c:strRef>
          </c:cat>
          <c:val>
            <c:numRef>
              <c:f>'Fiscal Rule Index'!$C$39:$J$39</c:f>
              <c:numCache>
                <c:formatCode>0\,0</c:formatCode>
                <c:ptCount val="8"/>
                <c:pt idx="0">
                  <c:v>1.5840529999999999</c:v>
                </c:pt>
                <c:pt idx="1">
                  <c:v>1.5840529999999999</c:v>
                </c:pt>
                <c:pt idx="2">
                  <c:v>1.9301710000000001</c:v>
                </c:pt>
                <c:pt idx="3">
                  <c:v>1.9301710000000001</c:v>
                </c:pt>
                <c:pt idx="4">
                  <c:v>3.3166280000000001</c:v>
                </c:pt>
                <c:pt idx="5">
                  <c:v>3.245018</c:v>
                </c:pt>
                <c:pt idx="6">
                  <c:v>3.4041519999999998</c:v>
                </c:pt>
                <c:pt idx="7">
                  <c:v>3.3746860000000001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E83-4861-A6BD-8AFE19BE347D}"/>
            </c:ext>
          </c:extLst>
        </c:ser>
        <c:ser>
          <c:idx val="3"/>
          <c:order val="3"/>
          <c:tx>
            <c:strRef>
              <c:f>'Fiscal Rule Index'!$B$40</c:f>
              <c:strCache>
                <c:ptCount val="1"/>
                <c:pt idx="0">
                  <c:v>EU 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'Fiscal Rule Index'!$C$36:$J$36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strCache>
            </c:strRef>
          </c:cat>
          <c:val>
            <c:numRef>
              <c:f>'Fiscal Rule Index'!$C$40:$J$40</c:f>
              <c:numCache>
                <c:formatCode>0\,0</c:formatCode>
                <c:ptCount val="8"/>
                <c:pt idx="0">
                  <c:v>9.7331785714285645E-3</c:v>
                </c:pt>
                <c:pt idx="1">
                  <c:v>9.2457857142857189E-2</c:v>
                </c:pt>
                <c:pt idx="2">
                  <c:v>0.19885314285714287</c:v>
                </c:pt>
                <c:pt idx="3">
                  <c:v>0.67930103571428579</c:v>
                </c:pt>
                <c:pt idx="4">
                  <c:v>1.3615219999999997</c:v>
                </c:pt>
                <c:pt idx="5">
                  <c:v>1.5238192142857141</c:v>
                </c:pt>
                <c:pt idx="6">
                  <c:v>1.5583859999999998</c:v>
                </c:pt>
                <c:pt idx="7">
                  <c:v>1.7197609642857137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E83-4861-A6BD-8AFE19BE34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555904"/>
        <c:axId val="92558080"/>
      </c:lineChart>
      <c:catAx>
        <c:axId val="92555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accent3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558080"/>
        <c:crosses val="autoZero"/>
        <c:auto val="1"/>
        <c:lblAlgn val="ctr"/>
        <c:lblOffset val="100"/>
        <c:noMultiLvlLbl val="0"/>
      </c:catAx>
      <c:valAx>
        <c:axId val="92558080"/>
        <c:scaling>
          <c:orientation val="minMax"/>
        </c:scaling>
        <c:delete val="0"/>
        <c:axPos val="l"/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accent3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555904"/>
        <c:crosses val="autoZero"/>
        <c:crossBetween val="between"/>
        <c:majorUnit val="1"/>
        <c:minorUnit val="0.1"/>
      </c:valAx>
      <c:spPr>
        <a:noFill/>
        <a:ln w="25400"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.13571850393700788"/>
          <c:y val="0.87708429124804466"/>
          <c:w val="0.32578521434820645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en-US" sz="1000" b="0" dirty="0"/>
              <a:t>% </a:t>
            </a:r>
            <a:r>
              <a:rPr lang="ru-RU" sz="1000" b="0" dirty="0"/>
              <a:t>ВВП</a:t>
            </a:r>
            <a:endParaRPr lang="en-US" sz="1000" b="0" dirty="0"/>
          </a:p>
        </c:rich>
      </c:tx>
      <c:layout>
        <c:manualLayout>
          <c:xMode val="edge"/>
          <c:yMode val="edge"/>
          <c:x val="6.4029151081978541E-2"/>
          <c:y val="5.13876553647629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3040584330847613"/>
          <c:y val="0.1525164230894038"/>
          <c:w val="0.82170592156427069"/>
          <c:h val="0.63467487313851612"/>
        </c:manualLayout>
      </c:layout>
      <c:lineChart>
        <c:grouping val="standard"/>
        <c:varyColors val="0"/>
        <c:ser>
          <c:idx val="0"/>
          <c:order val="0"/>
          <c:tx>
            <c:strRef>
              <c:f>new!$A$3</c:f>
              <c:strCache>
                <c:ptCount val="1"/>
                <c:pt idx="0">
                  <c:v>Public debt</c:v>
                </c:pt>
              </c:strCache>
            </c:strRef>
          </c:tx>
          <c:spPr>
            <a:ln w="34925" cap="rnd">
              <a:solidFill>
                <a:schemeClr val="bg1"/>
              </a:solidFill>
              <a:prstDash val="solid"/>
              <a:round/>
            </a:ln>
            <a:effectLst/>
          </c:spPr>
          <c:marker>
            <c:symbol val="circle"/>
            <c:size val="6"/>
            <c:spPr>
              <a:solidFill>
                <a:srgbClr val="FFC000"/>
              </a:solidFill>
              <a:ln w="9525">
                <a:solidFill>
                  <a:schemeClr val="bg1"/>
                </a:solidFill>
              </a:ln>
              <a:effectLst/>
            </c:spPr>
          </c:marker>
          <c:cat>
            <c:numRef>
              <c:f>new!$B$2:$J$2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new!$B$3:$J$3</c:f>
              <c:numCache>
                <c:formatCode>0\,0%</c:formatCode>
                <c:ptCount val="9"/>
                <c:pt idx="0">
                  <c:v>0.15317854883805282</c:v>
                </c:pt>
                <c:pt idx="1">
                  <c:v>0.15218952671225319</c:v>
                </c:pt>
                <c:pt idx="2">
                  <c:v>0.16699398661481563</c:v>
                </c:pt>
                <c:pt idx="3">
                  <c:v>0.17073411558587134</c:v>
                </c:pt>
                <c:pt idx="4">
                  <c:v>0.27130647118089968</c:v>
                </c:pt>
                <c:pt idx="5" formatCode="0.00%">
                  <c:v>0.26211898774487252</c:v>
                </c:pt>
                <c:pt idx="6">
                  <c:v>0.2959548795855757</c:v>
                </c:pt>
                <c:pt idx="7">
                  <c:v>0.25636894437963903</c:v>
                </c:pt>
                <c:pt idx="8">
                  <c:v>0.22635940778090505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AFE-49C3-A683-63F4148B49C2}"/>
            </c:ext>
          </c:extLst>
        </c:ser>
        <c:ser>
          <c:idx val="1"/>
          <c:order val="1"/>
          <c:tx>
            <c:strRef>
              <c:f>new!$A$4</c:f>
              <c:strCache>
                <c:ptCount val="1"/>
                <c:pt idx="0">
                  <c:v>Public expenditures</c:v>
                </c:pt>
              </c:strCache>
            </c:strRef>
          </c:tx>
          <c:spPr>
            <a:ln w="38100" cap="rnd">
              <a:solidFill>
                <a:schemeClr val="bg1"/>
              </a:solidFill>
              <a:prstDash val="solid"/>
              <a:round/>
            </a:ln>
            <a:effectLst/>
          </c:spPr>
          <c:marker>
            <c:symbol val="circle"/>
            <c:size val="5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1-3AFE-49C3-A683-63F4148B49C2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2-3AFE-49C3-A683-63F4148B49C2}"/>
              </c:ext>
            </c:extLst>
          </c:dPt>
          <c:cat>
            <c:numRef>
              <c:f>new!$B$2:$J$2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new!$B$4:$J$4</c:f>
              <c:numCache>
                <c:formatCode>0\,0%</c:formatCode>
                <c:ptCount val="9"/>
                <c:pt idx="0">
                  <c:v>0.35783003022578658</c:v>
                </c:pt>
                <c:pt idx="1">
                  <c:v>0.3326751533773934</c:v>
                </c:pt>
                <c:pt idx="2">
                  <c:v>0.33920219849086813</c:v>
                </c:pt>
                <c:pt idx="3">
                  <c:v>0.37155719862642106</c:v>
                </c:pt>
                <c:pt idx="4">
                  <c:v>0.38781715291001284</c:v>
                </c:pt>
                <c:pt idx="5">
                  <c:v>0.39158569792188946</c:v>
                </c:pt>
                <c:pt idx="6">
                  <c:v>0.34517539981567191</c:v>
                </c:pt>
                <c:pt idx="7">
                  <c:v>0.34115410192808709</c:v>
                </c:pt>
                <c:pt idx="8">
                  <c:v>0.36613760244804872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AFE-49C3-A683-63F4148B49C2}"/>
            </c:ext>
          </c:extLst>
        </c:ser>
        <c:ser>
          <c:idx val="2"/>
          <c:order val="2"/>
          <c:tx>
            <c:strRef>
              <c:f>new!$A$5</c:f>
              <c:strCache>
                <c:ptCount val="1"/>
                <c:pt idx="0">
                  <c:v>Budget Balance</c:v>
                </c:pt>
              </c:strCache>
            </c:strRef>
          </c:tx>
          <c:spPr>
            <a:ln w="41275" cap="rnd">
              <a:solidFill>
                <a:schemeClr val="bg1"/>
              </a:solidFill>
              <a:prstDash val="solid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Pt>
            <c:idx val="0"/>
            <c:marker>
              <c:spPr>
                <a:solidFill>
                  <a:srgbClr val="C00000"/>
                </a:solidFill>
                <a:ln w="9525">
                  <a:solidFill>
                    <a:srgbClr val="FF0000"/>
                  </a:solidFill>
                </a:ln>
                <a:effectLst/>
              </c:spPr>
            </c:marker>
            <c:bubble3D val="0"/>
            <c:spPr>
              <a:ln w="412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3AFE-49C3-A683-63F4148B49C2}"/>
              </c:ext>
            </c:extLst>
          </c:dPt>
          <c:dPt>
            <c:idx val="1"/>
            <c:marker>
              <c:spPr>
                <a:solidFill>
                  <a:srgbClr val="06B2D4"/>
                </a:solidFill>
                <a:ln w="9525">
                  <a:solidFill>
                    <a:schemeClr val="accent5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BAA3-4EA8-8CC7-30DA20B3B0C5}"/>
              </c:ext>
            </c:extLst>
          </c:dPt>
          <c:dPt>
            <c:idx val="2"/>
            <c:marker>
              <c:spPr>
                <a:solidFill>
                  <a:srgbClr val="06B2D4"/>
                </a:solidFill>
                <a:ln w="9525">
                  <a:solidFill>
                    <a:schemeClr val="accent5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BAA3-4EA8-8CC7-30DA20B3B0C5}"/>
              </c:ext>
            </c:extLst>
          </c:dPt>
          <c:dPt>
            <c:idx val="3"/>
            <c:marker>
              <c:spPr>
                <a:solidFill>
                  <a:srgbClr val="06B2D4"/>
                </a:solidFill>
                <a:ln w="9525">
                  <a:solidFill>
                    <a:schemeClr val="accent5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BAA3-4EA8-8CC7-30DA20B3B0C5}"/>
              </c:ext>
            </c:extLst>
          </c:dPt>
          <c:dPt>
            <c:idx val="4"/>
            <c:marker>
              <c:spPr>
                <a:solidFill>
                  <a:srgbClr val="C00000"/>
                </a:solidFill>
                <a:ln w="9525">
                  <a:solidFill>
                    <a:srgbClr val="FF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3AFE-49C3-A683-63F4148B49C2}"/>
              </c:ext>
            </c:extLst>
          </c:dPt>
          <c:dPt>
            <c:idx val="5"/>
            <c:marker>
              <c:spPr>
                <a:solidFill>
                  <a:srgbClr val="06B2D4"/>
                </a:solidFill>
                <a:ln w="9525">
                  <a:solidFill>
                    <a:srgbClr val="0070C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3AFE-49C3-A683-63F4148B49C2}"/>
              </c:ext>
            </c:extLst>
          </c:dPt>
          <c:dPt>
            <c:idx val="6"/>
            <c:marker>
              <c:spPr>
                <a:solidFill>
                  <a:srgbClr val="06B2D4"/>
                </a:solidFill>
                <a:ln w="9525">
                  <a:solidFill>
                    <a:schemeClr val="accent5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BAA3-4EA8-8CC7-30DA20B3B0C5}"/>
              </c:ext>
            </c:extLst>
          </c:dPt>
          <c:dPt>
            <c:idx val="7"/>
            <c:marker>
              <c:spPr>
                <a:solidFill>
                  <a:srgbClr val="06B2D4"/>
                </a:solidFill>
                <a:ln w="9525">
                  <a:solidFill>
                    <a:schemeClr val="accent5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BAA3-4EA8-8CC7-30DA20B3B0C5}"/>
              </c:ext>
            </c:extLst>
          </c:dPt>
          <c:dPt>
            <c:idx val="8"/>
            <c:marker>
              <c:spPr>
                <a:solidFill>
                  <a:srgbClr val="06B2D4"/>
                </a:solidFill>
                <a:ln w="9525">
                  <a:solidFill>
                    <a:schemeClr val="accent5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BAA3-4EA8-8CC7-30DA20B3B0C5}"/>
              </c:ext>
            </c:extLst>
          </c:dPt>
          <c:cat>
            <c:numRef>
              <c:f>new!$B$2:$J$2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new!$B$5:$J$5</c:f>
              <c:numCache>
                <c:formatCode>0\,0%</c:formatCode>
                <c:ptCount val="9"/>
                <c:pt idx="0">
                  <c:v>-3.1134825809731311E-2</c:v>
                </c:pt>
                <c:pt idx="1">
                  <c:v>-1.9684785967051914E-2</c:v>
                </c:pt>
                <c:pt idx="2">
                  <c:v>-3.1991064305883494E-3</c:v>
                </c:pt>
                <c:pt idx="3">
                  <c:v>-3.6198748468261369E-3</c:v>
                </c:pt>
                <c:pt idx="4">
                  <c:v>-5.4839568045953128E-2</c:v>
                </c:pt>
                <c:pt idx="5">
                  <c:v>-1.67193808377675E-2</c:v>
                </c:pt>
                <c:pt idx="6">
                  <c:v>1.400212442362461E-3</c:v>
                </c:pt>
                <c:pt idx="7">
                  <c:v>1.1698548884345053E-2</c:v>
                </c:pt>
                <c:pt idx="8">
                  <c:v>1.9908888657267827E-2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3AFE-49C3-A683-63F4148B49C2}"/>
            </c:ext>
          </c:extLst>
        </c:ser>
        <c:ser>
          <c:idx val="3"/>
          <c:order val="3"/>
          <c:tx>
            <c:strRef>
              <c:f>new!$A$6</c:f>
              <c:strCache>
                <c:ptCount val="1"/>
                <c:pt idx="0">
                  <c:v>Public debt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new!$B$2:$J$2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new!$B$6:$J$6</c:f>
              <c:numCache>
                <c:formatCode>0\,0%</c:formatCode>
                <c:ptCount val="9"/>
                <c:pt idx="0">
                  <c:v>0.6</c:v>
                </c:pt>
                <c:pt idx="1">
                  <c:v>0.6</c:v>
                </c:pt>
                <c:pt idx="2">
                  <c:v>0.6</c:v>
                </c:pt>
                <c:pt idx="3">
                  <c:v>0.6</c:v>
                </c:pt>
                <c:pt idx="4">
                  <c:v>0.6</c:v>
                </c:pt>
                <c:pt idx="5">
                  <c:v>0.6</c:v>
                </c:pt>
                <c:pt idx="6">
                  <c:v>0.6</c:v>
                </c:pt>
                <c:pt idx="7">
                  <c:v>0.6</c:v>
                </c:pt>
                <c:pt idx="8">
                  <c:v>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3AFE-49C3-A683-63F4148B49C2}"/>
            </c:ext>
          </c:extLst>
        </c:ser>
        <c:ser>
          <c:idx val="4"/>
          <c:order val="4"/>
          <c:tx>
            <c:strRef>
              <c:f>new!$A$7</c:f>
              <c:strCache>
                <c:ptCount val="1"/>
                <c:pt idx="0">
                  <c:v>Public expenditures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numRef>
              <c:f>new!$B$2:$J$2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new!$B$7:$J$7</c:f>
              <c:numCache>
                <c:formatCode>0\,0%</c:formatCode>
                <c:ptCount val="9"/>
                <c:pt idx="0">
                  <c:v>0.4</c:v>
                </c:pt>
                <c:pt idx="1">
                  <c:v>0.4</c:v>
                </c:pt>
                <c:pt idx="2">
                  <c:v>0.4</c:v>
                </c:pt>
                <c:pt idx="3">
                  <c:v>0.4</c:v>
                </c:pt>
                <c:pt idx="4">
                  <c:v>0.4</c:v>
                </c:pt>
                <c:pt idx="5">
                  <c:v>0.4</c:v>
                </c:pt>
                <c:pt idx="6">
                  <c:v>0.4</c:v>
                </c:pt>
                <c:pt idx="7">
                  <c:v>0.4</c:v>
                </c:pt>
                <c:pt idx="8">
                  <c:v>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3AFE-49C3-A683-63F4148B49C2}"/>
            </c:ext>
          </c:extLst>
        </c:ser>
        <c:ser>
          <c:idx val="5"/>
          <c:order val="5"/>
          <c:tx>
            <c:strRef>
              <c:f>new!$A$8</c:f>
              <c:strCache>
                <c:ptCount val="1"/>
                <c:pt idx="0">
                  <c:v>Budget Balance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C-BAA3-4EA8-8CC7-30DA20B3B0C5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BAA3-4EA8-8CC7-30DA20B3B0C5}"/>
              </c:ext>
            </c:extLst>
          </c:dPt>
          <c:cat>
            <c:numRef>
              <c:f>new!$B$2:$J$2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new!$B$8:$J$8</c:f>
              <c:numCache>
                <c:formatCode>0\,0%</c:formatCode>
                <c:ptCount val="9"/>
                <c:pt idx="0">
                  <c:v>-0.03</c:v>
                </c:pt>
                <c:pt idx="1">
                  <c:v>-0.03</c:v>
                </c:pt>
                <c:pt idx="2">
                  <c:v>-0.03</c:v>
                </c:pt>
                <c:pt idx="3">
                  <c:v>-0.03</c:v>
                </c:pt>
                <c:pt idx="4">
                  <c:v>-0.03</c:v>
                </c:pt>
                <c:pt idx="5">
                  <c:v>-0.03</c:v>
                </c:pt>
                <c:pt idx="6">
                  <c:v>-0.03</c:v>
                </c:pt>
                <c:pt idx="7">
                  <c:v>-0.03</c:v>
                </c:pt>
                <c:pt idx="8">
                  <c:v>-0.03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3AFE-49C3-A683-63F4148B49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868416"/>
        <c:axId val="95869952"/>
      </c:lineChart>
      <c:catAx>
        <c:axId val="9586841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accent3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95869952"/>
        <c:crossesAt val="-20"/>
        <c:auto val="1"/>
        <c:lblAlgn val="ctr"/>
        <c:lblOffset val="100"/>
        <c:noMultiLvlLbl val="0"/>
      </c:catAx>
      <c:valAx>
        <c:axId val="95869952"/>
        <c:scaling>
          <c:orientation val="minMax"/>
          <c:min val="-0.2"/>
        </c:scaling>
        <c:delete val="0"/>
        <c:axPos val="l"/>
        <c:numFmt formatCode="0%" sourceLinked="0"/>
        <c:majorTickMark val="in"/>
        <c:minorTickMark val="none"/>
        <c:tickLblPos val="nextTo"/>
        <c:spPr>
          <a:noFill/>
          <a:ln>
            <a:solidFill>
              <a:schemeClr val="accent3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95868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.1489753231133544"/>
          <c:y val="0.87792125984251979"/>
          <c:w val="0.61272475036029195"/>
          <c:h val="9.0909908988649132E-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>
        <a:alpha val="0"/>
      </a:schemeClr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0.68125</cdr:x>
      <cdr:y>0.83854</cdr:y>
    </cdr:from>
    <cdr:to>
      <cdr:x>0.95833</cdr:x>
      <cdr:y>0.91146</cdr:y>
    </cdr:to>
    <cdr:sp macro="" textlink="">
      <cdr:nvSpPr>
        <cdr:cNvPr id="3" name="Right Brace 2"/>
        <cdr:cNvSpPr/>
      </cdr:nvSpPr>
      <cdr:spPr>
        <a:xfrm xmlns:a="http://schemas.openxmlformats.org/drawingml/2006/main" rot="5400000">
          <a:off x="3648075" y="1766892"/>
          <a:ext cx="200024" cy="1266825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bg-BG"/>
        </a:p>
      </cdr:txBody>
    </cdr:sp>
  </cdr:relSizeAnchor>
  <cdr:relSizeAnchor xmlns:cdr="http://schemas.openxmlformats.org/drawingml/2006/chartDrawing">
    <cdr:from>
      <cdr:x>0.59416</cdr:x>
      <cdr:y>0.91084</cdr:y>
    </cdr:from>
    <cdr:to>
      <cdr:x>0.957</cdr:x>
      <cdr:y>0.98607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716493" y="2342990"/>
          <a:ext cx="1658905" cy="1935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900" dirty="0">
              <a:effectLst/>
              <a:latin typeface="+mn-lt"/>
              <a:ea typeface="+mn-ea"/>
              <a:cs typeface="+mn-cs"/>
            </a:rPr>
            <a:t>Уточненная методология</a:t>
          </a:r>
          <a:endParaRPr lang="bg-BG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0.13542</cdr:x>
      <cdr:y>0.15949</cdr:y>
    </cdr:from>
    <cdr:to>
      <cdr:x>0.325</cdr:x>
      <cdr:y>0.2807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19125" y="476250"/>
          <a:ext cx="866775" cy="361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0.11875</cdr:x>
      <cdr:y>0.74322</cdr:y>
    </cdr:from>
    <cdr:to>
      <cdr:x>0.315</cdr:x>
      <cdr:y>0.81989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42924" y="2219320"/>
          <a:ext cx="897235" cy="2289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900" dirty="0"/>
            <a:t>min in EU</a:t>
          </a:r>
          <a:endParaRPr lang="bg-BG" sz="900" dirty="0"/>
        </a:p>
      </cdr:txBody>
    </cdr:sp>
  </cdr:relSizeAnchor>
  <cdr:relSizeAnchor xmlns:cdr="http://schemas.openxmlformats.org/drawingml/2006/chartDrawing">
    <cdr:from>
      <cdr:x>0.11875</cdr:x>
      <cdr:y>0.3376</cdr:y>
    </cdr:from>
    <cdr:to>
      <cdr:x>0.29925</cdr:x>
      <cdr:y>0.42424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42925" y="1008113"/>
          <a:ext cx="825227" cy="2587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900" dirty="0"/>
            <a:t>max in EU</a:t>
          </a:r>
          <a:endParaRPr lang="bg-BG" sz="9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0.1069</cdr:x>
      <cdr:y>0.13315</cdr:y>
    </cdr:from>
    <cdr:to>
      <cdr:x>0.38859</cdr:x>
      <cdr:y>0.21739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79836" y="387293"/>
          <a:ext cx="1264429" cy="2450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FFC000"/>
              </a:solidFill>
            </a:rPr>
            <a:t>Государственный долг </a:t>
          </a:r>
          <a:endParaRPr lang="bg-BG" sz="1100" dirty="0">
            <a:solidFill>
              <a:srgbClr val="FFC000"/>
            </a:solidFill>
          </a:endParaRPr>
        </a:p>
      </cdr:txBody>
    </cdr:sp>
  </cdr:relSizeAnchor>
  <cdr:relSizeAnchor xmlns:cdr="http://schemas.openxmlformats.org/drawingml/2006/chartDrawing">
    <cdr:from>
      <cdr:x>0.11092</cdr:x>
      <cdr:y>0.56612</cdr:y>
    </cdr:from>
    <cdr:to>
      <cdr:x>0.4</cdr:x>
      <cdr:y>0.63321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718840" y="1822059"/>
          <a:ext cx="1873447" cy="2159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solidFill>
                <a:srgbClr val="0070C0"/>
              </a:solidFill>
            </a:rPr>
            <a:t>Сальдо бюджета</a:t>
          </a:r>
          <a:endParaRPr lang="bg-BG" sz="1100" dirty="0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0.10402</cdr:x>
      <cdr:y>0.26178</cdr:y>
    </cdr:from>
    <cdr:to>
      <cdr:x>0.46154</cdr:x>
      <cdr:y>0.34602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66910" y="761439"/>
          <a:ext cx="1604778" cy="2450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solidFill>
                <a:srgbClr val="7030A0"/>
              </a:solidFill>
            </a:rPr>
            <a:t>Государственные расходы</a:t>
          </a:r>
          <a:endParaRPr lang="bg-BG" sz="1100" dirty="0">
            <a:solidFill>
              <a:srgbClr val="7030A0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131" name="Picture 75" descr="MFBui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1183" y="1"/>
            <a:ext cx="5502818" cy="561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3118" name="Rectangle 62"/>
          <p:cNvSpPr>
            <a:spLocks noChangeArrowheads="1"/>
          </p:cNvSpPr>
          <p:nvPr/>
        </p:nvSpPr>
        <p:spPr bwMode="auto">
          <a:xfrm>
            <a:off x="3614797" y="5737226"/>
            <a:ext cx="5529203" cy="11207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73110" name="Rectangle 54"/>
          <p:cNvSpPr>
            <a:spLocks noChangeArrowheads="1"/>
          </p:cNvSpPr>
          <p:nvPr/>
        </p:nvSpPr>
        <p:spPr bwMode="auto">
          <a:xfrm>
            <a:off x="1467" y="5880101"/>
            <a:ext cx="3616262" cy="982663"/>
          </a:xfrm>
          <a:prstGeom prst="rect">
            <a:avLst/>
          </a:prstGeom>
          <a:solidFill>
            <a:srgbClr val="66101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73112" name="Freeform 56"/>
          <p:cNvSpPr>
            <a:spLocks/>
          </p:cNvSpPr>
          <p:nvPr/>
        </p:nvSpPr>
        <p:spPr bwMode="auto">
          <a:xfrm>
            <a:off x="0" y="5616575"/>
            <a:ext cx="9151330" cy="539750"/>
          </a:xfrm>
          <a:custGeom>
            <a:avLst/>
            <a:gdLst>
              <a:gd name="T0" fmla="*/ 2 w 6243"/>
              <a:gd name="T1" fmla="*/ 0 h 340"/>
              <a:gd name="T2" fmla="*/ 6243 w 6243"/>
              <a:gd name="T3" fmla="*/ 0 h 340"/>
              <a:gd name="T4" fmla="*/ 6243 w 6243"/>
              <a:gd name="T5" fmla="*/ 340 h 340"/>
              <a:gd name="T6" fmla="*/ 4334 w 6243"/>
              <a:gd name="T7" fmla="*/ 340 h 340"/>
              <a:gd name="T8" fmla="*/ 4160 w 6243"/>
              <a:gd name="T9" fmla="*/ 166 h 340"/>
              <a:gd name="T10" fmla="*/ 0 w 6243"/>
              <a:gd name="T11" fmla="*/ 167 h 340"/>
              <a:gd name="T12" fmla="*/ 2 w 6243"/>
              <a:gd name="T13" fmla="*/ 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43" h="340">
                <a:moveTo>
                  <a:pt x="2" y="0"/>
                </a:moveTo>
                <a:lnTo>
                  <a:pt x="6243" y="0"/>
                </a:lnTo>
                <a:lnTo>
                  <a:pt x="6243" y="340"/>
                </a:lnTo>
                <a:lnTo>
                  <a:pt x="4334" y="340"/>
                </a:lnTo>
                <a:lnTo>
                  <a:pt x="4160" y="166"/>
                </a:lnTo>
                <a:lnTo>
                  <a:pt x="0" y="167"/>
                </a:lnTo>
                <a:lnTo>
                  <a:pt x="2" y="0"/>
                </a:lnTo>
                <a:close/>
              </a:path>
            </a:pathLst>
          </a:custGeom>
          <a:solidFill>
            <a:srgbClr val="4D4D4D"/>
          </a:solidFill>
          <a:ln w="12700" cap="flat" cmpd="sng">
            <a:solidFill>
              <a:srgbClr val="66101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73113" name="Line 57"/>
          <p:cNvSpPr>
            <a:spLocks noChangeShapeType="1"/>
          </p:cNvSpPr>
          <p:nvPr/>
        </p:nvSpPr>
        <p:spPr bwMode="auto">
          <a:xfrm flipV="1">
            <a:off x="3617729" y="346075"/>
            <a:ext cx="0" cy="6516688"/>
          </a:xfrm>
          <a:prstGeom prst="line">
            <a:avLst/>
          </a:prstGeom>
          <a:noFill/>
          <a:ln w="38100">
            <a:solidFill>
              <a:srgbClr val="66101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73100" name="Rectangle 44"/>
          <p:cNvSpPr>
            <a:spLocks noGrp="1" noChangeArrowheads="1"/>
          </p:cNvSpPr>
          <p:nvPr>
            <p:ph type="ctrTitle" sz="quarter"/>
          </p:nvPr>
        </p:nvSpPr>
        <p:spPr>
          <a:xfrm>
            <a:off x="363532" y="2795173"/>
            <a:ext cx="3043114" cy="677108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>
            <a:lvl1pPr algn="ctr">
              <a:defRPr sz="19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altLang="bg-BG" noProof="0"/>
              <a:t>Click to edit Master title style</a:t>
            </a:r>
          </a:p>
        </p:txBody>
      </p:sp>
      <p:sp>
        <p:nvSpPr>
          <p:cNvPr id="173101" name="Rectangle 4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63532" y="4160838"/>
            <a:ext cx="3044580" cy="68326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>
            <a:spAutoFit/>
          </a:bodyPr>
          <a:lstStyle>
            <a:lvl1pPr marL="0" indent="0" algn="ctr">
              <a:buFont typeface="Wingdings" pitchFamily="2" charset="2"/>
              <a:buNone/>
              <a:defRPr sz="16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altLang="bg-BG" noProof="0"/>
              <a:t>Click to edit Master subtitle style</a:t>
            </a:r>
          </a:p>
        </p:txBody>
      </p:sp>
      <p:sp>
        <p:nvSpPr>
          <p:cNvPr id="173120" name="Line 64"/>
          <p:cNvSpPr>
            <a:spLocks noChangeShapeType="1"/>
          </p:cNvSpPr>
          <p:nvPr/>
        </p:nvSpPr>
        <p:spPr bwMode="auto">
          <a:xfrm flipV="1">
            <a:off x="2474362" y="1100138"/>
            <a:ext cx="0" cy="1243012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73129" name="Text Box 73"/>
          <p:cNvSpPr txBox="1">
            <a:spLocks noChangeArrowheads="1"/>
          </p:cNvSpPr>
          <p:nvPr/>
        </p:nvSpPr>
        <p:spPr bwMode="auto">
          <a:xfrm>
            <a:off x="96746" y="276225"/>
            <a:ext cx="34828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bg-BG" altLang="bg-BG" sz="1600" b="1" dirty="0"/>
              <a:t>МИНИСТЕРСТВО НА ФИНАНСИТЕ</a:t>
            </a:r>
          </a:p>
        </p:txBody>
      </p:sp>
      <p:sp>
        <p:nvSpPr>
          <p:cNvPr id="173134" name="Rectangle 78"/>
          <p:cNvSpPr>
            <a:spLocks noChangeArrowheads="1"/>
          </p:cNvSpPr>
          <p:nvPr/>
        </p:nvSpPr>
        <p:spPr bwMode="auto">
          <a:xfrm flipH="1">
            <a:off x="3597207" y="5610226"/>
            <a:ext cx="39579" cy="1247775"/>
          </a:xfrm>
          <a:prstGeom prst="rect">
            <a:avLst/>
          </a:prstGeom>
          <a:solidFill>
            <a:schemeClr val="bg1"/>
          </a:solidFill>
          <a:ln w="12700">
            <a:solidFill>
              <a:srgbClr val="66101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73143" name="Rectangle 87"/>
          <p:cNvSpPr>
            <a:spLocks noChangeArrowheads="1"/>
          </p:cNvSpPr>
          <p:nvPr/>
        </p:nvSpPr>
        <p:spPr bwMode="auto">
          <a:xfrm>
            <a:off x="0" y="1"/>
            <a:ext cx="9144000" cy="333375"/>
          </a:xfrm>
          <a:prstGeom prst="rect">
            <a:avLst/>
          </a:prstGeom>
          <a:solidFill>
            <a:srgbClr val="4D4D4D"/>
          </a:solidFill>
          <a:ln w="12700">
            <a:solidFill>
              <a:srgbClr val="66101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pic>
        <p:nvPicPr>
          <p:cNvPr id="173144" name="Picture 88" descr="nekvo MF- color-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669" y="5943601"/>
            <a:ext cx="816480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C123BD-E78E-4AEB-931D-C3E2707A76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9981745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8865" y="273051"/>
            <a:ext cx="428965" cy="5897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0096" y="273051"/>
            <a:ext cx="5554122" cy="5897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C123BD-E78E-4AEB-931D-C3E2707A76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6486722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2454" y="273050"/>
            <a:ext cx="5186193" cy="3333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90096" y="1044575"/>
            <a:ext cx="7591660" cy="5126038"/>
          </a:xfrm>
        </p:spPr>
        <p:txBody>
          <a:bodyPr/>
          <a:lstStyle/>
          <a:p>
            <a:r>
              <a:rPr lang="en-US" dirty="0"/>
              <a:t>Click icon to add table</a:t>
            </a:r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44976" y="6538914"/>
            <a:ext cx="1898282" cy="242887"/>
          </a:xfrm>
        </p:spPr>
        <p:txBody>
          <a:bodyPr/>
          <a:lstStyle>
            <a:lvl1pPr>
              <a:defRPr/>
            </a:lvl1pPr>
          </a:lstStyle>
          <a:p>
            <a:fld id="{5CC123BD-E78E-4AEB-931D-C3E2707A76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9857574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2454" y="273050"/>
            <a:ext cx="5186193" cy="3333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90096" y="1044575"/>
            <a:ext cx="3724736" cy="51260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55554" y="1044575"/>
            <a:ext cx="3726202" cy="5126038"/>
          </a:xfrm>
        </p:spPr>
        <p:txBody>
          <a:bodyPr/>
          <a:lstStyle/>
          <a:p>
            <a:r>
              <a:rPr lang="en-US" dirty="0"/>
              <a:t>Click icon to add chart</a:t>
            </a: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44976" y="6538914"/>
            <a:ext cx="1898282" cy="242887"/>
          </a:xfrm>
        </p:spPr>
        <p:txBody>
          <a:bodyPr/>
          <a:lstStyle>
            <a:lvl1pPr>
              <a:defRPr/>
            </a:lvl1pPr>
          </a:lstStyle>
          <a:p>
            <a:fld id="{5CC123BD-E78E-4AEB-931D-C3E2707A76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2421381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2454" y="273050"/>
            <a:ext cx="5186193" cy="3333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790096" y="1044575"/>
            <a:ext cx="7591660" cy="5126038"/>
          </a:xfrm>
        </p:spPr>
        <p:txBody>
          <a:bodyPr/>
          <a:lstStyle/>
          <a:p>
            <a:r>
              <a:rPr lang="en-US" dirty="0"/>
              <a:t>Click icon to add chart</a:t>
            </a:r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44976" y="6538914"/>
            <a:ext cx="1898282" cy="242887"/>
          </a:xfrm>
        </p:spPr>
        <p:txBody>
          <a:bodyPr/>
          <a:lstStyle>
            <a:lvl1pPr>
              <a:defRPr/>
            </a:lvl1pPr>
          </a:lstStyle>
          <a:p>
            <a:fld id="{5CC123BD-E78E-4AEB-931D-C3E2707A76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83635817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2454" y="273050"/>
            <a:ext cx="5186193" cy="3333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90096" y="1044575"/>
            <a:ext cx="3724736" cy="51260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554" y="1044575"/>
            <a:ext cx="3726202" cy="51260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44976" y="6538914"/>
            <a:ext cx="1898282" cy="242887"/>
          </a:xfrm>
        </p:spPr>
        <p:txBody>
          <a:bodyPr/>
          <a:lstStyle>
            <a:lvl1pPr>
              <a:defRPr/>
            </a:lvl1pPr>
          </a:lstStyle>
          <a:p>
            <a:fld id="{5CC123BD-E78E-4AEB-931D-C3E2707A76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4604092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C123BD-E78E-4AEB-931D-C3E2707A76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1531572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667" y="4406901"/>
            <a:ext cx="777196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667" y="2906713"/>
            <a:ext cx="777196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C123BD-E78E-4AEB-931D-C3E2707A76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4225836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0096" y="1044575"/>
            <a:ext cx="3724736" cy="5126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554" y="1044575"/>
            <a:ext cx="3726202" cy="5126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C123BD-E78E-4AEB-931D-C3E2707A76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0552249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347" y="678143"/>
            <a:ext cx="8229307" cy="33598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347" y="1535113"/>
            <a:ext cx="403989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347" y="2174875"/>
            <a:ext cx="403989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94" y="1535113"/>
            <a:ext cx="404136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94" y="2174875"/>
            <a:ext cx="40413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C123BD-E78E-4AEB-931D-C3E2707A76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908393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C123BD-E78E-4AEB-931D-C3E2707A76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0404621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C123BD-E78E-4AEB-931D-C3E2707A76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4240473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347" y="729779"/>
            <a:ext cx="3007933" cy="70532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19" y="273051"/>
            <a:ext cx="511143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347" y="1435101"/>
            <a:ext cx="300793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C123BD-E78E-4AEB-931D-C3E2707A76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8317499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741" y="4969793"/>
            <a:ext cx="5485227" cy="3975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741" y="612775"/>
            <a:ext cx="5485227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741" y="5367338"/>
            <a:ext cx="548522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C123BD-E78E-4AEB-931D-C3E2707A76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3773728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Freeform 82"/>
          <p:cNvSpPr>
            <a:spLocks/>
          </p:cNvSpPr>
          <p:nvPr/>
        </p:nvSpPr>
        <p:spPr bwMode="auto">
          <a:xfrm>
            <a:off x="-36646" y="-28575"/>
            <a:ext cx="9215827" cy="790575"/>
          </a:xfrm>
          <a:custGeom>
            <a:avLst/>
            <a:gdLst>
              <a:gd name="T0" fmla="*/ 0 w 6287"/>
              <a:gd name="T1" fmla="*/ 18 h 498"/>
              <a:gd name="T2" fmla="*/ 6265 w 6287"/>
              <a:gd name="T3" fmla="*/ 0 h 498"/>
              <a:gd name="T4" fmla="*/ 6287 w 6287"/>
              <a:gd name="T5" fmla="*/ 492 h 498"/>
              <a:gd name="T6" fmla="*/ 1945 w 6287"/>
              <a:gd name="T7" fmla="*/ 498 h 498"/>
              <a:gd name="T8" fmla="*/ 1699 w 6287"/>
              <a:gd name="T9" fmla="*/ 282 h 498"/>
              <a:gd name="T10" fmla="*/ 9 w 6287"/>
              <a:gd name="T11" fmla="*/ 281 h 498"/>
              <a:gd name="T12" fmla="*/ 0 w 6287"/>
              <a:gd name="T13" fmla="*/ 18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87" h="498">
                <a:moveTo>
                  <a:pt x="0" y="18"/>
                </a:moveTo>
                <a:lnTo>
                  <a:pt x="6265" y="0"/>
                </a:lnTo>
                <a:lnTo>
                  <a:pt x="6287" y="492"/>
                </a:lnTo>
                <a:lnTo>
                  <a:pt x="1945" y="498"/>
                </a:lnTo>
                <a:lnTo>
                  <a:pt x="1699" y="282"/>
                </a:lnTo>
                <a:lnTo>
                  <a:pt x="9" y="281"/>
                </a:lnTo>
                <a:lnTo>
                  <a:pt x="0" y="18"/>
                </a:lnTo>
                <a:close/>
              </a:path>
            </a:pathLst>
          </a:custGeom>
          <a:solidFill>
            <a:srgbClr val="66101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2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3" name="Rectangle 49"/>
          <p:cNvSpPr>
            <a:spLocks noGrp="1" noChangeArrowheads="1"/>
          </p:cNvSpPr>
          <p:nvPr>
            <p:ph type="body" idx="1"/>
          </p:nvPr>
        </p:nvSpPr>
        <p:spPr bwMode="auto">
          <a:xfrm>
            <a:off x="790096" y="1044575"/>
            <a:ext cx="7591660" cy="5126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GB"/>
              <a:t>Click to edit Master text styles</a:t>
            </a:r>
          </a:p>
          <a:p>
            <a:pPr lvl="1"/>
            <a:r>
              <a:rPr lang="en-US" altLang="en-GB"/>
              <a:t>Second level</a:t>
            </a:r>
          </a:p>
          <a:p>
            <a:pPr lvl="2"/>
            <a:r>
              <a:rPr lang="en-US" altLang="en-GB"/>
              <a:t>Third level</a:t>
            </a:r>
          </a:p>
          <a:p>
            <a:pPr lvl="3"/>
            <a:r>
              <a:rPr lang="en-US" altLang="en-GB"/>
              <a:t>Fourth level</a:t>
            </a:r>
          </a:p>
          <a:p>
            <a:pPr lvl="4"/>
            <a:r>
              <a:rPr lang="en-US" altLang="en-GB"/>
              <a:t>Fifth level</a:t>
            </a:r>
            <a:endParaRPr lang="en-GB" altLang="en-GB"/>
          </a:p>
        </p:txBody>
      </p:sp>
      <p:sp>
        <p:nvSpPr>
          <p:cNvPr id="1072" name="Rectangle 48"/>
          <p:cNvSpPr>
            <a:spLocks noGrp="1" noChangeArrowheads="1"/>
          </p:cNvSpPr>
          <p:nvPr>
            <p:ph type="title"/>
          </p:nvPr>
        </p:nvSpPr>
        <p:spPr bwMode="auto">
          <a:xfrm>
            <a:off x="2792454" y="273050"/>
            <a:ext cx="518619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GB"/>
              <a:t>Click to edit Master title style</a:t>
            </a:r>
            <a:endParaRPr lang="en-GB" altLang="en-GB"/>
          </a:p>
        </p:txBody>
      </p:sp>
      <p:sp>
        <p:nvSpPr>
          <p:cNvPr id="1081" name="Rectangle 5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4976" y="6538914"/>
            <a:ext cx="1898282" cy="24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CC123BD-E78E-4AEB-931D-C3E2707A7689}" type="slidenum">
              <a:rPr lang="bg-BG" smtClean="0"/>
              <a:t>‹#›</a:t>
            </a:fld>
            <a:endParaRPr lang="bg-BG"/>
          </a:p>
        </p:txBody>
      </p:sp>
      <p:sp>
        <p:nvSpPr>
          <p:cNvPr id="1107" name="Freeform 83"/>
          <p:cNvSpPr>
            <a:spLocks/>
          </p:cNvSpPr>
          <p:nvPr/>
        </p:nvSpPr>
        <p:spPr bwMode="auto">
          <a:xfrm>
            <a:off x="156847" y="0"/>
            <a:ext cx="337147" cy="6845300"/>
          </a:xfrm>
          <a:custGeom>
            <a:avLst/>
            <a:gdLst>
              <a:gd name="T0" fmla="*/ 0 w 230"/>
              <a:gd name="T1" fmla="*/ 0 h 4336"/>
              <a:gd name="T2" fmla="*/ 0 w 230"/>
              <a:gd name="T3" fmla="*/ 1120 h 4336"/>
              <a:gd name="T4" fmla="*/ 228 w 230"/>
              <a:gd name="T5" fmla="*/ 1349 h 4336"/>
              <a:gd name="T6" fmla="*/ 230 w 230"/>
              <a:gd name="T7" fmla="*/ 4336 h 4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0" h="4336">
                <a:moveTo>
                  <a:pt x="0" y="0"/>
                </a:moveTo>
                <a:lnTo>
                  <a:pt x="0" y="1120"/>
                </a:lnTo>
                <a:lnTo>
                  <a:pt x="228" y="1349"/>
                </a:lnTo>
                <a:lnTo>
                  <a:pt x="230" y="4336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08" name="Freeform 84"/>
          <p:cNvSpPr>
            <a:spLocks/>
          </p:cNvSpPr>
          <p:nvPr/>
        </p:nvSpPr>
        <p:spPr bwMode="auto">
          <a:xfrm>
            <a:off x="1" y="0"/>
            <a:ext cx="344476" cy="6858000"/>
          </a:xfrm>
          <a:custGeom>
            <a:avLst/>
            <a:gdLst>
              <a:gd name="T0" fmla="*/ 0 w 235"/>
              <a:gd name="T1" fmla="*/ 0 h 4361"/>
              <a:gd name="T2" fmla="*/ 7 w 235"/>
              <a:gd name="T3" fmla="*/ 583 h 4361"/>
              <a:gd name="T4" fmla="*/ 235 w 235"/>
              <a:gd name="T5" fmla="*/ 812 h 4361"/>
              <a:gd name="T6" fmla="*/ 230 w 235"/>
              <a:gd name="T7" fmla="*/ 4361 h 4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5" h="4361">
                <a:moveTo>
                  <a:pt x="0" y="0"/>
                </a:moveTo>
                <a:lnTo>
                  <a:pt x="7" y="583"/>
                </a:lnTo>
                <a:lnTo>
                  <a:pt x="235" y="812"/>
                </a:lnTo>
                <a:lnTo>
                  <a:pt x="230" y="4361"/>
                </a:lnTo>
              </a:path>
            </a:pathLst>
          </a:custGeom>
          <a:noFill/>
          <a:ln w="28575" cap="flat" cmpd="sng">
            <a:solidFill>
              <a:schemeClr val="bg2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pic>
        <p:nvPicPr>
          <p:cNvPr id="1115" name="Picture 91" descr="nekvo MF- color-1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2339" y="5981701"/>
            <a:ext cx="677225" cy="73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rgbClr val="000000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363532" y="1988840"/>
            <a:ext cx="3043114" cy="1483441"/>
          </a:xfrm>
        </p:spPr>
        <p:txBody>
          <a:bodyPr>
            <a:normAutofit fontScale="90000"/>
          </a:bodyPr>
          <a:lstStyle/>
          <a:p>
            <a:r>
              <a:rPr lang="ru-RU" dirty="0"/>
              <a:t> Прогресс, достигнутый Болгарией по совершенствованию бюджетного процесса, за период после предыдущего анализа в </a:t>
            </a:r>
            <a:r>
              <a:rPr lang="en-US" b="1" dirty="0"/>
              <a:t>2009</a:t>
            </a:r>
            <a:r>
              <a:rPr lang="ru-RU" b="1" dirty="0"/>
              <a:t> г.</a:t>
            </a:r>
            <a:br>
              <a:rPr lang="ru-RU" b="1" dirty="0"/>
            </a:br>
            <a:r>
              <a:rPr lang="ru-RU" b="1" dirty="0"/>
              <a:t>Ключевые тезисы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363532" y="4568700"/>
            <a:ext cx="3044580" cy="705321"/>
          </a:xfrm>
        </p:spPr>
        <p:txBody>
          <a:bodyPr/>
          <a:lstStyle/>
          <a:p>
            <a:r>
              <a:rPr lang="ru-RU" b="1" dirty="0"/>
              <a:t>Эмиль Нургалиев</a:t>
            </a:r>
            <a:endParaRPr lang="en-US" b="1" dirty="0"/>
          </a:p>
          <a:p>
            <a:r>
              <a:rPr lang="ru-RU" b="1" dirty="0"/>
              <a:t>Дирекция по бюджету</a:t>
            </a:r>
            <a:endParaRPr lang="bg-BG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35496" y="332656"/>
            <a:ext cx="3600400" cy="6771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82500" lnSpcReduction="2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br>
              <a:rPr lang="bg-BG" kern="0" dirty="0"/>
            </a:br>
            <a:r>
              <a:rPr lang="bg-BG" kern="0" dirty="0"/>
              <a:t>РЕСПУБЛИКА БОЛГАРИЯ</a:t>
            </a:r>
          </a:p>
          <a:p>
            <a:r>
              <a:rPr lang="ru-RU" kern="0" dirty="0">
                <a:solidFill>
                  <a:schemeClr val="tx1"/>
                </a:solidFill>
              </a:rPr>
              <a:t>МИНИСТЕРСТВО ФИНАНСОВ</a:t>
            </a:r>
            <a:endParaRPr lang="bg-BG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58870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843808" y="175829"/>
            <a:ext cx="6048672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altLang="bg-BG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совет</a:t>
            </a:r>
            <a:endParaRPr lang="en-ZA" altLang="bg-BG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1560" y="764704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Функционирует в рамках Национальной ассамблеи при его  административной поддержке</a:t>
            </a:r>
            <a:r>
              <a:rPr lang="en-US" dirty="0"/>
              <a:t>;</a:t>
            </a:r>
            <a:r>
              <a:rPr lang="ru-RU" dirty="0"/>
              <a:t> </a:t>
            </a:r>
            <a:endParaRPr lang="en-US" dirty="0"/>
          </a:p>
          <a:p>
            <a:pPr marL="285750" lvl="0" indent="-285750" algn="just">
              <a:buFont typeface="Wingdings" pitchFamily="2" charset="2"/>
              <a:buChar char="v"/>
            </a:pPr>
            <a:endParaRPr lang="en-US" dirty="0"/>
          </a:p>
          <a:p>
            <a:pPr marL="285750" lvl="0" indent="-285750" algn="just">
              <a:buFont typeface="Wingdings" pitchFamily="2" charset="2"/>
              <a:buChar char="v"/>
            </a:pPr>
            <a:r>
              <a:rPr lang="ru-RU" dirty="0"/>
              <a:t>Не подчиняется исполнительному органу власти, осуществляет функции независимо от государства и отчитывается перед Национальной ассамблеей</a:t>
            </a:r>
            <a:r>
              <a:rPr lang="en-US" dirty="0"/>
              <a:t>;</a:t>
            </a:r>
          </a:p>
          <a:p>
            <a:pPr marL="285750" lvl="0" indent="-285750" algn="just">
              <a:buFont typeface="Wingdings" pitchFamily="2" charset="2"/>
              <a:buChar char="v"/>
            </a:pPr>
            <a:endParaRPr lang="en-US" dirty="0"/>
          </a:p>
          <a:p>
            <a:pPr marL="285750" lvl="0" indent="-285750" algn="just">
              <a:buFont typeface="Wingdings" pitchFamily="2" charset="2"/>
              <a:buChar char="v"/>
            </a:pPr>
            <a:r>
              <a:rPr lang="ru-RU" dirty="0"/>
              <a:t>Выражает обоснованное мнение и рекомендации о макроэкономической структуре (весной и осенью), законе о государственном бюджете, законопроектах о бюджете фонда социального страхования и фонда обязательного медицинского страхования, о среднесрочных прогнозах бюджета и других стратегических документах Совета министров, об исполнении государственного бюджета, бюджетов фонда социального страхования и фонда обязательного медицинского страхования</a:t>
            </a:r>
            <a:r>
              <a:rPr lang="en-US" dirty="0"/>
              <a:t>;</a:t>
            </a:r>
          </a:p>
          <a:p>
            <a:pPr marL="285750" lvl="0" indent="-285750" algn="just">
              <a:buFont typeface="Wingdings" pitchFamily="2" charset="2"/>
              <a:buChar char="v"/>
            </a:pPr>
            <a:endParaRPr lang="en-US" dirty="0"/>
          </a:p>
          <a:p>
            <a:pPr marL="285750" lvl="0" indent="-285750" algn="just">
              <a:buFont typeface="Wingdings" pitchFamily="2" charset="2"/>
              <a:buChar char="v"/>
            </a:pPr>
            <a:r>
              <a:rPr lang="ru-RU" dirty="0"/>
              <a:t>Проводит мониторинг соблюдения числовых бюджетных правил</a:t>
            </a:r>
            <a:r>
              <a:rPr lang="en-US" dirty="0"/>
              <a:t>;</a:t>
            </a:r>
          </a:p>
          <a:p>
            <a:pPr marL="285750" lvl="0" indent="-285750" algn="just">
              <a:buFont typeface="Wingdings" pitchFamily="2" charset="2"/>
              <a:buChar char="v"/>
            </a:pPr>
            <a:endParaRPr lang="en-US" dirty="0"/>
          </a:p>
          <a:p>
            <a:pPr marL="285750" lvl="0" indent="-285750" algn="just">
              <a:buFont typeface="Wingdings" pitchFamily="2" charset="2"/>
              <a:buChar char="v"/>
            </a:pPr>
            <a:r>
              <a:rPr lang="ru-RU" dirty="0"/>
              <a:t>В случае существенного отклонения макроэкономических прогнозов от данных отчетности за последние 4 года подряд рекомендует министру финансов принять меры по устранению отклонений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64710111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836712"/>
            <a:ext cx="828092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1600" b="1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Введение комплексной, целостной и надёжной практики прогнозирования и мониторинга сектора государственного управления</a:t>
            </a:r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Болгария предоставляет периодическую информацию Европейской комиссии по среднесрочному бюджетному прогнозу в формате </a:t>
            </a:r>
            <a:r>
              <a:rPr lang="en-US" dirty="0"/>
              <a:t>ESA'2010;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Внедрение практики прогнозирования и мониторинга подотраслей государственного сектора, в том числе их уровня долга, за счет включения набора бюджетных правил в отношении местных подотраслей государственного сектора, в том силе правил в отношении уровня долга</a:t>
            </a:r>
            <a:r>
              <a:rPr lang="en-US" dirty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Охват бюджетными правилами подсектора социального страхования для учета всех подотраслей государственного сектора. Правила ограничивают возможности фондов социального страхования по наращиванию долга и выдаче гарантий</a:t>
            </a:r>
            <a:endParaRPr lang="bg-BG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n-US" sz="1600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bg-BG" sz="1600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915816" y="175829"/>
            <a:ext cx="6048672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sz="2000" dirty="0"/>
              <a:t>Сектор государственного управления</a:t>
            </a:r>
            <a:endParaRPr lang="en-GB" altLang="bg-BG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732463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798959"/>
            <a:ext cx="813690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Синхронизирована и соответствует установленным срокам и процедурам в рамках усовершенствованного механизма координации экономической политики – европейского семестра</a:t>
            </a:r>
            <a:r>
              <a:rPr lang="en-US" dirty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Обеспечивает устойчивость и согласованность процессов и процедур распределения и управления финансовыми ресурсами</a:t>
            </a:r>
            <a:r>
              <a:rPr lang="en-US" dirty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Вовлечение всех ответственных ведомств – как бюджетных органов, так и юридических лиц, которые не входят в консолидированную бюджетную программу, но являются частью государственного сектора</a:t>
            </a:r>
            <a:r>
              <a:rPr lang="en-US" dirty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bg-BG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Не предполагает конкретного распределения доходов</a:t>
            </a:r>
            <a:r>
              <a:rPr lang="en-US" dirty="0"/>
              <a:t>;</a:t>
            </a:r>
          </a:p>
          <a:p>
            <a:pPr algn="just"/>
            <a:endParaRPr lang="en-US" dirty="0"/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ru-RU" dirty="0"/>
              <a:t>Укрепление связей между законодательными, исполнительными и судебными органами и муниципалитетами для проведения ответственной бюджетной политики</a:t>
            </a:r>
            <a:r>
              <a:rPr lang="en-US" dirty="0"/>
              <a:t>.</a:t>
            </a:r>
          </a:p>
          <a:p>
            <a:pPr lvl="0" algn="just"/>
            <a:endParaRPr lang="bg-BG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bg-BG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915816" y="175829"/>
            <a:ext cx="6048672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sz="2000" dirty="0"/>
              <a:t>Бюджетная процедура</a:t>
            </a:r>
            <a:endParaRPr lang="en-GB" altLang="bg-BG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34909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075958"/>
            <a:ext cx="820891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ru-RU" dirty="0"/>
              <a:t>За многие годы Болгария продвинулась вперед, о чем свидетельствует Индекс открытости бюджета Международного бюджетного партнерства (МБП), который составляется с </a:t>
            </a:r>
            <a:r>
              <a:rPr lang="en-US" dirty="0"/>
              <a:t>2006</a:t>
            </a:r>
            <a:r>
              <a:rPr lang="ru-RU" dirty="0"/>
              <a:t> г</a:t>
            </a:r>
            <a:r>
              <a:rPr lang="en-US" dirty="0"/>
              <a:t>. </a:t>
            </a:r>
            <a:r>
              <a:rPr lang="ru-RU" dirty="0"/>
              <a:t>В соответствии с последним ИОБ за </a:t>
            </a:r>
            <a:r>
              <a:rPr lang="en-US" dirty="0"/>
              <a:t>2017</a:t>
            </a:r>
            <a:r>
              <a:rPr lang="ru-RU" dirty="0"/>
              <a:t> г.</a:t>
            </a:r>
            <a:r>
              <a:rPr lang="en-US" dirty="0"/>
              <a:t>,</a:t>
            </a:r>
            <a:r>
              <a:rPr lang="ru-RU" dirty="0"/>
              <a:t> страна занимает </a:t>
            </a:r>
            <a:r>
              <a:rPr lang="en-US" dirty="0"/>
              <a:t>21</a:t>
            </a:r>
            <a:r>
              <a:rPr lang="ru-RU" dirty="0"/>
              <a:t> место из </a:t>
            </a:r>
            <a:r>
              <a:rPr lang="en-US" dirty="0"/>
              <a:t>115 </a:t>
            </a:r>
            <a:r>
              <a:rPr lang="ru-RU" dirty="0"/>
              <a:t>стран по прозрачности бюджета, наряду со странами с высоким уровнем прозрачности, при этом балл на основе ИОБ составляет </a:t>
            </a:r>
            <a:r>
              <a:rPr lang="en-US" dirty="0"/>
              <a:t>66% </a:t>
            </a:r>
            <a:r>
              <a:rPr lang="ru-RU" dirty="0"/>
              <a:t>из </a:t>
            </a:r>
            <a:r>
              <a:rPr lang="en-US" dirty="0"/>
              <a:t>100%;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Минфин предпринимает шаги по предоставлению общественности доступа к основной бюджетной документации с возможностью обратной связи</a:t>
            </a:r>
            <a:r>
              <a:rPr lang="en-US" dirty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Бюджет для граждан предоставляется через различные каналы и для различных целевых групп. Так, краткая версия бюджета </a:t>
            </a:r>
            <a:r>
              <a:rPr lang="en-US" dirty="0"/>
              <a:t>2019 </a:t>
            </a:r>
            <a:r>
              <a:rPr lang="ru-RU" dirty="0"/>
              <a:t>г. распространялась в печатном виде (тираж </a:t>
            </a:r>
            <a:r>
              <a:rPr lang="en-US" dirty="0"/>
              <a:t>100 000 </a:t>
            </a:r>
            <a:r>
              <a:rPr lang="ru-RU" dirty="0"/>
              <a:t>экземпляров) в школах, налоговых и таможенных органах и пр. </a:t>
            </a:r>
            <a:endParaRPr lang="en-US" dirty="0"/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endParaRPr lang="en-US" dirty="0"/>
          </a:p>
          <a:p>
            <a:pPr algn="just"/>
            <a:endParaRPr lang="bg-BG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915816" y="175829"/>
            <a:ext cx="6048672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sz="2000" dirty="0"/>
              <a:t>Прозрачность бюджета</a:t>
            </a:r>
            <a:endParaRPr lang="en-GB" altLang="bg-BG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07327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552" y="854710"/>
            <a:ext cx="84249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Предпринимаются шаги по расширению возможностей для участия граждан в обсуждении реализованных мер политики и расширению доступа к бюджетной информации и улучшению ее качества и охвата</a:t>
            </a:r>
            <a:r>
              <a:rPr lang="en-US" dirty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bg-BG" dirty="0"/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ru-RU" dirty="0"/>
              <a:t>Эффективное взаимодействие с Бюджетным советом – фактор повышения качества бюджетных документов, соблюдения бюджетных правил и смягчения потенциальных рисков для бюджета</a:t>
            </a:r>
            <a:r>
              <a:rPr lang="en-US" dirty="0"/>
              <a:t>;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Как показывает ИОБ за </a:t>
            </a:r>
            <a:r>
              <a:rPr lang="en-US" dirty="0"/>
              <a:t>2017</a:t>
            </a:r>
            <a:r>
              <a:rPr lang="ru-RU" dirty="0"/>
              <a:t> г., страна занимает высокое место наряду со странами с высоким уровнем прозрачности бюджета</a:t>
            </a:r>
            <a:r>
              <a:rPr lang="en-US" dirty="0"/>
              <a:t>.</a:t>
            </a:r>
            <a:endParaRPr lang="bg-BG" dirty="0"/>
          </a:p>
        </p:txBody>
      </p:sp>
      <p:pic>
        <p:nvPicPr>
          <p:cNvPr id="5" name="Picture 2" descr="C:\Users\tzmikov\Desktop\open-budget-survey-2017-OBIrankings-300x46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149080"/>
            <a:ext cx="6768752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1542836" y="5867297"/>
            <a:ext cx="2835884" cy="514032"/>
            <a:chOff x="8461885" y="5458479"/>
            <a:chExt cx="1889656" cy="707071"/>
          </a:xfrm>
        </p:grpSpPr>
        <p:sp>
          <p:nvSpPr>
            <p:cNvPr id="10" name="Isosceles Triangle 9"/>
            <p:cNvSpPr/>
            <p:nvPr/>
          </p:nvSpPr>
          <p:spPr>
            <a:xfrm rot="10800000" flipV="1">
              <a:off x="8983588" y="5458479"/>
              <a:ext cx="180000" cy="144000"/>
            </a:xfrm>
            <a:prstGeom prst="triangle">
              <a:avLst/>
            </a:prstGeom>
            <a:solidFill>
              <a:schemeClr val="accent5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8461885" y="5642330"/>
              <a:ext cx="1889656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b="1" dirty="0"/>
                <a:t>21</a:t>
              </a:r>
              <a:r>
                <a:rPr lang="en-US" sz="1400" dirty="0"/>
                <a:t>-st rank of 115 countries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>
            <a:off x="755576" y="3796833"/>
            <a:ext cx="76328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/>
              <a:t>Индекс открытости бюджета</a:t>
            </a:r>
            <a:r>
              <a:rPr lang="en-US" sz="1600" dirty="0"/>
              <a:t> 2017</a:t>
            </a:r>
            <a:r>
              <a:rPr lang="ru-RU" sz="1600" dirty="0"/>
              <a:t> г.</a:t>
            </a:r>
            <a:endParaRPr lang="bg-BG" sz="16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915816" y="175829"/>
            <a:ext cx="6048672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sz="2000" dirty="0"/>
              <a:t>Прозрачность бюджета</a:t>
            </a:r>
            <a:endParaRPr lang="en-GB" altLang="bg-BG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940053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908720"/>
            <a:ext cx="806489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Анализ расходов в рамках совместного проекта с Всемирным банком для выявления необходимых реформ в разных отраслях затронул </a:t>
            </a:r>
            <a:r>
              <a:rPr lang="en-US" dirty="0"/>
              <a:t>7 </a:t>
            </a:r>
            <a:r>
              <a:rPr lang="ru-RU" dirty="0"/>
              <a:t>министерств. Так, в ходе анализа Минфин выявил большие возможности для повышения эффективности и результативности затрат. Кроме того, проведен анализ </a:t>
            </a:r>
            <a:r>
              <a:rPr lang="en-US" dirty="0"/>
              <a:t>21 </a:t>
            </a:r>
            <a:r>
              <a:rPr lang="ru-RU" dirty="0"/>
              <a:t>муниципалитета, в том числе тех, которым оказана финансовая помощь</a:t>
            </a:r>
            <a:r>
              <a:rPr lang="en-US" dirty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Анализ Министерства иностранных дел, инициированный в </a:t>
            </a:r>
            <a:r>
              <a:rPr lang="en-US" dirty="0"/>
              <a:t>2019 </a:t>
            </a:r>
            <a:r>
              <a:rPr lang="ru-RU" dirty="0"/>
              <a:t>г, для повышения эффективности и результативности расходов министерства</a:t>
            </a:r>
            <a:r>
              <a:rPr lang="en-US" dirty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Выявление КПЭ в части политики в разных отраслях для отслеживания прогресса в достижении целевых ориентиров и национальных целей в рамках Европейских стратегических документов – элемент СССБ и обновленной СССБ</a:t>
            </a:r>
            <a:r>
              <a:rPr lang="en-US" dirty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ru-RU" dirty="0"/>
              <a:t>Внедрение рекомендаций Европейской комиссии по дальнейшему улучшению качества государственных финансов и повышению эффективности государственных расходов</a:t>
            </a:r>
            <a:r>
              <a:rPr lang="en-US" dirty="0"/>
              <a:t>.</a:t>
            </a:r>
            <a:endParaRPr lang="bg-BG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bg-BG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915816" y="175829"/>
            <a:ext cx="6048672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sz="2000" dirty="0"/>
              <a:t>Качество государственных финансов</a:t>
            </a:r>
            <a:endParaRPr lang="en-GB" altLang="bg-BG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647153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836712"/>
            <a:ext cx="78488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Определение классификации направлений политики/функциональных направлений и бюджетных программ – один из инструментов для улучшения стратегического планирования и разработки национальных мер политики в соответствии с государственными приоритетами и финансовыми возможностями</a:t>
            </a:r>
            <a:r>
              <a:rPr lang="en-US" dirty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ru-RU" dirty="0"/>
              <a:t>Минфин приступил к анализу и выбору приоритетных показателей эффективности в части бюджета РБС в ключевых отраслях, с целью выявления показателей, отражающих уровень достижения стратегических целей в этих отраслях, а также оценки успеха политики и неуклонного мониторинга и оценки хода реализации государственной политики</a:t>
            </a:r>
            <a:r>
              <a:rPr lang="en-US" dirty="0"/>
              <a:t>;</a:t>
            </a:r>
          </a:p>
          <a:p>
            <a:pPr lvl="0" algn="just"/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Охват ведомств, проводящих программно-целевое бюджетирование, - помимо министерств и государственных ведомств – РБС, чьи бюджеты включены в государственный бюджет, был расширен для внедрения программно-целевого бюджетирования в </a:t>
            </a:r>
            <a:r>
              <a:rPr lang="en-US" dirty="0"/>
              <a:t>2020</a:t>
            </a:r>
            <a:r>
              <a:rPr lang="ru-RU" dirty="0"/>
              <a:t> г.,</a:t>
            </a:r>
            <a:r>
              <a:rPr lang="en-US" dirty="0"/>
              <a:t> </a:t>
            </a:r>
            <a:r>
              <a:rPr lang="ru-RU" dirty="0"/>
              <a:t>за исключением бюджета судебных органов и счетной палаты</a:t>
            </a:r>
            <a:r>
              <a:rPr lang="en-US" dirty="0"/>
              <a:t>.</a:t>
            </a:r>
            <a:endParaRPr lang="bg-BG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915816" y="175829"/>
            <a:ext cx="6048672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sz="2000" dirty="0"/>
              <a:t>Программно-целевое бюджетирование</a:t>
            </a:r>
            <a:endParaRPr lang="en-GB" altLang="bg-BG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64057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H="1">
            <a:off x="467544" y="4221209"/>
            <a:ext cx="3240000" cy="555255"/>
          </a:xfrm>
          <a:prstGeom prst="rect">
            <a:avLst/>
          </a:prstGeom>
          <a:solidFill>
            <a:srgbClr val="ABDAF7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spcAft>
                <a:spcPts val="1200"/>
              </a:spcAft>
            </a:pPr>
            <a:endParaRPr lang="bg-BG" sz="2400" b="1" spc="200" dirty="0"/>
          </a:p>
          <a:p>
            <a:pPr algn="ctr">
              <a:spcAft>
                <a:spcPts val="1200"/>
              </a:spcAft>
            </a:pPr>
            <a:r>
              <a:rPr lang="ru-RU" sz="2400" b="1" spc="200" dirty="0">
                <a:solidFill>
                  <a:schemeClr val="bg2"/>
                </a:solidFill>
              </a:rPr>
              <a:t>Результаты</a:t>
            </a:r>
            <a:endParaRPr lang="en-US" sz="2400" b="1" spc="200" dirty="0">
              <a:solidFill>
                <a:schemeClr val="bg2"/>
              </a:solidFill>
            </a:endParaRPr>
          </a:p>
          <a:p>
            <a:pPr algn="ctr">
              <a:spcAft>
                <a:spcPts val="1200"/>
              </a:spcAft>
            </a:pPr>
            <a:endParaRPr lang="en-US" sz="2400" b="1" spc="200" dirty="0">
              <a:solidFill>
                <a:schemeClr val="accent5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650109" y="2127713"/>
            <a:ext cx="3820024" cy="150779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headEnd/>
            <a:tailEnd/>
          </a:ln>
          <a:ex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marL="355600" indent="-1778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bg2"/>
                </a:solidFill>
              </a:rPr>
              <a:t>Национальная программа реформ</a:t>
            </a:r>
            <a:endParaRPr lang="en-US" sz="1600" dirty="0">
              <a:solidFill>
                <a:schemeClr val="bg2"/>
              </a:solidFill>
            </a:endParaRPr>
          </a:p>
          <a:p>
            <a:pPr marL="355600" indent="-1778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bg2"/>
                </a:solidFill>
              </a:rPr>
              <a:t>Программа сближения</a:t>
            </a:r>
            <a:endParaRPr lang="en-US" sz="1600" dirty="0">
              <a:solidFill>
                <a:schemeClr val="bg2"/>
              </a:solidFill>
            </a:endParaRPr>
          </a:p>
          <a:p>
            <a:pPr marL="355600" indent="-1778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bg2"/>
                </a:solidFill>
              </a:rPr>
              <a:t>Национальная программа развития </a:t>
            </a:r>
          </a:p>
          <a:p>
            <a:pPr marL="177800">
              <a:spcAft>
                <a:spcPts val="600"/>
              </a:spcAft>
            </a:pPr>
            <a:r>
              <a:rPr lang="ru-RU" sz="1600" dirty="0">
                <a:solidFill>
                  <a:schemeClr val="bg2"/>
                </a:solidFill>
              </a:rPr>
              <a:t>«Болгария </a:t>
            </a:r>
            <a:r>
              <a:rPr lang="en-US" sz="1600" dirty="0">
                <a:solidFill>
                  <a:schemeClr val="bg2"/>
                </a:solidFill>
              </a:rPr>
              <a:t>2020</a:t>
            </a:r>
            <a:r>
              <a:rPr lang="ru-RU" sz="1600" dirty="0">
                <a:solidFill>
                  <a:schemeClr val="bg2"/>
                </a:solidFill>
              </a:rPr>
              <a:t>»</a:t>
            </a:r>
            <a:endParaRPr lang="en-US" sz="1600" dirty="0">
              <a:solidFill>
                <a:schemeClr val="bg2"/>
              </a:solidFill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67544" y="5544755"/>
            <a:ext cx="3240000" cy="884989"/>
          </a:xfrm>
          <a:prstGeom prst="rect">
            <a:avLst/>
          </a:prstGeom>
          <a:solidFill>
            <a:schemeClr val="accent1"/>
          </a:solidFill>
          <a:ln>
            <a:headEnd/>
            <a:tailEnd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ru-RU" altLang="bg-BG" sz="1800" b="1" dirty="0">
                <a:solidFill>
                  <a:schemeClr val="bg1"/>
                </a:solidFill>
              </a:rPr>
              <a:t>Приоритеты бюджета</a:t>
            </a:r>
            <a:endParaRPr lang="en-US" altLang="bg-BG" sz="1800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00378" y="1024119"/>
            <a:ext cx="3240000" cy="1440160"/>
          </a:xfrm>
          <a:prstGeom prst="rect">
            <a:avLst/>
          </a:prstGeom>
          <a:solidFill>
            <a:srgbClr val="06B2D4"/>
          </a:solidFill>
          <a:ln>
            <a:headEnd/>
            <a:tailEnd/>
          </a:ln>
          <a:ex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1600" b="1" dirty="0"/>
              <a:t>Программа государственного </a:t>
            </a:r>
          </a:p>
          <a:p>
            <a:pPr algn="ctr"/>
            <a:r>
              <a:rPr lang="ru-RU" sz="1600" b="1" dirty="0"/>
              <a:t>управления, принятая </a:t>
            </a:r>
          </a:p>
          <a:p>
            <a:pPr algn="ctr"/>
            <a:r>
              <a:rPr lang="ru-RU" sz="1600" b="1" dirty="0"/>
              <a:t>Правительством </a:t>
            </a:r>
          </a:p>
          <a:p>
            <a:pPr algn="ctr"/>
            <a:r>
              <a:rPr lang="ru-RU" sz="1600" b="1" dirty="0"/>
              <a:t>Болгарии на период </a:t>
            </a:r>
            <a:r>
              <a:rPr lang="en-US" sz="1600" b="1" dirty="0"/>
              <a:t>2017-2021</a:t>
            </a:r>
            <a:r>
              <a:rPr lang="ru-RU" sz="1600" b="1" dirty="0"/>
              <a:t> гг.</a:t>
            </a:r>
            <a:endParaRPr lang="en-US" sz="1600" b="1" dirty="0"/>
          </a:p>
          <a:p>
            <a:pPr algn="ctr" eaLnBrk="1" hangingPunct="1"/>
            <a:endParaRPr lang="en-US" altLang="bg-BG" sz="1100" b="1" dirty="0">
              <a:latin typeface="Times New Roman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00378" y="2746755"/>
            <a:ext cx="3240000" cy="1440000"/>
          </a:xfrm>
          <a:prstGeom prst="rect">
            <a:avLst/>
          </a:prstGeom>
          <a:solidFill>
            <a:srgbClr val="06B2D4"/>
          </a:solidFill>
          <a:ln>
            <a:headEnd/>
            <a:tailEnd/>
          </a:ln>
          <a:ex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spcAft>
                <a:spcPts val="1200"/>
              </a:spcAft>
            </a:pPr>
            <a:r>
              <a:rPr lang="ru-RU" sz="1500" b="1" dirty="0"/>
              <a:t>Стратегические документы </a:t>
            </a:r>
          </a:p>
          <a:p>
            <a:pPr algn="ctr">
              <a:spcAft>
                <a:spcPts val="1200"/>
              </a:spcAft>
            </a:pPr>
            <a:r>
              <a:rPr lang="ru-RU" sz="1500" b="1" dirty="0"/>
              <a:t>правительства</a:t>
            </a:r>
          </a:p>
          <a:p>
            <a:pPr algn="ctr">
              <a:spcAft>
                <a:spcPts val="1200"/>
              </a:spcAft>
            </a:pPr>
            <a:r>
              <a:rPr lang="ru-RU" sz="1400" b="1" spc="80" dirty="0"/>
              <a:t>Основные приоритеты</a:t>
            </a:r>
            <a:endParaRPr lang="en-US" sz="1400" b="1" spc="80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670511" y="4125884"/>
            <a:ext cx="3820024" cy="186136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headEnd/>
            <a:tailEnd/>
          </a:ln>
          <a:ex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marL="177800">
              <a:spcAft>
                <a:spcPts val="600"/>
              </a:spcAft>
            </a:pPr>
            <a:r>
              <a:rPr lang="ru-RU" sz="1600" b="1" dirty="0">
                <a:solidFill>
                  <a:schemeClr val="bg2"/>
                </a:solidFill>
              </a:rPr>
              <a:t>Отраслевые стратегии</a:t>
            </a:r>
            <a:endParaRPr lang="en-US" sz="1600" b="1" dirty="0">
              <a:solidFill>
                <a:schemeClr val="bg2"/>
              </a:solidFill>
            </a:endParaRPr>
          </a:p>
          <a:p>
            <a:pPr marL="177800">
              <a:spcAft>
                <a:spcPts val="600"/>
              </a:spcAft>
            </a:pPr>
            <a:r>
              <a:rPr lang="ru-RU" sz="1200" dirty="0">
                <a:solidFill>
                  <a:schemeClr val="bg2"/>
                </a:solidFill>
              </a:rPr>
              <a:t>Программы, утверждённые для внедрения</a:t>
            </a:r>
            <a:endParaRPr lang="en-US" sz="1200" dirty="0">
              <a:solidFill>
                <a:schemeClr val="bg2"/>
              </a:solidFill>
            </a:endParaRPr>
          </a:p>
          <a:p>
            <a:pPr marL="177800">
              <a:spcAft>
                <a:spcPts val="600"/>
              </a:spcAft>
            </a:pPr>
            <a:r>
              <a:rPr lang="ru-RU" sz="1200" dirty="0">
                <a:solidFill>
                  <a:schemeClr val="bg2"/>
                </a:solidFill>
              </a:rPr>
              <a:t>Изменения мер по проведению политики</a:t>
            </a:r>
            <a:endParaRPr lang="en-US" sz="1200" dirty="0">
              <a:solidFill>
                <a:schemeClr val="bg2"/>
              </a:solidFill>
            </a:endParaRPr>
          </a:p>
          <a:p>
            <a:pPr marL="177800">
              <a:spcAft>
                <a:spcPts val="600"/>
              </a:spcAft>
            </a:pPr>
            <a:r>
              <a:rPr lang="ru-RU" sz="1200" dirty="0">
                <a:solidFill>
                  <a:schemeClr val="bg2"/>
                </a:solidFill>
              </a:rPr>
              <a:t>Начало внедрения новых мер политики</a:t>
            </a:r>
            <a:endParaRPr lang="en-US" sz="1200" dirty="0">
              <a:solidFill>
                <a:schemeClr val="bg2"/>
              </a:solidFill>
            </a:endParaRPr>
          </a:p>
        </p:txBody>
      </p:sp>
      <p:cxnSp>
        <p:nvCxnSpPr>
          <p:cNvPr id="10" name="Straight Arrow Connector 9"/>
          <p:cNvCxnSpPr>
            <a:stCxn id="7" idx="2"/>
            <a:endCxn id="8" idx="0"/>
          </p:cNvCxnSpPr>
          <p:nvPr/>
        </p:nvCxnSpPr>
        <p:spPr>
          <a:xfrm>
            <a:off x="2120378" y="2464279"/>
            <a:ext cx="0" cy="282476"/>
          </a:xfrm>
          <a:prstGeom prst="straightConnector1">
            <a:avLst/>
          </a:prstGeom>
          <a:ln>
            <a:solidFill>
              <a:srgbClr val="ABDAF7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3740378" y="3251409"/>
            <a:ext cx="903630" cy="19410"/>
          </a:xfrm>
          <a:prstGeom prst="straightConnector1">
            <a:avLst/>
          </a:prstGeom>
          <a:ln>
            <a:solidFill>
              <a:srgbClr val="ABDAF7"/>
            </a:solidFill>
            <a:headEnd type="arrow" w="med" len="med"/>
            <a:tailEnd type="arrow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5" idx="2"/>
          </p:cNvCxnSpPr>
          <p:nvPr/>
        </p:nvCxnSpPr>
        <p:spPr>
          <a:xfrm flipV="1">
            <a:off x="6560121" y="3635503"/>
            <a:ext cx="0" cy="490381"/>
          </a:xfrm>
          <a:prstGeom prst="straightConnector1">
            <a:avLst/>
          </a:prstGeom>
          <a:ln>
            <a:solidFill>
              <a:srgbClr val="ABDAF7"/>
            </a:solidFill>
            <a:headEnd type="arrow" w="med" len="med"/>
            <a:tailEnd type="arrow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2087544" y="4873566"/>
            <a:ext cx="0" cy="694498"/>
          </a:xfrm>
          <a:prstGeom prst="straightConnector1">
            <a:avLst/>
          </a:prstGeom>
          <a:ln>
            <a:solidFill>
              <a:srgbClr val="ABDAF7"/>
            </a:solidFill>
            <a:headEnd type="arrow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Elbow Connector 14"/>
          <p:cNvCxnSpPr/>
          <p:nvPr/>
        </p:nvCxnSpPr>
        <p:spPr>
          <a:xfrm rot="5400000" flipH="1" flipV="1">
            <a:off x="3621573" y="1584374"/>
            <a:ext cx="3389992" cy="6347931"/>
          </a:xfrm>
          <a:prstGeom prst="bentConnector4">
            <a:avLst>
              <a:gd name="adj1" fmla="val -1411"/>
              <a:gd name="adj2" fmla="val 103601"/>
            </a:avLst>
          </a:prstGeom>
          <a:ln>
            <a:solidFill>
              <a:schemeClr val="accent1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8520913" y="5395516"/>
            <a:ext cx="220001" cy="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267744" y="4873566"/>
            <a:ext cx="0" cy="671189"/>
          </a:xfrm>
          <a:prstGeom prst="straightConnector1">
            <a:avLst/>
          </a:prstGeom>
          <a:ln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2771800" y="-27384"/>
            <a:ext cx="6512259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ru-RU" altLang="bg-BG" sz="2000" b="1" dirty="0">
                <a:solidFill>
                  <a:schemeClr val="bg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Связь между государственной программой и планированием государственной политики</a:t>
            </a:r>
            <a:endParaRPr kumimoji="1" lang="en-US" altLang="bg-BG" sz="2000" b="1" dirty="0">
              <a:solidFill>
                <a:schemeClr val="bg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 flipH="1" flipV="1">
            <a:off x="3746479" y="4498836"/>
            <a:ext cx="903630" cy="19410"/>
          </a:xfrm>
          <a:prstGeom prst="straightConnector1">
            <a:avLst/>
          </a:prstGeom>
          <a:ln>
            <a:solidFill>
              <a:srgbClr val="ABDAF7"/>
            </a:solidFill>
            <a:headEnd type="arrow" w="med" len="med"/>
            <a:tailEnd type="arrow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2422387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41058" y="3244334"/>
            <a:ext cx="18437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/>
              <a:t>Спасибо</a:t>
            </a:r>
            <a:r>
              <a:rPr lang="en-GB" sz="2800" b="1" dirty="0"/>
              <a:t>!</a:t>
            </a:r>
            <a:endParaRPr lang="bg-BG" sz="2800" b="1" dirty="0"/>
          </a:p>
        </p:txBody>
      </p:sp>
    </p:spTree>
    <p:extLst>
      <p:ext uri="{BB962C8B-B14F-4D97-AF65-F5344CB8AC3E}">
        <p14:creationId xmlns:p14="http://schemas.microsoft.com/office/powerpoint/2010/main" val="199386232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124744"/>
            <a:ext cx="835292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Конституция Республики Болгарии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b="1" dirty="0"/>
              <a:t>Закон о государственных финансах</a:t>
            </a:r>
            <a:endParaRPr lang="en-US" b="1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Закон о государственном долге</a:t>
            </a:r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Налоговое законы</a:t>
            </a:r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Закон о государственном бюджете на год</a:t>
            </a:r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Закон о годовом бюджете государственного фонда социального страхования</a:t>
            </a:r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Организационные правила и процедуры Национальной ассамблеи </a:t>
            </a:r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Организационные правила и процедуры Совета министров и его структур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Прочее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n-US" b="1" dirty="0"/>
          </a:p>
          <a:p>
            <a:pPr algn="just"/>
            <a:r>
              <a:rPr lang="ru-RU" b="1" dirty="0"/>
              <a:t>Закон о государственных финансах</a:t>
            </a:r>
            <a:endParaRPr lang="en-US" b="1" dirty="0"/>
          </a:p>
          <a:p>
            <a:pPr algn="just"/>
            <a:r>
              <a:rPr lang="en-US" b="1" dirty="0"/>
              <a:t> (</a:t>
            </a:r>
            <a:r>
              <a:rPr lang="ru-RU" b="1" dirty="0"/>
              <a:t>принят в </a:t>
            </a:r>
            <a:r>
              <a:rPr lang="en-US" b="1" dirty="0"/>
              <a:t>2013</a:t>
            </a:r>
            <a:r>
              <a:rPr lang="ru-RU" b="1" dirty="0"/>
              <a:t> г.</a:t>
            </a:r>
            <a:r>
              <a:rPr lang="en-US" b="1" dirty="0"/>
              <a:t>):</a:t>
            </a:r>
          </a:p>
          <a:p>
            <a:pPr algn="just"/>
            <a:endParaRPr lang="en-US" b="1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Объединяет все аспекты управления и использования государственных ресурсов как на национальном, так и на местном уровне</a:t>
            </a:r>
            <a:r>
              <a:rPr lang="en-US" dirty="0"/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Регламентирует объём, структуру и содержание среднесрочной бюджетной структуры</a:t>
            </a:r>
            <a:r>
              <a:rPr lang="en-US" dirty="0"/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Принимает все требования директивы </a:t>
            </a:r>
            <a:r>
              <a:rPr lang="en-US" dirty="0"/>
              <a:t>85/2011.</a:t>
            </a:r>
            <a:endParaRPr lang="bg-BG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915816" y="114274"/>
            <a:ext cx="6121400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r>
              <a:rPr lang="ru-RU" altLang="bg-BG" sz="2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Правовая основа</a:t>
            </a:r>
            <a:endParaRPr lang="en-ZA" altLang="bg-BG" sz="28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5288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764704"/>
            <a:ext cx="803893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Полное соответствие требованиям бюджетных правил и ограничений, </a:t>
            </a:r>
            <a:r>
              <a:rPr lang="ru-RU" dirty="0" err="1"/>
              <a:t>вт.ч</a:t>
            </a:r>
            <a:r>
              <a:rPr lang="ru-RU" dirty="0"/>
              <a:t>. последующее действия в случае отклонения от бюджетных правил, изменения среднесрочного значения структурного дефицита</a:t>
            </a:r>
            <a:r>
              <a:rPr lang="en-US" dirty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Расширение охвата за счет включения большего объема информации о секторе государственного управления в документы о национальном бюджете</a:t>
            </a:r>
            <a:r>
              <a:rPr lang="en-US" dirty="0"/>
              <a:t>,</a:t>
            </a:r>
            <a:r>
              <a:rPr lang="ru-RU" dirty="0"/>
              <a:t> в т.ч. прогноз ключевых показателей на следующие 3 года, разработанный на основе неизменной государственной политики, с описанием предусмотренных новых мер и указанием финансового воздействия – т.н. дискреционные меры политики</a:t>
            </a:r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Информация об общем влиянии хозяйственной деятельности предприятий государственного сектора на бюджетные показатели сектора</a:t>
            </a:r>
            <a:r>
              <a:rPr lang="en-US" dirty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Информация об условных обязательствах и потенциальном воздействии на сектор государственного управления</a:t>
            </a:r>
            <a:r>
              <a:rPr lang="en-US" dirty="0"/>
              <a:t>.</a:t>
            </a:r>
            <a:endParaRPr lang="bg-BG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915816" y="114274"/>
            <a:ext cx="6121400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r>
              <a:rPr lang="ru-RU" altLang="bg-BG" sz="2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бюджета</a:t>
            </a:r>
            <a:endParaRPr lang="en-ZA" altLang="bg-BG" sz="28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86640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764704"/>
            <a:ext cx="8064896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endParaRPr lang="en-US" sz="1700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700" dirty="0"/>
              <a:t>Сравнение прогноза Минфина по основным бюджетным показателям государственного сектора с последними имеющимися прогнозами Европейской комиссии в части перспектив бюджета Болгарии</a:t>
            </a:r>
            <a:r>
              <a:rPr lang="en-US" sz="1700" dirty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n-US" sz="1700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700" dirty="0"/>
              <a:t>Создание условий для устойчивого и долгосрочного баланса между расходными полномочиями муниципалитетов и усиления их бюджетной дисциплины</a:t>
            </a:r>
            <a:r>
              <a:rPr lang="en-US" sz="1700" dirty="0"/>
              <a:t>; </a:t>
            </a:r>
            <a:r>
              <a:rPr lang="ru-RU" sz="1700" dirty="0"/>
              <a:t>была внедрена процедура финансового восстановления муниципалитетов и предпринят ряд мер для достижения финансовой устойчивости и стабильности на местном уровне</a:t>
            </a:r>
            <a:r>
              <a:rPr lang="en-US" sz="1700" dirty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n-US" sz="1700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700" dirty="0"/>
              <a:t>Четкие определения охвата и процедур определения межбюджетных отношений между муниципалитетами и государственным бюджетом путем установления базовых отношений между ними. Объем межбюджетных трансфертов принимается в рамках закона о государственном бюджете</a:t>
            </a:r>
            <a:r>
              <a:rPr lang="en-US" sz="1700" dirty="0"/>
              <a:t>. </a:t>
            </a:r>
            <a:r>
              <a:rPr lang="ru-RU" sz="1700" dirty="0"/>
              <a:t>Оно содержит детальное определение условий для внесения каких-либо изменений</a:t>
            </a:r>
            <a:r>
              <a:rPr lang="en-US" sz="1700" dirty="0"/>
              <a:t>.</a:t>
            </a:r>
            <a:endParaRPr lang="bg-BG" sz="17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915816" y="114274"/>
            <a:ext cx="6121400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r>
              <a:rPr lang="ru-RU" altLang="bg-BG" sz="2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бюджета</a:t>
            </a:r>
            <a:endParaRPr lang="en-ZA" altLang="bg-BG" sz="28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90881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764704"/>
            <a:ext cx="835292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en-US" b="1" dirty="0"/>
          </a:p>
          <a:p>
            <a:pPr lvl="1" algn="just"/>
            <a:r>
              <a:rPr lang="ru-RU" b="1" dirty="0"/>
              <a:t>Основные принципы, которым необходимо следовать в части УГФ</a:t>
            </a:r>
            <a:r>
              <a:rPr lang="en-US" dirty="0"/>
              <a:t>: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ru-RU" dirty="0"/>
              <a:t>Комплексный характер, подотчётность и ответственность, достаточность,</a:t>
            </a:r>
            <a:r>
              <a:rPr lang="en-US" dirty="0"/>
              <a:t> </a:t>
            </a:r>
            <a:r>
              <a:rPr lang="ru-RU" dirty="0"/>
              <a:t>экономия, эффективность и действенность, прозрачность, устойчивость и соблюдение закона</a:t>
            </a:r>
            <a:r>
              <a:rPr lang="en-US" dirty="0"/>
              <a:t>.</a:t>
            </a:r>
          </a:p>
          <a:p>
            <a:pPr lvl="1" algn="just"/>
            <a:endParaRPr lang="en-US" dirty="0"/>
          </a:p>
          <a:p>
            <a:pPr lvl="1" algn="just"/>
            <a:r>
              <a:rPr lang="ru-RU" b="1" dirty="0"/>
              <a:t>Классификация расходов в бюджетах распорядителей бюджетных средств (РБС) 1 уровня</a:t>
            </a:r>
            <a:r>
              <a:rPr lang="en-US" dirty="0"/>
              <a:t>:</a:t>
            </a:r>
          </a:p>
          <a:p>
            <a:pPr lvl="1" algn="just"/>
            <a:endParaRPr lang="en-US" dirty="0"/>
          </a:p>
          <a:p>
            <a:pPr marL="742950" lvl="1" indent="-285750" algn="just">
              <a:buFont typeface="Wingdings" pitchFamily="2" charset="2"/>
              <a:buChar char="v"/>
            </a:pPr>
            <a:r>
              <a:rPr lang="ru-RU" dirty="0"/>
              <a:t>По показателями экономической и функциональной классификации</a:t>
            </a:r>
            <a:r>
              <a:rPr lang="en-US" dirty="0"/>
              <a:t>; </a:t>
            </a:r>
          </a:p>
          <a:p>
            <a:pPr marL="742950" lvl="1" indent="-285750" algn="just">
              <a:buFont typeface="Wingdings" pitchFamily="2" charset="2"/>
              <a:buChar char="v"/>
            </a:pPr>
            <a:endParaRPr lang="en-US" dirty="0"/>
          </a:p>
          <a:p>
            <a:pPr marL="742950" lvl="1" indent="-285750" algn="just">
              <a:buFont typeface="Wingdings" pitchFamily="2" charset="2"/>
              <a:buChar char="v"/>
            </a:pPr>
            <a:r>
              <a:rPr lang="ru-RU" dirty="0"/>
              <a:t>Расходы бюджетов РБС 1 уровня, которые используют программный формат  бюджета, классифицируются по направлению политики/функциональному направлению и по бюджетной программе в рамках компетенции и ответственности соответствующего РБС</a:t>
            </a:r>
            <a:r>
              <a:rPr lang="en-US" dirty="0"/>
              <a:t>;</a:t>
            </a:r>
          </a:p>
          <a:p>
            <a:pPr lvl="1" algn="just"/>
            <a:endParaRPr lang="en-US" dirty="0"/>
          </a:p>
          <a:p>
            <a:pPr marL="742950" lvl="1" indent="-285750" algn="just">
              <a:buFont typeface="Wingdings" pitchFamily="2" charset="2"/>
              <a:buChar char="v"/>
            </a:pPr>
            <a:r>
              <a:rPr lang="ru-RU" dirty="0"/>
              <a:t>Расходы Национальной ассамблеи классифицируются по функциональному направлению, а расходы судебных органов принимаются отдельными ведомствами</a:t>
            </a:r>
            <a:endParaRPr lang="bg-BG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771080" y="175829"/>
            <a:ext cx="6337424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r>
              <a:rPr lang="ru-RU" altLang="bg-BG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управления государственными финансами</a:t>
            </a:r>
            <a:endParaRPr lang="en-ZA" altLang="bg-BG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45654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836712"/>
            <a:ext cx="82089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ru-RU" dirty="0"/>
              <a:t>Система УГФ опирается на широкую основу и среднесрочную структуру бюджета и </a:t>
            </a:r>
            <a:r>
              <a:rPr lang="ru-RU" b="1" dirty="0"/>
              <a:t>является операционным инструментом для среднесрочного прогнозирования и планирования</a:t>
            </a:r>
            <a:r>
              <a:rPr lang="ru-RU" dirty="0"/>
              <a:t> за счет выполнения центральными и местными органами строгих бюджетных правил и обеспечения стабильной структуры по разработке отчетности в формате программного бюджетирования</a:t>
            </a:r>
            <a:r>
              <a:rPr lang="en-US" dirty="0"/>
              <a:t>;</a:t>
            </a:r>
          </a:p>
          <a:p>
            <a:pPr lvl="0" algn="just"/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0745614"/>
              </p:ext>
            </p:extLst>
          </p:nvPr>
        </p:nvGraphicFramePr>
        <p:xfrm>
          <a:off x="720080" y="3119578"/>
          <a:ext cx="4572000" cy="2572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5076056" y="4221088"/>
            <a:ext cx="3312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v"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292080" y="3119578"/>
            <a:ext cx="362727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ru-RU" dirty="0"/>
              <a:t>После вступления в силу закона о государственных финансах в </a:t>
            </a:r>
            <a:r>
              <a:rPr lang="en-US" dirty="0"/>
              <a:t>2014 </a:t>
            </a:r>
            <a:r>
              <a:rPr lang="ru-RU" dirty="0"/>
              <a:t>г. болгарский индекс среднесрочной структуры бюджета опережает средний показатель стран </a:t>
            </a:r>
            <a:r>
              <a:rPr lang="en-US" dirty="0"/>
              <a:t>EU-28</a:t>
            </a:r>
          </a:p>
        </p:txBody>
      </p:sp>
      <p:sp>
        <p:nvSpPr>
          <p:cNvPr id="9" name="Rectangle 8"/>
          <p:cNvSpPr/>
          <p:nvPr/>
        </p:nvSpPr>
        <p:spPr>
          <a:xfrm>
            <a:off x="2843808" y="5847075"/>
            <a:ext cx="24482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en-US" sz="1000" dirty="0"/>
              <a:t>Source: </a:t>
            </a:r>
            <a:r>
              <a:rPr lang="fr-FR" sz="1000" dirty="0"/>
              <a:t>EC, DG ECFIN</a:t>
            </a:r>
            <a:endParaRPr lang="en-US" sz="1000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2771080" y="175829"/>
            <a:ext cx="6337424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r>
              <a:rPr lang="ru-RU" altLang="bg-BG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управления государственными финансами</a:t>
            </a:r>
            <a:endParaRPr lang="en-ZA" altLang="bg-BG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74427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980728"/>
            <a:ext cx="77768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itchFamily="2" charset="2"/>
              <a:buChar char="v"/>
            </a:pPr>
            <a:r>
              <a:rPr lang="ru-RU" dirty="0"/>
              <a:t>Помимо оценок в соответствии с национальной методологией (показатели на кассовой основе</a:t>
            </a:r>
            <a:r>
              <a:rPr lang="en-US" dirty="0"/>
              <a:t>), </a:t>
            </a:r>
            <a:r>
              <a:rPr lang="ru-RU" dirty="0"/>
              <a:t>в среднесрочную структуру бюджета также входят оценки сектора государственного управления и его подсекторов в соответствии Европейской системой счетов </a:t>
            </a:r>
            <a:r>
              <a:rPr lang="en-US" dirty="0"/>
              <a:t>(ESA'2010), </a:t>
            </a:r>
            <a:r>
              <a:rPr lang="ru-RU" dirty="0"/>
              <a:t>с учетом влияния  бюджетной  структуры государственных и муниципальных предприятий и </a:t>
            </a:r>
            <a:r>
              <a:rPr lang="ru-RU" dirty="0" err="1"/>
              <a:t>квази</a:t>
            </a:r>
            <a:r>
              <a:rPr lang="ru-RU" dirty="0"/>
              <a:t>- бюджетных организаций</a:t>
            </a:r>
            <a:r>
              <a:rPr lang="en-US" dirty="0"/>
              <a:t>;</a:t>
            </a:r>
          </a:p>
          <a:p>
            <a:pPr marL="285750" lvl="0" indent="-285750" algn="just">
              <a:buFont typeface="Wingdings" pitchFamily="2" charset="2"/>
              <a:buChar char="v"/>
            </a:pPr>
            <a:endParaRPr lang="en-US" dirty="0"/>
          </a:p>
          <a:p>
            <a:pPr marL="285750" lvl="0" indent="-285750" algn="just">
              <a:buFont typeface="Wingdings" pitchFamily="2" charset="2"/>
              <a:buChar char="v"/>
            </a:pPr>
            <a:r>
              <a:rPr lang="ru-RU" dirty="0"/>
              <a:t>Является стабильной основой для разработки отчетности на основе формата программного бюджетирования</a:t>
            </a:r>
            <a:r>
              <a:rPr lang="en-US" dirty="0"/>
              <a:t>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771080" y="175829"/>
            <a:ext cx="6337424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r>
              <a:rPr lang="ru-RU" altLang="bg-BG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управления государственными финансами</a:t>
            </a:r>
            <a:endParaRPr lang="en-ZA" altLang="bg-BG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9041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1052736"/>
            <a:ext cx="80843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ru-RU" b="1" dirty="0"/>
              <a:t>Бюджетные правила </a:t>
            </a:r>
            <a:r>
              <a:rPr lang="en-US" dirty="0"/>
              <a:t>(</a:t>
            </a:r>
            <a:r>
              <a:rPr lang="ru-RU" dirty="0"/>
              <a:t>в части сбалансированности бюджета, уровня долга и расходов</a:t>
            </a:r>
            <a:r>
              <a:rPr lang="en-US" dirty="0"/>
              <a:t>) </a:t>
            </a:r>
            <a:r>
              <a:rPr lang="ru-RU" dirty="0"/>
              <a:t>установлены в качестве четких и прозрачных ограничений бюджетной политики в долгосрочной перспективе в виде числовых ограничений основных бюджетных сводных показателей</a:t>
            </a:r>
            <a:r>
              <a:rPr lang="en-US" dirty="0"/>
              <a:t>.</a:t>
            </a:r>
            <a:endParaRPr lang="bg-BG" dirty="0"/>
          </a:p>
        </p:txBody>
      </p:sp>
      <p:sp>
        <p:nvSpPr>
          <p:cNvPr id="6" name="Rectangle 5"/>
          <p:cNvSpPr/>
          <p:nvPr/>
        </p:nvSpPr>
        <p:spPr>
          <a:xfrm>
            <a:off x="3756533" y="6085021"/>
            <a:ext cx="24482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en-US" sz="1000" dirty="0"/>
              <a:t>Source: </a:t>
            </a:r>
            <a:r>
              <a:rPr lang="fr-FR" sz="1000" dirty="0"/>
              <a:t>EC, DG ECFIN</a:t>
            </a:r>
            <a:endParaRPr lang="en-US" sz="1000" dirty="0"/>
          </a:p>
        </p:txBody>
      </p:sp>
      <p:sp>
        <p:nvSpPr>
          <p:cNvPr id="7" name="Rectangle 6"/>
          <p:cNvSpPr/>
          <p:nvPr/>
        </p:nvSpPr>
        <p:spPr>
          <a:xfrm>
            <a:off x="5599604" y="2947200"/>
            <a:ext cx="309634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ru-RU" dirty="0"/>
              <a:t>Числовые бюджетные правила и независимый Бюджетный совет обеспечивают предсказуемое проведение бюджетной политики</a:t>
            </a:r>
            <a:r>
              <a:rPr lang="en-US" dirty="0"/>
              <a:t>. </a:t>
            </a:r>
            <a:r>
              <a:rPr lang="ru-RU" dirty="0"/>
              <a:t>Болгария занимает ведущее место в рейтинге индекса бюджетных правил среди стран-членов ЕС</a:t>
            </a:r>
            <a:r>
              <a:rPr lang="en-US" dirty="0"/>
              <a:t>.</a:t>
            </a:r>
          </a:p>
          <a:p>
            <a:pPr lvl="0" algn="just"/>
            <a:endParaRPr lang="en-US" b="1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1974266"/>
              </p:ext>
            </p:extLst>
          </p:nvPr>
        </p:nvGraphicFramePr>
        <p:xfrm>
          <a:off x="827584" y="2947200"/>
          <a:ext cx="4772020" cy="2986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2843808" y="175829"/>
            <a:ext cx="6048672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altLang="bg-BG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Бюджетные правила</a:t>
            </a:r>
            <a:endParaRPr lang="en-ZA" altLang="bg-BG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94609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41985" y="3891887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bg-BG" dirty="0"/>
          </a:p>
        </p:txBody>
      </p:sp>
      <p:sp>
        <p:nvSpPr>
          <p:cNvPr id="6" name="Rectangle 5"/>
          <p:cNvSpPr/>
          <p:nvPr/>
        </p:nvSpPr>
        <p:spPr>
          <a:xfrm>
            <a:off x="970788" y="3140968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1400" dirty="0"/>
              <a:t>Fiscal rules and actual outcomes</a:t>
            </a:r>
            <a:r>
              <a:rPr lang="en-US" dirty="0"/>
              <a:t> </a:t>
            </a:r>
          </a:p>
          <a:p>
            <a:pPr lvl="0" algn="just"/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517134"/>
              </p:ext>
            </p:extLst>
          </p:nvPr>
        </p:nvGraphicFramePr>
        <p:xfrm>
          <a:off x="970788" y="3449987"/>
          <a:ext cx="6168834" cy="2952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/>
          <p:cNvSpPr/>
          <p:nvPr/>
        </p:nvSpPr>
        <p:spPr>
          <a:xfrm>
            <a:off x="554038" y="835982"/>
            <a:ext cx="8338442" cy="2731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ts val="1500"/>
              </a:lnSpc>
              <a:buFont typeface="Wingdings" pitchFamily="2" charset="2"/>
              <a:buChar char="v"/>
            </a:pPr>
            <a:r>
              <a:rPr lang="ru-RU" dirty="0"/>
              <a:t>Закон о государственных финансах </a:t>
            </a:r>
            <a:r>
              <a:rPr lang="en-US" dirty="0"/>
              <a:t>(</a:t>
            </a:r>
            <a:r>
              <a:rPr lang="ru-RU" dirty="0"/>
              <a:t>вступил в силу в </a:t>
            </a:r>
            <a:r>
              <a:rPr lang="en-US" dirty="0"/>
              <a:t>2014</a:t>
            </a:r>
            <a:r>
              <a:rPr lang="ru-RU" dirty="0"/>
              <a:t> г.</a:t>
            </a:r>
            <a:r>
              <a:rPr lang="en-US" dirty="0"/>
              <a:t>) </a:t>
            </a:r>
            <a:r>
              <a:rPr lang="ru-RU" dirty="0"/>
              <a:t>на основе предыдущего основного закона о бюджете, который уже обеспечил надежную основу для устойчивости бюджета</a:t>
            </a:r>
            <a:r>
              <a:rPr lang="en-US" dirty="0"/>
              <a:t>.</a:t>
            </a:r>
          </a:p>
          <a:p>
            <a:pPr marL="285750" indent="-285750" algn="just">
              <a:lnSpc>
                <a:spcPts val="1500"/>
              </a:lnSpc>
              <a:buFont typeface="Wingdings" pitchFamily="2" charset="2"/>
              <a:buChar char="v"/>
            </a:pPr>
            <a:endParaRPr lang="en-US" dirty="0"/>
          </a:p>
          <a:p>
            <a:pPr marL="285750" indent="-285750" algn="just">
              <a:lnSpc>
                <a:spcPts val="1500"/>
              </a:lnSpc>
              <a:buFont typeface="Wingdings" pitchFamily="2" charset="2"/>
              <a:buChar char="v"/>
            </a:pPr>
            <a:r>
              <a:rPr lang="ru-RU" dirty="0"/>
              <a:t>Произошло 2 крупных отклонения от бюджетных показателей, вызванных экзогенными шоками, которые испытал государственный сектор</a:t>
            </a:r>
            <a:r>
              <a:rPr lang="en-US" dirty="0"/>
              <a:t>: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r>
              <a:rPr lang="ru-RU" sz="1600" dirty="0"/>
              <a:t>После мирового финансового кризиса </a:t>
            </a:r>
            <a:r>
              <a:rPr lang="en-US" sz="1600" dirty="0"/>
              <a:t>(2009–</a:t>
            </a:r>
            <a:r>
              <a:rPr lang="ru-RU" sz="1600" dirty="0"/>
              <a:t>20</a:t>
            </a:r>
            <a:r>
              <a:rPr lang="en-US" sz="1600" dirty="0"/>
              <a:t>10</a:t>
            </a:r>
            <a:r>
              <a:rPr lang="ru-RU" sz="1600" dirty="0"/>
              <a:t> гг.</a:t>
            </a:r>
            <a:r>
              <a:rPr lang="en-US" sz="1600" dirty="0"/>
              <a:t>) </a:t>
            </a:r>
            <a:r>
              <a:rPr lang="ru-RU" sz="1600" dirty="0"/>
              <a:t>и</a:t>
            </a:r>
            <a:endParaRPr lang="en-US" sz="1600" dirty="0"/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r>
              <a:rPr lang="ru-RU" sz="1600" dirty="0"/>
              <a:t>В </a:t>
            </a:r>
            <a:r>
              <a:rPr lang="en-US" sz="1600" dirty="0"/>
              <a:t>2014</a:t>
            </a:r>
            <a:r>
              <a:rPr lang="ru-RU" sz="1600" dirty="0"/>
              <a:t> г.,</a:t>
            </a:r>
            <a:r>
              <a:rPr lang="en-US" sz="1600" dirty="0"/>
              <a:t> </a:t>
            </a:r>
            <a:r>
              <a:rPr lang="ru-RU" sz="1600" dirty="0"/>
              <a:t>когда крупный болгарский коммерческий банк получил государственную поддержку в виде ликвидности</a:t>
            </a:r>
            <a:r>
              <a:rPr lang="en-US" sz="1600" dirty="0"/>
              <a:t>. 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/>
              <a:t>В обоих случаях были предприняты незамедлительные корректирующие меры</a:t>
            </a:r>
            <a:endParaRPr lang="en-US" sz="1600" b="1" dirty="0"/>
          </a:p>
        </p:txBody>
      </p:sp>
      <p:sp>
        <p:nvSpPr>
          <p:cNvPr id="10" name="Rectangle 9"/>
          <p:cNvSpPr/>
          <p:nvPr/>
        </p:nvSpPr>
        <p:spPr>
          <a:xfrm>
            <a:off x="5148064" y="6402233"/>
            <a:ext cx="24482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en-US" sz="1000" dirty="0"/>
              <a:t>Source: </a:t>
            </a:r>
            <a:r>
              <a:rPr lang="fr-FR" sz="1000" dirty="0"/>
              <a:t>Eurostat, MoF</a:t>
            </a:r>
            <a:endParaRPr lang="en-US" sz="1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843808" y="175829"/>
            <a:ext cx="6048672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altLang="bg-BG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Бюджетные правила</a:t>
            </a:r>
            <a:endParaRPr lang="en-ZA" altLang="bg-BG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69955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heme1">
  <a:themeElements>
    <a:clrScheme name="">
      <a:dk1>
        <a:srgbClr val="901617"/>
      </a:dk1>
      <a:lt1>
        <a:srgbClr val="FFFFFF"/>
      </a:lt1>
      <a:dk2>
        <a:srgbClr val="795951"/>
      </a:dk2>
      <a:lt2>
        <a:srgbClr val="533731"/>
      </a:lt2>
      <a:accent1>
        <a:srgbClr val="FF9933"/>
      </a:accent1>
      <a:accent2>
        <a:srgbClr val="006666"/>
      </a:accent2>
      <a:accent3>
        <a:srgbClr val="FFFFFF"/>
      </a:accent3>
      <a:accent4>
        <a:srgbClr val="7A1112"/>
      </a:accent4>
      <a:accent5>
        <a:srgbClr val="FFCAAD"/>
      </a:accent5>
      <a:accent6>
        <a:srgbClr val="005C5C"/>
      </a:accent6>
      <a:hlink>
        <a:srgbClr val="000099"/>
      </a:hlink>
      <a:folHlink>
        <a:srgbClr val="99CCFF"/>
      </a:folHlink>
    </a:clrScheme>
    <a:fontScheme name="Rules of Origin under EPA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bg-BG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bg-BG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Rules of Origin under EPA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les of Origin under EPA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les of Origin under EPA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les of Origin under EPA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les of Origin under EPA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les of Origin under EPA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les of Origin under EPA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544</TotalTime>
  <Words>1552</Words>
  <Application>Microsoft Office PowerPoint</Application>
  <PresentationFormat>On-screen Show (4:3)</PresentationFormat>
  <Paragraphs>160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Cambria</vt:lpstr>
      <vt:lpstr>Times New Roman</vt:lpstr>
      <vt:lpstr>Wingdings</vt:lpstr>
      <vt:lpstr>Theme1</vt:lpstr>
      <vt:lpstr> Прогресс, достигнутый Болгарией по совершенствованию бюджетного процесса, за период после предыдущего анализа в 2009 г. Ключевые тезисы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POINTS ON PROGRESS IN THE BULGARIAN BUDGETARY PROCESS AFTER THE LATEST REVIEW IN 2009</dc:title>
  <dc:creator>Мая Пенева</dc:creator>
  <cp:lastModifiedBy>Inna Anatolievna Davidova</cp:lastModifiedBy>
  <cp:revision>75</cp:revision>
  <dcterms:created xsi:type="dcterms:W3CDTF">2019-04-12T10:12:21Z</dcterms:created>
  <dcterms:modified xsi:type="dcterms:W3CDTF">2019-07-12T13:07:21Z</dcterms:modified>
</cp:coreProperties>
</file>