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12"/>
  </p:notesMasterIdLst>
  <p:handoutMasterIdLst>
    <p:handoutMasterId r:id="rId13"/>
  </p:handoutMasterIdLst>
  <p:sldIdLst>
    <p:sldId id="331" r:id="rId2"/>
    <p:sldId id="370" r:id="rId3"/>
    <p:sldId id="377" r:id="rId4"/>
    <p:sldId id="383" r:id="rId5"/>
    <p:sldId id="343" r:id="rId6"/>
    <p:sldId id="397" r:id="rId7"/>
    <p:sldId id="292" r:id="rId8"/>
    <p:sldId id="361" r:id="rId9"/>
    <p:sldId id="392" r:id="rId10"/>
    <p:sldId id="391" r:id="rId11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li Garg" initials="AG" lastIdx="1" clrIdx="0">
    <p:extLst>
      <p:ext uri="{19B8F6BF-5375-455C-9EA6-DF929625EA0E}">
        <p15:presenceInfo xmlns:p15="http://schemas.microsoft.com/office/powerpoint/2012/main" userId="S-1-5-21-618787523-2050975594-1059600366-1655" providerId="AD"/>
      </p:ext>
    </p:extLst>
  </p:cmAuthor>
  <p:cmAuthor id="2" name="Jason Lakin" initials="JL" lastIdx="47" clrIdx="1">
    <p:extLst>
      <p:ext uri="{19B8F6BF-5375-455C-9EA6-DF929625EA0E}">
        <p15:presenceInfo xmlns:p15="http://schemas.microsoft.com/office/powerpoint/2012/main" userId="Jason Lakin" providerId="None"/>
      </p:ext>
    </p:extLst>
  </p:cmAuthor>
  <p:cmAuthor id="3" name="Joel Friedman" initials="JF" lastIdx="36" clrIdx="2">
    <p:extLst>
      <p:ext uri="{19B8F6BF-5375-455C-9EA6-DF929625EA0E}">
        <p15:presenceInfo xmlns:p15="http://schemas.microsoft.com/office/powerpoint/2012/main" userId="S-1-5-21-1292428093-1383384898-1417001333-8143" providerId="AD"/>
      </p:ext>
    </p:extLst>
  </p:cmAuthor>
  <p:cmAuthor id="4" name="Elena Mondo" initials="EM" lastIdx="6" clrIdx="3">
    <p:extLst>
      <p:ext uri="{19B8F6BF-5375-455C-9EA6-DF929625EA0E}">
        <p15:presenceInfo xmlns:p15="http://schemas.microsoft.com/office/powerpoint/2012/main" userId="S-1-5-21-618787523-2050975594-1059600366-1664" providerId="AD"/>
      </p:ext>
    </p:extLst>
  </p:cmAuthor>
  <p:cmAuthor id="5" name="Sally Torbert" initials="ST" lastIdx="5" clrIdx="4">
    <p:extLst>
      <p:ext uri="{19B8F6BF-5375-455C-9EA6-DF929625EA0E}">
        <p15:presenceInfo xmlns:p15="http://schemas.microsoft.com/office/powerpoint/2012/main" userId="S-1-5-21-618787523-2050975594-1059600366-15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8"/>
    <a:srgbClr val="0078B4"/>
    <a:srgbClr val="E77033"/>
    <a:srgbClr val="DF5C1B"/>
    <a:srgbClr val="9FE6FF"/>
    <a:srgbClr val="A44414"/>
    <a:srgbClr val="53D2FF"/>
    <a:srgbClr val="E88852"/>
    <a:srgbClr val="F0A88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2" autoAdjust="0"/>
    <p:restoredTop sz="83727" autoAdjust="0"/>
  </p:normalViewPr>
  <p:slideViewPr>
    <p:cSldViewPr showGuides="1">
      <p:cViewPr varScale="1">
        <p:scale>
          <a:sx n="72" d="100"/>
          <a:sy n="72" d="100"/>
        </p:scale>
        <p:origin x="1493" y="72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tionalbudget.org\CompanyData$\Transparency\OBS\OBS%202017\Dissemination%20Activities\Presentations\WB%20ECA%20Meeting\ECA%20OB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tionalbudget.org\CompanyData$\Transparency\OBS\OBS%202017\Dissemination%20Activities\Presentations\WB%20ECA%20Meeting\ECA%20OBS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tionalbudget.org\CompanyData$\Transparency\OBS\OBS%202017\Dissemination%20Activities\Presentations\WB%20ECA%20Meeting\ECA%20OBS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Participation 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Sheet1!$N$2:$N$22</c:f>
              <c:strCache>
                <c:ptCount val="21"/>
                <c:pt idx="0">
                  <c:v>Turkey</c:v>
                </c:pt>
                <c:pt idx="1">
                  <c:v>Macedonia</c:v>
                </c:pt>
                <c:pt idx="2">
                  <c:v>Albania</c:v>
                </c:pt>
                <c:pt idx="3">
                  <c:v>Serbia</c:v>
                </c:pt>
                <c:pt idx="4">
                  <c:v>Romania</c:v>
                </c:pt>
                <c:pt idx="5">
                  <c:v>Moldova</c:v>
                </c:pt>
                <c:pt idx="6">
                  <c:v>Tajikistan</c:v>
                </c:pt>
                <c:pt idx="7">
                  <c:v>Czech Republic</c:v>
                </c:pt>
                <c:pt idx="8">
                  <c:v>Slovakia</c:v>
                </c:pt>
                <c:pt idx="9">
                  <c:v>Bosnia and Herzegovina</c:v>
                </c:pt>
                <c:pt idx="10">
                  <c:v>Slovenia</c:v>
                </c:pt>
                <c:pt idx="11">
                  <c:v>Hungary</c:v>
                </c:pt>
                <c:pt idx="12">
                  <c:v>Azerbaijan</c:v>
                </c:pt>
                <c:pt idx="13">
                  <c:v>Russia</c:v>
                </c:pt>
                <c:pt idx="14">
                  <c:v>Kazakhstan</c:v>
                </c:pt>
                <c:pt idx="15">
                  <c:v>Georgia</c:v>
                </c:pt>
                <c:pt idx="16">
                  <c:v>Bulgaria</c:v>
                </c:pt>
                <c:pt idx="17">
                  <c:v>Poland</c:v>
                </c:pt>
                <c:pt idx="18">
                  <c:v>Croatia</c:v>
                </c:pt>
                <c:pt idx="19">
                  <c:v>Ukraine</c:v>
                </c:pt>
                <c:pt idx="20">
                  <c:v>Kyrgyz Republic</c:v>
                </c:pt>
              </c:strCache>
            </c:strRef>
          </c:cat>
          <c:val>
            <c:numRef>
              <c:f>Sheet1!$O$2:$O$22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13</c:v>
                </c:pt>
                <c:pt idx="14">
                  <c:v>13</c:v>
                </c:pt>
                <c:pt idx="15">
                  <c:v>22</c:v>
                </c:pt>
                <c:pt idx="16">
                  <c:v>22</c:v>
                </c:pt>
                <c:pt idx="17">
                  <c:v>24</c:v>
                </c:pt>
                <c:pt idx="18">
                  <c:v>26</c:v>
                </c:pt>
                <c:pt idx="19">
                  <c:v>30</c:v>
                </c:pt>
                <c:pt idx="2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A-4A4D-AE58-4822ACBE4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4418552"/>
        <c:axId val="424418224"/>
      </c:barChart>
      <c:catAx>
        <c:axId val="424418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418224"/>
        <c:crosses val="autoZero"/>
        <c:auto val="1"/>
        <c:lblAlgn val="ctr"/>
        <c:lblOffset val="100"/>
        <c:noMultiLvlLbl val="0"/>
      </c:catAx>
      <c:valAx>
        <c:axId val="4244182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4185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SAI Oversight</c:v>
                </c:pt>
              </c:strCache>
            </c:strRef>
          </c:tx>
          <c:spPr>
            <a:solidFill>
              <a:srgbClr val="F0A884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4E6-4D68-9FE7-122B2D7ECF53}"/>
              </c:ext>
            </c:extLst>
          </c:dPt>
          <c:dPt>
            <c:idx val="12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E6-4D68-9FE7-122B2D7ECF53}"/>
              </c:ext>
            </c:extLst>
          </c:dPt>
          <c:dPt>
            <c:idx val="13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4E6-4D68-9FE7-122B2D7ECF53}"/>
              </c:ext>
            </c:extLst>
          </c:dPt>
          <c:dPt>
            <c:idx val="14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E6-4D68-9FE7-122B2D7ECF53}"/>
              </c:ext>
            </c:extLst>
          </c:dPt>
          <c:dPt>
            <c:idx val="15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4E6-4D68-9FE7-122B2D7ECF53}"/>
              </c:ext>
            </c:extLst>
          </c:dPt>
          <c:dPt>
            <c:idx val="16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E6-4D68-9FE7-122B2D7ECF53}"/>
              </c:ext>
            </c:extLst>
          </c:dPt>
          <c:dPt>
            <c:idx val="17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4E6-4D68-9FE7-122B2D7ECF53}"/>
              </c:ext>
            </c:extLst>
          </c:dPt>
          <c:dPt>
            <c:idx val="18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E6-4D68-9FE7-122B2D7ECF53}"/>
              </c:ext>
            </c:extLst>
          </c:dPt>
          <c:dPt>
            <c:idx val="19"/>
            <c:invertIfNegative val="0"/>
            <c:bubble3D val="0"/>
            <c:spPr>
              <a:solidFill>
                <a:srgbClr val="A444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E6-4D68-9FE7-122B2D7ECF53}"/>
              </c:ext>
            </c:extLst>
          </c:dPt>
          <c:dPt>
            <c:idx val="20"/>
            <c:invertIfNegative val="0"/>
            <c:bubble3D val="0"/>
            <c:spPr>
              <a:solidFill>
                <a:srgbClr val="A444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E6-4D68-9FE7-122B2D7ECF53}"/>
              </c:ext>
            </c:extLst>
          </c:dPt>
          <c:cat>
            <c:strRef>
              <c:f>Sheet1!$Q$2:$Q$22</c:f>
              <c:strCache>
                <c:ptCount val="21"/>
                <c:pt idx="0">
                  <c:v>Macedonia</c:v>
                </c:pt>
                <c:pt idx="1">
                  <c:v>Croatia</c:v>
                </c:pt>
                <c:pt idx="2">
                  <c:v>Moldova</c:v>
                </c:pt>
                <c:pt idx="3">
                  <c:v>Slovakia</c:v>
                </c:pt>
                <c:pt idx="4">
                  <c:v>Turkey</c:v>
                </c:pt>
                <c:pt idx="5">
                  <c:v>Bosnia and Herzegovina</c:v>
                </c:pt>
                <c:pt idx="6">
                  <c:v>Hungary</c:v>
                </c:pt>
                <c:pt idx="7">
                  <c:v>Serbia</c:v>
                </c:pt>
                <c:pt idx="8">
                  <c:v>Azerbaijan</c:v>
                </c:pt>
                <c:pt idx="9">
                  <c:v>Bulgaria</c:v>
                </c:pt>
                <c:pt idx="10">
                  <c:v>Romania</c:v>
                </c:pt>
                <c:pt idx="11">
                  <c:v>Tajikistan</c:v>
                </c:pt>
                <c:pt idx="12">
                  <c:v>Albania</c:v>
                </c:pt>
                <c:pt idx="13">
                  <c:v>Georgia</c:v>
                </c:pt>
                <c:pt idx="14">
                  <c:v>Kazakhstan</c:v>
                </c:pt>
                <c:pt idx="15">
                  <c:v>Kyrgyz Republic</c:v>
                </c:pt>
                <c:pt idx="16">
                  <c:v>Russia</c:v>
                </c:pt>
                <c:pt idx="17">
                  <c:v>Poland</c:v>
                </c:pt>
                <c:pt idx="18">
                  <c:v>Slovenia</c:v>
                </c:pt>
                <c:pt idx="19">
                  <c:v>Czech Republic</c:v>
                </c:pt>
                <c:pt idx="20">
                  <c:v>Ukraine</c:v>
                </c:pt>
              </c:strCache>
            </c:strRef>
          </c:cat>
          <c:val>
            <c:numRef>
              <c:f>Sheet1!$R$2:$R$22</c:f>
              <c:numCache>
                <c:formatCode>General</c:formatCode>
                <c:ptCount val="21"/>
                <c:pt idx="0">
                  <c:v>45</c:v>
                </c:pt>
                <c:pt idx="1">
                  <c:v>45</c:v>
                </c:pt>
                <c:pt idx="2">
                  <c:v>47</c:v>
                </c:pt>
                <c:pt idx="3">
                  <c:v>47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53</c:v>
                </c:pt>
                <c:pt idx="8">
                  <c:v>53</c:v>
                </c:pt>
                <c:pt idx="9">
                  <c:v>53</c:v>
                </c:pt>
                <c:pt idx="10">
                  <c:v>58</c:v>
                </c:pt>
                <c:pt idx="11">
                  <c:v>64</c:v>
                </c:pt>
                <c:pt idx="12">
                  <c:v>67</c:v>
                </c:pt>
                <c:pt idx="13">
                  <c:v>67</c:v>
                </c:pt>
                <c:pt idx="14">
                  <c:v>69</c:v>
                </c:pt>
                <c:pt idx="15">
                  <c:v>72</c:v>
                </c:pt>
                <c:pt idx="16">
                  <c:v>75</c:v>
                </c:pt>
                <c:pt idx="17">
                  <c:v>75</c:v>
                </c:pt>
                <c:pt idx="18">
                  <c:v>78</c:v>
                </c:pt>
                <c:pt idx="19">
                  <c:v>81</c:v>
                </c:pt>
                <c:pt idx="2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6-4D68-9FE7-122B2D7EC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2830816"/>
        <c:axId val="792832784"/>
      </c:barChart>
      <c:catAx>
        <c:axId val="79283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832784"/>
        <c:crosses val="autoZero"/>
        <c:auto val="1"/>
        <c:lblAlgn val="ctr"/>
        <c:lblOffset val="100"/>
        <c:noMultiLvlLbl val="0"/>
      </c:catAx>
      <c:valAx>
        <c:axId val="79283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830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Legislative Oversight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FE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67F-4421-B865-67CA2DFEF197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7F-4421-B865-67CA2DFEF197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67F-4421-B865-67CA2DFEF197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7F-4421-B865-67CA2DFEF197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67F-4421-B865-67CA2DFEF197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7F-4421-B865-67CA2DFEF197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67F-4421-B865-67CA2DFEF197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7F-4421-B865-67CA2DFEF197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67F-4421-B865-67CA2DFEF197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F-4421-B865-67CA2DFEF197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67F-4421-B865-67CA2DFEF197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F-4421-B865-67CA2DFEF197}"/>
              </c:ext>
            </c:extLst>
          </c:dPt>
          <c:cat>
            <c:strRef>
              <c:f>Sheet1!$T$2:$T$22</c:f>
              <c:strCache>
                <c:ptCount val="21"/>
                <c:pt idx="0">
                  <c:v>Kazakhstan</c:v>
                </c:pt>
                <c:pt idx="1">
                  <c:v>Tajikistan</c:v>
                </c:pt>
                <c:pt idx="2">
                  <c:v>Slovakia</c:v>
                </c:pt>
                <c:pt idx="3">
                  <c:v>Bulgaria</c:v>
                </c:pt>
                <c:pt idx="4">
                  <c:v>Romania</c:v>
                </c:pt>
                <c:pt idx="5">
                  <c:v>Albania</c:v>
                </c:pt>
                <c:pt idx="6">
                  <c:v>Macedonia</c:v>
                </c:pt>
                <c:pt idx="7">
                  <c:v>Turkey</c:v>
                </c:pt>
                <c:pt idx="8">
                  <c:v>Kyrgyz Republic</c:v>
                </c:pt>
                <c:pt idx="9">
                  <c:v>Ukraine</c:v>
                </c:pt>
                <c:pt idx="10">
                  <c:v>Moldova</c:v>
                </c:pt>
                <c:pt idx="11">
                  <c:v>Serbia</c:v>
                </c:pt>
                <c:pt idx="12">
                  <c:v>Azerbaijan</c:v>
                </c:pt>
                <c:pt idx="13">
                  <c:v>Russia</c:v>
                </c:pt>
                <c:pt idx="14">
                  <c:v>Slovenia</c:v>
                </c:pt>
                <c:pt idx="15">
                  <c:v>Czech Republic</c:v>
                </c:pt>
                <c:pt idx="16">
                  <c:v>Croatia</c:v>
                </c:pt>
                <c:pt idx="17">
                  <c:v>Georgia</c:v>
                </c:pt>
                <c:pt idx="18">
                  <c:v>Bosnia and Herzegovina</c:v>
                </c:pt>
                <c:pt idx="19">
                  <c:v>Hungary</c:v>
                </c:pt>
                <c:pt idx="20">
                  <c:v>Poland</c:v>
                </c:pt>
              </c:strCache>
            </c:strRef>
          </c:cat>
          <c:val>
            <c:numRef>
              <c:f>Sheet1!$U$2:$U$22</c:f>
              <c:numCache>
                <c:formatCode>General</c:formatCode>
                <c:ptCount val="21"/>
                <c:pt idx="0">
                  <c:v>50</c:v>
                </c:pt>
                <c:pt idx="1">
                  <c:v>67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78</c:v>
                </c:pt>
                <c:pt idx="7">
                  <c:v>78</c:v>
                </c:pt>
                <c:pt idx="8">
                  <c:v>78</c:v>
                </c:pt>
                <c:pt idx="9">
                  <c:v>78</c:v>
                </c:pt>
                <c:pt idx="10">
                  <c:v>83</c:v>
                </c:pt>
                <c:pt idx="11">
                  <c:v>83</c:v>
                </c:pt>
                <c:pt idx="12">
                  <c:v>83</c:v>
                </c:pt>
                <c:pt idx="13">
                  <c:v>83</c:v>
                </c:pt>
                <c:pt idx="14">
                  <c:v>83</c:v>
                </c:pt>
                <c:pt idx="15">
                  <c:v>83</c:v>
                </c:pt>
                <c:pt idx="16">
                  <c:v>89</c:v>
                </c:pt>
                <c:pt idx="17">
                  <c:v>89</c:v>
                </c:pt>
                <c:pt idx="18">
                  <c:v>95</c:v>
                </c:pt>
                <c:pt idx="19">
                  <c:v>95</c:v>
                </c:pt>
                <c:pt idx="2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F-4421-B865-67CA2DFEF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1611992"/>
        <c:axId val="254635600"/>
      </c:barChart>
      <c:catAx>
        <c:axId val="62161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635600"/>
        <c:crosses val="autoZero"/>
        <c:auto val="1"/>
        <c:lblAlgn val="ctr"/>
        <c:lblOffset val="100"/>
        <c:noMultiLvlLbl val="0"/>
      </c:catAx>
      <c:valAx>
        <c:axId val="25463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6119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7648335-4948-4FFB-81A3-2945370BBD85}" type="datetimeFigureOut">
              <a:rPr lang="en-US"/>
              <a:pPr>
                <a:defRPr/>
              </a:pPr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C72EF7-DF6E-4F39-B735-5F14BFB97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EE33695-974B-40B7-B13A-21CFAB45F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  <a:effectLst/>
                <a:latin typeface="Calibri  "/>
                <a:cs typeface="Helvetica" panose="020B0604020202020204" pitchFamily="34" charset="0"/>
              </a:rPr>
              <a:t>Decisions about how public resources are raised and spent are at the heart of democratic practice and inclusive policymaking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63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628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Legislatures exercise more oversight earlier in the budget process than during implementation, </a:t>
            </a:r>
            <a:r>
              <a:rPr lang="en-US" sz="1200" b="1" dirty="0">
                <a:latin typeface="Calibri" panose="020F0502020204030204" pitchFamily="34" charset="0"/>
                <a:cs typeface="Helvetica" panose="020B0604020202020204" pitchFamily="34" charset="0"/>
              </a:rPr>
              <a:t>but……</a:t>
            </a: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               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</a:rPr>
              <a:t>Caveat</a:t>
            </a: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: Could lead to spending not in line with the initial priorities agreed to in the original budget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Legislatures amend the budget in over half of the countries surveyed, </a:t>
            </a:r>
            <a:r>
              <a:rPr lang="en-US" sz="1200" b="1" dirty="0">
                <a:latin typeface="Calibri" panose="020F0502020204030204" pitchFamily="34" charset="0"/>
                <a:cs typeface="Helvetica" panose="020B0604020202020204" pitchFamily="34" charset="0"/>
              </a:rPr>
              <a:t>but…… </a:t>
            </a: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in the majority of countries, the executive can change the budget during implementation without legislative approval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In more than one-third of countries, legislatures do not examine any Audit Reports produced by Supreme Audit Institutions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For instance, where executive can remove auditor, average OBI score is 25; where executive cannot, score is 46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sz="2400" dirty="0"/>
              <a:t>Only four countries have scores that indicate limited opportunities for public participation: </a:t>
            </a:r>
            <a:endParaRPr lang="en-US" dirty="0"/>
          </a:p>
          <a:p>
            <a:pPr lvl="2"/>
            <a:r>
              <a:rPr lang="en-US" dirty="0"/>
              <a:t>Australia</a:t>
            </a:r>
          </a:p>
          <a:p>
            <a:pPr lvl="2"/>
            <a:r>
              <a:rPr lang="en-US" dirty="0"/>
              <a:t>New Zealand</a:t>
            </a:r>
          </a:p>
          <a:p>
            <a:pPr lvl="2"/>
            <a:r>
              <a:rPr lang="en-US" dirty="0"/>
              <a:t>the Philippines</a:t>
            </a:r>
          </a:p>
          <a:p>
            <a:pPr lvl="2"/>
            <a:r>
              <a:rPr lang="en-US" dirty="0"/>
              <a:t>the United Kingdom</a:t>
            </a:r>
            <a:endParaRPr lang="en-US" sz="1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68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0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As transparency scores rise, so do scores on oversight and participation</a:t>
            </a: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No countries score 61 or higher on all three pillars of the accountability system</a:t>
            </a: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In 22 countries, all three areas of accountability are weak</a:t>
            </a:r>
          </a:p>
          <a:p>
            <a:endParaRPr lang="en-US" dirty="0"/>
          </a:p>
          <a:p>
            <a:r>
              <a:rPr lang="en-US" dirty="0"/>
              <a:t>22 countries where all three</a:t>
            </a:r>
            <a:r>
              <a:rPr lang="en-US" baseline="0" dirty="0"/>
              <a:t> areas of accountability are weak: Algeria, Angola, Burkina Faso, Burundi, Cameroon, China, Comoros, Cote d’Ivoire, Equatorial Guinea, Lebanon, Lesotho, Madagascar, Mali, Niger, Qatar, Saudi Arabia, Somalia, Sudan, Swaziland, Tunisia, Venezuela, Yemen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77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9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8781DB-916E-4113-AD9B-AFBD5C0D0A8D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94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86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46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woosh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33400"/>
            <a:ext cx="7011988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BP_logo_rgb_30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5791200" y="5594350"/>
            <a:ext cx="0" cy="682625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5029200" y="4953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581400"/>
            <a:ext cx="6400800" cy="457200"/>
          </a:xfrm>
        </p:spPr>
        <p:txBody>
          <a:bodyPr lIns="91440" rIns="91440"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6400800" cy="457200"/>
          </a:xfrm>
        </p:spPr>
        <p:txBody>
          <a:bodyPr lIns="91440" rIns="9144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53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B26F-E43B-4509-A33C-701D020FD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36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5317-B016-4827-BA32-713366F8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E66A-3126-44C2-BE25-B90C7E6F9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 b="1">
                <a:solidFill>
                  <a:srgbClr val="E7703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DD270-E972-4555-A2C8-A9A296872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33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C13A-426C-4837-8934-B56621C06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37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45BE-0F17-46A1-BCDD-050C2B8CD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1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76A7-45AA-4D74-B5E3-646A26E8D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4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A710-8CD5-4907-BC41-186DFD16C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96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24B6-EB81-47B5-82F8-BF13F9EAF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34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3B63-DAF3-4AE3-8DF7-A15A07D8B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6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86B3-8A84-4811-B560-57B8196D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wooshe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55451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096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5580">
                    <a:alpha val="27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096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fld id="{4C07E9AF-DB3A-448B-8B38-25540319B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0" descr="IBP_logo_rgb_300dpi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6263"/>
            <a:ext cx="37338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4"/>
          <p:cNvSpPr>
            <a:spLocks noChangeShapeType="1"/>
          </p:cNvSpPr>
          <p:nvPr userDrawn="1"/>
        </p:nvSpPr>
        <p:spPr bwMode="auto">
          <a:xfrm>
            <a:off x="8610600" y="6096000"/>
            <a:ext cx="0" cy="304800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E7703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0055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558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8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8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0055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096000"/>
            <a:ext cx="2667000" cy="3048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www.internationalbudget.org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901FE5A-5BAD-4A5B-8F77-064BF3513164}"/>
              </a:ext>
            </a:extLst>
          </p:cNvPr>
          <p:cNvSpPr txBox="1">
            <a:spLocks/>
          </p:cNvSpPr>
          <p:nvPr/>
        </p:nvSpPr>
        <p:spPr bwMode="auto">
          <a:xfrm>
            <a:off x="533400" y="2438400"/>
            <a:ext cx="7886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Public Participation in the Budget Process</a:t>
            </a:r>
          </a:p>
          <a:p>
            <a:pPr algn="ctr"/>
            <a:r>
              <a:rPr lang="en-US" sz="4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Where To?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7AF0C2-2591-462F-BCFB-785F4F0B06AE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"/>
            <a:ext cx="788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OECD CESEE SBO       25 May 2018</a:t>
            </a:r>
          </a:p>
        </p:txBody>
      </p:sp>
    </p:spTree>
    <p:extLst>
      <p:ext uri="{BB962C8B-B14F-4D97-AF65-F5344CB8AC3E}">
        <p14:creationId xmlns:p14="http://schemas.microsoft.com/office/powerpoint/2010/main" val="16096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4DF6-A5E4-40B6-AD30-82FCB69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/>
              <a:t>Oversight Oversight Scores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3A30-BB1A-4C58-BA9B-9C2B6422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45BE-0F17-46A1-BCDD-050C2B8CD8FB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757E06-C0FC-407C-9A7D-AD096F0BE543}"/>
              </a:ext>
            </a:extLst>
          </p:cNvPr>
          <p:cNvSpPr txBox="1">
            <a:spLocks/>
          </p:cNvSpPr>
          <p:nvPr/>
        </p:nvSpPr>
        <p:spPr bwMode="auto">
          <a:xfrm>
            <a:off x="571500" y="9144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/>
            <a:r>
              <a:rPr lang="en-US" sz="2800" dirty="0">
                <a:solidFill>
                  <a:srgbClr val="006598"/>
                </a:solidFill>
                <a:latin typeface="Calibri" panose="020F0502020204030204" pitchFamily="34" charset="0"/>
              </a:rPr>
              <a:t>CESEE + PEMPAL countries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0EC3EC1-05C0-4954-9738-4FE79D8D4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246173"/>
              </p:ext>
            </p:extLst>
          </p:nvPr>
        </p:nvGraphicFramePr>
        <p:xfrm>
          <a:off x="304800" y="1409700"/>
          <a:ext cx="838200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80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sz="4000" b="0" dirty="0">
                <a:solidFill>
                  <a:srgbClr val="E7703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OBS: </a:t>
            </a:r>
            <a:r>
              <a:rPr lang="en-US" sz="4000" b="1" dirty="0">
                <a:solidFill>
                  <a:srgbClr val="E7703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What Does </a:t>
            </a:r>
            <a:r>
              <a:rPr lang="en-US" dirty="0">
                <a:cs typeface="Helvetica" panose="020B0604020202020204" pitchFamily="34" charset="0"/>
              </a:rPr>
              <a:t>It</a:t>
            </a:r>
            <a:r>
              <a:rPr lang="en-US" sz="4000" b="1" dirty="0">
                <a:solidFill>
                  <a:srgbClr val="E7703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Evaluate?</a:t>
            </a:r>
            <a:endParaRPr lang="en-US" sz="4000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81000" cy="304800"/>
          </a:xfrm>
        </p:spPr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9" b="7665"/>
          <a:stretch/>
        </p:blipFill>
        <p:spPr>
          <a:xfrm>
            <a:off x="9236" y="1079509"/>
            <a:ext cx="9144000" cy="25908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26489" y="4038600"/>
            <a:ext cx="2317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18 revised questions </a:t>
            </a:r>
            <a:r>
              <a:rPr lang="en-U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examine formal oversight institutions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049" y="4038600"/>
            <a:ext cx="243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109 indicators</a:t>
            </a:r>
            <a:r>
              <a:rPr lang="en-U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used to construct the Open Budget Index assess whether governments publish online and in a timely manner eight key budget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4048542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18 new questions</a:t>
            </a:r>
            <a:r>
              <a:rPr lang="en-US" sz="18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examine opportunities for public participation in national budget decision-making and oversight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5467B3-19D1-4D95-B006-84B8A49A8814}"/>
              </a:ext>
            </a:extLst>
          </p:cNvPr>
          <p:cNvSpPr/>
          <p:nvPr/>
        </p:nvSpPr>
        <p:spPr bwMode="auto">
          <a:xfrm>
            <a:off x="6400800" y="2057400"/>
            <a:ext cx="2743200" cy="4267200"/>
          </a:xfrm>
          <a:prstGeom prst="ellipse">
            <a:avLst/>
          </a:prstGeom>
          <a:solidFill>
            <a:srgbClr val="FFC000">
              <a:alpha val="12000"/>
            </a:srgbClr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17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828800"/>
          </a:xfrm>
        </p:spPr>
        <p:txBody>
          <a:bodyPr/>
          <a:lstStyle/>
          <a:p>
            <a:r>
              <a:rPr lang="en-US" sz="2800" b="0" dirty="0">
                <a:ea typeface="BatangChe" panose="02030609000101010101" pitchFamily="49" charset="-127"/>
                <a:cs typeface="Helvetica" panose="020B0604020202020204" pitchFamily="34" charset="0"/>
              </a:rPr>
              <a:t>OBS 2017 Finding # 3: </a:t>
            </a:r>
            <a:br>
              <a:rPr lang="en-US" sz="2800" b="0" dirty="0">
                <a:ea typeface="BatangChe" panose="02030609000101010101" pitchFamily="49" charset="-127"/>
                <a:cs typeface="Helvetica" panose="020B0604020202020204" pitchFamily="34" charset="0"/>
              </a:rPr>
            </a:br>
            <a:r>
              <a:rPr lang="en-US" sz="2800" b="0" dirty="0">
                <a:ea typeface="BatangChe" panose="02030609000101010101" pitchFamily="49" charset="-127"/>
                <a:cs typeface="Helvetica" panose="020B0604020202020204" pitchFamily="34" charset="0"/>
              </a:rPr>
              <a:t>Problems Due to L</a:t>
            </a:r>
            <a:r>
              <a:rPr lang="en-US" sz="2800" b="0" dirty="0">
                <a:ea typeface="BatangChe" panose="02030609000101010101" pitchFamily="49" charset="-127"/>
              </a:rPr>
              <a:t>ack of Transparency are Compounded by </a:t>
            </a:r>
            <a:r>
              <a:rPr lang="en-US" sz="2800" dirty="0">
                <a:ea typeface="BatangChe" panose="02030609000101010101" pitchFamily="49" charset="-127"/>
              </a:rPr>
              <a:t>Ineffective Oversight Institutions </a:t>
            </a:r>
            <a:r>
              <a:rPr lang="en-US" sz="2800" b="0" dirty="0">
                <a:ea typeface="BatangChe" panose="02030609000101010101" pitchFamily="49" charset="-127"/>
              </a:rPr>
              <a:t>and</a:t>
            </a:r>
            <a:r>
              <a:rPr lang="en-US" sz="2800" dirty="0">
                <a:ea typeface="BatangChe" panose="02030609000101010101" pitchFamily="49" charset="-127"/>
              </a:rPr>
              <a:t> </a:t>
            </a:r>
            <a:br>
              <a:rPr lang="en-US" sz="2800" dirty="0">
                <a:ea typeface="BatangChe" panose="02030609000101010101" pitchFamily="49" charset="-127"/>
              </a:rPr>
            </a:br>
            <a:r>
              <a:rPr lang="en-US" sz="2800" dirty="0">
                <a:ea typeface="BatangChe" panose="02030609000101010101" pitchFamily="49" charset="-127"/>
              </a:rPr>
              <a:t>Weak Public Participation in Budgeting</a:t>
            </a:r>
            <a:endParaRPr lang="en-US" sz="2800" dirty="0">
              <a:ea typeface="BatangChe" panose="02030609000101010101" pitchFamily="49" charset="-127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733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cs typeface="Helvetica" panose="020B0604020202020204" pitchFamily="34" charset="0"/>
              </a:rPr>
              <a:t>Legislative oversight </a:t>
            </a:r>
            <a: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  <a:t>is limited, albeit stronger during budget formulation/approval than implementation/audit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  <a:t>The basic conditions for </a:t>
            </a:r>
            <a:r>
              <a:rPr lang="en-US" sz="2400" b="1" dirty="0">
                <a:latin typeface="Calibri" panose="020F0502020204030204" pitchFamily="34" charset="0"/>
                <a:cs typeface="Helvetica" panose="020B0604020202020204" pitchFamily="34" charset="0"/>
              </a:rPr>
              <a:t>Supreme Audit Institutions </a:t>
            </a:r>
            <a: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  <a:t>to carry out their oversight function are generally in place, but tend to be less favorable in countries with low transparency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  <a:t>Global average score on </a:t>
            </a:r>
            <a:r>
              <a:rPr lang="en-US" sz="2400" b="1" dirty="0">
                <a:latin typeface="Calibri" panose="020F0502020204030204" pitchFamily="34" charset="0"/>
                <a:cs typeface="Helvetica" panose="020B0604020202020204" pitchFamily="34" charset="0"/>
              </a:rPr>
              <a:t>Public Participation</a:t>
            </a:r>
            <a: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  <a:t> is 12/100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</a:rPr>
              <a:t>Not a single country</a:t>
            </a:r>
            <a:r>
              <a:rPr lang="en-US" sz="2400" dirty="0">
                <a:latin typeface="Calibri" panose="020F0502020204030204" pitchFamily="34" charset="0"/>
              </a:rPr>
              <a:t>, out of the 115 surveyed, offers </a:t>
            </a:r>
            <a:r>
              <a:rPr lang="en-US" sz="2400" b="1" dirty="0">
                <a:latin typeface="Calibri" panose="020F0502020204030204" pitchFamily="34" charset="0"/>
              </a:rPr>
              <a:t>adequate</a:t>
            </a:r>
            <a:r>
              <a:rPr lang="en-US" sz="2400" dirty="0">
                <a:latin typeface="Calibri" panose="020F0502020204030204" pitchFamily="34" charset="0"/>
              </a:rPr>
              <a:t> participation opportunities (score of 61 or higher</a:t>
            </a:r>
            <a:r>
              <a:rPr lang="en-US" sz="2400" dirty="0"/>
              <a:t>)</a:t>
            </a:r>
            <a:endParaRPr lang="en-US" sz="2400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84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4DF6-A5E4-40B6-AD30-82FCB69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762000"/>
          </a:xfrm>
        </p:spPr>
        <p:txBody>
          <a:bodyPr/>
          <a:lstStyle/>
          <a:p>
            <a:pPr algn="ctr"/>
            <a:r>
              <a:rPr lang="en-US" sz="3800" b="0" dirty="0">
                <a:solidFill>
                  <a:srgbClr val="E77033"/>
                </a:solidFill>
                <a:latin typeface="Calibri" panose="020F0502020204030204" pitchFamily="34" charset="0"/>
              </a:rPr>
              <a:t>CESEE/PEMPAL</a:t>
            </a:r>
            <a:r>
              <a:rPr lang="en-US" sz="3800" b="1" dirty="0">
                <a:solidFill>
                  <a:srgbClr val="E77033"/>
                </a:solidFill>
                <a:latin typeface="Calibri" panose="020F0502020204030204" pitchFamily="34" charset="0"/>
              </a:rPr>
              <a:t> Public Participation Scores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3A30-BB1A-4C58-BA9B-9C2B6422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304800"/>
          </a:xfrm>
        </p:spPr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88C7B4-C9D7-4A79-9A35-290CA16655A0}"/>
              </a:ext>
            </a:extLst>
          </p:cNvPr>
          <p:cNvCxnSpPr>
            <a:cxnSpLocks/>
          </p:cNvCxnSpPr>
          <p:nvPr/>
        </p:nvCxnSpPr>
        <p:spPr bwMode="auto">
          <a:xfrm>
            <a:off x="2971800" y="1371600"/>
            <a:ext cx="0" cy="53239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7703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AAB495-DFFD-4947-BC04-98BD712C100A}"/>
              </a:ext>
            </a:extLst>
          </p:cNvPr>
          <p:cNvSpPr txBox="1"/>
          <p:nvPr/>
        </p:nvSpPr>
        <p:spPr>
          <a:xfrm>
            <a:off x="2971800" y="6264696"/>
            <a:ext cx="1357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0A884"/>
                </a:solidFill>
              </a:rPr>
              <a:t>Global Average: 12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AAF4C7C-8D08-4776-A538-1E7791155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651396"/>
              </p:ext>
            </p:extLst>
          </p:nvPr>
        </p:nvGraphicFramePr>
        <p:xfrm>
          <a:off x="381000" y="1202323"/>
          <a:ext cx="8305800" cy="506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96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381000" cy="304800"/>
          </a:xfrm>
        </p:spPr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1676400"/>
            <a:ext cx="7848600" cy="50297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76200"/>
            <a:ext cx="8039101" cy="1600200"/>
          </a:xfrm>
          <a:ln>
            <a:noFill/>
          </a:ln>
        </p:spPr>
        <p:txBody>
          <a:bodyPr/>
          <a:lstStyle/>
          <a:p>
            <a:r>
              <a:rPr lang="en-US" sz="2800" b="0" dirty="0"/>
              <a:t>OBS Finding # 4: </a:t>
            </a:r>
            <a:r>
              <a:rPr lang="en-US" sz="2800" b="0" dirty="0">
                <a:solidFill>
                  <a:srgbClr val="006598"/>
                </a:solidFill>
              </a:rPr>
              <a:t>No country has adequate practices in all </a:t>
            </a:r>
            <a:r>
              <a:rPr lang="en-US" sz="2800" dirty="0">
                <a:solidFill>
                  <a:srgbClr val="006598"/>
                </a:solidFill>
              </a:rPr>
              <a:t>three pillars of a good budget accountability system</a:t>
            </a:r>
            <a:r>
              <a:rPr lang="en-US" sz="2800" b="0" dirty="0">
                <a:solidFill>
                  <a:srgbClr val="006598"/>
                </a:solidFill>
              </a:rPr>
              <a:t>, i.e., transparency, participation, oversight</a:t>
            </a:r>
            <a:endParaRPr lang="en-US" sz="2800" b="0" i="1" dirty="0">
              <a:solidFill>
                <a:srgbClr val="006598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1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09600"/>
          </a:xfrm>
        </p:spPr>
        <p:txBody>
          <a:bodyPr/>
          <a:lstStyle/>
          <a:p>
            <a:r>
              <a:rPr lang="en-US" sz="3600" b="0" dirty="0"/>
              <a:t>CESEE/PEMPAL: </a:t>
            </a:r>
            <a:r>
              <a:rPr lang="en-US" sz="3600" dirty="0"/>
              <a:t>How can we take PP further?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6598"/>
                </a:solidFill>
                <a:latin typeface="Calibri" panose="020F0502020204030204" pitchFamily="34" charset="0"/>
              </a:rPr>
              <a:t>Examples:</a:t>
            </a:r>
          </a:p>
          <a:p>
            <a:pPr marL="0" indent="0">
              <a:buNone/>
            </a:pPr>
            <a:r>
              <a:rPr lang="en-US" sz="2200" u="sng" dirty="0">
                <a:solidFill>
                  <a:srgbClr val="006598"/>
                </a:solidFill>
                <a:latin typeface="Calibri" panose="020F0502020204030204" pitchFamily="34" charset="0"/>
              </a:rPr>
              <a:t>Croatia</a:t>
            </a:r>
            <a:r>
              <a:rPr lang="en-US" sz="2200" dirty="0">
                <a:solidFill>
                  <a:srgbClr val="006598"/>
                </a:solidFill>
                <a:latin typeface="Calibri" panose="020F0502020204030204" pitchFamily="34" charset="0"/>
              </a:rPr>
              <a:t>: Economic and Social Council </a:t>
            </a:r>
            <a:r>
              <a:rPr lang="en-US" sz="2200" dirty="0">
                <a:solidFill>
                  <a:srgbClr val="006598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rgbClr val="006598"/>
                </a:solidFill>
                <a:latin typeface="Calibri" panose="020F0502020204030204" pitchFamily="34" charset="0"/>
              </a:rPr>
              <a:t>multi-sectoral representatives give opinions on the Executive’s Budget Proposal (EBP)</a:t>
            </a:r>
          </a:p>
          <a:p>
            <a:pPr marL="0" indent="0">
              <a:buNone/>
            </a:pPr>
            <a:r>
              <a:rPr lang="en-US" sz="2200" u="sng" dirty="0">
                <a:solidFill>
                  <a:srgbClr val="006598"/>
                </a:solidFill>
                <a:latin typeface="Calibri" panose="020F0502020204030204" pitchFamily="34" charset="0"/>
              </a:rPr>
              <a:t>Georgia</a:t>
            </a:r>
            <a:r>
              <a:rPr lang="en-US" sz="2200" dirty="0">
                <a:solidFill>
                  <a:srgbClr val="006598"/>
                </a:solidFill>
                <a:latin typeface="Calibri" panose="020F0502020204030204" pitchFamily="34" charset="0"/>
              </a:rPr>
              <a:t>: Online consultation on budget priorities + MoF coordination council </a:t>
            </a:r>
          </a:p>
          <a:p>
            <a:pPr marL="0" indent="0">
              <a:buNone/>
            </a:pPr>
            <a:r>
              <a:rPr lang="en-US" sz="2200" u="sng" dirty="0">
                <a:solidFill>
                  <a:srgbClr val="006598"/>
                </a:solidFill>
                <a:latin typeface="Calibri" panose="020F0502020204030204" pitchFamily="34" charset="0"/>
              </a:rPr>
              <a:t>Kyrgyz Republic</a:t>
            </a:r>
            <a:r>
              <a:rPr lang="en-US" sz="2200" dirty="0">
                <a:solidFill>
                  <a:srgbClr val="006598"/>
                </a:solidFill>
                <a:latin typeface="Calibri" panose="020F0502020204030204" pitchFamily="34" charset="0"/>
              </a:rPr>
              <a:t>: MoF budget hearings on the EBP, with open invitation</a:t>
            </a:r>
          </a:p>
          <a:p>
            <a:pPr marL="0" indent="0">
              <a:buNone/>
            </a:pPr>
            <a:r>
              <a:rPr lang="en-US" sz="2200" u="sng" dirty="0">
                <a:solidFill>
                  <a:srgbClr val="006598"/>
                </a:solidFill>
                <a:latin typeface="Calibri" panose="020F0502020204030204" pitchFamily="34" charset="0"/>
              </a:rPr>
              <a:t>Ukraine</a:t>
            </a:r>
            <a:r>
              <a:rPr lang="en-US" sz="2200" dirty="0">
                <a:solidFill>
                  <a:srgbClr val="006598"/>
                </a:solidFill>
                <a:latin typeface="Calibri" panose="020F0502020204030204" pitchFamily="34" charset="0"/>
              </a:rPr>
              <a:t>: Expert hearings </a:t>
            </a:r>
            <a:r>
              <a:rPr lang="en-US" sz="2200" dirty="0">
                <a:solidFill>
                  <a:srgbClr val="006598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006598"/>
                </a:solidFill>
                <a:latin typeface="Calibri" panose="020F0502020204030204" pitchFamily="34" charset="0"/>
              </a:rPr>
              <a:t> public &amp; gov’t officials exchange views on budget</a:t>
            </a:r>
          </a:p>
          <a:p>
            <a:pPr marL="0" indent="0">
              <a:buNone/>
            </a:pPr>
            <a:endParaRPr lang="en-US" sz="22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667000" cy="304800"/>
          </a:xfrm>
        </p:spPr>
        <p:txBody>
          <a:bodyPr/>
          <a:lstStyle/>
          <a:p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304800"/>
          </a:xfrm>
        </p:spPr>
        <p:txBody>
          <a:bodyPr/>
          <a:lstStyle/>
          <a:p>
            <a:fld id="{061DD270-E972-4555-A2C8-A9A296872A0C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BFD51-4167-4633-8ED0-4B5080BC91EC}"/>
              </a:ext>
            </a:extLst>
          </p:cNvPr>
          <p:cNvSpPr/>
          <p:nvPr/>
        </p:nvSpPr>
        <p:spPr bwMode="auto">
          <a:xfrm>
            <a:off x="304800" y="3505200"/>
            <a:ext cx="8382000" cy="2819400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" indent="0">
              <a:spcAft>
                <a:spcPts val="1200"/>
              </a:spcAft>
              <a:buNone/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QUESTIONS FOR DISCUSSION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Can you provide further details on these mechanisms?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Are there any other examples you would like to share?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What lessons can be drawn from what works/doesn’t work?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How can these and other mechanisms be improved?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Challenges, and how can civil society and IBP/GIFT help?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75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1FC5-1D9B-4287-9BF2-B7924009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7162800" cy="762000"/>
          </a:xfrm>
          <a:solidFill>
            <a:schemeClr val="bg1">
              <a:lumMod val="85000"/>
              <a:alpha val="39000"/>
            </a:schemeClr>
          </a:solidFill>
          <a:ln w="4762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www.internationalbudget.org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3DB107-B7D7-4785-AB6B-5FB478CC58B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2209800"/>
            <a:ext cx="4876800" cy="3048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b="1" dirty="0">
                <a:solidFill>
                  <a:srgbClr val="006598"/>
                </a:solidFill>
                <a:latin typeface="Calibri" panose="020F0502020204030204" pitchFamily="34" charset="0"/>
              </a:rPr>
              <a:t>Contact Information:</a:t>
            </a:r>
            <a:r>
              <a:rPr lang="en-US" altLang="en-US" sz="26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820 First Street, NE</a:t>
            </a:r>
            <a:b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</a:b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Suite 510</a:t>
            </a:r>
            <a:b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</a:b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Washington, DC 20002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Phone: +1-202-408-1080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Fax: +1-202-408-8173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Email: </a:t>
            </a:r>
            <a:r>
              <a:rPr lang="en-US" altLang="en-US" sz="2400" u="sng" dirty="0">
                <a:solidFill>
                  <a:srgbClr val="0078B4"/>
                </a:solidFill>
                <a:latin typeface="Calibri" panose="020F0502020204030204" pitchFamily="34" charset="0"/>
              </a:rPr>
              <a:t>info@internationalbudget.org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22BA7-22C8-4393-B556-B9B003EB5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2219325"/>
            <a:ext cx="237172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 sz="3400" dirty="0"/>
              <a:t>Participation Mechanisms: </a:t>
            </a:r>
            <a:br>
              <a:rPr lang="en-US" sz="3400" dirty="0"/>
            </a:br>
            <a:r>
              <a:rPr lang="en-US" sz="3400" b="0" dirty="0"/>
              <a:t>Examples from Around the World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270-E972-4555-A2C8-A9A296872A0C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787998-3320-4DCB-B3C4-6CF12DE5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cs typeface="Helvetica" panose="020B0604020202020204" pitchFamily="34" charset="0"/>
              </a:rPr>
              <a:t>Philippines</a:t>
            </a:r>
            <a:br>
              <a:rPr lang="en-US" sz="2400" b="1" dirty="0"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  <a:t>Budget Partnership Agreements have strengthened the ability of individual agencies to negotiate their budget demands with the central budget agency through partnerships with citizens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cs typeface="Helvetica" panose="020B0604020202020204" pitchFamily="34" charset="0"/>
              </a:rPr>
              <a:t>South Korea</a:t>
            </a:r>
            <a: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  <a:t> 					          </a:t>
            </a:r>
            <a:b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  <a:t>Waste Reporting Center has saved the government an average of US$1 billion a year over the last 16 years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cs typeface="Helvetica" panose="020B0604020202020204" pitchFamily="34" charset="0"/>
              </a:rPr>
              <a:t>Canada</a:t>
            </a:r>
            <a:b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Helvetica" panose="020B0604020202020204" pitchFamily="34" charset="0"/>
              </a:rPr>
              <a:t>For the fiscal year 2017 budget, pre-Budget Consultations resulted in more than a million interactions between citizens and their government</a:t>
            </a:r>
          </a:p>
        </p:txBody>
      </p:sp>
    </p:spTree>
    <p:extLst>
      <p:ext uri="{BB962C8B-B14F-4D97-AF65-F5344CB8AC3E}">
        <p14:creationId xmlns:p14="http://schemas.microsoft.com/office/powerpoint/2010/main" val="65653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4DF6-A5E4-40B6-AD30-82FCB69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/>
              <a:t>Legislative Oversight Scores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3A30-BB1A-4C58-BA9B-9C2B6422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45BE-0F17-46A1-BCDD-050C2B8CD8FB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3E3316-D8C0-414F-804C-8D66729A711E}"/>
              </a:ext>
            </a:extLst>
          </p:cNvPr>
          <p:cNvSpPr txBox="1">
            <a:spLocks/>
          </p:cNvSpPr>
          <p:nvPr/>
        </p:nvSpPr>
        <p:spPr bwMode="auto">
          <a:xfrm>
            <a:off x="571500" y="9906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/>
            <a:r>
              <a:rPr lang="en-US" sz="2800" dirty="0">
                <a:solidFill>
                  <a:srgbClr val="006598"/>
                </a:solidFill>
                <a:latin typeface="Calibri" panose="020F0502020204030204" pitchFamily="34" charset="0"/>
              </a:rPr>
              <a:t>CESEE + PEMPAL countries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B90FC50-27FB-45F5-A99F-C6C4964F4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637704"/>
              </p:ext>
            </p:extLst>
          </p:nvPr>
        </p:nvGraphicFramePr>
        <p:xfrm>
          <a:off x="228600" y="1443318"/>
          <a:ext cx="8458200" cy="51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6272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HD:Users:rkilmer:Desktop:Microsoft Office 2004:Templates:Presentations:Designs:Blank Presentation</Template>
  <TotalTime>27554</TotalTime>
  <Words>623</Words>
  <Application>Microsoft Office PowerPoint</Application>
  <PresentationFormat>On-screen Show (4:3)</PresentationFormat>
  <Paragraphs>81</Paragraphs>
  <Slides>10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BatangChe</vt:lpstr>
      <vt:lpstr>ＭＳ Ｐゴシック</vt:lpstr>
      <vt:lpstr>ＭＳ Ｐゴシック</vt:lpstr>
      <vt:lpstr>Arial</vt:lpstr>
      <vt:lpstr>Calibri</vt:lpstr>
      <vt:lpstr>Calibri  </vt:lpstr>
      <vt:lpstr>Helvetica</vt:lpstr>
      <vt:lpstr>Osaka</vt:lpstr>
      <vt:lpstr>Wingdings</vt:lpstr>
      <vt:lpstr>Blank Presentation</vt:lpstr>
      <vt:lpstr>PowerPoint Presentation</vt:lpstr>
      <vt:lpstr>OBS: What Does It Evaluate?</vt:lpstr>
      <vt:lpstr>OBS 2017 Finding # 3:  Problems Due to Lack of Transparency are Compounded by Ineffective Oversight Institutions and  Weak Public Participation in Budgeting</vt:lpstr>
      <vt:lpstr>CESEE/PEMPAL Public Participation Scores</vt:lpstr>
      <vt:lpstr>OBS Finding # 4: No country has adequate practices in all three pillars of a good budget accountability system, i.e., transparency, participation, oversight</vt:lpstr>
      <vt:lpstr>CESEE/PEMPAL: How can we take PP further?</vt:lpstr>
      <vt:lpstr>Thank you for your attention</vt:lpstr>
      <vt:lpstr>Participation Mechanisms:  Examples from Around the World</vt:lpstr>
      <vt:lpstr>Legislative Oversight Scores</vt:lpstr>
      <vt:lpstr>Oversight Oversight Scores</vt:lpstr>
    </vt:vector>
  </TitlesOfParts>
  <Company>Matrix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Matrix</dc:creator>
  <cp:lastModifiedBy>Elena Mondo</cp:lastModifiedBy>
  <cp:revision>335</cp:revision>
  <cp:lastPrinted>2018-05-02T14:54:13Z</cp:lastPrinted>
  <dcterms:created xsi:type="dcterms:W3CDTF">2008-06-23T16:25:12Z</dcterms:created>
  <dcterms:modified xsi:type="dcterms:W3CDTF">2018-05-21T14:19:46Z</dcterms:modified>
</cp:coreProperties>
</file>