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79" r:id="rId2"/>
    <p:sldId id="330" r:id="rId3"/>
    <p:sldId id="281" r:id="rId4"/>
    <p:sldId id="314" r:id="rId5"/>
    <p:sldId id="285" r:id="rId6"/>
    <p:sldId id="288" r:id="rId7"/>
    <p:sldId id="312" r:id="rId8"/>
    <p:sldId id="327" r:id="rId9"/>
    <p:sldId id="332" r:id="rId10"/>
    <p:sldId id="333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8"/>
    <a:srgbClr val="236D80"/>
    <a:srgbClr val="E77033"/>
    <a:srgbClr val="005580"/>
    <a:srgbClr val="00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77738" autoAdjust="0"/>
  </p:normalViewPr>
  <p:slideViewPr>
    <p:cSldViewPr showGuides="1">
      <p:cViewPr varScale="1">
        <p:scale>
          <a:sx n="103" d="100"/>
          <a:sy n="103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7648335-4948-4FFB-81A3-2945370BBD85}" type="datetimeFigureOut">
              <a:rPr lang="en-US"/>
              <a:pPr>
                <a:defRPr/>
              </a:pPr>
              <a:t>6/24/2016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BC72EF7-DF6E-4F39-B735-5F14BFB97A75}" type="slidenum">
              <a:rPr lang="en-US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05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EE33695-974B-40B7-B13A-21CFAB45F8C6}" type="slidenum">
              <a:rPr lang="en-US" altLang="en-US"/>
              <a:pPr>
                <a:defRPr/>
              </a:pPr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3562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04BAC5-7E8D-4584-81EC-07F94CCABDC3}" type="slidenum">
              <a:rPr lang="en-US" altLang="en-US" sz="1200" smtClean="0"/>
              <a:pPr/>
              <a:t>1</a:t>
            </a:fld>
            <a:endParaRPr lang="hr-HR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6028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0776EF5-7F5D-47D0-8903-869A2CF45031}" type="slidenum">
              <a:rPr lang="en-US" altLang="en-US" sz="1200" smtClean="0"/>
              <a:pPr/>
              <a:t>3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2339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anose="020F0502020204030204" pitchFamily="34" charset="0"/>
              </a:rPr>
              <a:t>Anketom o otvorenosti proračuna obuhvaćene su 102 zemlje: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baseline="0" dirty="0">
                <a:solidFill>
                  <a:schemeClr val="tx1"/>
                </a:solidFill>
                <a:latin typeface="Calibri" panose="020F0502020204030204" pitchFamily="34" charset="0"/>
              </a:rPr>
              <a:t>Međunarodni prosječni rezultat Ankete o otvorenosti proračuna iznosi 45/100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="1" u="sng" baseline="0" dirty="0">
                <a:solidFill>
                  <a:schemeClr val="tx1"/>
                </a:solidFill>
                <a:latin typeface="Calibri" panose="020F0502020204030204" pitchFamily="34" charset="0"/>
              </a:rPr>
              <a:t>Iscrpne informacije</a:t>
            </a:r>
            <a:r>
              <a:rPr lang="en-US" sz="1100" b="0" u="none" baseline="0" dirty="0">
                <a:solidFill>
                  <a:schemeClr val="tx1"/>
                </a:solidFill>
                <a:latin typeface="Calibri" panose="020F0502020204030204" pitchFamily="34" charset="0"/>
              </a:rPr>
              <a:t> pružilo je samo pet zemalja:</a:t>
            </a:r>
            <a:r>
              <a:rPr lang="en-US" sz="1100" baseline="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100" b="1" baseline="0" dirty="0">
                <a:solidFill>
                  <a:schemeClr val="tx1"/>
                </a:solidFill>
                <a:latin typeface="Calibri" panose="020F0502020204030204" pitchFamily="34" charset="0"/>
              </a:rPr>
              <a:t>Novi Zeland (88)</a:t>
            </a:r>
            <a:r>
              <a:rPr lang="en-US" sz="1100" baseline="0" dirty="0">
                <a:solidFill>
                  <a:schemeClr val="tx1"/>
                </a:solidFill>
                <a:latin typeface="Calibri" panose="020F0502020204030204" pitchFamily="34" charset="0"/>
              </a:rPr>
              <a:t>, Švedska (87), Južnoafrička Republika (86), Norveška (84), SAD (81).</a:t>
            </a:r>
          </a:p>
          <a:p>
            <a:pPr marL="1200150" lvl="2" indent="-285750"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anose="020F0502020204030204" pitchFamily="34" charset="0"/>
              </a:rPr>
              <a:t>Vidi podijeljene materijale s rezultatima Ankete o otvorenosti proračuna</a:t>
            </a:r>
          </a:p>
          <a:p>
            <a:endParaRPr lang="hr-HR" altLang="en-US" sz="1100" baseline="0" dirty="0">
              <a:latin typeface="Calibri" panose="020F050202020403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A377B5-1B7F-430F-B647-1520ABD21D13}" type="slidenum">
              <a:rPr lang="en-US" altLang="en-US" sz="1200" smtClean="0"/>
              <a:pPr/>
              <a:t>5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3546572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BC0C694-4863-4A61-A324-C083208493DE}" type="slidenum">
              <a:rPr lang="en-US" altLang="en-US" sz="1200" smtClean="0"/>
              <a:pPr/>
              <a:t>6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217211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A51981F-4BD9-4712-A33D-782A672F7320}" type="slidenum">
              <a:rPr lang="en-US" altLang="en-US" sz="1200" smtClean="0"/>
              <a:pPr/>
              <a:t>7</a:t>
            </a:fld>
            <a:endParaRPr lang="hr-HR" altLang="en-US" sz="1200"/>
          </a:p>
        </p:txBody>
      </p:sp>
    </p:spTree>
    <p:extLst>
      <p:ext uri="{BB962C8B-B14F-4D97-AF65-F5344CB8AC3E}">
        <p14:creationId xmlns:p14="http://schemas.microsoft.com/office/powerpoint/2010/main" val="216947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swoosh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533400"/>
            <a:ext cx="7011988" cy="732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IBP_logo_rgb_300dpi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2484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5791200" y="5594350"/>
            <a:ext cx="0" cy="682625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 userDrawn="1"/>
        </p:nvSpPr>
        <p:spPr bwMode="auto">
          <a:xfrm>
            <a:off x="5029200" y="4953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581400"/>
            <a:ext cx="6400800" cy="457200"/>
          </a:xfrm>
        </p:spPr>
        <p:txBody>
          <a:bodyPr lIns="91440" rIns="91440"/>
          <a:lstStyle>
            <a:lvl1pPr>
              <a:defRPr sz="2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38600"/>
            <a:ext cx="6400800" cy="457200"/>
          </a:xfrm>
        </p:spPr>
        <p:txBody>
          <a:bodyPr lIns="91440" rIns="91440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15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B26F-E43B-4509-A33C-701D020FD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36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876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5317-B016-4827-BA32-713366F88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564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E66A-3126-44C2-BE25-B90C7E6F9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2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D270-E972-4555-A2C8-A9A296872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33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CC13A-426C-4837-8934-B56621C061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7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5BE-0F17-46A1-BCDD-050C2B8CD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1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76A7-45AA-4D74-B5E3-646A26E8D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710-8CD5-4907-BC41-186DFD16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96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24B6-EB81-47B5-82F8-BF13F9EAF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4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3B63-DAF3-4AE3-8DF7-A15A07D8B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6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86B3-8A84-4811-B560-57B8196D7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woosh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228600"/>
            <a:ext cx="554513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096000"/>
            <a:ext cx="2667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5580">
                    <a:alpha val="27000"/>
                  </a:srgb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altLang="en-US"/>
              <a:t>www.InternationalBudget.org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09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580"/>
                </a:solidFill>
                <a:ea typeface="+mn-ea"/>
              </a:defRPr>
            </a:lvl1pPr>
          </a:lstStyle>
          <a:p>
            <a:pPr>
              <a:defRPr/>
            </a:pPr>
            <a:fld id="{4C07E9AF-DB3A-448B-8B38-25540319B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 descr="IBP_logo_rgb_300dpi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56263"/>
            <a:ext cx="37338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4"/>
          <p:cNvSpPr>
            <a:spLocks noChangeShapeType="1"/>
          </p:cNvSpPr>
          <p:nvPr userDrawn="1"/>
        </p:nvSpPr>
        <p:spPr bwMode="auto">
          <a:xfrm>
            <a:off x="8610600" y="6096000"/>
            <a:ext cx="0" cy="304800"/>
          </a:xfrm>
          <a:prstGeom prst="line">
            <a:avLst/>
          </a:prstGeom>
          <a:noFill/>
          <a:ln w="9525">
            <a:solidFill>
              <a:srgbClr val="E77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5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580"/>
          </a:solidFill>
          <a:latin typeface="Arial" panose="020B0604020202020204" pitchFamily="34" charset="0"/>
          <a:ea typeface="Osaka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55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558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8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8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kern="1200">
          <a:solidFill>
            <a:srgbClr val="0055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29000"/>
            <a:ext cx="7772400" cy="1447800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Fiskalna transparentnost: što ona danas </a:t>
            </a:r>
            <a:r>
              <a:rPr lang="en-US" sz="3000" b="1" dirty="0" err="1">
                <a:solidFill>
                  <a:srgbClr val="E77033"/>
                </a:solidFill>
                <a:latin typeface="Calibri" panose="020F0502020204030204" pitchFamily="34" charset="0"/>
              </a:rPr>
              <a:t>predstavlja</a:t>
            </a:r>
            <a:r>
              <a:rPr lang="en-US" sz="3000" b="1" dirty="0" smtClean="0">
                <a:solidFill>
                  <a:srgbClr val="E77033"/>
                </a:solidFill>
                <a:latin typeface="Calibri" panose="020F0502020204030204" pitchFamily="34" charset="0"/>
              </a:rPr>
              <a:t>?</a:t>
            </a:r>
            <a:r>
              <a:rPr dirty="0"/>
              <a:t/>
            </a:r>
            <a:br>
              <a:rPr dirty="0"/>
            </a:br>
            <a:r>
              <a:rPr lang="hr-HR" sz="2600" b="1" i="1" dirty="0">
                <a:solidFill>
                  <a:srgbClr val="006598"/>
                </a:solidFill>
                <a:latin typeface="Calibri" panose="020F0502020204030204" pitchFamily="34" charset="0"/>
              </a:rPr>
              <a:t>Z</a:t>
            </a:r>
            <a:r>
              <a:rPr lang="en-US" sz="2600" b="1" i="1" dirty="0" err="1" smtClean="0">
                <a:solidFill>
                  <a:srgbClr val="006598"/>
                </a:solidFill>
                <a:latin typeface="Calibri" panose="020F0502020204030204" pitchFamily="34" charset="0"/>
              </a:rPr>
              <a:t>aključci</a:t>
            </a:r>
            <a:r>
              <a:rPr lang="hr-HR" sz="2600" b="1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 Međunarodnog partnerstva za proračun (IBP)</a:t>
            </a:r>
            <a:r>
              <a:rPr lang="en-US" sz="2600" b="1" i="1" dirty="0" smtClean="0">
                <a:solidFill>
                  <a:srgbClr val="006598"/>
                </a:solidFill>
                <a:latin typeface="Calibri" panose="020F0502020204030204" pitchFamily="34" charset="0"/>
              </a:rPr>
              <a:t> </a:t>
            </a:r>
            <a:r>
              <a:rPr lang="en-US" sz="2600" b="1" i="1" dirty="0">
                <a:solidFill>
                  <a:srgbClr val="006598"/>
                </a:solidFill>
                <a:latin typeface="Calibri" panose="020F0502020204030204" pitchFamily="34" charset="0"/>
              </a:rPr>
              <a:t>iz Ankete o otvorenosti proračuna za 2015. i budući rad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"/>
            <a:ext cx="7467600" cy="83820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12. godišnji sastanak visokih dužnosnika odgovornih za proračun iz zemalja SREDNJE, ISTOČNE I JUGOISTOČNE EUROPE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RASPRAVA 7.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562600" y="5486400"/>
            <a:ext cx="457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362200" y="6096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kern="1200">
                <a:solidFill>
                  <a:srgbClr val="00558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</a:rPr>
              <a:t>Elena Mondo, 29. lipanj 2016.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6400800" cy="533400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rgbClr val="E77033"/>
                </a:solidFill>
                <a:latin typeface="Calibri" panose="020F0502020204030204" pitchFamily="34" charset="0"/>
              </a:rPr>
              <a:t>Što je sljedeće za IBP?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105400"/>
          </a:xfrm>
        </p:spPr>
        <p:txBody>
          <a:bodyPr/>
          <a:lstStyle/>
          <a:p>
            <a:r>
              <a:rPr lang="en-US" sz="1800" b="1" dirty="0">
                <a:latin typeface="Calibri" panose="020F0502020204030204" pitchFamily="34" charset="0"/>
              </a:rPr>
              <a:t>Anketa o otvorenosti proračuna za 2017.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Razraditi pokazatelje sudjelovanja i nadzora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Proširiti pokrivenost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Integrirati Anketu s Praćenjem Ankete o otvorenosti proračuna radi češćih ažuriranja podataka o javnoj dostupnosti dokumenata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Surađivati s vladama u cilju pregleda prijedloga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Daljnje istraživanje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Najbolje iskoristiti podatke iz Ankete o otvorenosti proračuna koji su prikupljeni do sada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Daljnje analize volatilnosti i zemljama u sredini ljestvice Ankete o otvorenosti proračuna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„Proračun za što?“ Ideje o tome kako utvrditi okvir debate o upravljanju javnim financijama</a:t>
            </a:r>
          </a:p>
          <a:p>
            <a:r>
              <a:rPr lang="en-US" sz="1800" b="1" dirty="0">
                <a:latin typeface="Calibri" panose="020F0502020204030204" pitchFamily="34" charset="0"/>
              </a:rPr>
              <a:t>Međunarodno zagovaranje i zagovaranje na razini zemlje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Nacionalni akcijski planovi Partnerstva za otvorenu vlast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Regionalna događanja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Potpora mreži GIFT</a:t>
            </a:r>
          </a:p>
          <a:p>
            <a:pPr marL="457200" lvl="1" indent="0">
              <a:buNone/>
            </a:pPr>
            <a:endParaRPr lang="hr-H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10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153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381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>
                <a:latin typeface="Calibri" panose="020F0502020204030204" pitchFamily="34" charset="0"/>
              </a:rPr>
              <a:t>Za više informacija kontaktirajte: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emondo@internationalbudget.org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info@internationalbudget.org</a:t>
            </a:r>
          </a:p>
          <a:p>
            <a:pPr marL="0" indent="0">
              <a:spcBef>
                <a:spcPts val="0"/>
              </a:spcBef>
              <a:buNone/>
            </a:pPr>
            <a:endParaRPr lang="hr-HR" sz="2600" u="sng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>
                <a:latin typeface="Calibri" panose="020F0502020204030204" pitchFamily="34" charset="0"/>
              </a:rPr>
              <a:t>I posjetite: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www.internationalbudget.org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http://survey.internationalbudget.org/ </a:t>
            </a:r>
            <a:r>
              <a:rPr lang="en-US" dirty="0" smtClean="0"/>
              <a:t>		</a:t>
            </a:r>
          </a:p>
          <a:p>
            <a:pPr marL="0" indent="0" algn="ctr">
              <a:spcBef>
                <a:spcPts val="0"/>
              </a:spcBef>
              <a:buNone/>
            </a:pPr>
            <a:endParaRPr lang="hr-HR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r-HR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r-HR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r-HR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r-HR" sz="1000" b="1" dirty="0">
              <a:solidFill>
                <a:srgbClr val="E77033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E77033"/>
                </a:solidFill>
                <a:latin typeface="Calibri" panose="020F0502020204030204" pitchFamily="34" charset="0"/>
              </a:rPr>
              <a:t>Hvala!</a:t>
            </a:r>
            <a:endParaRPr lang="hr-HR" sz="4000" dirty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E66A-3126-44C2-BE25-B90C7E6F9CE4}" type="slidenum">
              <a:rPr lang="en-US" altLang="en-US" smtClean="0"/>
              <a:pPr>
                <a:defRPr/>
              </a:pPr>
              <a:t>11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028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algn="ctr"/>
            <a:r>
              <a:rPr lang="en-US" sz="3400" b="1" dirty="0">
                <a:solidFill>
                  <a:srgbClr val="E77033"/>
                </a:solidFill>
                <a:latin typeface="Calibri" panose="020F0502020204030204" pitchFamily="34" charset="0"/>
              </a:rPr>
              <a:t>Pregled prezentacije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„Odakle dolazimo?“ 	</a:t>
            </a:r>
            <a:r>
              <a:rPr lang="en-US" sz="2200" dirty="0" smtClean="0"/>
              <a:t>		</a:t>
            </a:r>
            <a:r>
              <a:rPr sz="2200" dirty="0" smtClean="0"/>
              <a:t>                  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Anketa o otvorenosti proračuna: obrazloženje i (kratko) upućivanje na upotrijebljenu metodologiju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Svjetski trendovi i izazovi u pogledu proračunske transparentnosti </a:t>
            </a:r>
            <a:r>
              <a:rPr lang="en-US" sz="2200" b="0" dirty="0">
                <a:solidFill>
                  <a:schemeClr val="tx1"/>
                </a:solidFill>
                <a:latin typeface="Calibri" panose="020F0502020204030204" pitchFamily="34" charset="0"/>
              </a:rPr>
              <a:t>Opći nalazi rezultata posljednje ankete o otvorenosti proračuna (2015.)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Preporuke na visokoj razini o tome kako ojačati fiskalnu transparentnost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, s obzirom na rezultate Ankete o otvorenosti proračuna za 2015.</a:t>
            </a:r>
            <a:r>
              <a:rPr sz="2200" dirty="0" smtClean="0"/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b="1" dirty="0">
                <a:solidFill>
                  <a:srgbClr val="006598"/>
                </a:solidFill>
                <a:latin typeface="Calibri" panose="020F0502020204030204" pitchFamily="34" charset="0"/>
              </a:rPr>
              <a:t>IBP-ovi prošli i budući radni tokovi 	        </a:t>
            </a:r>
            <a:r>
              <a:rPr lang="en-US" sz="2200" dirty="0" smtClean="0"/>
              <a:t>	</a:t>
            </a:r>
            <a:r>
              <a:rPr sz="2200" dirty="0" smtClean="0"/>
              <a:t>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</a:rPr>
              <a:t>Dnevni red istraživanja, novi pokazatelji Ankete o otvorenosti proračuna, međunarodno zagovaranje i zagovaranje po zemljama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2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16571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86800" y="6096000"/>
            <a:ext cx="3810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8A2BF4-0C29-40E0-82BC-27DF4B44E7F3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en-US" sz="1200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457200" y="208002"/>
            <a:ext cx="812898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rgbClr val="E77033"/>
                </a:solidFill>
                <a:latin typeface="Calibri  "/>
              </a:rPr>
              <a:t>Anketa o otvorenosti proračuna za 2015.: </a:t>
            </a:r>
            <a:r>
              <a:rPr lang="en-US" altLang="en-US" sz="3000" b="1" dirty="0">
                <a:solidFill>
                  <a:srgbClr val="E77033"/>
                </a:solidFill>
                <a:latin typeface="Calibri  "/>
              </a:rPr>
              <a:t>OSNOVE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914400"/>
            <a:ext cx="78486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Neovisan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Usporediv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Dvogodišnji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Na temelju međunarodnih standarda (MMF, OECD, IBP)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Ocjenjuje tri temeljna stupa </a:t>
            </a:r>
            <a:r>
              <a:rPr lang="en-US" alt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sustava proračunske odgovornosti</a:t>
            </a:r>
            <a:r>
              <a:rPr lang="en-US" altLang="en-US" sz="20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0"/>
              </a:spcBef>
            </a:pPr>
            <a:endParaRPr lang="hr-HR" altLang="en-US" sz="20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endParaRPr lang="hr-HR" altLang="en-US" sz="20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hr-HR" altLang="en-US" b="1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762000" y="3352800"/>
            <a:ext cx="7696200" cy="2333957"/>
            <a:chOff x="1295069" y="958446"/>
            <a:chExt cx="6597089" cy="252892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295069" y="963209"/>
              <a:ext cx="2017541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Transparentnost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501507" y="958446"/>
              <a:ext cx="2019128" cy="1092448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Sudjelovanje</a:t>
              </a:r>
              <a:r>
                <a:rPr dirty="0" smtClean="0"/>
                <a:t> 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746040" y="958446"/>
              <a:ext cx="2017541" cy="1090859"/>
            </a:xfrm>
            <a:prstGeom prst="roundRect">
              <a:avLst>
                <a:gd name="adj" fmla="val 10000"/>
              </a:avLst>
            </a:prstGeom>
            <a:solidFill>
              <a:srgbClr val="00659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/>
                <a:t>Nadzor</a:t>
              </a:r>
            </a:p>
          </p:txBody>
        </p:sp>
        <p:sp>
          <p:nvSpPr>
            <p:cNvPr id="11" name="TextBox 24"/>
            <p:cNvSpPr txBox="1">
              <a:spLocks noChangeArrowheads="1"/>
            </p:cNvSpPr>
            <p:nvPr/>
          </p:nvSpPr>
          <p:spPr bwMode="auto">
            <a:xfrm>
              <a:off x="3558651" y="2163631"/>
              <a:ext cx="2047700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16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pokazatelja prilika za sudjelovanje javnosti</a:t>
              </a:r>
            </a:p>
          </p:txBody>
        </p:sp>
        <p:sp>
          <p:nvSpPr>
            <p:cNvPr id="12" name="TextBox 26"/>
            <p:cNvSpPr txBox="1">
              <a:spLocks noChangeArrowheads="1"/>
            </p:cNvSpPr>
            <p:nvPr/>
          </p:nvSpPr>
          <p:spPr bwMode="auto">
            <a:xfrm>
              <a:off x="1348659" y="2163631"/>
              <a:ext cx="2276662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109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pokazatelja transparentnosti</a:t>
              </a:r>
              <a:r>
                <a:t/>
              </a:r>
              <a:br/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</a:rPr>
                <a:t>(Indeks otvorenosti proračuna)</a:t>
              </a:r>
            </a:p>
          </p:txBody>
        </p:sp>
        <p:sp>
          <p:nvSpPr>
            <p:cNvPr id="13" name="TextBox 30"/>
            <p:cNvSpPr txBox="1">
              <a:spLocks noChangeArrowheads="1"/>
            </p:cNvSpPr>
            <p:nvPr/>
          </p:nvSpPr>
          <p:spPr bwMode="auto">
            <a:xfrm>
              <a:off x="5811122" y="2163631"/>
              <a:ext cx="2081036" cy="132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34950" indent="-234950">
                <a:spcBef>
                  <a:spcPct val="20000"/>
                </a:spcBef>
                <a:buChar char="•"/>
                <a:defRPr sz="28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rgbClr val="005580"/>
                  </a:solidFill>
                  <a:latin typeface="Arial" panose="020B0604020202020204" pitchFamily="34" charset="0"/>
                  <a:ea typeface="Osaka" pitchFamily="2" charset="-128"/>
                </a:defRPr>
              </a:lvl9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15</a:t>
              </a:r>
              <a:r>
                <a:rPr lang="en-US" altLang="en-US" sz="2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pokazatelja o snazi zakonodavstva i revizora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pPr algn="ctr"/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proračuna: </a:t>
            </a: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OBRAZLOŽENJE</a:t>
            </a:r>
            <a:r>
              <a:rPr lang="en-US" alt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 i </a:t>
            </a:r>
            <a:r>
              <a:rPr lang="en-US" alt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METODOLOGIJA</a:t>
            </a:r>
            <a:endParaRPr lang="hr-HR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KOJE JE PORIJEKLO ANKETE O OTVORENOSTI PRORAČUNA?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U prošlosti javnost nije imala pristup ključnim informacijama o proračunu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Informacije o proračunu najvažnije su za odgovornost vlada putem objektivnog istraživanja/analize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Anketa o otvorenosti proračuna predstavlja ocjenu koja se temelji na civilnom društvu i odgovara na pitanje: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„Koliko podataka o proračunu vlade otkrivaju svojim građanima?“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800" b="1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NAJVAŽNIJI SU TOČNOST I VJERODOSTOJNOST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Provodi ga neovisna organizacija državne službe stručna za upravljanje javnim financijama</a:t>
            </a:r>
            <a:endParaRPr lang="hr-HR" sz="1800" b="1" dirty="0">
              <a:solidFill>
                <a:srgbClr val="006598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Temelji se na dokazima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Pregledavaju ga kolege stručnjaci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Osoblje IBP-a provodi provjere dosljednosti	</a:t>
            </a:r>
            <a:r>
              <a:rPr lang="en-US" sz="1800" dirty="0" smtClean="0"/>
              <a:t>		</a:t>
            </a:r>
            <a:r>
              <a:rPr sz="1800" dirty="0" smtClean="0"/>
              <a:t>  </a:t>
            </a:r>
            <a:r>
              <a:rPr lang="en-US" sz="1800" dirty="0" smtClean="0"/>
              <a:t>	</a:t>
            </a:r>
            <a:endParaRPr lang="hr-HR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ANKETA O OTVORENOSTI PRORAČUNA DOPRINOSI DIJALOGU I POZITIVNOJ PROMJENI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Tijekom postupka istraživanja traže se analize vlade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Upotrebljava se za zagovaranje na razini zemlje, regije i na međunarodnoj razini</a:t>
            </a:r>
            <a:endParaRPr lang="hr-HR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724B6-EB81-47B5-82F8-BF13F9EAFE22}" type="slidenum">
              <a:rPr lang="en-US" altLang="en-US" smtClean="0"/>
              <a:pPr>
                <a:defRPr/>
              </a:pPr>
              <a:t>4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0305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76D8D-2840-47C2-B3C8-CB3C7BDCBDE1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en-US" sz="120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4800" y="762000"/>
            <a:ext cx="86106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Ozbiljne rupe u informacijama o proračunu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Prosječan svjetski rezultat je 45 od 100. 78 zemalja ostvaruje rezultat od 60 ili manje, što znači da pružaju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nedostatne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informacije.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Od svih dokumenata o proračunu koji bi trebali biti dostupni javnosti, jedna trećina to nije. 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Kada se dokumenti o proračunu objavljuju, često ne uključuju važne pojedinosti. </a:t>
            </a:r>
          </a:p>
          <a:p>
            <a:pPr marL="0" indent="0">
              <a:spcBef>
                <a:spcPct val="0"/>
              </a:spcBef>
              <a:buNone/>
            </a:pPr>
            <a:endParaRPr lang="hr-HR" altLang="en-US" sz="18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Skroman svjetski napredak, ali nekoliko zemalja bilježi znatno poboljšanje  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Svjetski prosječni rezultat Ankete o otvorenosti proračuna povećao se s 43 na 46 između 2012. i 2015.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Najveći napredak ostvarile su najnetransparentnije zemlje.</a:t>
            </a:r>
          </a:p>
          <a:p>
            <a:pPr marL="747713" lvl="1" indent="-347663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hr-HR" altLang="en-US" sz="18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en-US" sz="1800" b="1" dirty="0">
                <a:solidFill>
                  <a:srgbClr val="006598"/>
                </a:solidFill>
                <a:latin typeface="Calibri" panose="020F0502020204030204" pitchFamily="34" charset="0"/>
              </a:rPr>
              <a:t>Unatoč napretku, treba obuzdati entuzijazam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Poboljšanja su zabilježena u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niskoj bazi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Neke su zemlje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nazadovale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(Afganistan, Honduras, Nepal, Libanon).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12 zemalja ostalo je na dnu 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Ankete o otvorenosti proračuna kao i kad su prvi put anketirane.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Zemlje u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sredini ljestvice ne pomiču se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znatno.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U mnogim zemljama postoji znatna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volatilnost</a:t>
            </a: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u praksama informiranja.</a:t>
            </a:r>
            <a:endParaRPr lang="hr-HR" altLang="en-US" sz="1800" b="1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774700" y="2493"/>
            <a:ext cx="7581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ZA 2015.:</a:t>
            </a:r>
            <a:r>
              <a:rPr lang="en-US" altLang="en-US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 Globalni nalazi o transparentnosti</a:t>
            </a:r>
            <a:r>
              <a:rPr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5FE6F6-22D5-4975-B883-86D99C7F8779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en-US" sz="12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" y="1143000"/>
            <a:ext cx="88392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Većina zemalja ne pruža odgovarajuće mogućnosti za sudjelovanje javnosti 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Prosječan rezultat je samo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25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od 100.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Samo sedam zemalja pruža odgovarajuće mogućnosti za sudjelovanje javnosti 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Međutim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: zemlje pioniri uvele su inovativne mehanizme za sudjelovanje javnosti (Brazil, Indija, Novi Zeland, Filipini, Južna Koreja, UK, SAD) </a:t>
            </a:r>
          </a:p>
          <a:p>
            <a:pPr marL="457200" lvl="1" indent="0">
              <a:spcBef>
                <a:spcPct val="0"/>
              </a:spcBef>
              <a:buNone/>
            </a:pPr>
            <a:endParaRPr lang="hr-HR" altLang="en-US" sz="2000" b="1" dirty="0">
              <a:solidFill>
                <a:srgbClr val="006598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6598"/>
                </a:solidFill>
                <a:latin typeface="Calibri" panose="020F0502020204030204" pitchFamily="34" charset="0"/>
              </a:rPr>
              <a:t>Formalni nadzor općenito je manjkav 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U više od pola anketiranih zemalja zakonodavna tijela nemaju pristup neovisnim istraživačkim sposobnostima</a:t>
            </a:r>
            <a:endParaRPr lang="hr-HR" altLang="en-US" sz="20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U jednoj trećini zemalja zakonodavna tijela nemaju dovoljno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vremena za pregled prijedloga proračuna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prije njegovog donošenja</a:t>
            </a:r>
          </a:p>
          <a:p>
            <a:pPr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U većini zemalja vrhovne revizijske institucije imaju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slabe ili nikakve sustave za osiguranje kvalitete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08002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ZA 2015.:</a:t>
            </a:r>
            <a:r>
              <a:rPr lang="en-US" altLang="en-US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 Svjetski nalazi o sudjelovanju i nadzoru </a:t>
            </a:r>
            <a:r>
              <a:rPr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0500" y="157163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5580"/>
                </a:solidFill>
                <a:latin typeface="Arial" panose="020B0604020202020204" pitchFamily="34" charset="0"/>
                <a:ea typeface="Osaka" pitchFamily="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ZA 2015. – ukratko: </a:t>
            </a:r>
            <a:r>
              <a:rPr lang="en-US" altLang="en-US" sz="2400" dirty="0">
                <a:solidFill>
                  <a:srgbClr val="E77033"/>
                </a:solidFill>
                <a:latin typeface="Calibri" panose="020F0502020204030204" pitchFamily="34" charset="0"/>
              </a:rPr>
              <a:t>Nekoliko zemalja ostvaruje </a:t>
            </a:r>
            <a:r>
              <a:rPr lang="en-US" altLang="en-US" sz="2400" u="sng" dirty="0">
                <a:solidFill>
                  <a:srgbClr val="E77033"/>
                </a:solidFill>
                <a:latin typeface="Calibri" panose="020F0502020204030204" pitchFamily="34" charset="0"/>
              </a:rPr>
              <a:t>primjerene</a:t>
            </a:r>
            <a:r>
              <a:rPr lang="en-US" altLang="en-US" sz="2400" dirty="0">
                <a:solidFill>
                  <a:srgbClr val="E77033"/>
                </a:solidFill>
                <a:latin typeface="Calibri" panose="020F0502020204030204" pitchFamily="34" charset="0"/>
              </a:rPr>
              <a:t> rezultate po svim stupovima proračunske odgovornosti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70992"/>
              </p:ext>
            </p:extLst>
          </p:nvPr>
        </p:nvGraphicFramePr>
        <p:xfrm>
          <a:off x="244788" y="1310181"/>
          <a:ext cx="8518212" cy="417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35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1155354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1386425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97680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125527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126547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132352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6"/>
                    </a:ext>
                  </a:extLst>
                </a:gridCol>
              </a:tblGrid>
              <a:tr h="6090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 od 4</a:t>
                      </a: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t>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od 4</a:t>
                      </a: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 od 4</a:t>
                      </a: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3 od 4</a:t>
                      </a: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4 od 4</a:t>
                      </a:r>
                    </a:p>
                  </a:txBody>
                  <a:tcPr marT="91440" marB="0">
                    <a:solidFill>
                      <a:srgbClr val="005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356718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Afganistan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Alžir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Azerbajdžan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Benin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Bolivija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Burkina Faso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Kambodža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Kamerun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Kina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Demokratska Republika Kongo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Egipat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Ekvatorska Gvineja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Fidži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Irak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Jordan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Libanon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Liberija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Maroko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Mozambik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Mjanmar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Papua Nova Gvineja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Katar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Ruanda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Sveti Toma i Princip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Saudijska Arabija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Sudan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Tanzanija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Tunis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Jemen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Zambija</a:t>
                      </a:r>
                    </a:p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Zimbabve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Albanija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Argentina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Bangladeš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Bosna i Hercegovina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Čad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Hrvatska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Dominikanska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Republika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Ekvador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Gana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Gvatemala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Honduras Mađarska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Indija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Kazahstan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Kenija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Kirgiska Republika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Makedonija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Malezija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Mali</a:t>
                      </a:r>
                    </a:p>
                    <a:p>
                      <a:pPr algn="l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Namibija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Nepal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Nikaragva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Niger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Nigerija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Senegal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Srbija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Sijera Leone 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Slovačka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Španjolska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Šri Lanka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Tajland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Timor-Leste 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Turska</a:t>
                      </a:r>
                    </a:p>
                    <a:p>
                      <a:pPr marL="0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Venezuela</a:t>
                      </a:r>
                    </a:p>
                    <a:p>
                      <a:pPr algn="l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/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Bocvana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Bugarska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Čile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Kolumbija</a:t>
                      </a:r>
                    </a:p>
                    <a:p>
                      <a:pPr algn="l" defTabSz="1082675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Kostarika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El Salvador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Indonezija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Malavi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Meksiko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Mongolija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Poljska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Rumunjska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Tadžikistan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Trinidad i Tobago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Uganda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Ukrajina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Ujedinjena Kraljevina </a:t>
                      </a: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Vijetnam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Češka Republika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Francuska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Gruzija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Njemačka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Italija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Novi Zeland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Peru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Filipini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Portugal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Rusija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Slovenija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Južna Koreja</a:t>
                      </a:r>
                    </a:p>
                    <a:p>
                      <a:pPr marL="122238" indent="0" algn="l"/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Švedska</a:t>
                      </a:r>
                      <a:endParaRPr lang="hr-HR" sz="10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Brazil 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Norveška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Južna Afrika</a:t>
                      </a:r>
                    </a:p>
                    <a:p>
                      <a:pPr marL="122238" indent="0"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Sjedinjene Američke Države</a:t>
                      </a:r>
                    </a:p>
                  </a:txBody>
                  <a:tcPr marT="91440" marB="0">
                    <a:solidFill>
                      <a:srgbClr val="E77033">
                        <a:alpha val="1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353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32 zemlje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0987" y="51482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35 zemalja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1600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18 zemalja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221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13 zemalja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8093" y="5148246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 zemlje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613737"/>
            <a:ext cx="840391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</a:rPr>
              <a:t>NAPOMENA</a:t>
            </a:r>
            <a:r>
              <a:rPr lang="en-US" sz="1800" dirty="0">
                <a:latin typeface="Calibri" panose="020F0502020204030204" pitchFamily="34" charset="0"/>
              </a:rPr>
              <a:t>: „</a:t>
            </a:r>
            <a:r>
              <a:rPr lang="en-US" sz="1800" u="sng" dirty="0">
                <a:latin typeface="Calibri" panose="020F0502020204030204" pitchFamily="34" charset="0"/>
              </a:rPr>
              <a:t>Primjereni“ </a:t>
            </a:r>
            <a:r>
              <a:rPr lang="en-US" sz="1800" dirty="0">
                <a:latin typeface="Calibri" panose="020F0502020204030204" pitchFamily="34" charset="0"/>
              </a:rPr>
              <a:t>se odnosi na rezultate iznad 60 u pogledu tri stupa ekosustava proračunske odgovornosti: transparentnost, sudjelovanje i dvije mjere koje čine Nadzor (snaga zakonodavstva i snaga vrhovnih revizijskih institucija). 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324600"/>
            <a:ext cx="381000" cy="304800"/>
          </a:xfrm>
        </p:spPr>
        <p:txBody>
          <a:bodyPr/>
          <a:lstStyle/>
          <a:p>
            <a:pPr algn="ctr">
              <a:defRPr/>
            </a:pPr>
            <a:r>
              <a:rPr dirty="0" smtClean="0"/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7882"/>
          </a:xfrm>
        </p:spPr>
        <p:txBody>
          <a:bodyPr/>
          <a:lstStyle/>
          <a:p>
            <a:pPr algn="ctr"/>
            <a:r>
              <a:rPr lang="en-US" sz="3000" dirty="0">
                <a:solidFill>
                  <a:srgbClr val="E77033"/>
                </a:solidFill>
                <a:latin typeface="Calibri" panose="020F0502020204030204" pitchFamily="34" charset="0"/>
              </a:rPr>
              <a:t>ANKETA O OTVORENOSTI PRORAČUNA ZA 2015.:</a:t>
            </a:r>
            <a:r>
              <a:rPr lang="en-US" sz="3000" b="1" dirty="0">
                <a:solidFill>
                  <a:srgbClr val="E77033"/>
                </a:solidFill>
                <a:latin typeface="Calibri" panose="020F0502020204030204" pitchFamily="34" charset="0"/>
              </a:rPr>
              <a:t> Preporuke na visokoj razini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</a:rPr>
              <a:t>Objava svih osam ključnih dokumenata o proračunu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. Rusija i Kirgiska Republika sve su ih uspješno pravovremeno objavile, što znači da to može svaka zemlja.</a:t>
            </a:r>
            <a:endParaRPr lang="hr-HR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</a:rPr>
              <a:t>Povećanje sveobuhvatnosti dokumenata o proračunu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. Objava dokumenata prvi je ključni korak u povećanju transparentnosti, ali informacije u tim dokumentima moraju biti dovoljno detaljne kako bi ih korisnici mogli razumjeti, analizirati, raspravljati o njima, postavljati pitanja te povećati svijest, dijalog i povjerenje.</a:t>
            </a:r>
            <a:endParaRPr lang="hr-HR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</a:rPr>
              <a:t>Učenje od kolega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o: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Izradi i objavi dokumenata (postupak, vremenski slijed i rokovi)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Mehanizmima i zakonodavstvu za sudjelovanje javnosti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Interakciji s nadzornim institucijama (vrhovne revizijske institucije i zakonodavna tijela)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>
                <a:latin typeface="Calibri" panose="020F0502020204030204" pitchFamily="34" charset="0"/>
              </a:rPr>
              <a:t>Savjetovanje s civilnim društvom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o tome koju vrstu sudjelovanja javnosti smatraju korisnom u zemlji. Mehanizmi se mogu i trebali bi se prilagoditi od drugih zemalja, ali postoje brojne opcije za biranje pa je važno utvrditi najprikladnije.</a:t>
            </a:r>
            <a:endParaRPr lang="hr-HR" sz="1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8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5113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E77033"/>
                </a:solidFill>
                <a:latin typeface="Calibri" panose="020F0502020204030204" pitchFamily="34" charset="0"/>
              </a:rPr>
              <a:t>Ključni zaključci IBP-a</a:t>
            </a:r>
            <a:r>
              <a:rPr lang="en-US" sz="3200" dirty="0">
                <a:solidFill>
                  <a:srgbClr val="E77033"/>
                </a:solidFill>
                <a:latin typeface="Calibri" panose="020F0502020204030204" pitchFamily="34" charset="0"/>
              </a:rPr>
              <a:t> iz Ankete o otvorenosti proračuna za 2015.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b="1" dirty="0">
                <a:latin typeface="Calibri" panose="020F0502020204030204" pitchFamily="34" charset="0"/>
              </a:rPr>
              <a:t>Kako poboljšati zemlje koje su „zapele“ u sredini Ankete o otvorenosti proračuna?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Provedeno je početno istraživanje (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„Zemlje u sredini Indeksa otvorenosti proračuna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pronalaženje puta do 61. mjesta“);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daljnja istraživanja su u tijeku</a:t>
            </a:r>
          </a:p>
          <a:p>
            <a:pPr>
              <a:spcAft>
                <a:spcPts val="600"/>
              </a:spcAft>
            </a:pPr>
            <a:endParaRPr lang="hr-HR" sz="1800" b="1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Calibri" panose="020F0502020204030204" pitchFamily="34" charset="0"/>
                <a:sym typeface="Wingdings" panose="05000000000000000000" pitchFamily="2" charset="2"/>
              </a:rPr>
              <a:t>Kako osigurati</a:t>
            </a:r>
            <a:r>
              <a:rPr sz="1800" dirty="0" smtClean="0"/>
              <a:t> </a:t>
            </a:r>
            <a:r>
              <a:rPr lang="en-US" sz="1800" b="1" dirty="0">
                <a:latin typeface="Calibri" panose="020F0502020204030204" pitchFamily="34" charset="0"/>
                <a:sym typeface="Wingdings" panose="05000000000000000000" pitchFamily="2" charset="2"/>
              </a:rPr>
              <a:t>održivost?</a:t>
            </a:r>
            <a:r>
              <a:rPr sz="1800" dirty="0" smtClean="0"/>
              <a:t>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Volatilnost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u transparentnosti ozbiljan je problem. O tome bi trebalo provesti/provest će se daljnje istraživanje, posebno o poticajima i institucionalizaciji napretka </a:t>
            </a:r>
            <a:endParaRPr lang="hr-HR" sz="1800" dirty="0">
              <a:solidFill>
                <a:schemeClr val="tx1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hr-HR" sz="18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Calibri" panose="020F0502020204030204" pitchFamily="34" charset="0"/>
                <a:sym typeface="Wingdings" panose="05000000000000000000" pitchFamily="2" charset="2"/>
              </a:rPr>
              <a:t>Razvija se međunarodni koncenzus o sudjelovanju javnosti.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Ali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trebamo: više i bolje prikupljanje podataka; primjere zemalja i analize slučajeva; bolju usklađenost pokazatelja s međunarodnim načelima</a:t>
            </a:r>
            <a:r>
              <a:rPr sz="1800" dirty="0" smtClean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hr-HR" sz="1800" b="1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Calibri" panose="020F0502020204030204" pitchFamily="34" charset="0"/>
                <a:sym typeface="Wingdings" panose="05000000000000000000" pitchFamily="2" charset="2"/>
              </a:rPr>
              <a:t>Nije riječ samo o fiskalnoj transparentnosti!</a:t>
            </a:r>
            <a:r>
              <a:rPr sz="1800" dirty="0" smtClean="0"/>
              <a:t>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Potrebno je sagledati čitav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sustav odgovornosti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: fiskalnu transparentnost, sudjelovanje javnosti i nadzor (od strane formalnih institucija i građana)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DD270-E972-4555-A2C8-A9A296872A0C}" type="slidenum">
              <a:rPr lang="en-US" altLang="en-US" smtClean="0"/>
              <a:pPr>
                <a:defRPr/>
              </a:pPr>
              <a:t>9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3897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HD:Users:rkilmer:Desktop:Microsoft Office 2004:Templates:Presentations:Designs:Blank Presentation</Template>
  <TotalTime>4039</TotalTime>
  <Words>1165</Words>
  <Application>Microsoft Office PowerPoint</Application>
  <PresentationFormat>On-screen Show (4:3)</PresentationFormat>
  <Paragraphs>239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Fiskalna transparentnost: što ona danas predstavlja? Zaključci Međunarodnog partnerstva za proračun (IBP) iz Ankete o otvorenosti proračuna za 2015. i budući rad </vt:lpstr>
      <vt:lpstr>Pregled prezentacije</vt:lpstr>
      <vt:lpstr>PowerPoint Presentation</vt:lpstr>
      <vt:lpstr>Anketa o otvorenosti proračuna: OBRAZLOŽENJE i METODOLOGIJA</vt:lpstr>
      <vt:lpstr>PowerPoint Presentation</vt:lpstr>
      <vt:lpstr>PowerPoint Presentation</vt:lpstr>
      <vt:lpstr>PowerPoint Presentation</vt:lpstr>
      <vt:lpstr>ANKETA O OTVORENOSTI PRORAČUNA ZA 2015.: Preporuke na visokoj razini </vt:lpstr>
      <vt:lpstr>Ključni zaključci IBP-a iz Ankete o otvorenosti proračuna za 2015.</vt:lpstr>
      <vt:lpstr>Što je sljedeće za IBP?  </vt:lpstr>
      <vt:lpstr>PowerPoint Presentation</vt:lpstr>
    </vt:vector>
  </TitlesOfParts>
  <Company>Matrix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Matrix</dc:creator>
  <cp:lastModifiedBy>Assia</cp:lastModifiedBy>
  <cp:revision>185</cp:revision>
  <dcterms:created xsi:type="dcterms:W3CDTF">2008-06-23T16:25:12Z</dcterms:created>
  <dcterms:modified xsi:type="dcterms:W3CDTF">2016-06-24T12:11:55Z</dcterms:modified>
</cp:coreProperties>
</file>