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7" r:id="rId1"/>
  </p:sldMasterIdLst>
  <p:notesMasterIdLst>
    <p:notesMasterId r:id="rId13"/>
  </p:notesMasterIdLst>
  <p:handoutMasterIdLst>
    <p:handoutMasterId r:id="rId14"/>
  </p:handoutMasterIdLst>
  <p:sldIdLst>
    <p:sldId id="279" r:id="rId2"/>
    <p:sldId id="330" r:id="rId3"/>
    <p:sldId id="281" r:id="rId4"/>
    <p:sldId id="314" r:id="rId5"/>
    <p:sldId id="285" r:id="rId6"/>
    <p:sldId id="288" r:id="rId7"/>
    <p:sldId id="312" r:id="rId8"/>
    <p:sldId id="327" r:id="rId9"/>
    <p:sldId id="332" r:id="rId10"/>
    <p:sldId id="333" r:id="rId11"/>
    <p:sldId id="32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598"/>
    <a:srgbClr val="236D80"/>
    <a:srgbClr val="E77033"/>
    <a:srgbClr val="005580"/>
    <a:srgbClr val="007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87" autoAdjust="0"/>
    <p:restoredTop sz="77738" autoAdjust="0"/>
  </p:normalViewPr>
  <p:slideViewPr>
    <p:cSldViewPr showGuides="1">
      <p:cViewPr varScale="1">
        <p:scale>
          <a:sx n="103" d="100"/>
          <a:sy n="103" d="100"/>
        </p:scale>
        <p:origin x="-115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07648335-4948-4FFB-81A3-2945370BBD85}" type="datetimeFigureOut">
              <a:rPr lang="en-US"/>
              <a:pPr>
                <a:defRPr/>
              </a:pPr>
              <a:t>6/24/2016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4BC72EF7-DF6E-4F39-B735-5F14BFB97A75}" type="slidenum">
              <a:rPr lang="en-US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00549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3EE33695-974B-40B7-B13A-21CFAB45F8C6}" type="slidenum">
              <a:rPr lang="en-US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356248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804BAC5-7E8D-4584-81EC-07F94CCABDC3}" type="slidenum">
              <a:rPr lang="en-US" altLang="en-US" sz="1200" smtClean="0"/>
              <a:pPr/>
              <a:t>1</a:t>
            </a:fld>
            <a:endParaRPr lang="hr-HR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en-US" dirty="0"/>
          </a:p>
        </p:txBody>
      </p:sp>
    </p:spTree>
    <p:extLst>
      <p:ext uri="{BB962C8B-B14F-4D97-AF65-F5344CB8AC3E}">
        <p14:creationId xmlns:p14="http://schemas.microsoft.com/office/powerpoint/2010/main" val="2160281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0776EF5-7F5D-47D0-8903-869A2CF45031}" type="slidenum">
              <a:rPr lang="en-US" altLang="en-US" sz="1200" smtClean="0"/>
              <a:pPr/>
              <a:t>3</a:t>
            </a:fld>
            <a:endParaRPr lang="hr-HR" altLang="en-US" sz="1200"/>
          </a:p>
        </p:txBody>
      </p:sp>
    </p:spTree>
    <p:extLst>
      <p:ext uri="{BB962C8B-B14F-4D97-AF65-F5344CB8AC3E}">
        <p14:creationId xmlns:p14="http://schemas.microsoft.com/office/powerpoint/2010/main" val="23398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5750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1100" baseline="0" dirty="0">
                <a:solidFill>
                  <a:schemeClr val="tx1"/>
                </a:solidFill>
                <a:latin typeface="Calibri" panose="020F0502020204030204" pitchFamily="34" charset="0"/>
              </a:rPr>
              <a:t>Anketom o otvorenosti proračuna obuhvaćene su 102 zemlje:</a:t>
            </a:r>
          </a:p>
          <a:p>
            <a:pPr marL="1200150" lvl="2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1100" b="1" baseline="0" dirty="0">
                <a:solidFill>
                  <a:schemeClr val="tx1"/>
                </a:solidFill>
                <a:latin typeface="Calibri" panose="020F0502020204030204" pitchFamily="34" charset="0"/>
              </a:rPr>
              <a:t>Međunarodni prosječni rezultat Ankete o otvorenosti proračuna iznosi 45/100</a:t>
            </a:r>
          </a:p>
          <a:p>
            <a:pPr marL="1200150" lvl="2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1100" b="1" u="sng" baseline="0" dirty="0">
                <a:solidFill>
                  <a:schemeClr val="tx1"/>
                </a:solidFill>
                <a:latin typeface="Calibri" panose="020F0502020204030204" pitchFamily="34" charset="0"/>
              </a:rPr>
              <a:t>Iscrpne informacije</a:t>
            </a:r>
            <a:r>
              <a:rPr lang="en-US" sz="1100" b="0" u="none" baseline="0" dirty="0">
                <a:solidFill>
                  <a:schemeClr val="tx1"/>
                </a:solidFill>
                <a:latin typeface="Calibri" panose="020F0502020204030204" pitchFamily="34" charset="0"/>
              </a:rPr>
              <a:t> pružilo je samo pet zemalja:</a:t>
            </a:r>
            <a:r>
              <a:rPr lang="en-US" sz="1100" baseline="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100" b="1" baseline="0" dirty="0">
                <a:solidFill>
                  <a:schemeClr val="tx1"/>
                </a:solidFill>
                <a:latin typeface="Calibri" panose="020F0502020204030204" pitchFamily="34" charset="0"/>
              </a:rPr>
              <a:t>Novi Zeland (88)</a:t>
            </a:r>
            <a:r>
              <a:rPr lang="en-US" sz="1100" baseline="0" dirty="0">
                <a:solidFill>
                  <a:schemeClr val="tx1"/>
                </a:solidFill>
                <a:latin typeface="Calibri" panose="020F0502020204030204" pitchFamily="34" charset="0"/>
              </a:rPr>
              <a:t>, Švedska (87), Južnoafrička Republika (86), Norveška (84), SAD (81).</a:t>
            </a:r>
          </a:p>
          <a:p>
            <a:pPr marL="1200150" lvl="2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1100" baseline="0" dirty="0">
                <a:solidFill>
                  <a:schemeClr val="tx1"/>
                </a:solidFill>
                <a:latin typeface="Calibri" panose="020F0502020204030204" pitchFamily="34" charset="0"/>
              </a:rPr>
              <a:t>Vidi podijeljene materijale s rezultatima Ankete o otvorenosti proračuna</a:t>
            </a:r>
          </a:p>
          <a:p>
            <a:endParaRPr lang="hr-HR" altLang="en-US" sz="1100" baseline="0" dirty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5</a:t>
            </a:fld>
            <a:endParaRPr lang="hr-HR" altLang="en-US" sz="1200"/>
          </a:p>
        </p:txBody>
      </p:sp>
    </p:spTree>
    <p:extLst>
      <p:ext uri="{BB962C8B-B14F-4D97-AF65-F5344CB8AC3E}">
        <p14:creationId xmlns:p14="http://schemas.microsoft.com/office/powerpoint/2010/main" val="3546572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BC0C694-4863-4A61-A324-C083208493DE}" type="slidenum">
              <a:rPr lang="en-US" altLang="en-US" sz="1200" smtClean="0"/>
              <a:pPr/>
              <a:t>6</a:t>
            </a:fld>
            <a:endParaRPr lang="hr-HR" altLang="en-US" sz="1200"/>
          </a:p>
        </p:txBody>
      </p:sp>
    </p:spTree>
    <p:extLst>
      <p:ext uri="{BB962C8B-B14F-4D97-AF65-F5344CB8AC3E}">
        <p14:creationId xmlns:p14="http://schemas.microsoft.com/office/powerpoint/2010/main" val="2172110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A51981F-4BD9-4712-A33D-782A672F7320}" type="slidenum">
              <a:rPr lang="en-US" altLang="en-US" sz="1200" smtClean="0"/>
              <a:pPr/>
              <a:t>7</a:t>
            </a:fld>
            <a:endParaRPr lang="hr-HR" altLang="en-US" sz="1200"/>
          </a:p>
        </p:txBody>
      </p:sp>
    </p:spTree>
    <p:extLst>
      <p:ext uri="{BB962C8B-B14F-4D97-AF65-F5344CB8AC3E}">
        <p14:creationId xmlns:p14="http://schemas.microsoft.com/office/powerpoint/2010/main" val="2169472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swooshe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7011988" cy="732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5" descr="IBP_logo_rgb_300dpi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24000"/>
            <a:ext cx="6248400" cy="162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17"/>
          <p:cNvSpPr>
            <a:spLocks noChangeShapeType="1"/>
          </p:cNvSpPr>
          <p:nvPr userDrawn="1"/>
        </p:nvSpPr>
        <p:spPr bwMode="auto">
          <a:xfrm>
            <a:off x="5791200" y="5594350"/>
            <a:ext cx="0" cy="682625"/>
          </a:xfrm>
          <a:prstGeom prst="line">
            <a:avLst/>
          </a:prstGeom>
          <a:noFill/>
          <a:ln w="9525">
            <a:solidFill>
              <a:srgbClr val="E77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18"/>
          <p:cNvSpPr txBox="1">
            <a:spLocks noChangeArrowheads="1"/>
          </p:cNvSpPr>
          <p:nvPr userDrawn="1"/>
        </p:nvSpPr>
        <p:spPr bwMode="auto">
          <a:xfrm>
            <a:off x="5029200" y="49530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581400"/>
            <a:ext cx="6400800" cy="457200"/>
          </a:xfrm>
        </p:spPr>
        <p:txBody>
          <a:bodyPr lIns="91440" rIns="91440"/>
          <a:lstStyle>
            <a:lvl1pPr>
              <a:defRPr sz="2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038600"/>
            <a:ext cx="6400800" cy="457200"/>
          </a:xfrm>
        </p:spPr>
        <p:txBody>
          <a:bodyPr lIns="91440" rIns="91440"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1537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5B26F-E43B-4509-A33C-701D020FDD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3364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876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876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A5317-B016-4827-BA32-713366F88E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7564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95400"/>
            <a:ext cx="38100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295400"/>
            <a:ext cx="3810000" cy="4038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2E66A-3126-44C2-BE25-B90C7E6F9C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4247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DD270-E972-4555-A2C8-A9A296872A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633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CC13A-426C-4837-8934-B56621C061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937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B45BE-0F17-46A1-BCDD-050C2B8CD8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6151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176A7-45AA-4D74-B5E3-646A26E8DD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094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6A710-8CD5-4907-BC41-186DFD16C3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2961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724B6-EB81-47B5-82F8-BF13F9EAFE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340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33B63-DAF3-4AE3-8DF7-A15A07D8B6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636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386B3-8A84-4811-B560-57B8196D7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28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swooshes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228600"/>
            <a:ext cx="5545138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096000"/>
            <a:ext cx="266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5580">
                    <a:alpha val="27000"/>
                  </a:srgb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5580"/>
                </a:solidFill>
                <a:ea typeface="+mn-ea"/>
              </a:defRPr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096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58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5580"/>
                </a:solidFill>
                <a:ea typeface="+mn-ea"/>
              </a:defRPr>
            </a:lvl1pPr>
          </a:lstStyle>
          <a:p>
            <a:pPr>
              <a:defRPr/>
            </a:pPr>
            <a:fld id="{4C07E9AF-DB3A-448B-8B38-25540319B6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10" descr="IBP_logo_rgb_300dpi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656263"/>
            <a:ext cx="3733800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14"/>
          <p:cNvSpPr>
            <a:spLocks noChangeShapeType="1"/>
          </p:cNvSpPr>
          <p:nvPr userDrawn="1"/>
        </p:nvSpPr>
        <p:spPr bwMode="auto">
          <a:xfrm>
            <a:off x="8610600" y="6096000"/>
            <a:ext cx="0" cy="304800"/>
          </a:xfrm>
          <a:prstGeom prst="line">
            <a:avLst/>
          </a:prstGeom>
          <a:noFill/>
          <a:ln w="9525">
            <a:solidFill>
              <a:srgbClr val="E77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0055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rgbClr val="0055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rgbClr val="00558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rgbClr val="00558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rgbClr val="00558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kern="1200">
          <a:solidFill>
            <a:srgbClr val="00558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429000"/>
            <a:ext cx="7772400" cy="1447800"/>
          </a:xfrm>
        </p:spPr>
        <p:txBody>
          <a:bodyPr/>
          <a:lstStyle/>
          <a:p>
            <a:pPr algn="ctr">
              <a:spcAft>
                <a:spcPts val="600"/>
              </a:spcAft>
            </a:pPr>
            <a:r>
              <a:rPr lang="en-US" sz="3000" b="1" dirty="0">
                <a:solidFill>
                  <a:srgbClr val="E77033"/>
                </a:solidFill>
                <a:latin typeface="Calibri" panose="020F0502020204030204" pitchFamily="34" charset="0"/>
              </a:rPr>
              <a:t>Fiskalna transparentnost: što ona danas </a:t>
            </a:r>
            <a:r>
              <a:rPr lang="en-US" sz="3000" b="1" dirty="0" err="1">
                <a:solidFill>
                  <a:srgbClr val="E77033"/>
                </a:solidFill>
                <a:latin typeface="Calibri" panose="020F0502020204030204" pitchFamily="34" charset="0"/>
              </a:rPr>
              <a:t>predstavlja</a:t>
            </a:r>
            <a:r>
              <a:rPr lang="en-US" sz="3000" b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>?</a:t>
            </a:r>
            <a:r>
              <a:rPr dirty="0"/>
              <a:t/>
            </a:r>
            <a:br>
              <a:rPr dirty="0"/>
            </a:br>
            <a:r>
              <a:rPr lang="hr-HR" sz="2600" b="1" i="1" dirty="0">
                <a:solidFill>
                  <a:srgbClr val="006598"/>
                </a:solidFill>
                <a:latin typeface="Calibri" panose="020F0502020204030204" pitchFamily="34" charset="0"/>
              </a:rPr>
              <a:t>Z</a:t>
            </a:r>
            <a:r>
              <a:rPr lang="en-US" sz="2600" b="1" i="1" dirty="0" err="1" smtClean="0">
                <a:solidFill>
                  <a:srgbClr val="006598"/>
                </a:solidFill>
                <a:latin typeface="Calibri" panose="020F0502020204030204" pitchFamily="34" charset="0"/>
              </a:rPr>
              <a:t>aključci</a:t>
            </a:r>
            <a:r>
              <a:rPr lang="hr-HR" sz="2600" b="1" i="1" dirty="0" smtClean="0">
                <a:solidFill>
                  <a:srgbClr val="006598"/>
                </a:solidFill>
                <a:latin typeface="Calibri" panose="020F0502020204030204" pitchFamily="34" charset="0"/>
              </a:rPr>
              <a:t> Međunarodnog partnerstva za proračun (IBP)</a:t>
            </a:r>
            <a:r>
              <a:rPr lang="en-US" sz="2600" b="1" i="1" dirty="0" smtClean="0">
                <a:solidFill>
                  <a:srgbClr val="006598"/>
                </a:solidFill>
                <a:latin typeface="Calibri" panose="020F0502020204030204" pitchFamily="34" charset="0"/>
              </a:rPr>
              <a:t> </a:t>
            </a:r>
            <a:r>
              <a:rPr lang="en-US" sz="2600" b="1" i="1" dirty="0">
                <a:solidFill>
                  <a:srgbClr val="006598"/>
                </a:solidFill>
                <a:latin typeface="Calibri" panose="020F0502020204030204" pitchFamily="34" charset="0"/>
              </a:rPr>
              <a:t>iz Ankete o otvorenosti proračuna za 2015. i budući rad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"/>
            <a:ext cx="7467600" cy="838200"/>
          </a:xfrm>
          <a:noFill/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12. godišnji sastanak visokih dužnosnika odgovornih za proračun iz zemalja SREDNJE, ISTOČNE I JUGOISTOČNE EUROPE 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RASPRAVA 7.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562600" y="5486400"/>
            <a:ext cx="4572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362200" y="6096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000"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</a:rPr>
              <a:t>Elena Mondo, 29. lipanj 2016.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52400"/>
            <a:ext cx="6400800" cy="533400"/>
          </a:xfrm>
        </p:spPr>
        <p:txBody>
          <a:bodyPr/>
          <a:lstStyle/>
          <a:p>
            <a:pPr algn="ctr"/>
            <a:r>
              <a:rPr lang="en-US" sz="3400" b="1" dirty="0">
                <a:solidFill>
                  <a:srgbClr val="E77033"/>
                </a:solidFill>
                <a:latin typeface="Calibri" panose="020F0502020204030204" pitchFamily="34" charset="0"/>
              </a:rPr>
              <a:t>Što je sljedeće za IBP?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077200" cy="5105400"/>
          </a:xfrm>
        </p:spPr>
        <p:txBody>
          <a:bodyPr/>
          <a:lstStyle/>
          <a:p>
            <a:r>
              <a:rPr lang="en-US" sz="1800" b="1" dirty="0">
                <a:latin typeface="Calibri" panose="020F0502020204030204" pitchFamily="34" charset="0"/>
              </a:rPr>
              <a:t>Anketa o otvorenosti proračuna za 2017.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Razraditi pokazatelje sudjelovanja i nadzora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Proširiti pokrivenost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Integrirati Anketu s Praćenjem Ankete o otvorenosti proračuna radi češćih ažuriranja podataka o javnoj dostupnosti dokumenata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Surađivati s vladama u cilju pregleda prijedloga</a:t>
            </a:r>
          </a:p>
          <a:p>
            <a:r>
              <a:rPr lang="en-US" sz="1800" b="1" dirty="0">
                <a:latin typeface="Calibri" panose="020F0502020204030204" pitchFamily="34" charset="0"/>
              </a:rPr>
              <a:t>Daljnje istraživanje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Najbolje iskoristiti podatke iz Ankete o otvorenosti proračuna koji su prikupljeni do sada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Daljnje analize volatilnosti i zemljama u sredini ljestvice Ankete o otvorenosti proračuna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„Proračun za što?“ Ideje o tome kako utvrditi okvir debate o upravljanju javnim financijama</a:t>
            </a:r>
          </a:p>
          <a:p>
            <a:r>
              <a:rPr lang="en-US" sz="1800" b="1" dirty="0">
                <a:latin typeface="Calibri" panose="020F0502020204030204" pitchFamily="34" charset="0"/>
              </a:rPr>
              <a:t>Međunarodno zagovaranje i zagovaranje na razini zemlje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Nacionalni akcijski planovi Partnerstva za otvorenu vlast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Regionalna događanja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Potpora mreži GIFT</a:t>
            </a:r>
          </a:p>
          <a:p>
            <a:pPr marL="457200" lvl="1" indent="0">
              <a:buNone/>
            </a:pPr>
            <a:endParaRPr lang="hr-HR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DD270-E972-4555-A2C8-A9A296872A0C}" type="slidenum">
              <a:rPr lang="en-US" altLang="en-US" smtClean="0"/>
              <a:pPr>
                <a:defRPr/>
              </a:pPr>
              <a:t>10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1536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381000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600" b="1" dirty="0">
                <a:latin typeface="Calibri" panose="020F0502020204030204" pitchFamily="34" charset="0"/>
              </a:rPr>
              <a:t>Za više informacija kontaktirajte: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u="sng" dirty="0">
                <a:latin typeface="Calibri" panose="020F0502020204030204" pitchFamily="34" charset="0"/>
              </a:rPr>
              <a:t>emondo@internationalbudget.org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u="sng" dirty="0">
                <a:latin typeface="Calibri" panose="020F0502020204030204" pitchFamily="34" charset="0"/>
              </a:rPr>
              <a:t>info@internationalbudget.org</a:t>
            </a:r>
          </a:p>
          <a:p>
            <a:pPr marL="0" indent="0">
              <a:spcBef>
                <a:spcPts val="0"/>
              </a:spcBef>
              <a:buNone/>
            </a:pPr>
            <a:endParaRPr lang="hr-HR" sz="2600" u="sng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600" b="1" dirty="0">
                <a:latin typeface="Calibri" panose="020F0502020204030204" pitchFamily="34" charset="0"/>
              </a:rPr>
              <a:t>I posjetite: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u="sng" dirty="0">
                <a:latin typeface="Calibri" panose="020F0502020204030204" pitchFamily="34" charset="0"/>
              </a:rPr>
              <a:t>www.internationalbudget.org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u="sng" dirty="0">
                <a:latin typeface="Calibri" panose="020F0502020204030204" pitchFamily="34" charset="0"/>
              </a:rPr>
              <a:t>http://survey.internationalbudget.org/ </a:t>
            </a:r>
            <a:r>
              <a:rPr lang="en-US" dirty="0" smtClean="0"/>
              <a:t>		</a:t>
            </a:r>
          </a:p>
          <a:p>
            <a:pPr marL="0" indent="0" algn="ctr">
              <a:spcBef>
                <a:spcPts val="0"/>
              </a:spcBef>
              <a:buNone/>
            </a:pPr>
            <a:endParaRPr lang="hr-HR" sz="1000" b="1" dirty="0">
              <a:solidFill>
                <a:srgbClr val="E77033"/>
              </a:solidFill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hr-HR" sz="1000" b="1" dirty="0">
              <a:solidFill>
                <a:srgbClr val="E77033"/>
              </a:solidFill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hr-HR" sz="1000" b="1" dirty="0">
              <a:solidFill>
                <a:srgbClr val="E77033"/>
              </a:solidFill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hr-HR" sz="1000" b="1" dirty="0">
              <a:solidFill>
                <a:srgbClr val="E77033"/>
              </a:solidFill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hr-HR" sz="1000" b="1" dirty="0">
              <a:solidFill>
                <a:srgbClr val="E77033"/>
              </a:solidFill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4000" b="1" dirty="0">
                <a:solidFill>
                  <a:srgbClr val="E77033"/>
                </a:solidFill>
                <a:latin typeface="Calibri" panose="020F0502020204030204" pitchFamily="34" charset="0"/>
              </a:rPr>
              <a:t>Hvala!</a:t>
            </a:r>
            <a:endParaRPr lang="hr-HR" sz="4000" dirty="0">
              <a:latin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42E66A-3126-44C2-BE25-B90C7E6F9CE4}" type="slidenum">
              <a:rPr lang="en-US" altLang="en-US" smtClean="0"/>
              <a:pPr>
                <a:defRPr/>
              </a:pPr>
              <a:t>11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0287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pPr algn="ctr"/>
            <a:r>
              <a:rPr lang="en-US" sz="3400" b="1" dirty="0">
                <a:solidFill>
                  <a:srgbClr val="E77033"/>
                </a:solidFill>
                <a:latin typeface="Calibri" panose="020F0502020204030204" pitchFamily="34" charset="0"/>
              </a:rPr>
              <a:t>Pregled prezentacije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50292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200" b="1" dirty="0">
                <a:solidFill>
                  <a:srgbClr val="006598"/>
                </a:solidFill>
                <a:latin typeface="Calibri" panose="020F0502020204030204" pitchFamily="34" charset="0"/>
              </a:rPr>
              <a:t>„Odakle dolazimo?“ 	</a:t>
            </a:r>
            <a:r>
              <a:rPr lang="en-US" sz="2200" dirty="0" smtClean="0"/>
              <a:t>		</a:t>
            </a:r>
            <a:r>
              <a:rPr sz="2200" dirty="0" smtClean="0"/>
              <a:t>                   </a:t>
            </a: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Anketa o otvorenosti proračuna: obrazloženje i (kratko) upućivanje na upotrijebljenu metodologiju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200" b="1" dirty="0">
                <a:solidFill>
                  <a:srgbClr val="006598"/>
                </a:solidFill>
                <a:latin typeface="Calibri" panose="020F0502020204030204" pitchFamily="34" charset="0"/>
              </a:rPr>
              <a:t>Svjetski trendovi i izazovi u pogledu proračunske transparentnosti </a:t>
            </a:r>
            <a:r>
              <a:rPr lang="en-US" sz="2200" b="0" dirty="0">
                <a:solidFill>
                  <a:schemeClr val="tx1"/>
                </a:solidFill>
                <a:latin typeface="Calibri" panose="020F0502020204030204" pitchFamily="34" charset="0"/>
              </a:rPr>
              <a:t>Opći nalazi rezultata posljednje ankete o otvorenosti proračuna (2015.)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200" b="1" dirty="0">
                <a:solidFill>
                  <a:srgbClr val="006598"/>
                </a:solidFill>
                <a:latin typeface="Calibri" panose="020F0502020204030204" pitchFamily="34" charset="0"/>
              </a:rPr>
              <a:t>Preporuke na visokoj razini o tome kako ojačati fiskalnu transparentnost</a:t>
            </a: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, s obzirom na rezultate Ankete o otvorenosti proračuna za 2015.</a:t>
            </a:r>
            <a:r>
              <a:rPr sz="2200" dirty="0" smtClean="0"/>
              <a:t> 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200" b="1" dirty="0">
                <a:solidFill>
                  <a:srgbClr val="006598"/>
                </a:solidFill>
                <a:latin typeface="Calibri" panose="020F0502020204030204" pitchFamily="34" charset="0"/>
              </a:rPr>
              <a:t>IBP-ovi prošli i budući radni tokovi 	        </a:t>
            </a:r>
            <a:r>
              <a:rPr lang="en-US" sz="2200" dirty="0" smtClean="0"/>
              <a:t>	</a:t>
            </a:r>
            <a:r>
              <a:rPr sz="2200" dirty="0" smtClean="0"/>
              <a:t> </a:t>
            </a: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Dnevni red istraživanja, novi pokazatelji Ankete o otvorenosti proračuna, međunarodno zagovaranje i zagovaranje po zemljama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DD270-E972-4555-A2C8-A9A296872A0C}" type="slidenum">
              <a:rPr lang="en-US" altLang="en-US" smtClean="0"/>
              <a:pPr>
                <a:defRPr/>
              </a:pPr>
              <a:t>2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4165719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096000"/>
            <a:ext cx="3810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B8A2BF4-0C29-40E0-82BC-27DF4B44E7F3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hr-HR" altLang="en-US" sz="1200"/>
          </a:p>
        </p:txBody>
      </p:sp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457200" y="208002"/>
            <a:ext cx="812898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dirty="0">
                <a:solidFill>
                  <a:srgbClr val="E77033"/>
                </a:solidFill>
                <a:latin typeface="Calibri  "/>
              </a:rPr>
              <a:t>Anketa o otvorenosti proračuna za 2015.: </a:t>
            </a:r>
            <a:r>
              <a:rPr lang="en-US" altLang="en-US" sz="3000" b="1" dirty="0">
                <a:solidFill>
                  <a:srgbClr val="E77033"/>
                </a:solidFill>
                <a:latin typeface="Calibri  "/>
              </a:rPr>
              <a:t>OSNOVE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81000" y="914400"/>
            <a:ext cx="7848600" cy="335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Neovisan</a:t>
            </a:r>
          </a:p>
          <a:p>
            <a:pPr>
              <a:spcBef>
                <a:spcPct val="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Usporediv</a:t>
            </a:r>
          </a:p>
          <a:p>
            <a:pPr>
              <a:spcBef>
                <a:spcPct val="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Dvogodišnji</a:t>
            </a:r>
          </a:p>
          <a:p>
            <a:pPr>
              <a:spcBef>
                <a:spcPct val="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Na temelju međunarodnih standarda (MMF, OECD, IBP)</a:t>
            </a:r>
          </a:p>
          <a:p>
            <a:pPr>
              <a:spcBef>
                <a:spcPct val="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Ocjenjuje tri temeljna stupa </a:t>
            </a:r>
            <a:r>
              <a:rPr lang="en-US" altLang="en-US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sustava proračunske odgovornosti</a:t>
            </a:r>
            <a:r>
              <a:rPr lang="en-US" altLang="en-US" sz="2000" dirty="0">
                <a:solidFill>
                  <a:schemeClr val="tx1"/>
                </a:solidFill>
              </a:rPr>
              <a:t>:</a:t>
            </a:r>
          </a:p>
          <a:p>
            <a:pPr>
              <a:spcBef>
                <a:spcPct val="0"/>
              </a:spcBef>
            </a:pPr>
            <a:endParaRPr lang="hr-HR" altLang="en-US" sz="20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endParaRPr lang="hr-HR" altLang="en-US" sz="20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 algn="r">
              <a:spcBef>
                <a:spcPct val="0"/>
              </a:spcBef>
              <a:buFontTx/>
              <a:buNone/>
            </a:pPr>
            <a:endParaRPr lang="hr-HR" altLang="en-US" b="1" dirty="0">
              <a:solidFill>
                <a:schemeClr val="tx1"/>
              </a:solidFill>
              <a:ea typeface="MS PGothic" panose="020B0600070205080204" pitchFamily="34" charset="-128"/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762000" y="3352800"/>
            <a:ext cx="7696200" cy="2333957"/>
            <a:chOff x="1295069" y="958446"/>
            <a:chExt cx="6597089" cy="2528924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1295069" y="963209"/>
              <a:ext cx="2017541" cy="1092448"/>
            </a:xfrm>
            <a:prstGeom prst="roundRect">
              <a:avLst>
                <a:gd name="adj" fmla="val 10000"/>
              </a:avLst>
            </a:prstGeom>
            <a:solidFill>
              <a:srgbClr val="00659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/>
                <a:t>Transparentnost</a:t>
              </a:r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3501507" y="958446"/>
              <a:ext cx="2019128" cy="1092448"/>
            </a:xfrm>
            <a:prstGeom prst="roundRect">
              <a:avLst>
                <a:gd name="adj" fmla="val 10000"/>
              </a:avLst>
            </a:prstGeom>
            <a:solidFill>
              <a:srgbClr val="00659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/>
                <a:t>Sudjelovanje</a:t>
              </a:r>
              <a:r>
                <a:rPr dirty="0" smtClean="0"/>
                <a:t> </a:t>
              </a: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5746040" y="958446"/>
              <a:ext cx="2017541" cy="1090859"/>
            </a:xfrm>
            <a:prstGeom prst="roundRect">
              <a:avLst>
                <a:gd name="adj" fmla="val 10000"/>
              </a:avLst>
            </a:prstGeom>
            <a:solidFill>
              <a:srgbClr val="00659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/>
                <a:t>Nadzor</a:t>
              </a:r>
            </a:p>
          </p:txBody>
        </p:sp>
        <p:sp>
          <p:nvSpPr>
            <p:cNvPr id="11" name="TextBox 24"/>
            <p:cNvSpPr txBox="1">
              <a:spLocks noChangeArrowheads="1"/>
            </p:cNvSpPr>
            <p:nvPr/>
          </p:nvSpPr>
          <p:spPr bwMode="auto">
            <a:xfrm>
              <a:off x="3558651" y="2163631"/>
              <a:ext cx="2047700" cy="132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234950" indent="-234950">
                <a:spcBef>
                  <a:spcPct val="20000"/>
                </a:spcBef>
                <a:buChar char="•"/>
                <a:defRPr sz="28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9pPr>
            </a:lstStyle>
            <a:p>
              <a:pPr marL="0" indent="0">
                <a:spcBef>
                  <a:spcPct val="0"/>
                </a:spcBef>
                <a:buNone/>
              </a:pPr>
              <a:r>
                <a:rPr lang="en-US" altLang="en-US" sz="2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16</a:t>
              </a:r>
              <a:r>
                <a:rPr lang="en-US" altLang="en-US" sz="2000" dirty="0">
                  <a:solidFill>
                    <a:schemeClr val="tx1"/>
                  </a:solidFill>
                  <a:latin typeface="Calibri" panose="020F0502020204030204" pitchFamily="34" charset="0"/>
                </a:rPr>
                <a:t> pokazatelja prilika za sudjelovanje javnosti</a:t>
              </a:r>
            </a:p>
          </p:txBody>
        </p:sp>
        <p:sp>
          <p:nvSpPr>
            <p:cNvPr id="12" name="TextBox 26"/>
            <p:cNvSpPr txBox="1">
              <a:spLocks noChangeArrowheads="1"/>
            </p:cNvSpPr>
            <p:nvPr/>
          </p:nvSpPr>
          <p:spPr bwMode="auto">
            <a:xfrm>
              <a:off x="1348659" y="2163631"/>
              <a:ext cx="2276662" cy="132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234950" indent="-234950">
                <a:spcBef>
                  <a:spcPct val="20000"/>
                </a:spcBef>
                <a:buChar char="•"/>
                <a:defRPr sz="28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9pPr>
            </a:lstStyle>
            <a:p>
              <a:pPr marL="0" indent="0">
                <a:spcBef>
                  <a:spcPct val="0"/>
                </a:spcBef>
                <a:buNone/>
              </a:pPr>
              <a:r>
                <a:rPr lang="en-US" altLang="en-US" sz="2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109</a:t>
              </a:r>
              <a:r>
                <a:rPr lang="en-US" altLang="en-US" sz="2000" dirty="0">
                  <a:solidFill>
                    <a:schemeClr val="tx1"/>
                  </a:solidFill>
                  <a:latin typeface="Calibri" panose="020F0502020204030204" pitchFamily="34" charset="0"/>
                </a:rPr>
                <a:t> pokazatelja transparentnosti</a:t>
              </a:r>
              <a:r>
                <a:t/>
              </a:r>
              <a:br/>
              <a:r>
                <a:rPr lang="en-US" altLang="en-US" sz="2000" dirty="0">
                  <a:solidFill>
                    <a:schemeClr val="tx1"/>
                  </a:solidFill>
                  <a:latin typeface="Calibri" panose="020F0502020204030204" pitchFamily="34" charset="0"/>
                </a:rPr>
                <a:t>(Indeks otvorenosti proračuna)</a:t>
              </a:r>
            </a:p>
          </p:txBody>
        </p:sp>
        <p:sp>
          <p:nvSpPr>
            <p:cNvPr id="13" name="TextBox 30"/>
            <p:cNvSpPr txBox="1">
              <a:spLocks noChangeArrowheads="1"/>
            </p:cNvSpPr>
            <p:nvPr/>
          </p:nvSpPr>
          <p:spPr bwMode="auto">
            <a:xfrm>
              <a:off x="5811122" y="2163631"/>
              <a:ext cx="2081036" cy="132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234950" indent="-234950">
                <a:spcBef>
                  <a:spcPct val="20000"/>
                </a:spcBef>
                <a:buChar char="•"/>
                <a:defRPr sz="28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9pPr>
            </a:lstStyle>
            <a:p>
              <a:pPr marL="0" indent="0">
                <a:spcBef>
                  <a:spcPct val="0"/>
                </a:spcBef>
                <a:buNone/>
              </a:pPr>
              <a:r>
                <a:rPr lang="en-US" altLang="en-US" sz="2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15</a:t>
              </a:r>
              <a:r>
                <a:rPr lang="en-US" altLang="en-US" sz="2000" dirty="0">
                  <a:solidFill>
                    <a:schemeClr val="tx1"/>
                  </a:solidFill>
                  <a:latin typeface="Calibri" panose="020F0502020204030204" pitchFamily="34" charset="0"/>
                </a:rPr>
                <a:t> pokazatelja o snazi zakonodavstva i revizora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152400"/>
            <a:ext cx="8458200" cy="457200"/>
          </a:xfrm>
        </p:spPr>
        <p:txBody>
          <a:bodyPr/>
          <a:lstStyle/>
          <a:p>
            <a:pPr algn="ctr"/>
            <a:r>
              <a:rPr lang="en-US" altLang="en-US" sz="3000" dirty="0">
                <a:solidFill>
                  <a:srgbClr val="E77033"/>
                </a:solidFill>
                <a:latin typeface="Calibri" panose="020F0502020204030204" pitchFamily="34" charset="0"/>
              </a:rPr>
              <a:t>Anketa o otvorenosti proračuna: </a:t>
            </a:r>
            <a:r>
              <a:rPr lang="en-US" altLang="en-US" sz="3000" b="1" dirty="0">
                <a:solidFill>
                  <a:srgbClr val="E77033"/>
                </a:solidFill>
                <a:latin typeface="Calibri" panose="020F0502020204030204" pitchFamily="34" charset="0"/>
              </a:rPr>
              <a:t>OBRAZLOŽENJE</a:t>
            </a:r>
            <a:r>
              <a:rPr lang="en-US" altLang="en-US" sz="3000" dirty="0">
                <a:solidFill>
                  <a:srgbClr val="E77033"/>
                </a:solidFill>
                <a:latin typeface="Calibri" panose="020F0502020204030204" pitchFamily="34" charset="0"/>
              </a:rPr>
              <a:t> i </a:t>
            </a:r>
            <a:r>
              <a:rPr lang="en-US" altLang="en-US" sz="3000" b="1" dirty="0">
                <a:solidFill>
                  <a:srgbClr val="E77033"/>
                </a:solidFill>
                <a:latin typeface="Calibri" panose="020F0502020204030204" pitchFamily="34" charset="0"/>
              </a:rPr>
              <a:t>METODOLOGIJA</a:t>
            </a:r>
            <a:endParaRPr lang="hr-HR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0292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6598"/>
                </a:solidFill>
                <a:latin typeface="Calibri" panose="020F0502020204030204" pitchFamily="34" charset="0"/>
              </a:rPr>
              <a:t>KOJE JE PORIJEKLO ANKETE O OTVORENOSTI PRORAČUNA?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U prošlosti javnost nije imala pristup ključnim informacijama o proračunu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Informacije o proračunu najvažnije su za odgovornost vlada putem objektivnog istraživanja/analize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Anketa o otvorenosti proračuna predstavlja ocjenu koja se temelji na civilnom društvu i odgovara na pitanje: 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„Koliko podataka o proračunu vlade otkrivaju svojim građanima?“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hr-HR" sz="1800" b="1" dirty="0">
              <a:solidFill>
                <a:srgbClr val="006598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6598"/>
                </a:solidFill>
                <a:latin typeface="Calibri" panose="020F0502020204030204" pitchFamily="34" charset="0"/>
              </a:rPr>
              <a:t>NAJVAŽNIJI SU TOČNOST I VJERODOSTOJNOST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Provodi ga neovisna organizacija državne službe stručna za upravljanje javnim financijama</a:t>
            </a:r>
            <a:endParaRPr lang="hr-HR" sz="1800" b="1" dirty="0">
              <a:solidFill>
                <a:srgbClr val="006598"/>
              </a:solidFill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Temelji se na dokazima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Pregledavaju ga kolege stručnjaci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Osoblje IBP-a provodi provjere dosljednosti	</a:t>
            </a:r>
            <a:r>
              <a:rPr lang="en-US" sz="1800" dirty="0" smtClean="0"/>
              <a:t>		</a:t>
            </a:r>
            <a:r>
              <a:rPr sz="1800" dirty="0" smtClean="0"/>
              <a:t>  </a:t>
            </a:r>
            <a:r>
              <a:rPr lang="en-US" sz="1800" dirty="0" smtClean="0"/>
              <a:t>	</a:t>
            </a:r>
            <a:endParaRPr lang="hr-HR" sz="1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6598"/>
                </a:solidFill>
                <a:latin typeface="Calibri" panose="020F0502020204030204" pitchFamily="34" charset="0"/>
              </a:rPr>
              <a:t>ANKETA O OTVORENOSTI PRORAČUNA DOPRINOSI DIJALOGU I POZITIVNOJ PROMJENI 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Tijekom postupka istraživanja traže se analize vlade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Upotrebljava se za zagovaranje na razini zemlje, regije i na međunarodnoj razini</a:t>
            </a:r>
            <a:endParaRPr lang="hr-HR" sz="18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2724B6-EB81-47B5-82F8-BF13F9EAFE22}" type="slidenum">
              <a:rPr lang="en-US" altLang="en-US" smtClean="0"/>
              <a:pPr>
                <a:defRPr/>
              </a:pPr>
              <a:t>4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03052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hr-HR" altLang="en-US" sz="120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304800" y="762000"/>
            <a:ext cx="8610600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800" b="1" dirty="0">
                <a:solidFill>
                  <a:srgbClr val="006598"/>
                </a:solidFill>
                <a:latin typeface="Calibri" panose="020F0502020204030204" pitchFamily="34" charset="0"/>
              </a:rPr>
              <a:t>Ozbiljne rupe u informacijama o proračunu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Prosječan svjetski rezultat je 45 od 100. 78 zemalja ostvaruje rezultat od 60 ili manje, što znači da pružaju </a:t>
            </a: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nedostatne</a:t>
            </a: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 informacije.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Od svih dokumenata o proračunu koji bi trebali biti dostupni javnosti, jedna trećina to nije.  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Kada se dokumenti o proračunu objavljuju, često ne uključuju važne pojedinosti. </a:t>
            </a:r>
          </a:p>
          <a:p>
            <a:pPr marL="0" indent="0">
              <a:spcBef>
                <a:spcPct val="0"/>
              </a:spcBef>
              <a:buNone/>
            </a:pPr>
            <a:endParaRPr lang="hr-HR" altLang="en-US" sz="18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US" altLang="en-US" sz="1800" b="1" dirty="0">
                <a:solidFill>
                  <a:srgbClr val="006598"/>
                </a:solidFill>
                <a:latin typeface="Calibri" panose="020F0502020204030204" pitchFamily="34" charset="0"/>
              </a:rPr>
              <a:t>Skroman svjetski napredak, ali nekoliko zemalja bilježi znatno poboljšanje  </a:t>
            </a:r>
          </a:p>
          <a:p>
            <a:pPr marL="747713" lvl="1" indent="-347663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Svjetski prosječni rezultat Ankete o otvorenosti proračuna povećao se s 43 na 46 između 2012. i 2015.</a:t>
            </a:r>
          </a:p>
          <a:p>
            <a:pPr marL="747713" lvl="1" indent="-347663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Najveći napredak ostvarile su najnetransparentnije zemlje.</a:t>
            </a:r>
          </a:p>
          <a:p>
            <a:pPr marL="747713" lvl="1" indent="-347663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endParaRPr lang="hr-HR" altLang="en-US" sz="1800" b="1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US" altLang="en-US" sz="1800" b="1" dirty="0">
                <a:solidFill>
                  <a:srgbClr val="006598"/>
                </a:solidFill>
                <a:latin typeface="Calibri" panose="020F0502020204030204" pitchFamily="34" charset="0"/>
              </a:rPr>
              <a:t>Unatoč napretku, treba obuzdati entuzijazam 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Poboljšanja su zabilježena u </a:t>
            </a: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niskoj bazi</a:t>
            </a: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. 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Neke su zemlje </a:t>
            </a: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nazadovale</a:t>
            </a: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 (Afganistan, Honduras, Nepal, Libanon).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12 zemalja ostalo je na dnu </a:t>
            </a: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Ankete o otvorenosti proračuna kao i kad su prvi put anketirane.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Zemlje u </a:t>
            </a: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sredini ljestvice ne pomiču se</a:t>
            </a: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 znatno.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U mnogim zemljama postoji znatna </a:t>
            </a: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volatilnost</a:t>
            </a: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 u praksama informiranja.</a:t>
            </a:r>
            <a:endParaRPr lang="hr-HR" altLang="en-US" sz="1800" b="1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774700" y="2493"/>
            <a:ext cx="75819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E77033"/>
                </a:solidFill>
                <a:latin typeface="Calibri" panose="020F0502020204030204" pitchFamily="34" charset="0"/>
              </a:rPr>
              <a:t>ANKETA O OTVORENOSTI PRORAČUNA ZA 2015.:</a:t>
            </a:r>
            <a:r>
              <a:rPr lang="en-US" altLang="en-US" sz="2400" b="1" dirty="0">
                <a:solidFill>
                  <a:srgbClr val="E77033"/>
                </a:solidFill>
                <a:latin typeface="Calibri" panose="020F0502020204030204" pitchFamily="34" charset="0"/>
              </a:rPr>
              <a:t> Globalni nalazi o transparentnosti</a:t>
            </a:r>
            <a:r>
              <a:rPr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5FE6F6-22D5-4975-B883-86D99C7F8779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hr-HR" altLang="en-US" sz="120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52400" y="1143000"/>
            <a:ext cx="883920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rgbClr val="006598"/>
                </a:solidFill>
                <a:latin typeface="Calibri" panose="020F0502020204030204" pitchFamily="34" charset="0"/>
              </a:rPr>
              <a:t>Većina zemalja ne pruža odgovarajuće mogućnosti za sudjelovanje javnosti </a:t>
            </a:r>
          </a:p>
          <a:p>
            <a:pPr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Prosječan rezultat je samo </a:t>
            </a:r>
            <a:r>
              <a:rPr lang="en-US" altLang="en-US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25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 od 100.</a:t>
            </a:r>
          </a:p>
          <a:p>
            <a:pPr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Samo sedam zemalja pruža odgovarajuće mogućnosti za sudjelovanje javnosti </a:t>
            </a:r>
          </a:p>
          <a:p>
            <a:pPr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Međutim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: zemlje pioniri uvele su inovativne mehanizme za sudjelovanje javnosti (Brazil, Indija, Novi Zeland, Filipini, Južna Koreja, UK, SAD) </a:t>
            </a:r>
          </a:p>
          <a:p>
            <a:pPr marL="457200" lvl="1" indent="0">
              <a:spcBef>
                <a:spcPct val="0"/>
              </a:spcBef>
              <a:buNone/>
            </a:pPr>
            <a:endParaRPr lang="hr-HR" altLang="en-US" sz="2000" b="1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rgbClr val="006598"/>
                </a:solidFill>
                <a:latin typeface="Calibri" panose="020F0502020204030204" pitchFamily="34" charset="0"/>
              </a:rPr>
              <a:t>Formalni nadzor općenito je manjkav </a:t>
            </a:r>
          </a:p>
          <a:p>
            <a:pPr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U više od pola anketiranih zemalja zakonodavna tijela nemaju pristup neovisnim istraživačkim sposobnostima</a:t>
            </a:r>
            <a:endParaRPr lang="hr-HR" altLang="en-US" sz="20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U jednoj trećini zemalja zakonodavna tijela nemaju dovoljno </a:t>
            </a:r>
            <a:r>
              <a:rPr lang="en-US" altLang="en-US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vremena za pregled prijedloga proračuna</a:t>
            </a: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 prije njegovog donošenja</a:t>
            </a:r>
          </a:p>
          <a:p>
            <a:pPr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U većini zemalja vrhovne revizijske institucije imaju </a:t>
            </a:r>
            <a:r>
              <a:rPr lang="en-US" altLang="en-US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slabe ili nikakve sustave za osiguranje kvalitete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208002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E77033"/>
                </a:solidFill>
                <a:latin typeface="Calibri" panose="020F0502020204030204" pitchFamily="34" charset="0"/>
              </a:rPr>
              <a:t>ANKETA O OTVORENOSTI PRORAČUNA ZA 2015.:</a:t>
            </a:r>
            <a:r>
              <a:rPr lang="en-US" altLang="en-US" sz="2400" b="1" dirty="0">
                <a:solidFill>
                  <a:srgbClr val="E77033"/>
                </a:solidFill>
                <a:latin typeface="Calibri" panose="020F0502020204030204" pitchFamily="34" charset="0"/>
              </a:rPr>
              <a:t> Svjetski nalazi o sudjelovanju i nadzoru </a:t>
            </a:r>
            <a:r>
              <a:rPr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190500" y="157163"/>
            <a:ext cx="8763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E77033"/>
                </a:solidFill>
                <a:latin typeface="Calibri" panose="020F0502020204030204" pitchFamily="34" charset="0"/>
              </a:rPr>
              <a:t>ANKETA O OTVORENOSTI PRORAČUNA ZA 2015. – ukratko: </a:t>
            </a:r>
            <a:r>
              <a:rPr lang="en-US" altLang="en-US" sz="2400" dirty="0">
                <a:solidFill>
                  <a:srgbClr val="E77033"/>
                </a:solidFill>
                <a:latin typeface="Calibri" panose="020F0502020204030204" pitchFamily="34" charset="0"/>
              </a:rPr>
              <a:t>Nekoliko zemalja ostvaruje </a:t>
            </a:r>
            <a:r>
              <a:rPr lang="en-US" altLang="en-US" sz="2400" u="sng" dirty="0">
                <a:solidFill>
                  <a:srgbClr val="E77033"/>
                </a:solidFill>
                <a:latin typeface="Calibri" panose="020F0502020204030204" pitchFamily="34" charset="0"/>
              </a:rPr>
              <a:t>primjerene</a:t>
            </a:r>
            <a:r>
              <a:rPr lang="en-US" altLang="en-US" sz="2400" dirty="0">
                <a:solidFill>
                  <a:srgbClr val="E77033"/>
                </a:solidFill>
                <a:latin typeface="Calibri" panose="020F0502020204030204" pitchFamily="34" charset="0"/>
              </a:rPr>
              <a:t> rezultate po svim stupovima proračunske odgovornosti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070992"/>
              </p:ext>
            </p:extLst>
          </p:nvPr>
        </p:nvGraphicFramePr>
        <p:xfrm>
          <a:off x="244788" y="1310181"/>
          <a:ext cx="8518212" cy="41762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354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0"/>
                    </a:ext>
                  </a:extLst>
                </a:gridCol>
                <a:gridCol w="1155354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1"/>
                    </a:ext>
                  </a:extLst>
                </a:gridCol>
                <a:gridCol w="1386425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2"/>
                    </a:ext>
                  </a:extLst>
                </a:gridCol>
                <a:gridCol w="976807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3"/>
                    </a:ext>
                  </a:extLst>
                </a:gridCol>
                <a:gridCol w="1255272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4"/>
                    </a:ext>
                  </a:extLst>
                </a:gridCol>
                <a:gridCol w="1265477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5"/>
                    </a:ext>
                  </a:extLst>
                </a:gridCol>
                <a:gridCol w="1323523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6"/>
                    </a:ext>
                  </a:extLst>
                </a:gridCol>
              </a:tblGrid>
              <a:tr h="60903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0 od 4</a:t>
                      </a:r>
                    </a:p>
                  </a:txBody>
                  <a:tcPr marT="91440" marB="0">
                    <a:solidFill>
                      <a:srgbClr val="0055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t> 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od 4</a:t>
                      </a:r>
                    </a:p>
                  </a:txBody>
                  <a:tcPr marT="91440" marB="0">
                    <a:solidFill>
                      <a:srgbClr val="0055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2 od 4</a:t>
                      </a:r>
                    </a:p>
                  </a:txBody>
                  <a:tcPr marT="91440" marB="0">
                    <a:solidFill>
                      <a:srgbClr val="0055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3 od 4</a:t>
                      </a:r>
                    </a:p>
                  </a:txBody>
                  <a:tcPr marT="91440" marB="0">
                    <a:solidFill>
                      <a:srgbClr val="0055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4 od 4</a:t>
                      </a:r>
                    </a:p>
                  </a:txBody>
                  <a:tcPr marT="91440" marB="0">
                    <a:solidFill>
                      <a:srgbClr val="0055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0"/>
                  </a:ext>
                </a:extLst>
              </a:tr>
              <a:tr h="3567187"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Afganistan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Alžir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Azerbajdžan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Benin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Bolivija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Burkina Faso</a:t>
                      </a:r>
                    </a:p>
                    <a:p>
                      <a:pPr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Kambodža</a:t>
                      </a:r>
                    </a:p>
                    <a:p>
                      <a:pPr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Kamerun</a:t>
                      </a:r>
                    </a:p>
                    <a:p>
                      <a:pPr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Kina</a:t>
                      </a:r>
                    </a:p>
                    <a:p>
                      <a:pPr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Demokratska Republika Kongo</a:t>
                      </a:r>
                    </a:p>
                    <a:p>
                      <a:pPr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Egipat</a:t>
                      </a:r>
                    </a:p>
                    <a:p>
                      <a:pPr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Ekvatorska Gvineja</a:t>
                      </a:r>
                    </a:p>
                    <a:p>
                      <a:pPr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Fidži</a:t>
                      </a:r>
                    </a:p>
                    <a:p>
                      <a:pPr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Irak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Jordan</a:t>
                      </a:r>
                    </a:p>
                    <a:p>
                      <a:pPr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Libanon</a:t>
                      </a:r>
                    </a:p>
                    <a:p>
                      <a:pPr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Liberija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Maroko</a:t>
                      </a:r>
                    </a:p>
                  </a:txBody>
                  <a:tcPr marT="91440" marB="0">
                    <a:solidFill>
                      <a:srgbClr val="E77033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Mozambik</a:t>
                      </a:r>
                    </a:p>
                    <a:p>
                      <a:pPr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Mjanmar</a:t>
                      </a:r>
                    </a:p>
                    <a:p>
                      <a:pPr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Papua Nova Gvineja</a:t>
                      </a:r>
                    </a:p>
                    <a:p>
                      <a:pPr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Katar</a:t>
                      </a:r>
                    </a:p>
                    <a:p>
                      <a:pPr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Ruanda</a:t>
                      </a:r>
                    </a:p>
                    <a:p>
                      <a:pPr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Sveti Toma i Princip</a:t>
                      </a:r>
                    </a:p>
                    <a:p>
                      <a:pPr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Saudijska Arabija</a:t>
                      </a:r>
                    </a:p>
                    <a:p>
                      <a:pPr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Sudan</a:t>
                      </a:r>
                    </a:p>
                    <a:p>
                      <a:pPr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Tanzanija</a:t>
                      </a:r>
                    </a:p>
                    <a:p>
                      <a:pPr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Tunis</a:t>
                      </a:r>
                    </a:p>
                    <a:p>
                      <a:pPr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Jemen</a:t>
                      </a:r>
                    </a:p>
                    <a:p>
                      <a:pPr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Zambija</a:t>
                      </a:r>
                    </a:p>
                    <a:p>
                      <a:pPr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Zimbabve</a:t>
                      </a:r>
                      <a:endParaRPr lang="hr-HR" sz="100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solidFill>
                      <a:srgbClr val="E77033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Albanija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Argentina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Bangladeš 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Bosna i Hercegovina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Čad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Hrvatska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Dominikanska 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Republika 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Ekvador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Gana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Gvatemala 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Honduras Mađarska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Indija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Kazahstan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Kenija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Kirgiska Republika 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Makedonija 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Malezija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Mali</a:t>
                      </a:r>
                    </a:p>
                    <a:p>
                      <a:pPr algn="l"/>
                      <a:endParaRPr lang="hr-HR" sz="100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Namibija</a:t>
                      </a:r>
                    </a:p>
                    <a:p>
                      <a:pPr marL="0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Nepal</a:t>
                      </a:r>
                    </a:p>
                    <a:p>
                      <a:pPr marL="0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Nikaragva</a:t>
                      </a:r>
                    </a:p>
                    <a:p>
                      <a:pPr marL="0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Niger</a:t>
                      </a:r>
                    </a:p>
                    <a:p>
                      <a:pPr marL="0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Nigerija</a:t>
                      </a:r>
                    </a:p>
                    <a:p>
                      <a:pPr marL="0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Pakistan</a:t>
                      </a:r>
                    </a:p>
                    <a:p>
                      <a:pPr marL="0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Senegal</a:t>
                      </a:r>
                    </a:p>
                    <a:p>
                      <a:pPr marL="0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Srbija</a:t>
                      </a:r>
                    </a:p>
                    <a:p>
                      <a:pPr marL="0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Sijera Leone </a:t>
                      </a:r>
                    </a:p>
                    <a:p>
                      <a:pPr marL="0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Slovačka</a:t>
                      </a:r>
                    </a:p>
                    <a:p>
                      <a:pPr marL="0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Španjolska</a:t>
                      </a:r>
                    </a:p>
                    <a:p>
                      <a:pPr marL="0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Šri Lanka</a:t>
                      </a:r>
                    </a:p>
                    <a:p>
                      <a:pPr marL="0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Tajland</a:t>
                      </a:r>
                    </a:p>
                    <a:p>
                      <a:pPr marL="0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Timor-Leste </a:t>
                      </a:r>
                    </a:p>
                    <a:p>
                      <a:pPr marL="0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Turska</a:t>
                      </a:r>
                    </a:p>
                    <a:p>
                      <a:pPr marL="0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Venezuela</a:t>
                      </a:r>
                    </a:p>
                    <a:p>
                      <a:pPr algn="l"/>
                      <a:endParaRPr lang="hr-HR" sz="10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hr-H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/>
                      <a:endParaRPr lang="hr-H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/>
                      <a:endParaRPr lang="hr-HR" sz="100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Bocvana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Bugarska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Čile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Kolumbija</a:t>
                      </a:r>
                    </a:p>
                    <a:p>
                      <a:pPr algn="l" defTabSz="1082675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Kostarika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El Salvador 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Indonezija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Malavi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Meksiko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Mongolija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Poljska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Rumunjska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Tadžikistan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Trinidad i Tobago 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Uganda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Ukrajina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Ujedinjena Kraljevina </a:t>
                      </a: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Vijetnam</a:t>
                      </a:r>
                    </a:p>
                  </a:txBody>
                  <a:tcPr marT="91440" marB="0">
                    <a:solidFill>
                      <a:srgbClr val="E77033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2238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Češka Republika</a:t>
                      </a:r>
                    </a:p>
                    <a:p>
                      <a:pPr marL="122238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Francuska</a:t>
                      </a:r>
                    </a:p>
                    <a:p>
                      <a:pPr marL="122238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Gruzija</a:t>
                      </a:r>
                    </a:p>
                    <a:p>
                      <a:pPr marL="122238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Njemačka</a:t>
                      </a:r>
                    </a:p>
                    <a:p>
                      <a:pPr marL="122238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Italija</a:t>
                      </a:r>
                    </a:p>
                    <a:p>
                      <a:pPr marL="122238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Novi Zeland</a:t>
                      </a:r>
                    </a:p>
                    <a:p>
                      <a:pPr marL="122238" indent="0"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Peru</a:t>
                      </a:r>
                    </a:p>
                    <a:p>
                      <a:pPr marL="122238" indent="0"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Filipini</a:t>
                      </a:r>
                    </a:p>
                    <a:p>
                      <a:pPr marL="122238" indent="0"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Portugal</a:t>
                      </a:r>
                    </a:p>
                    <a:p>
                      <a:pPr marL="122238" indent="0"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Rusija</a:t>
                      </a:r>
                    </a:p>
                    <a:p>
                      <a:pPr marL="122238" indent="0"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Slovenija</a:t>
                      </a:r>
                    </a:p>
                    <a:p>
                      <a:pPr marL="122238" indent="0"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Južna Koreja</a:t>
                      </a:r>
                    </a:p>
                    <a:p>
                      <a:pPr marL="122238" indent="0" algn="l"/>
                      <a:r>
                        <a:rPr lang="en-US" sz="1000" baseline="0" dirty="0">
                          <a:solidFill>
                            <a:schemeClr val="tx1"/>
                          </a:solidFill>
                        </a:rPr>
                        <a:t>Švedska</a:t>
                      </a:r>
                      <a:endParaRPr lang="hr-HR" sz="1000" dirty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2238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Brazil </a:t>
                      </a:r>
                    </a:p>
                    <a:p>
                      <a:pPr marL="122238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Norveška</a:t>
                      </a:r>
                    </a:p>
                    <a:p>
                      <a:pPr marL="122238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Južna Afrika</a:t>
                      </a:r>
                    </a:p>
                    <a:p>
                      <a:pPr marL="122238" indent="0" algn="l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Sjedinjene Američke Države</a:t>
                      </a:r>
                    </a:p>
                  </a:txBody>
                  <a:tcPr marT="91440" marB="0">
                    <a:solidFill>
                      <a:srgbClr val="E77033">
                        <a:alpha val="19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33537" y="5148245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32 zemlje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50987" y="5148245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35 zemalja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41600" y="5148246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18 zemalja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32213" y="5148246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13 zemalja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58093" y="5148246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4 zemlje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" y="5613737"/>
            <a:ext cx="8403913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b="1" dirty="0">
                <a:latin typeface="Calibri" panose="020F0502020204030204" pitchFamily="34" charset="0"/>
              </a:rPr>
              <a:t>NAPOMENA</a:t>
            </a:r>
            <a:r>
              <a:rPr lang="en-US" sz="1800" dirty="0">
                <a:latin typeface="Calibri" panose="020F0502020204030204" pitchFamily="34" charset="0"/>
              </a:rPr>
              <a:t>: „</a:t>
            </a:r>
            <a:r>
              <a:rPr lang="en-US" sz="1800" u="sng" dirty="0">
                <a:latin typeface="Calibri" panose="020F0502020204030204" pitchFamily="34" charset="0"/>
              </a:rPr>
              <a:t>Primjereni“ </a:t>
            </a:r>
            <a:r>
              <a:rPr lang="en-US" sz="1800" dirty="0">
                <a:latin typeface="Calibri" panose="020F0502020204030204" pitchFamily="34" charset="0"/>
              </a:rPr>
              <a:t>se odnosi na rezultate iznad 60 u pogledu tri stupa ekosustava proračunske odgovornosti: transparentnost, sudjelovanje i dvije mjere koje čine Nadzor (snaga zakonodavstva i snaga vrhovnih revizijskih institucija). </a:t>
            </a:r>
          </a:p>
        </p:txBody>
      </p:sp>
      <p:sp>
        <p:nvSpPr>
          <p:cNvPr id="2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6800" y="6324600"/>
            <a:ext cx="381000" cy="304800"/>
          </a:xfrm>
        </p:spPr>
        <p:txBody>
          <a:bodyPr/>
          <a:lstStyle/>
          <a:p>
            <a:pPr algn="ctr">
              <a:defRPr/>
            </a:pPr>
            <a:r>
              <a:rPr dirty="0" smtClean="0"/>
              <a:t>8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537882"/>
          </a:xfrm>
        </p:spPr>
        <p:txBody>
          <a:bodyPr/>
          <a:lstStyle/>
          <a:p>
            <a:pPr algn="ctr"/>
            <a:r>
              <a:rPr lang="en-US" sz="3000" dirty="0">
                <a:solidFill>
                  <a:srgbClr val="E77033"/>
                </a:solidFill>
                <a:latin typeface="Calibri" panose="020F0502020204030204" pitchFamily="34" charset="0"/>
              </a:rPr>
              <a:t>ANKETA O OTVORENOSTI PRORAČUNA ZA 2015.:</a:t>
            </a:r>
            <a:r>
              <a:rPr lang="en-US" sz="3000" b="1" dirty="0">
                <a:solidFill>
                  <a:srgbClr val="E77033"/>
                </a:solidFill>
                <a:latin typeface="Calibri" panose="020F0502020204030204" pitchFamily="34" charset="0"/>
              </a:rPr>
              <a:t> Preporuke na visokoj razini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105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b="1" dirty="0">
                <a:latin typeface="Calibri" panose="020F0502020204030204" pitchFamily="34" charset="0"/>
              </a:rPr>
              <a:t>Objava svih osam ključnih dokumenata o proračunu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. Rusija i Kirgiska Republika sve su ih uspješno pravovremeno objavile, što znači da to može svaka zemlja.</a:t>
            </a:r>
            <a:endParaRPr lang="hr-HR" sz="18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1800" b="1" dirty="0">
                <a:latin typeface="Calibri" panose="020F0502020204030204" pitchFamily="34" charset="0"/>
              </a:rPr>
              <a:t>Povećanje sveobuhvatnosti dokumenata o proračunu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. Objava dokumenata prvi je ključni korak u povećanju transparentnosti, ali informacije u tim dokumentima moraju biti dovoljno detaljne kako bi ih korisnici mogli razumjeti, analizirati, raspravljati o njima, postavljati pitanja te povećati svijest, dijalog i povjerenje.</a:t>
            </a:r>
            <a:endParaRPr lang="hr-HR" sz="18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1800" b="1" dirty="0">
                <a:latin typeface="Calibri" panose="020F0502020204030204" pitchFamily="34" charset="0"/>
              </a:rPr>
              <a:t>Učenje od kolega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o: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Izradi i objavi dokumenata (postupak, vremenski slijed i rokovi)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Mehanizmima i zakonodavstvu za sudjelovanje javnosti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Interakciji s nadzornim institucijama (vrhovne revizijske institucije i zakonodavna tijela)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1800" b="1" dirty="0">
                <a:latin typeface="Calibri" panose="020F0502020204030204" pitchFamily="34" charset="0"/>
              </a:rPr>
              <a:t>Savjetovanje s civilnim društvom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o tome koju vrstu sudjelovanja javnosti smatraju korisnom u zemlji. Mehanizmi se mogu i trebali bi se prilagoditi od drugih zemalja, ali postoje brojne opcije za biranje pa je važno utvrditi najprikladnije.</a:t>
            </a:r>
            <a:endParaRPr lang="hr-HR" sz="18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DD270-E972-4555-A2C8-A9A296872A0C}" type="slidenum">
              <a:rPr lang="en-US" altLang="en-US" smtClean="0"/>
              <a:pPr>
                <a:defRPr/>
              </a:pPr>
              <a:t>8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51134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381000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E77033"/>
                </a:solidFill>
                <a:latin typeface="Calibri" panose="020F0502020204030204" pitchFamily="34" charset="0"/>
              </a:rPr>
              <a:t>Ključni zaključci IBP-a</a:t>
            </a:r>
            <a:r>
              <a:rPr lang="en-US" sz="3200" dirty="0">
                <a:solidFill>
                  <a:srgbClr val="E77033"/>
                </a:solidFill>
                <a:latin typeface="Calibri" panose="020F0502020204030204" pitchFamily="34" charset="0"/>
              </a:rPr>
              <a:t> iz Ankete o otvorenosti proračuna za 2015.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5029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800" b="1" dirty="0">
                <a:latin typeface="Calibri" panose="020F0502020204030204" pitchFamily="34" charset="0"/>
              </a:rPr>
              <a:t>Kako poboljšati zemlje koje su „zapele“ u sredini Ankete o otvorenosti proračuna?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Provedeno je početno istraživanje (</a:t>
            </a:r>
            <a:r>
              <a:rPr lang="en-US" sz="1800" i="1" dirty="0">
                <a:solidFill>
                  <a:schemeClr val="tx1"/>
                </a:solidFill>
                <a:latin typeface="Calibri" panose="020F0502020204030204" pitchFamily="34" charset="0"/>
              </a:rPr>
              <a:t>„Zemlje u sredini Indeksa otvorenosti proračuna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: </a:t>
            </a:r>
            <a:r>
              <a:rPr lang="en-US" sz="1800" i="1" dirty="0">
                <a:solidFill>
                  <a:schemeClr val="tx1"/>
                </a:solidFill>
                <a:latin typeface="Calibri" panose="020F0502020204030204" pitchFamily="34" charset="0"/>
              </a:rPr>
              <a:t>pronalaženje puta do 61. mjesta“);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daljnja istraživanja su u tijeku</a:t>
            </a:r>
          </a:p>
          <a:p>
            <a:pPr>
              <a:spcAft>
                <a:spcPts val="600"/>
              </a:spcAft>
            </a:pPr>
            <a:endParaRPr lang="hr-HR" sz="1800" b="1" dirty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800" b="1" dirty="0">
                <a:latin typeface="Calibri" panose="020F0502020204030204" pitchFamily="34" charset="0"/>
                <a:sym typeface="Wingdings" panose="05000000000000000000" pitchFamily="2" charset="2"/>
              </a:rPr>
              <a:t>Kako osigurati</a:t>
            </a:r>
            <a:r>
              <a:rPr sz="1800" dirty="0" smtClean="0"/>
              <a:t> </a:t>
            </a:r>
            <a:r>
              <a:rPr lang="en-US" sz="1800" b="1" dirty="0">
                <a:latin typeface="Calibri" panose="020F0502020204030204" pitchFamily="34" charset="0"/>
                <a:sym typeface="Wingdings" panose="05000000000000000000" pitchFamily="2" charset="2"/>
              </a:rPr>
              <a:t>održivost?</a:t>
            </a:r>
            <a:r>
              <a:rPr sz="1800" dirty="0" smtClean="0"/>
              <a:t> 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Volatilnost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 u transparentnosti ozbiljan je problem. O tome bi trebalo provesti/provest će se daljnje istraživanje, posebno o poticajima i institucionalizaciji napretka </a:t>
            </a:r>
            <a:endParaRPr lang="hr-HR" sz="1800" dirty="0">
              <a:solidFill>
                <a:schemeClr val="tx1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endParaRPr lang="hr-HR" sz="18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r>
              <a:rPr lang="en-US" sz="1800" b="1" dirty="0">
                <a:latin typeface="Calibri" panose="020F0502020204030204" pitchFamily="34" charset="0"/>
                <a:sym typeface="Wingdings" panose="05000000000000000000" pitchFamily="2" charset="2"/>
              </a:rPr>
              <a:t>Razvija se međunarodni koncenzus o sudjelovanju javnosti. 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Ali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trebamo: više i bolje prikupljanje podataka; primjere zemalja i analize slučajeva; bolju usklađenost pokazatelja s međunarodnim načelima</a:t>
            </a:r>
            <a:r>
              <a:rPr sz="1800" dirty="0" smtClean="0"/>
              <a:t> </a:t>
            </a:r>
          </a:p>
          <a:p>
            <a:pPr marL="0" indent="0">
              <a:spcAft>
                <a:spcPts val="600"/>
              </a:spcAft>
              <a:buNone/>
            </a:pPr>
            <a:endParaRPr lang="hr-HR" sz="1800" b="1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r>
              <a:rPr lang="en-US" sz="1800" b="1" dirty="0">
                <a:latin typeface="Calibri" panose="020F0502020204030204" pitchFamily="34" charset="0"/>
                <a:sym typeface="Wingdings" panose="05000000000000000000" pitchFamily="2" charset="2"/>
              </a:rPr>
              <a:t>Nije riječ samo o fiskalnoj transparentnosti!</a:t>
            </a:r>
            <a:r>
              <a:rPr sz="1800" dirty="0" smtClean="0"/>
              <a:t>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Potrebno je sagledati čitav 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sustav odgovornosti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: fiskalnu transparentnost, sudjelovanje javnosti i nadzor (od strane formalnih institucija i građana)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DD270-E972-4555-A2C8-A9A296872A0C}" type="slidenum">
              <a:rPr lang="en-US" altLang="en-US" smtClean="0"/>
              <a:pPr>
                <a:defRPr/>
              </a:pPr>
              <a:t>9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38974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HD:Users:rkilmer:Desktop:Microsoft Office 2004:Templates:Presentations:Designs:Blank Presentation</Template>
  <TotalTime>4039</TotalTime>
  <Words>1165</Words>
  <Application>Microsoft Office PowerPoint</Application>
  <PresentationFormat>On-screen Show (4:3)</PresentationFormat>
  <Paragraphs>239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 Presentation</vt:lpstr>
      <vt:lpstr>Fiskalna transparentnost: što ona danas predstavlja? Zaključci Međunarodnog partnerstva za proračun (IBP) iz Ankete o otvorenosti proračuna za 2015. i budući rad </vt:lpstr>
      <vt:lpstr>Pregled prezentacije</vt:lpstr>
      <vt:lpstr>PowerPoint Presentation</vt:lpstr>
      <vt:lpstr>Anketa o otvorenosti proračuna: OBRAZLOŽENJE i METODOLOGIJA</vt:lpstr>
      <vt:lpstr>PowerPoint Presentation</vt:lpstr>
      <vt:lpstr>PowerPoint Presentation</vt:lpstr>
      <vt:lpstr>PowerPoint Presentation</vt:lpstr>
      <vt:lpstr>ANKETA O OTVORENOSTI PRORAČUNA ZA 2015.: Preporuke na visokoj razini </vt:lpstr>
      <vt:lpstr>Ključni zaključci IBP-a iz Ankete o otvorenosti proračuna za 2015.</vt:lpstr>
      <vt:lpstr>Što je sljedeće za IBP?  </vt:lpstr>
      <vt:lpstr>PowerPoint Presentation</vt:lpstr>
    </vt:vector>
  </TitlesOfParts>
  <Company>Matrix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Goes Here</dc:title>
  <dc:creator>Matrix</dc:creator>
  <cp:lastModifiedBy>Assia</cp:lastModifiedBy>
  <cp:revision>185</cp:revision>
  <dcterms:created xsi:type="dcterms:W3CDTF">2008-06-23T16:25:12Z</dcterms:created>
  <dcterms:modified xsi:type="dcterms:W3CDTF">2016-06-24T12:11:55Z</dcterms:modified>
</cp:coreProperties>
</file>