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79" r:id="rId2"/>
    <p:sldId id="330" r:id="rId3"/>
    <p:sldId id="281" r:id="rId4"/>
    <p:sldId id="314" r:id="rId5"/>
    <p:sldId id="285" r:id="rId6"/>
    <p:sldId id="288" r:id="rId7"/>
    <p:sldId id="312" r:id="rId8"/>
    <p:sldId id="327" r:id="rId9"/>
    <p:sldId id="332" r:id="rId10"/>
    <p:sldId id="333" r:id="rId11"/>
    <p:sldId id="32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98"/>
    <a:srgbClr val="236D80"/>
    <a:srgbClr val="E77033"/>
    <a:srgbClr val="005580"/>
    <a:srgbClr val="00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7" autoAdjust="0"/>
    <p:restoredTop sz="77738" autoAdjust="0"/>
  </p:normalViewPr>
  <p:slideViewPr>
    <p:cSldViewPr showGuides="1">
      <p:cViewPr>
        <p:scale>
          <a:sx n="48" d="100"/>
          <a:sy n="48" d="100"/>
        </p:scale>
        <p:origin x="2158" y="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7648335-4948-4FFB-81A3-2945370BBD85}" type="datetimeFigureOut">
              <a:rPr lang="en-US"/>
              <a:pPr>
                <a:defRPr/>
              </a:pPr>
              <a:t>6/22/2016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BC72EF7-DF6E-4F39-B735-5F14BFB97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54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EE33695-974B-40B7-B13A-21CFAB45F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248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804BAC5-7E8D-4584-81EC-07F94CCABDC3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028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0776EF5-7F5D-47D0-8903-869A2CF45031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339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Open Budget Survey covered 102 countries: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="1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International average OBI score 45/100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="1" u="sng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Extensive information</a:t>
            </a:r>
            <a:r>
              <a:rPr lang="en-US" sz="1100" b="1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provided by only 5 countries: </a:t>
            </a:r>
            <a:r>
              <a:rPr lang="en-US" sz="1100" b="1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New Zealand (88)</a:t>
            </a: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Sweden (87), South Africa (86), Norway (84), United States (81).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Refer to OBI rankings handout</a:t>
            </a:r>
          </a:p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546572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BC0C694-4863-4A61-A324-C083208493DE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172110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A51981F-4BD9-4712-A33D-782A672F7320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169472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woosh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7011988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IBP_logo_rgb_300dp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2484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5791200" y="5594350"/>
            <a:ext cx="0" cy="682625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 userDrawn="1"/>
        </p:nvSpPr>
        <p:spPr bwMode="auto">
          <a:xfrm>
            <a:off x="5029200" y="4953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581400"/>
            <a:ext cx="6400800" cy="457200"/>
          </a:xfrm>
        </p:spPr>
        <p:txBody>
          <a:bodyPr lIns="91440" rIns="91440"/>
          <a:lstStyle>
            <a:lvl1pPr>
              <a:defRPr sz="2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038600"/>
            <a:ext cx="6400800" cy="457200"/>
          </a:xfrm>
        </p:spPr>
        <p:txBody>
          <a:bodyPr lIns="91440" rIns="91440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53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B26F-E43B-4509-A33C-701D020FD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36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A5317-B016-4827-BA32-713366F88E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564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E66A-3126-44C2-BE25-B90C7E6F9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24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D270-E972-4555-A2C8-A9A296872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33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CC13A-426C-4837-8934-B56621C06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37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45BE-0F17-46A1-BCDD-050C2B8CD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15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76A7-45AA-4D74-B5E3-646A26E8DD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94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710-8CD5-4907-BC41-186DFD16C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96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24B6-EB81-47B5-82F8-BF13F9EAF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34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3B63-DAF3-4AE3-8DF7-A15A07D8B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36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86B3-8A84-4811-B560-57B8196D7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2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swooshe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28600"/>
            <a:ext cx="55451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096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5580">
                    <a:alpha val="27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558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fld id="{4C07E9AF-DB3A-448B-8B38-25540319B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0" descr="IBP_logo_rgb_300dpi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56263"/>
            <a:ext cx="37338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14"/>
          <p:cNvSpPr>
            <a:spLocks noChangeShapeType="1"/>
          </p:cNvSpPr>
          <p:nvPr userDrawn="1"/>
        </p:nvSpPr>
        <p:spPr bwMode="auto">
          <a:xfrm>
            <a:off x="8610600" y="6096000"/>
            <a:ext cx="0" cy="304800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55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0055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558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00558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00558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rgbClr val="0055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124200"/>
            <a:ext cx="7772400" cy="1447800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3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Fiscal </a:t>
            </a:r>
            <a:r>
              <a:rPr 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transparency: </a:t>
            </a:r>
            <a:r>
              <a:rPr lang="en-US" sz="3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what </a:t>
            </a:r>
            <a:r>
              <a:rPr 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does it mean today</a:t>
            </a:r>
            <a:r>
              <a:rPr lang="en-US" sz="3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?</a:t>
            </a:r>
            <a:r>
              <a:rPr lang="en-US" sz="3000" i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/>
            </a:r>
            <a:br>
              <a:rPr lang="en-US" sz="3000" i="1" dirty="0" smtClean="0">
                <a:solidFill>
                  <a:srgbClr val="E77033"/>
                </a:solidFill>
                <a:latin typeface="Calibri" panose="020F0502020204030204" pitchFamily="34" charset="0"/>
              </a:rPr>
            </a:br>
            <a:r>
              <a:rPr lang="en-US" sz="2600" b="1" i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IBP’s takeaways from the 2015 Open Budget Survey, and future work</a:t>
            </a:r>
            <a:endParaRPr lang="en-US" sz="2600" b="1" i="1" dirty="0">
              <a:solidFill>
                <a:srgbClr val="006598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467600" cy="838200"/>
          </a:xfrm>
          <a:noFill/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12th Annual Meeting of CENTRAL, EASTERN &amp; SOUTH-EASTERN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SBO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SESSION 7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562600" y="5486400"/>
            <a:ext cx="4572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362200" y="6096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Elena Mondo, June 29, 2016</a:t>
            </a:r>
            <a:endParaRPr lang="en-US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6400800" cy="533400"/>
          </a:xfrm>
        </p:spPr>
        <p:txBody>
          <a:bodyPr/>
          <a:lstStyle/>
          <a:p>
            <a:pPr algn="ctr"/>
            <a:r>
              <a:rPr lang="en-US" sz="34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What’s next for IBP?		</a:t>
            </a:r>
            <a:endParaRPr lang="en-US" sz="34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077200" cy="5105400"/>
          </a:xfrm>
        </p:spPr>
        <p:txBody>
          <a:bodyPr/>
          <a:lstStyle/>
          <a:p>
            <a:r>
              <a:rPr lang="en-US" sz="2600" b="1" dirty="0" smtClean="0">
                <a:latin typeface="Calibri" panose="020F0502020204030204" pitchFamily="34" charset="0"/>
              </a:rPr>
              <a:t>Open Budget Survey 2017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Refine indicators on participation and oversight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Expand coverage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Integrate the Survey with the OBS Tracker for more frequent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updates on documents’ public availability</a:t>
            </a:r>
            <a:endParaRPr lang="en-US" sz="2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Engage with governments for draft review</a:t>
            </a:r>
          </a:p>
          <a:p>
            <a:r>
              <a:rPr lang="en-US" sz="2600" b="1" dirty="0" smtClean="0">
                <a:latin typeface="Calibri" panose="020F0502020204030204" pitchFamily="34" charset="0"/>
              </a:rPr>
              <a:t>Further Research</a:t>
            </a:r>
            <a:endParaRPr lang="en-US" sz="2600" b="1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Make the most of OBS data collected so far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Further studies on volatility &amp;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middle-rank OBI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countries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“Budgets for what?” Ideas on how to reframe the PFM debate</a:t>
            </a:r>
          </a:p>
          <a:p>
            <a:r>
              <a:rPr lang="en-US" sz="2600" b="1" dirty="0" smtClean="0">
                <a:latin typeface="Calibri" panose="020F0502020204030204" pitchFamily="34" charset="0"/>
              </a:rPr>
              <a:t>International and country-level advocacy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Open Government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Partnership’s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national action plans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Regional events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Support the GIFT network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3810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</a:rPr>
              <a:t>For more information, please contact: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>
                <a:latin typeface="Calibri" panose="020F0502020204030204" pitchFamily="34" charset="0"/>
              </a:rPr>
              <a:t>emondo@internationalbudget.org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>
                <a:latin typeface="Calibri" panose="020F0502020204030204" pitchFamily="34" charset="0"/>
              </a:rPr>
              <a:t>info@internationalbudget.org</a:t>
            </a:r>
          </a:p>
          <a:p>
            <a:pPr marL="0" indent="0">
              <a:spcBef>
                <a:spcPts val="0"/>
              </a:spcBef>
              <a:buNone/>
            </a:pPr>
            <a:endParaRPr lang="en-US" sz="2600" u="sng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Calibri" panose="020F0502020204030204" pitchFamily="34" charset="0"/>
              </a:rPr>
              <a:t>And visit: </a:t>
            </a:r>
            <a:endParaRPr lang="en-US" sz="2600" b="1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>
                <a:latin typeface="Calibri" panose="020F0502020204030204" pitchFamily="34" charset="0"/>
              </a:rPr>
              <a:t>www.internationalbudget.org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smtClean="0">
                <a:latin typeface="Calibri" panose="020F0502020204030204" pitchFamily="34" charset="0"/>
              </a:rPr>
              <a:t>http</a:t>
            </a:r>
            <a:r>
              <a:rPr lang="en-US" sz="2400" u="sng" dirty="0">
                <a:latin typeface="Calibri" panose="020F0502020204030204" pitchFamily="34" charset="0"/>
              </a:rPr>
              <a:t>://survey.internationalbudget.org/ </a:t>
            </a:r>
            <a:r>
              <a:rPr lang="en-US" sz="24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		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000" b="1" dirty="0" smtClean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1000" b="1" dirty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1000" b="1" dirty="0" smtClean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1000" b="1" dirty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1000" b="1" dirty="0" smtClean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Thank you!</a:t>
            </a:r>
            <a:endParaRPr lang="en-US" sz="4000" dirty="0" smtClean="0"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2E66A-3126-44C2-BE25-B90C7E6F9CE4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7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algn="ctr"/>
            <a:r>
              <a:rPr lang="en-US" sz="34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Presentation Outline</a:t>
            </a:r>
            <a:endParaRPr lang="en-US" sz="34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“Where </a:t>
            </a:r>
            <a:r>
              <a:rPr lang="en-US" b="1" dirty="0">
                <a:solidFill>
                  <a:srgbClr val="006598"/>
                </a:solidFill>
                <a:latin typeface="Calibri" panose="020F0502020204030204" pitchFamily="34" charset="0"/>
              </a:rPr>
              <a:t>are we coming from</a:t>
            </a:r>
            <a:r>
              <a:rPr lang="en-US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?” </a:t>
            </a:r>
            <a:r>
              <a:rPr lang="en-US" b="1" dirty="0">
                <a:solidFill>
                  <a:srgbClr val="006598"/>
                </a:solidFill>
                <a:latin typeface="Calibri" panose="020F0502020204030204" pitchFamily="34" charset="0"/>
              </a:rPr>
              <a:t>	</a:t>
            </a:r>
            <a:r>
              <a:rPr lang="en-US" b="1" dirty="0" smtClean="0">
                <a:latin typeface="Calibri" panose="020F0502020204030204" pitchFamily="34" charset="0"/>
              </a:rPr>
              <a:t>		                  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Open Budget Survey (OBS): rationale and (brief) reference to its methodology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b="1" dirty="0">
                <a:solidFill>
                  <a:srgbClr val="006598"/>
                </a:solidFill>
                <a:latin typeface="Calibri" panose="020F0502020204030204" pitchFamily="34" charset="0"/>
              </a:rPr>
              <a:t>Global trends and challenges in budget </a:t>
            </a:r>
            <a:r>
              <a:rPr lang="en-US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transparency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General findings from the latest (2015) OBS results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b="1" dirty="0">
                <a:solidFill>
                  <a:srgbClr val="006598"/>
                </a:solidFill>
                <a:latin typeface="Calibri" panose="020F0502020204030204" pitchFamily="34" charset="0"/>
              </a:rPr>
              <a:t>High level recommendations </a:t>
            </a:r>
            <a:r>
              <a:rPr lang="en-US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on how to </a:t>
            </a:r>
            <a:r>
              <a:rPr lang="en-US" b="1" dirty="0">
                <a:solidFill>
                  <a:srgbClr val="006598"/>
                </a:solidFill>
                <a:latin typeface="Calibri" panose="020F0502020204030204" pitchFamily="34" charset="0"/>
              </a:rPr>
              <a:t>strengthen </a:t>
            </a:r>
            <a:r>
              <a:rPr lang="en-US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fiscal transparency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given the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2015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OBS results</a:t>
            </a:r>
            <a:r>
              <a:rPr lang="en-US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endParaRPr lang="en-US" b="1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b="1" dirty="0">
                <a:solidFill>
                  <a:srgbClr val="006598"/>
                </a:solidFill>
                <a:latin typeface="Calibri" panose="020F0502020204030204" pitchFamily="34" charset="0"/>
              </a:rPr>
              <a:t>IBP’s recent and future streams of </a:t>
            </a:r>
            <a:r>
              <a:rPr lang="en-US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work </a:t>
            </a:r>
            <a:r>
              <a:rPr lang="en-US" b="1" dirty="0">
                <a:solidFill>
                  <a:srgbClr val="006598"/>
                </a:solidFill>
                <a:latin typeface="Calibri" panose="020F0502020204030204" pitchFamily="34" charset="0"/>
              </a:rPr>
              <a:t>	        </a:t>
            </a:r>
            <a:r>
              <a:rPr lang="en-US" dirty="0" smtClean="0">
                <a:latin typeface="Calibri" panose="020F0502020204030204" pitchFamily="34" charset="0"/>
              </a:rPr>
              <a:t>	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Research agenda, new OBS indicators, international and country-based advocacy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71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096000"/>
            <a:ext cx="381000" cy="304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8A2BF4-0C29-40E0-82BC-27DF4B44E7F3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/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457200" y="208002"/>
            <a:ext cx="812898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rgbClr val="E77033"/>
                </a:solidFill>
                <a:latin typeface="Calibri  "/>
                <a:ea typeface="MS PGothic" panose="020B0600070205080204" pitchFamily="34" charset="-128"/>
              </a:rPr>
              <a:t>Open Budget </a:t>
            </a:r>
            <a:r>
              <a:rPr lang="en-US" altLang="en-US" sz="3000" dirty="0" smtClean="0">
                <a:solidFill>
                  <a:srgbClr val="E77033"/>
                </a:solidFill>
                <a:latin typeface="Calibri  "/>
                <a:ea typeface="MS PGothic" panose="020B0600070205080204" pitchFamily="34" charset="-128"/>
              </a:rPr>
              <a:t>Survey 2015: </a:t>
            </a:r>
            <a:r>
              <a:rPr lang="en-US" altLang="en-US" sz="3000" b="1" dirty="0">
                <a:solidFill>
                  <a:srgbClr val="E77033"/>
                </a:solidFill>
                <a:latin typeface="Calibri  "/>
                <a:ea typeface="MS PGothic" panose="020B0600070205080204" pitchFamily="34" charset="-128"/>
              </a:rPr>
              <a:t>THE BASICS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81000" y="914400"/>
            <a:ext cx="784860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Independent</a:t>
            </a: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Comparable</a:t>
            </a:r>
            <a:endParaRPr lang="en-US" altLang="en-US" sz="24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Biennial</a:t>
            </a:r>
            <a:endParaRPr lang="en-US" altLang="en-US" sz="24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Based 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on international </a:t>
            </a: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standards (IMF, OECD, IBP)</a:t>
            </a: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Assesses three fundamental pillars of the </a:t>
            </a:r>
            <a:r>
              <a:rPr lang="en-US" altLang="en-US" sz="24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budget accountability system</a:t>
            </a:r>
            <a:r>
              <a:rPr lang="en-US" altLang="en-US" sz="20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:</a:t>
            </a:r>
            <a:endParaRPr lang="en-US" altLang="en-US" sz="20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en-US" altLang="en-US" sz="20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en-US" altLang="en-US" sz="20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en-US" altLang="en-US" b="1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762000" y="3352800"/>
            <a:ext cx="7696200" cy="2333957"/>
            <a:chOff x="1295069" y="958446"/>
            <a:chExt cx="6597089" cy="2528924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1295069" y="963209"/>
              <a:ext cx="2017541" cy="1092448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/>
                <a:t>Transparency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3501507" y="958446"/>
              <a:ext cx="2019128" cy="1092448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/>
                <a:t>Participation</a:t>
              </a:r>
              <a:r>
                <a:rPr lang="en-US" dirty="0"/>
                <a:t> 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746040" y="958446"/>
              <a:ext cx="2017541" cy="1090859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/>
                <a:t>Oversight</a:t>
              </a:r>
            </a:p>
          </p:txBody>
        </p:sp>
        <p:sp>
          <p:nvSpPr>
            <p:cNvPr id="11" name="TextBox 24"/>
            <p:cNvSpPr txBox="1">
              <a:spLocks noChangeArrowheads="1"/>
            </p:cNvSpPr>
            <p:nvPr/>
          </p:nvSpPr>
          <p:spPr bwMode="auto">
            <a:xfrm>
              <a:off x="3558651" y="2163631"/>
              <a:ext cx="2047700" cy="132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16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 indicators </a:t>
              </a:r>
              <a:r>
                <a:rPr lang="en-US" alt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on opportunities 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for public participation</a:t>
              </a:r>
            </a:p>
          </p:txBody>
        </p:sp>
        <p:sp>
          <p:nvSpPr>
            <p:cNvPr id="12" name="TextBox 26"/>
            <p:cNvSpPr txBox="1">
              <a:spLocks noChangeArrowheads="1"/>
            </p:cNvSpPr>
            <p:nvPr/>
          </p:nvSpPr>
          <p:spPr bwMode="auto">
            <a:xfrm>
              <a:off x="1348659" y="2163631"/>
              <a:ext cx="2276662" cy="132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2000" b="1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109</a:t>
              </a:r>
              <a:r>
                <a:rPr lang="en-US" alt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indicators </a:t>
              </a:r>
              <a:r>
                <a:rPr lang="en-US" alt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on transparency 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/>
              </a:r>
              <a:b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</a:b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(the Open Budget Index)</a:t>
              </a:r>
            </a:p>
          </p:txBody>
        </p:sp>
        <p:sp>
          <p:nvSpPr>
            <p:cNvPr id="13" name="TextBox 30"/>
            <p:cNvSpPr txBox="1">
              <a:spLocks noChangeArrowheads="1"/>
            </p:cNvSpPr>
            <p:nvPr/>
          </p:nvSpPr>
          <p:spPr bwMode="auto">
            <a:xfrm>
              <a:off x="5811122" y="2163631"/>
              <a:ext cx="2081036" cy="132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en-US" alt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15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 indicators </a:t>
              </a:r>
              <a:r>
                <a:rPr lang="en-US" alt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on the </a:t>
              </a:r>
              <a:r>
                <a:rPr lang="en-US" altLang="en-US" sz="2000" dirty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strength of the legislature and auditors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457200"/>
          </a:xfrm>
        </p:spPr>
        <p:txBody>
          <a:bodyPr/>
          <a:lstStyle/>
          <a:p>
            <a:pPr algn="ctr"/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Open Budget Survey: </a:t>
            </a:r>
            <a:r>
              <a:rPr lang="en-US" altLang="en-US" sz="30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RATIONALE</a:t>
            </a: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and </a:t>
            </a:r>
            <a:r>
              <a:rPr lang="en-US" altLang="en-US" sz="30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METHODOLOGY</a:t>
            </a:r>
            <a:endParaRPr lang="en-US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WHERE DOES </a:t>
            </a:r>
            <a:r>
              <a:rPr lang="en-US" sz="2200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THE OBS </a:t>
            </a:r>
            <a:r>
              <a:rPr lang="en-US" sz="2200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COME FROM?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Historically, the public didn’t have access to key budget information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Budget information is essential to hold governments accountable, through objective research/analysis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OBS is a civil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society based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assessment, responding to the question: “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How much 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budget info 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do governments disclose to their citizens</a:t>
            </a:r>
            <a:r>
              <a:rPr lang="en-US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?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 smtClean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ACCURACY AND CREDIBILITY ARE PARAMOUNT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Conducted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by an in-country independent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CSO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with PFM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expertise</a:t>
            </a:r>
            <a:endParaRPr lang="en-US" sz="2000" b="1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Evidence-based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Peer reviewed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Consistency checks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are performed by the IBP staff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		</a:t>
            </a:r>
            <a:r>
              <a:rPr 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 </a:t>
            </a:r>
            <a:r>
              <a:rPr lang="en-US" sz="1100" dirty="0">
                <a:solidFill>
                  <a:srgbClr val="006598"/>
                </a:solidFill>
                <a:latin typeface="Calibri" panose="020F0502020204030204" pitchFamily="34" charset="0"/>
              </a:rPr>
              <a:t>	</a:t>
            </a:r>
            <a:endParaRPr lang="en-US" sz="11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OBS ENCOURAGES DIALOGUE AND POSITIVE CHANGE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Government reviews are sought during the research process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Used for advocacy, at country, regional and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international level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724B6-EB81-47B5-82F8-BF13F9EAFE2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5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762000"/>
            <a:ext cx="8610600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Serious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gaps in budget information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Average global score is 45 out of 100. 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78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countries 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score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60 or less, meaning they provide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insufficient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information.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One-third of budget documents that should be 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publicly available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are 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not.  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When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budget documents are 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published, they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often lack important details 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Modest global progress,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but </a:t>
            </a:r>
            <a:r>
              <a:rPr lang="en-US" altLang="en-US" sz="22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few remarkable improvers </a:t>
            </a: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Global average 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OBI score increased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from 43 to 46 between 2012 and 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2015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Biggest gains made by countries that are the least transparent</a:t>
            </a: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endParaRPr lang="en-US" altLang="en-US" sz="1800" b="1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Despite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progress, </a:t>
            </a:r>
            <a:r>
              <a:rPr lang="en-US" altLang="en-US" sz="22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enthusiasm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should be tempered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Improvements have come from a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low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base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. 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Some countries have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regressed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(Afghanistan, Honduras, Nepal, Lebanon).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12 countries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have remained at the bottom 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of the 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OBI since they were first surveyed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Countries in the </a:t>
            </a:r>
            <a:r>
              <a:rPr lang="en-US" alt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middle of the rankings do not seem to move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very much</a:t>
            </a:r>
            <a:endParaRPr lang="en-US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 many countries, there is considerable </a:t>
            </a: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volatility</a:t>
            </a: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in disclosure practices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.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800100" y="131802"/>
            <a:ext cx="75819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OBS 2015:</a:t>
            </a:r>
            <a:r>
              <a:rPr lang="en-US" altLang="en-US" sz="30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Global Findings on Transparency</a:t>
            </a: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endParaRPr lang="en-US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5FE6F6-22D5-4975-B883-86D99C7F8779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" y="818555"/>
            <a:ext cx="8839200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4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Most </a:t>
            </a:r>
            <a:r>
              <a:rPr lang="en-US" altLang="en-US" sz="24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countries do not provide adequate opportunities </a:t>
            </a:r>
            <a:r>
              <a:rPr lang="en-US" altLang="en-US" sz="24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public participation </a:t>
            </a:r>
            <a:endParaRPr lang="en-US" altLang="en-US" sz="2400" b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Average score is only </a:t>
            </a:r>
            <a:r>
              <a:rPr lang="en-US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25</a:t>
            </a:r>
            <a:r>
              <a:rPr lang="en-US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out of 100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Only 7 countries adequately provide opportunities for public participation 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However</a:t>
            </a:r>
            <a:r>
              <a:rPr lang="en-US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 pioneering countries have introduced innovative public participation mechanisms (Brazil, India, New Zealand, Philippines, South Korea, UK, US) 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US" altLang="en-US" sz="2000" b="1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Formal </a:t>
            </a:r>
            <a:r>
              <a:rPr lang="en-US" altLang="en-US" sz="2400" b="1" dirty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oversight is generally lacking 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1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 more than half of the countries surveyed, legislatures lack access to </a:t>
            </a:r>
            <a:r>
              <a:rPr lang="en-US" alt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independent</a:t>
            </a:r>
            <a:r>
              <a:rPr lang="en-US" altLang="en-US" sz="21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en-US" alt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research </a:t>
            </a:r>
            <a:r>
              <a:rPr lang="en-US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capacity</a:t>
            </a:r>
            <a:endParaRPr lang="en-US" altLang="en-US" sz="21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 </a:t>
            </a:r>
            <a:r>
              <a:rPr lang="en-US" altLang="en-US" sz="21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one-third of countries, legislatures are not given enough </a:t>
            </a:r>
            <a:r>
              <a:rPr lang="en-US" alt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time</a:t>
            </a:r>
            <a:r>
              <a:rPr lang="en-US" altLang="en-US" sz="21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en-US" alt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to review the budget</a:t>
            </a:r>
            <a:r>
              <a:rPr lang="en-US" altLang="en-US" sz="21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proposal before it is </a:t>
            </a:r>
            <a:r>
              <a:rPr lang="en-US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passed</a:t>
            </a:r>
            <a:endParaRPr lang="en-US" altLang="en-US" sz="21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en-US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 </a:t>
            </a:r>
            <a:r>
              <a:rPr lang="en-US" altLang="en-US" sz="21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the majority of countries, supreme audit institutions have </a:t>
            </a:r>
            <a:r>
              <a:rPr lang="en-US" altLang="en-US" sz="2100" b="1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weak or nonexistent quality assurance </a:t>
            </a:r>
            <a:r>
              <a:rPr lang="en-US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systems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08002"/>
            <a:ext cx="9144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OBS 2015:</a:t>
            </a:r>
            <a:r>
              <a:rPr lang="en-US" altLang="en-US" sz="30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Global findings on Participation and Oversight </a:t>
            </a: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endParaRPr lang="en-US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90500" y="157163"/>
            <a:ext cx="8763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OBS 2015 recap: </a:t>
            </a: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Few 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countries perform </a:t>
            </a:r>
            <a:r>
              <a:rPr lang="en-US" altLang="en-US" sz="3000" u="sng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adequately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across </a:t>
            </a: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all OBS pillars 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of budget accountability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070992"/>
              </p:ext>
            </p:extLst>
          </p:nvPr>
        </p:nvGraphicFramePr>
        <p:xfrm>
          <a:off x="244788" y="1310181"/>
          <a:ext cx="8518212" cy="4176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354"/>
                <a:gridCol w="1155354"/>
                <a:gridCol w="1386425"/>
                <a:gridCol w="976807"/>
                <a:gridCol w="1255272"/>
                <a:gridCol w="1265477"/>
                <a:gridCol w="1323523"/>
              </a:tblGrid>
              <a:tr h="6090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 out of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out of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 out of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 out of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 out of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</a:tr>
              <a:tr h="3567187"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Afghanistan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Algeria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Azerbaijan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Benin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Bolivia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Burkina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Faso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Cambodia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Cameroon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China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Dem. Republic of Congo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Egypt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Equatorial Guinea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Fiji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Iraq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Jordan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Lebanon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Liberia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Morocco</a:t>
                      </a: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Mozambique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Myanmar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Papua New Guinea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Qatar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Rwanda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São Tomé e Príncipe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Saudi Arabia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Sudan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Tanzania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Tunisia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Yemen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Zambia</a:t>
                      </a:r>
                    </a:p>
                    <a:p>
                      <a:pPr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Zimbabwe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Albania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Argentina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Bangladesh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Bosnia and Herzegovina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Chad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Croatia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Dominican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Republic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Ecuador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Ghana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Guatemala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Honduras Hungary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India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Kazakhstan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Kenya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Kyrgyz Republic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Macedonia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Malaysia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Mali</a:t>
                      </a:r>
                    </a:p>
                    <a:p>
                      <a:pPr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Namibia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Nepal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Nicaragua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Niger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Nigeria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Pakistan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Senegal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Serbia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Sierra Leone 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Slovakia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Spain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Sri Lanka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Thailand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Timor-Leste 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Turkey</a:t>
                      </a:r>
                    </a:p>
                    <a:p>
                      <a:pPr marL="0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Venezuela</a:t>
                      </a:r>
                    </a:p>
                    <a:p>
                      <a:pPr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Botswana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Bulgaria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Chile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Colombia</a:t>
                      </a:r>
                    </a:p>
                    <a:p>
                      <a:pPr algn="l" defTabSz="1082675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Costa Rica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El Salvador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Indonesia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Malawi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Mexico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Mongolia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Poland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Romania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Tajikistan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Trinidad and Tobago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Uganda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Ukraine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United Kingdom </a:t>
                      </a:r>
                    </a:p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Vietnam</a:t>
                      </a: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Czech Republic</a:t>
                      </a:r>
                    </a:p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France</a:t>
                      </a:r>
                    </a:p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Georgia</a:t>
                      </a:r>
                    </a:p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Germany</a:t>
                      </a:r>
                    </a:p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Italy</a:t>
                      </a:r>
                    </a:p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New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Zealand</a:t>
                      </a:r>
                    </a:p>
                    <a:p>
                      <a:pPr marL="122238" indent="0"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Peru</a:t>
                      </a:r>
                    </a:p>
                    <a:p>
                      <a:pPr marL="122238" indent="0"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Philippines</a:t>
                      </a:r>
                    </a:p>
                    <a:p>
                      <a:pPr marL="122238" indent="0"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Portugal</a:t>
                      </a:r>
                    </a:p>
                    <a:p>
                      <a:pPr marL="122238" indent="0"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Russia</a:t>
                      </a:r>
                    </a:p>
                    <a:p>
                      <a:pPr marL="122238" indent="0"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Slovenia</a:t>
                      </a:r>
                    </a:p>
                    <a:p>
                      <a:pPr marL="122238" indent="0"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South Korea</a:t>
                      </a:r>
                    </a:p>
                    <a:p>
                      <a:pPr marL="122238" indent="0" algn="l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Sweden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Brazil </a:t>
                      </a:r>
                    </a:p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Norway</a:t>
                      </a:r>
                    </a:p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South Africa</a:t>
                      </a:r>
                    </a:p>
                    <a:p>
                      <a:pPr marL="122238" indent="0" algn="l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United States</a:t>
                      </a: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33537" y="514824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32 Countries</a:t>
            </a:r>
            <a:endParaRPr lang="en-US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50987" y="514824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35 Countries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41600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18 Countries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32213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13 Countries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58093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4</a:t>
            </a:r>
            <a:r>
              <a:rPr lang="en-US" sz="1200" b="1" dirty="0" smtClean="0"/>
              <a:t> Countries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613737"/>
            <a:ext cx="840391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anose="020F0502020204030204" pitchFamily="34" charset="0"/>
              </a:rPr>
              <a:t>NOTE</a:t>
            </a:r>
            <a:r>
              <a:rPr lang="en-US" sz="2000" dirty="0" smtClean="0">
                <a:latin typeface="Calibri" panose="020F0502020204030204" pitchFamily="34" charset="0"/>
              </a:rPr>
              <a:t>: “</a:t>
            </a:r>
            <a:r>
              <a:rPr lang="en-US" sz="2000" u="sng" dirty="0" smtClean="0">
                <a:latin typeface="Calibri" panose="020F0502020204030204" pitchFamily="34" charset="0"/>
              </a:rPr>
              <a:t>Adequately</a:t>
            </a:r>
            <a:r>
              <a:rPr lang="en-US" sz="2000" dirty="0" smtClean="0">
                <a:latin typeface="Calibri" panose="020F0502020204030204" pitchFamily="34" charset="0"/>
              </a:rPr>
              <a:t>” refers to scores above 60 on the three Budget Accountability Ecosystem Pillars: Transparency, Participation, and the two measures that comprise </a:t>
            </a:r>
            <a:r>
              <a:rPr lang="en-US" sz="2000" dirty="0">
                <a:latin typeface="Calibri" panose="020F0502020204030204" pitchFamily="34" charset="0"/>
              </a:rPr>
              <a:t>O</a:t>
            </a:r>
            <a:r>
              <a:rPr lang="en-US" sz="2000" dirty="0" smtClean="0">
                <a:latin typeface="Calibri" panose="020F0502020204030204" pitchFamily="34" charset="0"/>
              </a:rPr>
              <a:t>versight (Legislative strength and SAI strength). 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24600"/>
            <a:ext cx="381000" cy="3048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 smtClean="0"/>
              <a:t>8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537882"/>
          </a:xfrm>
        </p:spPr>
        <p:txBody>
          <a:bodyPr/>
          <a:lstStyle/>
          <a:p>
            <a:pPr algn="ctr"/>
            <a:r>
              <a:rPr 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OBS 2015:</a:t>
            </a:r>
            <a:r>
              <a:rPr lang="en-US" sz="3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 High level recommendations </a:t>
            </a:r>
            <a:endParaRPr lang="en-US" sz="30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10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Calibri" panose="020F0502020204030204" pitchFamily="34" charset="0"/>
              </a:rPr>
              <a:t>Publication of the all 8 key budget documents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.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Russia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and Kyrgyz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Republic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succeeded in publishing all of them in a timely manner, so any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country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can do it.</a:t>
            </a: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latin typeface="Calibri" panose="020F0502020204030204" pitchFamily="34" charset="0"/>
              </a:rPr>
              <a:t>Increasing the comprehensiveness of budget documents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. Publishing documents is a crucial first step to increase transparency, but the information included therein must be sufficiently detailed to allow users to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understand, analyze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, discuss, ask questions, and increase awareness, dialogue and trust.</a:t>
            </a: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000" b="1" dirty="0">
                <a:latin typeface="Calibri" panose="020F0502020204030204" pitchFamily="34" charset="0"/>
              </a:rPr>
              <a:t>Peer learning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on: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Production and publication of documents (process, timeline and timing)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Mechanisms and legislation for public participation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Interaction with the oversight institutions (SAI and Legislature)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latin typeface="Calibri" panose="020F0502020204030204" pitchFamily="34" charset="0"/>
              </a:rPr>
              <a:t>Consultation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</a:rPr>
              <a:t>with civil society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as to what type of public participation they think could be useful in the country. Mechanisms can and should be adapted from other countries, but there are a number of options to choose from, so it’s important to identify the most appropriate ones.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3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IBP’s</a:t>
            </a:r>
            <a:r>
              <a:rPr lang="en-US" sz="32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 </a:t>
            </a:r>
            <a:r>
              <a:rPr lang="en-US" sz="32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key</a:t>
            </a:r>
            <a:r>
              <a:rPr lang="en-US" sz="32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 </a:t>
            </a:r>
            <a:r>
              <a:rPr lang="en-US" sz="32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takeaways</a:t>
            </a:r>
            <a:r>
              <a:rPr lang="en-US" sz="32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 from the 2015 OBS</a:t>
            </a:r>
            <a:endParaRPr lang="en-US" sz="3200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029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</a:rPr>
              <a:t>How to improve countries that are “stuck” in the </a:t>
            </a:r>
            <a:r>
              <a:rPr lang="en-US" sz="2200" b="1" dirty="0" smtClean="0">
                <a:latin typeface="Calibri" panose="020F0502020204030204" pitchFamily="34" charset="0"/>
              </a:rPr>
              <a:t>middle of the OBI?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Initial research has been done (“</a:t>
            </a:r>
            <a:r>
              <a:rPr lang="en-US" sz="22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Countries </a:t>
            </a:r>
            <a:r>
              <a:rPr lang="en-US" sz="2200" i="1" dirty="0">
                <a:solidFill>
                  <a:schemeClr val="tx1"/>
                </a:solidFill>
                <a:latin typeface="Calibri" panose="020F0502020204030204" pitchFamily="34" charset="0"/>
              </a:rPr>
              <a:t>in the Middle of the Open Budget </a:t>
            </a:r>
            <a:r>
              <a:rPr lang="en-US" sz="22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Index: Finding </a:t>
            </a:r>
            <a:r>
              <a:rPr lang="en-US" sz="2200" i="1" dirty="0">
                <a:solidFill>
                  <a:schemeClr val="tx1"/>
                </a:solidFill>
                <a:latin typeface="Calibri" panose="020F0502020204030204" pitchFamily="34" charset="0"/>
              </a:rPr>
              <a:t>the Road to </a:t>
            </a:r>
            <a:r>
              <a:rPr lang="en-US" sz="22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61”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); further investigations under way</a:t>
            </a:r>
          </a:p>
          <a:p>
            <a:pPr>
              <a:spcAft>
                <a:spcPts val="600"/>
              </a:spcAft>
            </a:pPr>
            <a:endParaRPr lang="en-US" sz="200" b="1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How </a:t>
            </a:r>
            <a:r>
              <a:rPr lang="en-US" sz="2200" b="1" dirty="0">
                <a:latin typeface="Calibri" panose="020F0502020204030204" pitchFamily="34" charset="0"/>
                <a:sym typeface="Wingdings" panose="05000000000000000000" pitchFamily="2" charset="2"/>
              </a:rPr>
              <a:t>to ensure</a:t>
            </a:r>
            <a:r>
              <a:rPr lang="en-US" sz="22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2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sustainability?</a:t>
            </a:r>
            <a:r>
              <a:rPr lang="en-US" sz="2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Volatility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in transparency is a serious issue. Further research should/will be done about it, in particular on incentives and institutionalizing progress </a:t>
            </a:r>
            <a:endParaRPr lang="en-US" sz="2200" dirty="0" smtClean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en-US" sz="200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International consensus on public participation</a:t>
            </a:r>
            <a:r>
              <a:rPr lang="en-US" sz="22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2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is being built. </a:t>
            </a:r>
            <a:r>
              <a:rPr 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But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we need: more and better data collection; country examples and case studies; indicators better aligned with international principles</a:t>
            </a:r>
            <a:r>
              <a:rPr lang="en-US" sz="22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endParaRPr lang="en-US" sz="2200" b="1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00" b="1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US" sz="22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It’s not just about fiscal </a:t>
            </a:r>
            <a:r>
              <a:rPr lang="en-US" sz="22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transparency!</a:t>
            </a:r>
            <a:r>
              <a:rPr 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One needs to look at the entire </a:t>
            </a:r>
            <a:r>
              <a:rPr 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accountability </a:t>
            </a:r>
            <a:r>
              <a:rPr 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system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: fiscal transparency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public participation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, and </a:t>
            </a:r>
            <a:r>
              <a:rPr lang="en-US" sz="2200" dirty="0" err="1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oversigh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(by </a:t>
            </a:r>
            <a:r>
              <a:rPr lang="en-US" sz="22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formal institutions and citizens)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74823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HD:Users:rkilmer:Desktop:Microsoft Office 2004:Templates:Presentations:Designs:Blank Presentation</Template>
  <TotalTime>4035</TotalTime>
  <Words>1142</Words>
  <Application>Microsoft Office PowerPoint</Application>
  <PresentationFormat>On-screen Show (4:3)</PresentationFormat>
  <Paragraphs>239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ＭＳ Ｐゴシック</vt:lpstr>
      <vt:lpstr>Arial</vt:lpstr>
      <vt:lpstr>Calibri</vt:lpstr>
      <vt:lpstr>Calibri  </vt:lpstr>
      <vt:lpstr>Courier New</vt:lpstr>
      <vt:lpstr>Osaka</vt:lpstr>
      <vt:lpstr>Wingdings</vt:lpstr>
      <vt:lpstr>Blank Presentation</vt:lpstr>
      <vt:lpstr>Fiscal transparency: what does it mean today? IBP’s takeaways from the 2015 Open Budget Survey, and future work</vt:lpstr>
      <vt:lpstr>Presentation Outline</vt:lpstr>
      <vt:lpstr>PowerPoint Presentation</vt:lpstr>
      <vt:lpstr>Open Budget Survey: RATIONALE and METHODOLOGY</vt:lpstr>
      <vt:lpstr>PowerPoint Presentation</vt:lpstr>
      <vt:lpstr>PowerPoint Presentation</vt:lpstr>
      <vt:lpstr>PowerPoint Presentation</vt:lpstr>
      <vt:lpstr>OBS 2015: High level recommendations </vt:lpstr>
      <vt:lpstr>IBP’s key takeaways from the 2015 OBS</vt:lpstr>
      <vt:lpstr>What’s next for IBP?  </vt:lpstr>
      <vt:lpstr>PowerPoint Presentation</vt:lpstr>
    </vt:vector>
  </TitlesOfParts>
  <Company>Matrix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Matrix</dc:creator>
  <cp:lastModifiedBy>Elena Mondo</cp:lastModifiedBy>
  <cp:revision>184</cp:revision>
  <dcterms:created xsi:type="dcterms:W3CDTF">2008-06-23T16:25:12Z</dcterms:created>
  <dcterms:modified xsi:type="dcterms:W3CDTF">2016-06-22T01:48:19Z</dcterms:modified>
</cp:coreProperties>
</file>