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331" r:id="rId2"/>
    <p:sldId id="370" r:id="rId3"/>
    <p:sldId id="377" r:id="rId4"/>
    <p:sldId id="383" r:id="rId5"/>
    <p:sldId id="343" r:id="rId6"/>
    <p:sldId id="397" r:id="rId7"/>
    <p:sldId id="292" r:id="rId8"/>
    <p:sldId id="361" r:id="rId9"/>
    <p:sldId id="392" r:id="rId10"/>
    <p:sldId id="391" r:id="rId1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" lastIdx="1" clrIdx="0"/>
  <p:cmAuthor id="2" name="Jason Lakin" initials="" lastIdx="47" clrIdx="1"/>
  <p:cmAuthor id="3" name="Joel Friedman" initials="" lastIdx="36" clrIdx="2"/>
  <p:cmAuthor id="4" name="Elena Mondo" initials="" lastIdx="6" clrIdx="3"/>
  <p:cmAuthor id="5" name="Sally Torbert" initials="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8"/>
    <a:srgbClr val="0078B4"/>
    <a:srgbClr val="E77033"/>
    <a:srgbClr val="DF5C1B"/>
    <a:srgbClr val="9FE6FF"/>
    <a:srgbClr val="A44414"/>
    <a:srgbClr val="53D2FF"/>
    <a:srgbClr val="E88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2" autoAdjust="0"/>
    <p:restoredTop sz="93021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internationalbudget.org\CompanyData$\Transparency\OBS\OBS%202017\Dissemination%20Activities\Presentations\WB%20ECA%20Meeting\ECA%20OB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Participation 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Sheet1!$N$2:$N$22</c:f>
              <c:strCache>
                <c:ptCount val="21"/>
                <c:pt idx="0">
                  <c:v>Turkey</c:v>
                </c:pt>
                <c:pt idx="1">
                  <c:v>Macedonia</c:v>
                </c:pt>
                <c:pt idx="2">
                  <c:v>Albania</c:v>
                </c:pt>
                <c:pt idx="3">
                  <c:v>Serbia</c:v>
                </c:pt>
                <c:pt idx="4">
                  <c:v>Romania</c:v>
                </c:pt>
                <c:pt idx="5">
                  <c:v>Moldova</c:v>
                </c:pt>
                <c:pt idx="6">
                  <c:v>Tajikistan</c:v>
                </c:pt>
                <c:pt idx="7">
                  <c:v>Czech Republic</c:v>
                </c:pt>
                <c:pt idx="8">
                  <c:v>Slovakia</c:v>
                </c:pt>
                <c:pt idx="9">
                  <c:v>Bosnia and Herzegovina</c:v>
                </c:pt>
                <c:pt idx="10">
                  <c:v>Slovenia</c:v>
                </c:pt>
                <c:pt idx="11">
                  <c:v>Hungary</c:v>
                </c:pt>
                <c:pt idx="12">
                  <c:v>Azerbaijan</c:v>
                </c:pt>
                <c:pt idx="13">
                  <c:v>Russia</c:v>
                </c:pt>
                <c:pt idx="14">
                  <c:v>Kazakhstan</c:v>
                </c:pt>
                <c:pt idx="15">
                  <c:v>Georgia</c:v>
                </c:pt>
                <c:pt idx="16">
                  <c:v>Bulgaria</c:v>
                </c:pt>
                <c:pt idx="17">
                  <c:v>Poland</c:v>
                </c:pt>
                <c:pt idx="18">
                  <c:v>Croatia</c:v>
                </c:pt>
                <c:pt idx="19">
                  <c:v>Ukraine</c:v>
                </c:pt>
                <c:pt idx="20">
                  <c:v>Kyrgyz Republic</c:v>
                </c:pt>
              </c:strCache>
            </c:strRef>
          </c:cat>
          <c:val>
            <c:numRef>
              <c:f>Sheet1!$O$2:$O$22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13</c:v>
                </c:pt>
                <c:pt idx="14">
                  <c:v>13</c:v>
                </c:pt>
                <c:pt idx="15">
                  <c:v>22</c:v>
                </c:pt>
                <c:pt idx="16">
                  <c:v>22</c:v>
                </c:pt>
                <c:pt idx="17">
                  <c:v>24</c:v>
                </c:pt>
                <c:pt idx="18">
                  <c:v>26</c:v>
                </c:pt>
                <c:pt idx="19">
                  <c:v>30</c:v>
                </c:pt>
                <c:pt idx="2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A-4A4D-AE58-4822ACBE4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519808"/>
        <c:axId val="152521344"/>
      </c:barChart>
      <c:catAx>
        <c:axId val="15251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521344"/>
        <c:crosses val="autoZero"/>
        <c:auto val="1"/>
        <c:lblAlgn val="ctr"/>
        <c:lblOffset val="100"/>
        <c:noMultiLvlLbl val="0"/>
      </c:catAx>
      <c:valAx>
        <c:axId val="152521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519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SAI Oversight</c:v>
                </c:pt>
              </c:strCache>
            </c:strRef>
          </c:tx>
          <c:spPr>
            <a:solidFill>
              <a:srgbClr val="F0A884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E6-4D68-9FE7-122B2D7ECF53}"/>
              </c:ext>
            </c:extLst>
          </c:dPt>
          <c:dPt>
            <c:idx val="12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E6-4D68-9FE7-122B2D7ECF53}"/>
              </c:ext>
            </c:extLst>
          </c:dPt>
          <c:dPt>
            <c:idx val="13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4E6-4D68-9FE7-122B2D7ECF53}"/>
              </c:ext>
            </c:extLst>
          </c:dPt>
          <c:dPt>
            <c:idx val="14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E6-4D68-9FE7-122B2D7ECF53}"/>
              </c:ext>
            </c:extLst>
          </c:dPt>
          <c:dPt>
            <c:idx val="15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4E6-4D68-9FE7-122B2D7ECF53}"/>
              </c:ext>
            </c:extLst>
          </c:dPt>
          <c:dPt>
            <c:idx val="16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E6-4D68-9FE7-122B2D7ECF53}"/>
              </c:ext>
            </c:extLst>
          </c:dPt>
          <c:dPt>
            <c:idx val="17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E6-4D68-9FE7-122B2D7ECF53}"/>
              </c:ext>
            </c:extLst>
          </c:dPt>
          <c:dPt>
            <c:idx val="18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E6-4D68-9FE7-122B2D7ECF53}"/>
              </c:ext>
            </c:extLst>
          </c:dPt>
          <c:dPt>
            <c:idx val="19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E6-4D68-9FE7-122B2D7ECF53}"/>
              </c:ext>
            </c:extLst>
          </c:dPt>
          <c:dPt>
            <c:idx val="20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E6-4D68-9FE7-122B2D7ECF53}"/>
              </c:ext>
            </c:extLst>
          </c:dPt>
          <c:cat>
            <c:strRef>
              <c:f>Sheet1!$Q$2:$Q$22</c:f>
              <c:strCache>
                <c:ptCount val="21"/>
                <c:pt idx="0">
                  <c:v>Macedonia</c:v>
                </c:pt>
                <c:pt idx="1">
                  <c:v>Croatia</c:v>
                </c:pt>
                <c:pt idx="2">
                  <c:v>Moldova</c:v>
                </c:pt>
                <c:pt idx="3">
                  <c:v>Slovakia</c:v>
                </c:pt>
                <c:pt idx="4">
                  <c:v>Turkey</c:v>
                </c:pt>
                <c:pt idx="5">
                  <c:v>Bosnia and Herzegovina</c:v>
                </c:pt>
                <c:pt idx="6">
                  <c:v>Hungary</c:v>
                </c:pt>
                <c:pt idx="7">
                  <c:v>Serbia</c:v>
                </c:pt>
                <c:pt idx="8">
                  <c:v>Azerbaijan</c:v>
                </c:pt>
                <c:pt idx="9">
                  <c:v>Bulgaria</c:v>
                </c:pt>
                <c:pt idx="10">
                  <c:v>Romania</c:v>
                </c:pt>
                <c:pt idx="11">
                  <c:v>Tajikistan</c:v>
                </c:pt>
                <c:pt idx="12">
                  <c:v>Albania</c:v>
                </c:pt>
                <c:pt idx="13">
                  <c:v>Georgia</c:v>
                </c:pt>
                <c:pt idx="14">
                  <c:v>Kazakhstan</c:v>
                </c:pt>
                <c:pt idx="15">
                  <c:v>Kyrgyz Republic</c:v>
                </c:pt>
                <c:pt idx="16">
                  <c:v>Russia</c:v>
                </c:pt>
                <c:pt idx="17">
                  <c:v>Poland</c:v>
                </c:pt>
                <c:pt idx="18">
                  <c:v>Slovenia</c:v>
                </c:pt>
                <c:pt idx="19">
                  <c:v>Czech Republic</c:v>
                </c:pt>
                <c:pt idx="20">
                  <c:v>Ukraine</c:v>
                </c:pt>
              </c:strCache>
            </c:strRef>
          </c:cat>
          <c:val>
            <c:numRef>
              <c:f>Sheet1!$R$2:$R$22</c:f>
              <c:numCache>
                <c:formatCode>General</c:formatCode>
                <c:ptCount val="21"/>
                <c:pt idx="0">
                  <c:v>45</c:v>
                </c:pt>
                <c:pt idx="1">
                  <c:v>45</c:v>
                </c:pt>
                <c:pt idx="2">
                  <c:v>47</c:v>
                </c:pt>
                <c:pt idx="3">
                  <c:v>47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53</c:v>
                </c:pt>
                <c:pt idx="8">
                  <c:v>53</c:v>
                </c:pt>
                <c:pt idx="9">
                  <c:v>53</c:v>
                </c:pt>
                <c:pt idx="10">
                  <c:v>58</c:v>
                </c:pt>
                <c:pt idx="11">
                  <c:v>64</c:v>
                </c:pt>
                <c:pt idx="12">
                  <c:v>67</c:v>
                </c:pt>
                <c:pt idx="13">
                  <c:v>67</c:v>
                </c:pt>
                <c:pt idx="14">
                  <c:v>69</c:v>
                </c:pt>
                <c:pt idx="15">
                  <c:v>72</c:v>
                </c:pt>
                <c:pt idx="16">
                  <c:v>75</c:v>
                </c:pt>
                <c:pt idx="17">
                  <c:v>75</c:v>
                </c:pt>
                <c:pt idx="18">
                  <c:v>78</c:v>
                </c:pt>
                <c:pt idx="19">
                  <c:v>81</c:v>
                </c:pt>
                <c:pt idx="2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E6-4D68-9FE7-122B2D7EC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897792"/>
        <c:axId val="152903680"/>
      </c:barChart>
      <c:catAx>
        <c:axId val="15289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903680"/>
        <c:crosses val="autoZero"/>
        <c:auto val="1"/>
        <c:lblAlgn val="ctr"/>
        <c:lblOffset val="100"/>
        <c:noMultiLvlLbl val="0"/>
      </c:catAx>
      <c:valAx>
        <c:axId val="15290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8977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Legislative Oversight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E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67F-4421-B865-67CA2DFEF19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67F-4421-B865-67CA2DFEF19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7F-4421-B865-67CA2DFEF197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7F-4421-B865-67CA2DFEF19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67F-4421-B865-67CA2DFEF197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7F-4421-B865-67CA2DFEF19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67F-4421-B865-67CA2DFEF197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7F-4421-B865-67CA2DFEF197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7F-4421-B865-67CA2DFEF197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7F-4421-B865-67CA2DFEF19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7F-4421-B865-67CA2DFEF197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7F-4421-B865-67CA2DFEF197}"/>
              </c:ext>
            </c:extLst>
          </c:dPt>
          <c:cat>
            <c:strRef>
              <c:f>Sheet1!$T$2:$T$22</c:f>
              <c:strCache>
                <c:ptCount val="21"/>
                <c:pt idx="0">
                  <c:v>Kazakhstan</c:v>
                </c:pt>
                <c:pt idx="1">
                  <c:v>Tajikistan</c:v>
                </c:pt>
                <c:pt idx="2">
                  <c:v>Slovakia</c:v>
                </c:pt>
                <c:pt idx="3">
                  <c:v>Bulgaria</c:v>
                </c:pt>
                <c:pt idx="4">
                  <c:v>Romania</c:v>
                </c:pt>
                <c:pt idx="5">
                  <c:v>Albania</c:v>
                </c:pt>
                <c:pt idx="6">
                  <c:v>Macedonia</c:v>
                </c:pt>
                <c:pt idx="7">
                  <c:v>Turkey</c:v>
                </c:pt>
                <c:pt idx="8">
                  <c:v>Kyrgyz Republic</c:v>
                </c:pt>
                <c:pt idx="9">
                  <c:v>Ukraine</c:v>
                </c:pt>
                <c:pt idx="10">
                  <c:v>Moldova</c:v>
                </c:pt>
                <c:pt idx="11">
                  <c:v>Serbia</c:v>
                </c:pt>
                <c:pt idx="12">
                  <c:v>Azerbaijan</c:v>
                </c:pt>
                <c:pt idx="13">
                  <c:v>Russia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Croatia</c:v>
                </c:pt>
                <c:pt idx="17">
                  <c:v>Georgia</c:v>
                </c:pt>
                <c:pt idx="18">
                  <c:v>Bosnia and Herzegovina</c:v>
                </c:pt>
                <c:pt idx="19">
                  <c:v>Hungary</c:v>
                </c:pt>
                <c:pt idx="20">
                  <c:v>Poland</c:v>
                </c:pt>
              </c:strCache>
            </c:strRef>
          </c:cat>
          <c:val>
            <c:numRef>
              <c:f>Sheet1!$U$2:$U$22</c:f>
              <c:numCache>
                <c:formatCode>General</c:formatCode>
                <c:ptCount val="21"/>
                <c:pt idx="0">
                  <c:v>50</c:v>
                </c:pt>
                <c:pt idx="1">
                  <c:v>67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  <c:pt idx="15">
                  <c:v>83</c:v>
                </c:pt>
                <c:pt idx="16">
                  <c:v>89</c:v>
                </c:pt>
                <c:pt idx="17">
                  <c:v>89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7F-4421-B865-67CA2DFE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715648"/>
        <c:axId val="152717184"/>
      </c:barChart>
      <c:catAx>
        <c:axId val="1527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717184"/>
        <c:crosses val="autoZero"/>
        <c:auto val="1"/>
        <c:lblAlgn val="ctr"/>
        <c:lblOffset val="100"/>
        <c:noMultiLvlLbl val="0"/>
      </c:catAx>
      <c:valAx>
        <c:axId val="15271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27156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0.03344</cdr:y>
    </cdr:from>
    <cdr:to>
      <cdr:x>0.24924</cdr:x>
      <cdr:y>0.95162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81000" y="169277"/>
          <a:ext cx="2070134" cy="4648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ts val="1650"/>
            </a:lnSpc>
          </a:pPr>
          <a:r>
            <a:rPr lang="hr-HR" sz="1200" dirty="0" err="1" smtClean="0"/>
            <a:t>Kirgiska</a:t>
          </a:r>
          <a:r>
            <a:rPr lang="hr-HR" sz="1200" dirty="0" smtClean="0"/>
            <a:t> Republika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Ukrajina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Hrvatska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Poljska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Bugarska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Gruzija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Kazahstan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Rusija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Azerbajdžan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Mađarska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Slovenija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Bosna i Hercegovina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Slovačka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Češka Republika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Tadžikistan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/>
            <a:t>Moldova</a:t>
          </a:r>
          <a:br>
            <a:rPr lang="hr-HR" sz="1200" dirty="0"/>
          </a:br>
          <a:r>
            <a:rPr lang="hr-HR" sz="1200" dirty="0" smtClean="0"/>
            <a:t>Rumunjska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Srbija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Albanija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Makedonija</a:t>
          </a:r>
          <a:r>
            <a:rPr lang="hr-HR" sz="1200" dirty="0"/>
            <a:t/>
          </a:r>
          <a:br>
            <a:rPr lang="hr-HR" sz="1200" dirty="0"/>
          </a:br>
          <a:r>
            <a:rPr lang="hr-HR" sz="1200" dirty="0" smtClean="0"/>
            <a:t>Turska</a:t>
          </a:r>
          <a:endParaRPr lang="hr-HR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0.02247</cdr:y>
    </cdr:from>
    <cdr:to>
      <cdr:x>0.21622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6531"/>
          <a:ext cx="1828832" cy="50695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ts val="1800"/>
            </a:lnSpc>
          </a:pPr>
          <a:r>
            <a:rPr lang="hr-HR" sz="1100" dirty="0" smtClean="0"/>
            <a:t>Ukrajina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Češka Republika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Slovenija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Poljska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Rusija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err="1" smtClean="0"/>
            <a:t>Kirgiska</a:t>
          </a:r>
          <a:r>
            <a:rPr lang="hr-HR" sz="1100" dirty="0" smtClean="0"/>
            <a:t> Republika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Kazahstan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Gruzija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Albanija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Tadžikistan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Rumunjska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Bugarska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Azerbajdžan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Srbija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Mađarska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Bosna i Hercegovina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Turska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Slovačka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/>
            <a:t>Moldova</a:t>
          </a:r>
          <a:br>
            <a:rPr lang="hr-HR" sz="1100" dirty="0"/>
          </a:br>
          <a:r>
            <a:rPr lang="hr-HR" sz="1100" dirty="0" smtClean="0"/>
            <a:t>Hrvatska</a:t>
          </a:r>
          <a:r>
            <a:rPr lang="hr-HR" sz="1100" dirty="0"/>
            <a:t/>
          </a:r>
          <a:br>
            <a:rPr lang="hr-HR" sz="1100" dirty="0"/>
          </a:br>
          <a:r>
            <a:rPr lang="hr-HR" sz="1100" dirty="0" smtClean="0"/>
            <a:t>Makedonija</a:t>
          </a:r>
          <a:endParaRPr lang="hr-H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311214-A47F-4F11-9418-34D465C3F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BA2A33-3EEB-4740-A84F-E816C0CB0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DF8616B-57BF-4458-B30D-6FF4EB1DE526}" type="datetimeFigureOut">
              <a:rPr lang="en-US"/>
              <a:pPr>
                <a:defRPr/>
              </a:pPr>
              <a:t>7/2/2018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DAAE21-74B7-426F-A216-77219493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4E0ECE-0F02-4F46-B7C7-08B0BAE9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48348AD-2E7A-43FB-AF30-56D3C80C7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9329C2D8-F02B-4491-936C-5965080E3F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BDC2326-6298-464F-A43A-E77480CA33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A1E5F389-75AA-41B1-8DA9-D086E5A05B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C920FF5A-A968-4F80-80E1-6E3189C864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F3E1EFA2-1339-445E-B6F9-DAA43C76C9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BF725095-F740-4193-B510-EECA6FD52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E0CE26D-545B-4B62-9CDA-BEE974719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4058A7D9-6B9F-4C13-BFBD-F43E1CBD9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606FFD42-45E7-4735-BADB-A63E24E4A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BE7B436E-080B-4471-8505-1EDE0A591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5111164-9025-4CE7-A245-F2B22588A85B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1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936DDAA7-3E8F-49A9-B7C5-8C783A031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576E7875-D081-49BE-9A00-4043CE63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CD78036D-01DF-4DF9-98F6-82B32FD54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7FF4F81-E9D9-4394-95BB-009C5CB686EE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2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AC402D4-4C0C-4185-B72C-1B7865613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0475E6C0-D6F7-42F9-88CB-890DCF7BD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F0E88A75-9E79-45F7-8C46-5C023B2CC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1BB2160-D4E7-4FA8-B780-AB37A1A3563E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3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0BBF89C5-AA45-4E42-B56A-B5FC64E3A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E8D74C5-0119-4EE3-9475-5DC4D3CBA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53A2E661-8C7E-47CA-8671-3C4970112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BA1F18A5-F1A7-4904-A34B-11A03340263E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4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4F38CC2C-D929-440B-9726-1F0F92AB5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BA852420-F650-4F37-964D-C69FC237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55B3F670-A643-4E5F-ADA8-38CA59162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6360179-D0D7-4E12-ADA7-4869DFDF2832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5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FCC525C4-A14E-4FE0-8434-958A0B512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D7678229-CD04-4DD9-B327-9C4C70471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3ADC2959-9BFB-48B5-AFCE-EE6BD827D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0D12967-D168-464A-AA4D-93FF8AC785DC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6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08473E6D-ABE3-4E4E-8677-AAE6CCA4E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650" indent="-290513" defTabSz="9477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3638" indent="-231775" defTabSz="9477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363" indent="-231775" defTabSz="9477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5500" indent="-231775" defTabSz="9477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2700" indent="-23177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9900" indent="-23177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7100" indent="-23177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4300" indent="-23177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3397B60-E186-41F9-83AB-211C56428317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7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145EF4EF-B944-4BF9-A013-1ED1B8217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7D8C95F9-E45E-49C0-9026-7702AAAFD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A0C7E2EA-B960-4560-AE1D-646153A2C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AD1E4801-A272-41C4-A96A-083262399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07C9482C-94F1-4042-B5E0-6EDAA860D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17AE261-CC03-45A6-9E81-FAC66A86303F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9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9EF31A0A-1C92-474F-80A2-BB72869CD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48DCC9AF-9AEC-4E96-94AF-C72C85D6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04D979BA-AC3D-4386-B087-42A834BC7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97665AA-C403-4C96-8575-492F077A9500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10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>
            <a:extLst>
              <a:ext uri="{FF2B5EF4-FFF2-40B4-BE49-F238E27FC236}">
                <a16:creationId xmlns:a16="http://schemas.microsoft.com/office/drawing/2014/main" xmlns="" id="{ACB2432E-C87D-4CC3-AFDE-D94A3260D6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>
            <a:extLst>
              <a:ext uri="{FF2B5EF4-FFF2-40B4-BE49-F238E27FC236}">
                <a16:creationId xmlns:a16="http://schemas.microsoft.com/office/drawing/2014/main" xmlns="" id="{142D7FDE-BF00-4537-AD7B-6B1A0C400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>
            <a:extLst>
              <a:ext uri="{FF2B5EF4-FFF2-40B4-BE49-F238E27FC236}">
                <a16:creationId xmlns:a16="http://schemas.microsoft.com/office/drawing/2014/main" xmlns="" id="{763EB6CC-2501-4E80-B0CA-E293A185A4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0E71CF83-7A46-4A33-830A-4CCF646EBD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63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635DA8-046C-4DA7-B707-879434B5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AAF64-08DF-49FD-A674-12D14DF80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96F09AE-888F-4221-B839-68CF4B548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0D26-F3B6-48B5-81AF-EF4B4FB7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D59130-89F1-42BD-8BF8-726D808FD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D7629A-36E7-475D-87C1-37B6B74E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A286AE-172D-41E0-92D5-DEBD8DFB7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FC93-0523-4F0F-A7DC-F1D67AF4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3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84D12B-0A28-4714-B79E-323948E9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1AE296-8462-4451-AF06-D72EE8826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92094D-F87A-452C-AF76-4B240703B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B502-BAF4-4E89-97B6-86CBDD383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2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>
                <a:solidFill>
                  <a:srgbClr val="E770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70F5238-ACC3-47FB-BCE7-7B07017FF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E56AF0-66E2-4D59-8B62-40585F769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9AF2CF-FC7D-4A3C-BDA4-E5C682BA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332F8-D321-45AF-A5F1-EEBABC5D4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1FFD94A-54D2-460C-832B-5272E5AB4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47AD81-1C3F-44F6-B92F-1E82427DA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B3197D-E352-4D31-A61C-17CDADF4E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103B-9564-44B3-87BD-B93DB73D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9D2318-F1B3-47D8-A140-36EF259D8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B12B8B-EF09-48BD-BBA0-0F83664A8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28200B-5809-480D-AFD9-B27A2F905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4CFF-C992-45B7-93B4-6044D31DD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2E0CC3B-2DBE-424A-B8D0-AEBC30712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346C95B-BAA5-4E95-B38A-9A6DDE2AC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266557-986B-4F78-9328-8802924A7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A830-76DF-462A-A19E-153A015A1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588AA52-7FBC-4682-B909-0ECC3041F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D29AB34-6DD3-4C1C-B649-F321C98E3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D49A155-DE9F-45F9-96FF-5B3B85D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5B49-839A-4CD5-8278-42933D612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1056EAA-345E-4F9D-9B94-5F7C994A8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176AAE6-43FB-4B9D-A799-817F457D2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65A2310-ED0C-4C4B-9FDA-C25734F6A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6093-4CA4-4C8E-9706-9D0E8BB58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7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B163C5-D6F9-495D-B7E9-A51796905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A1462C-49F4-4913-865C-2778BFD72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505F1F-9F94-4EFA-A49A-CB276985F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5B57-9204-429C-9AAE-13476913F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7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355B24-9561-47EE-A827-5B3288661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C8A48A-6B3D-447D-A184-F8C8E8C02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93C816-79DC-4119-B84A-A3A269441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79D0-AB8A-4260-931D-0AFC61A6C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60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>
            <a:extLst>
              <a:ext uri="{FF2B5EF4-FFF2-40B4-BE49-F238E27FC236}">
                <a16:creationId xmlns:a16="http://schemas.microsoft.com/office/drawing/2014/main" xmlns="" id="{7D1DF5F0-B213-483D-9769-D02B1D2501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E2E8D909-A653-4AC1-B544-A2B1B325B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C4FED6E6-9722-4A0C-BA4A-30C1AA361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4339BBE7-9937-47FA-8CCA-25C08E551D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76E91CB6-05AB-4B03-8FEB-2BCF0ABFB0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xmlns="" id="{C58EB9D6-9C34-40A7-8441-F79146C644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1F146DF6-EBD6-43F0-BA79-16928DC4E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>
            <a:extLst>
              <a:ext uri="{FF2B5EF4-FFF2-40B4-BE49-F238E27FC236}">
                <a16:creationId xmlns:a16="http://schemas.microsoft.com/office/drawing/2014/main" xmlns="" id="{59A4DE50-BDCE-486A-8EA0-5F2421644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>
            <a:extLst>
              <a:ext uri="{FF2B5EF4-FFF2-40B4-BE49-F238E27FC236}">
                <a16:creationId xmlns:a16="http://schemas.microsoft.com/office/drawing/2014/main" xmlns="" id="{C9C9867B-9448-4587-9A4B-AB998ACADEE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77033"/>
          </a:solidFill>
          <a:latin typeface="Calibri" panose="020F0502020204030204" pitchFamily="34" charset="0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Osak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E1D8EC-6205-4606-8255-C3B474EF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096000"/>
            <a:ext cx="2667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 b="1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D901FE5A-5BAD-4A5B-8F77-064BF3513164}"/>
              </a:ext>
            </a:extLst>
          </p:cNvPr>
          <p:cNvSpPr txBox="1">
            <a:spLocks/>
          </p:cNvSpPr>
          <p:nvPr/>
        </p:nvSpPr>
        <p:spPr bwMode="auto">
          <a:xfrm>
            <a:off x="533400" y="2438400"/>
            <a:ext cx="788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4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Sudjelovanje javnosti u proračunskom procesu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4200" b="1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Kamo idemo?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E7AF0C2-2591-462F-BCFB-785F4F0B06AE}"/>
              </a:ext>
            </a:extLst>
          </p:cNvPr>
          <p:cNvSpPr txBox="1">
            <a:spLocks/>
          </p:cNvSpPr>
          <p:nvPr/>
        </p:nvSpPr>
        <p:spPr bwMode="auto">
          <a:xfrm>
            <a:off x="457200" y="1295400"/>
            <a:ext cx="788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OECD-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ov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sastanak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visokih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dužnosnika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odgovornih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iz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srednje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istočne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jugoistočne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Europe, 25.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svibnja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5496F091-85C4-4920-A2C2-78C89C89A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/>
              <a:t>Bodovi za nadzor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21F38C4-72CE-44C6-966A-A01F420BE7C3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10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22532" name="Title 1">
            <a:extLst>
              <a:ext uri="{FF2B5EF4-FFF2-40B4-BE49-F238E27FC236}">
                <a16:creationId xmlns:a16="http://schemas.microsoft.com/office/drawing/2014/main" xmlns="" id="{B7DD9D03-B9B6-40FB-A2AC-707351448E64}"/>
              </a:ext>
            </a:extLst>
          </p:cNvPr>
          <p:cNvSpPr txBox="1">
            <a:spLocks/>
          </p:cNvSpPr>
          <p:nvPr/>
        </p:nvSpPr>
        <p:spPr bwMode="auto">
          <a:xfrm>
            <a:off x="571500" y="9144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>
                <a:solidFill>
                  <a:srgbClr val="006598"/>
                </a:solidFill>
                <a:latin typeface="Calibri" panose="020F0502020204030204" pitchFamily="34" charset="0"/>
              </a:rPr>
              <a:t>Rezultati za regiju CESEE + PEMPAL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0EC3EC1-05C0-4954-9738-4FE79D8D4077}"/>
              </a:ext>
            </a:extLst>
          </p:cNvPr>
          <p:cNvGraphicFramePr>
            <a:graphicFrameLocks/>
          </p:cNvGraphicFramePr>
          <p:nvPr/>
        </p:nvGraphicFramePr>
        <p:xfrm>
          <a:off x="304800" y="1409700"/>
          <a:ext cx="83820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4" name="TextBox 1">
            <a:extLst>
              <a:ext uri="{FF2B5EF4-FFF2-40B4-BE49-F238E27FC236}">
                <a16:creationId xmlns:a16="http://schemas.microsoft.com/office/drawing/2014/main" xmlns="" id="{E2145CF2-8EB5-47B0-8930-FDEC530A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9700"/>
            <a:ext cx="1828800" cy="5068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ts val="1750"/>
              </a:lnSpc>
              <a:buSzPct val="100000"/>
            </a:pP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Poljska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Mađarska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Bosna i Hercegovina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Gruzija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Hrvatska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Češka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Slovenija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Rusija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Azerbajdžan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Srbija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Moldova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Ukrajina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Kirgiska Republika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Turska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Makedonija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Albanija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Rumunjska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Bugarska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Slovačka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Tadžikistan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  <a:t>Kazahstan</a:t>
            </a:r>
            <a:br>
              <a:rPr lang="en-US" altLang="sr-Latn-RS" sz="1100">
                <a:solidFill>
                  <a:srgbClr val="000000"/>
                </a:solidFill>
                <a:ea typeface="Osaka"/>
                <a:cs typeface="Osaka"/>
              </a:rPr>
            </a:br>
            <a:endParaRPr lang="en-US" altLang="sr-Latn-RS" sz="1100">
              <a:solidFill>
                <a:srgbClr val="000000"/>
              </a:solidFill>
              <a:ea typeface="Osaka"/>
              <a:cs typeface="Osak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" y="1447800"/>
            <a:ext cx="9036000" cy="25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203F12ED-5D29-4FB7-AE4C-276535FFA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 b="0" dirty="0" err="1">
                <a:cs typeface="Helvetica" panose="020B0604020202020204" pitchFamily="34" charset="0"/>
              </a:rPr>
              <a:t>Anketa</a:t>
            </a:r>
            <a:r>
              <a:rPr lang="en-US" altLang="sr-Latn-RS" b="0" dirty="0">
                <a:cs typeface="Helvetica" panose="020B0604020202020204" pitchFamily="34" charset="0"/>
              </a:rPr>
              <a:t> o </a:t>
            </a:r>
            <a:r>
              <a:rPr lang="en-US" altLang="sr-Latn-RS" b="0" dirty="0" err="1">
                <a:cs typeface="Helvetica" panose="020B0604020202020204" pitchFamily="34" charset="0"/>
              </a:rPr>
              <a:t>otvorenosti</a:t>
            </a:r>
            <a:r>
              <a:rPr lang="en-US" altLang="sr-Latn-RS" b="0" dirty="0">
                <a:cs typeface="Helvetica" panose="020B0604020202020204" pitchFamily="34" charset="0"/>
              </a:rPr>
              <a:t> </a:t>
            </a:r>
            <a:r>
              <a:rPr lang="en-US" altLang="sr-Latn-RS" b="0" dirty="0" err="1">
                <a:cs typeface="Helvetica" panose="020B0604020202020204" pitchFamily="34" charset="0"/>
              </a:rPr>
              <a:t>proračuna</a:t>
            </a:r>
            <a:r>
              <a:rPr lang="en-US" altLang="sr-Latn-RS" b="0" dirty="0">
                <a:cs typeface="Helvetica" panose="020B0604020202020204" pitchFamily="34" charset="0"/>
              </a:rPr>
              <a:t> (OBS): </a:t>
            </a:r>
            <a:r>
              <a:rPr lang="en-US" altLang="sr-Latn-RS" dirty="0" err="1">
                <a:cs typeface="Helvetica" panose="020B0604020202020204" pitchFamily="34" charset="0"/>
              </a:rPr>
              <a:t>Što</a:t>
            </a:r>
            <a:r>
              <a:rPr lang="en-US" altLang="sr-Latn-RS" dirty="0">
                <a:cs typeface="Helvetica" panose="020B0604020202020204" pitchFamily="34" charset="0"/>
              </a:rPr>
              <a:t> se </a:t>
            </a:r>
            <a:r>
              <a:rPr lang="en-US" altLang="sr-Latn-RS" dirty="0" err="1">
                <a:cs typeface="Helvetica" panose="020B0604020202020204" pitchFamily="34" charset="0"/>
              </a:rPr>
              <a:t>evaluira</a:t>
            </a:r>
            <a:r>
              <a:rPr lang="en-US" altLang="sr-Latn-RS" dirty="0"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DFAE75-3C7C-4A7A-85A5-25BFE4BA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CA456E0-363F-47A3-8F8A-799CCBC0BDC7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2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7173" name="TextBox 20">
            <a:extLst>
              <a:ext uri="{FF2B5EF4-FFF2-40B4-BE49-F238E27FC236}">
                <a16:creationId xmlns:a16="http://schemas.microsoft.com/office/drawing/2014/main" xmlns="" id="{201CB2F4-A590-480C-AA4C-C62DE583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038600"/>
            <a:ext cx="231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pomoću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</a:t>
            </a:r>
            <a:r>
              <a:rPr lang="en-US" altLang="sr-Latn-RS" sz="18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revidiranih</a:t>
            </a: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pitanja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procjenjuju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službene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nadzorne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institucije</a:t>
            </a:r>
            <a:endParaRPr lang="en-US" altLang="sr-Latn-RS" sz="18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30050D-84A2-478E-8CE7-E83A1383A201}"/>
              </a:ext>
            </a:extLst>
          </p:cNvPr>
          <p:cNvSpPr txBox="1"/>
          <p:nvPr/>
        </p:nvSpPr>
        <p:spPr>
          <a:xfrm>
            <a:off x="377825" y="4038600"/>
            <a:ext cx="2438400" cy="2400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6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109 </a:t>
            </a:r>
            <a:r>
              <a:rPr lang="en-US" altLang="sr-Latn-RS" sz="16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pokazatelja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kojima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temelji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Indeks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upotrebljava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kako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bi se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procijenilo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objavljuju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li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vlade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pravodobno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putem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interneta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osam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ključnih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proračunskih</a:t>
            </a:r>
            <a:r>
              <a:rPr lang="en-US" altLang="sr-Latn-RS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dokumenata</a:t>
            </a:r>
            <a:endParaRPr lang="en-US" altLang="sr-Latn-RS" sz="16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175" name="TextBox 22">
            <a:extLst>
              <a:ext uri="{FF2B5EF4-FFF2-40B4-BE49-F238E27FC236}">
                <a16:creationId xmlns:a16="http://schemas.microsoft.com/office/drawing/2014/main" xmlns="" id="{FAA71215-D148-4923-A73B-139121FF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48125"/>
            <a:ext cx="243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80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 pomoću </a:t>
            </a:r>
            <a:r>
              <a:rPr lang="en-US" altLang="sr-Latn-RS" sz="1800" b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novih pitanja </a:t>
            </a:r>
            <a:r>
              <a:rPr lang="en-US" altLang="sr-Latn-RS" sz="180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procjenjuje se mogućnost sudjelovanja javnosti u donošenju odluka na nacionalnoj razini u pogledu proračuna te u nadzoru</a:t>
            </a:r>
          </a:p>
        </p:txBody>
      </p:sp>
      <p:sp>
        <p:nvSpPr>
          <p:cNvPr id="7176" name="Oval 2">
            <a:extLst>
              <a:ext uri="{FF2B5EF4-FFF2-40B4-BE49-F238E27FC236}">
                <a16:creationId xmlns:a16="http://schemas.microsoft.com/office/drawing/2014/main" xmlns="" id="{2F8E9F2F-BA06-4999-ABEF-21DAF98E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4267200"/>
          </a:xfrm>
          <a:prstGeom prst="ellipse">
            <a:avLst/>
          </a:prstGeom>
          <a:solidFill>
            <a:srgbClr val="FFC000">
              <a:alpha val="12157"/>
            </a:srgbClr>
          </a:solidFill>
          <a:ln w="571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sr-Latn-RS" altLang="sr-Latn-R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9B5C5954-68CA-4736-896B-4A9400AEC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8288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800" b="0">
                <a:ea typeface="BatangChe" panose="02030609000101010101" pitchFamily="49" charset="-127"/>
                <a:cs typeface="Helvetica" panose="020B0604020202020204" pitchFamily="34" charset="0"/>
              </a:rPr>
              <a:t>Anketa o otvorenosti proračuna 2017. treći rezultat: </a:t>
            </a:r>
            <a:br>
              <a:rPr lang="en-US" altLang="sr-Latn-RS" sz="2800" b="0">
                <a:ea typeface="BatangChe" panose="02030609000101010101" pitchFamily="49" charset="-127"/>
                <a:cs typeface="Helvetica" panose="020B0604020202020204" pitchFamily="34" charset="0"/>
              </a:rPr>
            </a:br>
            <a:r>
              <a:rPr lang="en-US" altLang="sr-Latn-RS" sz="2800" b="0">
                <a:ea typeface="BatangChe" panose="02030609000101010101" pitchFamily="49" charset="-127"/>
                <a:cs typeface="Helvetica" panose="020B0604020202020204" pitchFamily="34" charset="0"/>
              </a:rPr>
              <a:t>Problemi zbog nedostatka transparentnosti veći su zbog </a:t>
            </a:r>
            <a:r>
              <a:rPr lang="en-US" altLang="sr-Latn-RS" sz="2800">
                <a:ea typeface="BatangChe" panose="02030609000101010101" pitchFamily="49" charset="-127"/>
                <a:cs typeface="Helvetica" panose="020B0604020202020204" pitchFamily="34" charset="0"/>
              </a:rPr>
              <a:t>neučinkovitih nadzornih institucija</a:t>
            </a:r>
            <a:r>
              <a:rPr lang="en-US" altLang="sr-Latn-RS" sz="2800" b="0">
                <a:ea typeface="BatangChe" panose="02030609000101010101" pitchFamily="49" charset="-127"/>
                <a:cs typeface="Helvetica" panose="020B0604020202020204" pitchFamily="34" charset="0"/>
              </a:rPr>
              <a:t> i </a:t>
            </a:r>
            <a:r>
              <a:rPr lang="en-US" altLang="sr-Latn-RS" sz="2800">
                <a:ea typeface="BatangChe" panose="02030609000101010101" pitchFamily="49" charset="-127"/>
                <a:cs typeface="Helvetica" panose="020B0604020202020204" pitchFamily="34" charset="0"/>
              </a:rPr>
              <a:t>slabog sudjelovanja javnosti u planiranju proračuna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910FC476-04D8-4AC5-90F8-39DAAEC27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Zakonodavni nadzor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 je ograničen, iako jači tijekom izrade/odobrenja proračuna nego tijekom provedbe/revizije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Postoje osnovni uvjeti kako bi </a:t>
            </a: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vrhovne revizijske institucij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e ispunile svoju zadaću nadzora, ali nisu toliko povoljni u zemljama s niskom transparentnošću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Globalni prosječni rezultat u pogledu </a:t>
            </a: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sudjelovanja javnosti 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iznosi 12/100</a:t>
            </a:r>
          </a:p>
          <a:p>
            <a:pPr>
              <a:spcBef>
                <a:spcPct val="0"/>
              </a:spcBef>
            </a:pPr>
            <a:r>
              <a:rPr lang="en-US" altLang="sr-Latn-RS" sz="2400">
                <a:latin typeface="Calibri" panose="020F0502020204030204" pitchFamily="34" charset="0"/>
              </a:rPr>
              <a:t> </a:t>
            </a:r>
            <a:r>
              <a:rPr lang="en-US" altLang="sr-Latn-RS" sz="2400" b="1">
                <a:latin typeface="Calibri" panose="020F0502020204030204" pitchFamily="34" charset="0"/>
              </a:rPr>
              <a:t>Nijedna zemlja</a:t>
            </a:r>
            <a:r>
              <a:rPr lang="en-US" altLang="sr-Latn-RS" sz="2400">
                <a:latin typeface="Calibri" panose="020F0502020204030204" pitchFamily="34" charset="0"/>
              </a:rPr>
              <a:t> od njih 115 obuhvaćenih Anketom ne daje priliku za sudjelovanjem koje bi se moglo ocijeniti </a:t>
            </a:r>
            <a:r>
              <a:rPr lang="en-US" altLang="sr-Latn-RS" sz="2400" b="1">
                <a:latin typeface="Calibri" panose="020F0502020204030204" pitchFamily="34" charset="0"/>
              </a:rPr>
              <a:t>adekvatnim</a:t>
            </a:r>
            <a:r>
              <a:rPr lang="en-US" altLang="sr-Latn-RS" sz="2400">
                <a:latin typeface="Calibri" panose="020F0502020204030204" pitchFamily="34" charset="0"/>
              </a:rPr>
              <a:t> (61 bod ili više</a:t>
            </a:r>
            <a:r>
              <a:rPr lang="en-US" altLang="sr-Latn-RS" sz="240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B7AD83-955F-473F-8378-D5DF50C3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650874-7E8D-44DA-9AC2-40B5E177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496A96C8-A4FA-4EED-B90C-B28C108EB14A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3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3973862-F84D-4405-9655-3FA61AFDB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800" dirty="0" err="1"/>
              <a:t>Rezultati</a:t>
            </a:r>
            <a:r>
              <a:rPr lang="en-US" altLang="sr-Latn-RS" sz="3800" dirty="0"/>
              <a:t> </a:t>
            </a:r>
            <a:r>
              <a:rPr lang="hr-HR" altLang="sr-Latn-RS" sz="3800" dirty="0" smtClean="0"/>
              <a:t>u području</a:t>
            </a:r>
            <a:r>
              <a:rPr lang="en-US" altLang="sr-Latn-RS" sz="3800" dirty="0" smtClean="0"/>
              <a:t> </a:t>
            </a:r>
            <a:r>
              <a:rPr lang="en-US" altLang="sr-Latn-RS" sz="3800" dirty="0" err="1" smtClean="0"/>
              <a:t>sudjelovanj</a:t>
            </a:r>
            <a:r>
              <a:rPr lang="hr-HR" altLang="sr-Latn-RS" sz="3800" dirty="0" smtClean="0"/>
              <a:t>a</a:t>
            </a:r>
            <a:r>
              <a:rPr lang="en-US" altLang="sr-Latn-RS" sz="3800" dirty="0" smtClean="0"/>
              <a:t> </a:t>
            </a:r>
            <a:r>
              <a:rPr lang="en-US" altLang="sr-Latn-RS" sz="3800" dirty="0" err="1"/>
              <a:t>javnosti</a:t>
            </a:r>
            <a:r>
              <a:rPr lang="en-US" altLang="sr-Latn-RS" sz="3800" dirty="0"/>
              <a:t> </a:t>
            </a:r>
            <a:r>
              <a:rPr lang="en-US" altLang="sr-Latn-RS" sz="3800" dirty="0" err="1"/>
              <a:t>za</a:t>
            </a:r>
            <a:r>
              <a:rPr lang="en-US" altLang="sr-Latn-RS" sz="3800" dirty="0"/>
              <a:t> </a:t>
            </a:r>
            <a:r>
              <a:rPr lang="en-US" altLang="sr-Latn-RS" sz="3800" dirty="0" err="1"/>
              <a:t>regije</a:t>
            </a:r>
            <a:r>
              <a:rPr lang="en-US" altLang="sr-Latn-RS" sz="3800" dirty="0"/>
              <a:t> CESEE/PEMPAL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D665687-E6D8-4326-861E-E488B57C147E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4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cxnSp>
        <p:nvCxnSpPr>
          <p:cNvPr id="11268" name="Straight Connector 7">
            <a:extLst>
              <a:ext uri="{FF2B5EF4-FFF2-40B4-BE49-F238E27FC236}">
                <a16:creationId xmlns:a16="http://schemas.microsoft.com/office/drawing/2014/main" xmlns="" id="{301F6366-709B-417A-A64E-F0EA0ABF497A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371600"/>
            <a:ext cx="0" cy="5324475"/>
          </a:xfrm>
          <a:prstGeom prst="line">
            <a:avLst/>
          </a:prstGeom>
          <a:noFill/>
          <a:ln w="19050" algn="ctr">
            <a:solidFill>
              <a:srgbClr val="E770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Box 8">
            <a:extLst>
              <a:ext uri="{FF2B5EF4-FFF2-40B4-BE49-F238E27FC236}">
                <a16:creationId xmlns:a16="http://schemas.microsoft.com/office/drawing/2014/main" xmlns="" id="{767A5DEB-33A4-4F2D-A8D9-F9315BC87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257925"/>
            <a:ext cx="1600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100">
                <a:solidFill>
                  <a:srgbClr val="F0A884"/>
                </a:solidFill>
              </a:rPr>
              <a:t>Globalni prosjek: 12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AAF4C7C-8D08-4776-A538-1E7791155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209158"/>
              </p:ext>
            </p:extLst>
          </p:nvPr>
        </p:nvGraphicFramePr>
        <p:xfrm>
          <a:off x="381000" y="1202323"/>
          <a:ext cx="8305800" cy="50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9B8C-DA86-41BF-BE97-9802C04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5130FC1-5AF8-4FCF-A246-F661E2B18E3C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5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xmlns="" id="{B5640DDA-1054-405D-8C83-1B7EE357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76400"/>
            <a:ext cx="78486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>
            <a:extLst>
              <a:ext uri="{FF2B5EF4-FFF2-40B4-BE49-F238E27FC236}">
                <a16:creationId xmlns:a16="http://schemas.microsoft.com/office/drawing/2014/main" xmlns="" id="{675070BF-FAFE-4C18-B222-D4F8CA5C1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039100" cy="16002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800" b="0"/>
              <a:t>Rezultat br. 4 OBS-a: </a:t>
            </a:r>
            <a:r>
              <a:rPr lang="en-US" altLang="sr-Latn-RS" sz="2800" b="0">
                <a:solidFill>
                  <a:srgbClr val="006598"/>
                </a:solidFill>
              </a:rPr>
              <a:t>Nijedna zemlja nema adekvatne prakse za sva </a:t>
            </a:r>
            <a:r>
              <a:rPr lang="en-US" altLang="sr-Latn-RS" sz="2800">
                <a:solidFill>
                  <a:srgbClr val="006598"/>
                </a:solidFill>
              </a:rPr>
              <a:t>tri stupa dobrog sustava proračunske odgovornosti</a:t>
            </a:r>
            <a:r>
              <a:rPr lang="en-US" altLang="sr-Latn-RS" sz="2800" b="0">
                <a:solidFill>
                  <a:srgbClr val="006598"/>
                </a:solidFill>
              </a:rPr>
              <a:t>, tj. transparentnost, sudjelovanje i nadzor</a:t>
            </a:r>
          </a:p>
        </p:txBody>
      </p:sp>
      <p:sp>
        <p:nvSpPr>
          <p:cNvPr id="13317" name="TextBox 2">
            <a:extLst>
              <a:ext uri="{FF2B5EF4-FFF2-40B4-BE49-F238E27FC236}">
                <a16:creationId xmlns:a16="http://schemas.microsoft.com/office/drawing/2014/main" xmlns="" id="{72C32B30-7892-4646-94D2-09BEF3E3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6154737"/>
            <a:ext cx="1905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800" dirty="0" err="1">
                <a:solidFill>
                  <a:srgbClr val="000000"/>
                </a:solidFill>
              </a:rPr>
              <a:t>Zemlje</a:t>
            </a:r>
            <a:r>
              <a:rPr lang="en-US" altLang="sr-Latn-RS" sz="800" dirty="0">
                <a:solidFill>
                  <a:srgbClr val="000000"/>
                </a:solidFill>
              </a:rPr>
              <a:t> s </a:t>
            </a:r>
            <a:r>
              <a:rPr lang="en-US" altLang="sr-Latn-RS" sz="800" dirty="0" err="1">
                <a:solidFill>
                  <a:srgbClr val="000000"/>
                </a:solidFill>
              </a:rPr>
              <a:t>rezultatom</a:t>
            </a:r>
            <a:r>
              <a:rPr lang="en-US" altLang="sr-Latn-RS" sz="800" dirty="0">
                <a:solidFill>
                  <a:srgbClr val="000000"/>
                </a:solidFill>
              </a:rPr>
              <a:t> 0-40 </a:t>
            </a:r>
            <a:r>
              <a:rPr lang="en-US" altLang="sr-Latn-RS" sz="800" dirty="0" err="1">
                <a:solidFill>
                  <a:srgbClr val="000000"/>
                </a:solidFill>
              </a:rPr>
              <a:t>na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indeksu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otvorenosti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proračuna</a:t>
            </a:r>
            <a:endParaRPr lang="en-US" altLang="sr-Latn-RS" sz="800" dirty="0">
              <a:solidFill>
                <a:srgbClr val="000000"/>
              </a:solidFill>
            </a:endParaRP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xmlns="" id="{C6B47353-1557-4BDA-B4D8-19096EC8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164263"/>
            <a:ext cx="1981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800" dirty="0" err="1">
                <a:solidFill>
                  <a:srgbClr val="000000"/>
                </a:solidFill>
              </a:rPr>
              <a:t>Zemlje</a:t>
            </a:r>
            <a:r>
              <a:rPr lang="en-US" altLang="sr-Latn-RS" sz="800" dirty="0">
                <a:solidFill>
                  <a:srgbClr val="000000"/>
                </a:solidFill>
              </a:rPr>
              <a:t> s </a:t>
            </a:r>
            <a:r>
              <a:rPr lang="en-US" altLang="sr-Latn-RS" sz="800" dirty="0" err="1">
                <a:solidFill>
                  <a:srgbClr val="000000"/>
                </a:solidFill>
              </a:rPr>
              <a:t>rezultatom</a:t>
            </a:r>
            <a:r>
              <a:rPr lang="en-US" altLang="sr-Latn-RS" sz="800" dirty="0">
                <a:solidFill>
                  <a:srgbClr val="000000"/>
                </a:solidFill>
              </a:rPr>
              <a:t> 41-60 </a:t>
            </a:r>
            <a:r>
              <a:rPr lang="en-US" altLang="sr-Latn-RS" sz="800" dirty="0" err="1">
                <a:solidFill>
                  <a:srgbClr val="000000"/>
                </a:solidFill>
              </a:rPr>
              <a:t>na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indeksu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otvorenosti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proračuna</a:t>
            </a:r>
            <a:endParaRPr lang="en-US" altLang="sr-Latn-RS" sz="800" dirty="0">
              <a:solidFill>
                <a:srgbClr val="000000"/>
              </a:solidFill>
            </a:endParaRPr>
          </a:p>
        </p:txBody>
      </p:sp>
      <p:sp>
        <p:nvSpPr>
          <p:cNvPr id="13319" name="TextBox 8">
            <a:extLst>
              <a:ext uri="{FF2B5EF4-FFF2-40B4-BE49-F238E27FC236}">
                <a16:creationId xmlns:a16="http://schemas.microsoft.com/office/drawing/2014/main" xmlns="" id="{3AD4AA0D-E50E-46A6-95C2-E87FAE89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154738"/>
            <a:ext cx="21717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800" dirty="0" err="1">
                <a:solidFill>
                  <a:srgbClr val="000000"/>
                </a:solidFill>
              </a:rPr>
              <a:t>Zemlje</a:t>
            </a:r>
            <a:r>
              <a:rPr lang="en-US" altLang="sr-Latn-RS" sz="800" dirty="0">
                <a:solidFill>
                  <a:srgbClr val="000000"/>
                </a:solidFill>
              </a:rPr>
              <a:t> s </a:t>
            </a:r>
            <a:r>
              <a:rPr lang="en-US" altLang="sr-Latn-RS" sz="800" dirty="0" err="1">
                <a:solidFill>
                  <a:srgbClr val="000000"/>
                </a:solidFill>
              </a:rPr>
              <a:t>rezultatom</a:t>
            </a:r>
            <a:r>
              <a:rPr lang="en-US" altLang="sr-Latn-RS" sz="800" dirty="0">
                <a:solidFill>
                  <a:srgbClr val="000000"/>
                </a:solidFill>
              </a:rPr>
              <a:t> 61-100 </a:t>
            </a:r>
            <a:r>
              <a:rPr lang="en-US" altLang="sr-Latn-RS" sz="800" dirty="0" err="1">
                <a:solidFill>
                  <a:srgbClr val="000000"/>
                </a:solidFill>
              </a:rPr>
              <a:t>na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indeksu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otvorenosti</a:t>
            </a:r>
            <a:r>
              <a:rPr lang="en-US" altLang="sr-Latn-RS" sz="800" dirty="0">
                <a:solidFill>
                  <a:srgbClr val="000000"/>
                </a:solidFill>
              </a:rPr>
              <a:t> </a:t>
            </a:r>
            <a:r>
              <a:rPr lang="en-US" altLang="sr-Latn-RS" sz="800" dirty="0" err="1">
                <a:solidFill>
                  <a:srgbClr val="000000"/>
                </a:solidFill>
              </a:rPr>
              <a:t>proračuna</a:t>
            </a:r>
            <a:endParaRPr lang="en-US" altLang="sr-Latn-RS" sz="800" dirty="0">
              <a:solidFill>
                <a:srgbClr val="000000"/>
              </a:solidFill>
            </a:endParaRPr>
          </a:p>
        </p:txBody>
      </p:sp>
      <p:sp>
        <p:nvSpPr>
          <p:cNvPr id="13320" name="TextBox 9">
            <a:extLst>
              <a:ext uri="{FF2B5EF4-FFF2-40B4-BE49-F238E27FC236}">
                <a16:creationId xmlns:a16="http://schemas.microsoft.com/office/drawing/2014/main" xmlns="" id="{E58A44B9-2ED8-40D2-B8E6-CE0D43EF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6446838"/>
            <a:ext cx="27701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 dirty="0" err="1">
                <a:solidFill>
                  <a:srgbClr val="000000"/>
                </a:solidFill>
              </a:rPr>
              <a:t>Nadzor</a:t>
            </a:r>
            <a:r>
              <a:rPr lang="en-US" altLang="sr-Latn-RS" sz="1000" dirty="0">
                <a:solidFill>
                  <a:srgbClr val="000000"/>
                </a:solidFill>
              </a:rPr>
              <a:t> </a:t>
            </a:r>
            <a:r>
              <a:rPr lang="en-US" altLang="sr-Latn-RS" sz="1000" dirty="0" err="1">
                <a:solidFill>
                  <a:srgbClr val="000000"/>
                </a:solidFill>
              </a:rPr>
              <a:t>koji</a:t>
            </a:r>
            <a:r>
              <a:rPr lang="en-US" altLang="sr-Latn-RS" sz="1000" dirty="0">
                <a:solidFill>
                  <a:srgbClr val="000000"/>
                </a:solidFill>
              </a:rPr>
              <a:t> </a:t>
            </a:r>
            <a:r>
              <a:rPr lang="en-US" altLang="sr-Latn-RS" sz="1000" dirty="0" err="1">
                <a:solidFill>
                  <a:srgbClr val="000000"/>
                </a:solidFill>
              </a:rPr>
              <a:t>provode</a:t>
            </a:r>
            <a:r>
              <a:rPr lang="en-US" altLang="sr-Latn-RS" sz="1000" dirty="0">
                <a:solidFill>
                  <a:srgbClr val="000000"/>
                </a:solidFill>
              </a:rPr>
              <a:t> </a:t>
            </a:r>
            <a:r>
              <a:rPr lang="en-US" altLang="sr-Latn-RS" sz="1000" dirty="0" err="1">
                <a:solidFill>
                  <a:srgbClr val="000000"/>
                </a:solidFill>
              </a:rPr>
              <a:t>vrhovne</a:t>
            </a:r>
            <a:r>
              <a:rPr lang="en-US" altLang="sr-Latn-RS" sz="1000" dirty="0">
                <a:solidFill>
                  <a:srgbClr val="000000"/>
                </a:solidFill>
              </a:rPr>
              <a:t> </a:t>
            </a:r>
            <a:r>
              <a:rPr lang="en-US" altLang="sr-Latn-RS" sz="1000" dirty="0" err="1">
                <a:solidFill>
                  <a:srgbClr val="000000"/>
                </a:solidFill>
              </a:rPr>
              <a:t>revizijske</a:t>
            </a:r>
            <a:r>
              <a:rPr lang="en-US" altLang="sr-Latn-RS" sz="1000" dirty="0">
                <a:solidFill>
                  <a:srgbClr val="000000"/>
                </a:solidFill>
              </a:rPr>
              <a:t> </a:t>
            </a:r>
            <a:r>
              <a:rPr lang="en-US" altLang="sr-Latn-RS" sz="1000" dirty="0" err="1">
                <a:solidFill>
                  <a:srgbClr val="000000"/>
                </a:solidFill>
              </a:rPr>
              <a:t>institucije</a:t>
            </a:r>
            <a:endParaRPr lang="en-US" altLang="sr-Latn-RS" sz="1000" dirty="0">
              <a:solidFill>
                <a:srgbClr val="000000"/>
              </a:solidFill>
            </a:endParaRPr>
          </a:p>
        </p:txBody>
      </p:sp>
      <p:sp>
        <p:nvSpPr>
          <p:cNvPr id="13321" name="TextBox 10">
            <a:extLst>
              <a:ext uri="{FF2B5EF4-FFF2-40B4-BE49-F238E27FC236}">
                <a16:creationId xmlns:a16="http://schemas.microsoft.com/office/drawing/2014/main" xmlns="" id="{E2701536-84D6-4B8E-8624-F1BBEB70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17637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Nadzor koji provode zakonodavna tijela</a:t>
            </a:r>
          </a:p>
        </p:txBody>
      </p:sp>
      <p:sp>
        <p:nvSpPr>
          <p:cNvPr id="13322" name="TextBox 11">
            <a:extLst>
              <a:ext uri="{FF2B5EF4-FFF2-40B4-BE49-F238E27FC236}">
                <a16:creationId xmlns:a16="http://schemas.microsoft.com/office/drawing/2014/main" xmlns="" id="{60B2F9CC-30C4-4617-9C1D-240EBDAA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6459538"/>
            <a:ext cx="9715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Sudjelovanje</a:t>
            </a:r>
          </a:p>
        </p:txBody>
      </p:sp>
      <p:sp>
        <p:nvSpPr>
          <p:cNvPr id="13323" name="TextBox 12">
            <a:extLst>
              <a:ext uri="{FF2B5EF4-FFF2-40B4-BE49-F238E27FC236}">
                <a16:creationId xmlns:a16="http://schemas.microsoft.com/office/drawing/2014/main" xmlns="" id="{E64BA5B1-AAA2-48EC-95EC-AC00BB92311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64419" y="3617119"/>
            <a:ext cx="3519488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Prosječni rezultati za sudjelovanje i nadzor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4A72932D-4DF2-4C2A-8698-3B25E7F7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600" b="0"/>
              <a:t>CESEE/PEMPAL: </a:t>
            </a:r>
            <a:r>
              <a:rPr lang="en-US" altLang="sr-Latn-RS" sz="3600"/>
              <a:t>Kako unaprijediti sudjelovanje javnosti?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44EC8D6C-17C5-4897-B03B-0ABC25C1A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r-Latn-RS" sz="22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Primjeri</a:t>
            </a:r>
            <a:r>
              <a:rPr lang="en-US" altLang="sr-Latn-RS" sz="2200" b="1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altLang="sr-Latn-RS" sz="2200" i="1" u="sng" dirty="0" err="1">
                <a:solidFill>
                  <a:srgbClr val="006598"/>
                </a:solidFill>
                <a:latin typeface="Calibri" panose="020F0502020204030204" pitchFamily="34" charset="0"/>
              </a:rPr>
              <a:t>Hrvatska</a:t>
            </a:r>
            <a:r>
              <a:rPr lang="en-US" altLang="sr-Latn-RS" sz="2200" i="1" u="sng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Ekonomsko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socijalno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vijeće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predstavnici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iz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više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sektora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daju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mišljenje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o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prijedlogu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proračuna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izvršne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vlasti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(EBP)</a:t>
            </a:r>
          </a:p>
          <a:p>
            <a:pPr marL="0" indent="0">
              <a:buFontTx/>
              <a:buNone/>
            </a:pPr>
            <a:r>
              <a:rPr lang="en-US" altLang="sr-Latn-RS" sz="2200" i="1" u="sng" dirty="0" err="1">
                <a:solidFill>
                  <a:srgbClr val="006598"/>
                </a:solidFill>
                <a:latin typeface="Calibri" panose="020F0502020204030204" pitchFamily="34" charset="0"/>
              </a:rPr>
              <a:t>Gruzija</a:t>
            </a:r>
            <a:r>
              <a:rPr lang="en-US" altLang="sr-Latn-RS" sz="2200" i="1" u="sng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i="1" dirty="0">
                <a:solidFill>
                  <a:srgbClr val="006598"/>
                </a:solidFill>
                <a:latin typeface="Calibri" panose="020F0502020204030204" pitchFamily="34" charset="0"/>
              </a:rPr>
              <a:t>Online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savjetovanje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o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proračunskim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prioritetima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+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koordinacijsko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vijeće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MF-a </a:t>
            </a:r>
          </a:p>
          <a:p>
            <a:pPr marL="0" indent="0">
              <a:buFontTx/>
              <a:buNone/>
            </a:pPr>
            <a:r>
              <a:rPr lang="en-US" altLang="sr-Latn-RS" sz="2200" i="1" u="sng" dirty="0" err="1">
                <a:solidFill>
                  <a:srgbClr val="006598"/>
                </a:solidFill>
                <a:latin typeface="Calibri" panose="020F0502020204030204" pitchFamily="34" charset="0"/>
              </a:rPr>
              <a:t>Kirgiska</a:t>
            </a:r>
            <a:r>
              <a:rPr lang="en-US" altLang="sr-Latn-RS" sz="2200" i="1" u="sng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i="1" u="sng" dirty="0" err="1">
                <a:solidFill>
                  <a:srgbClr val="006598"/>
                </a:solidFill>
                <a:latin typeface="Calibri" panose="020F0502020204030204" pitchFamily="34" charset="0"/>
              </a:rPr>
              <a:t>Republika</a:t>
            </a:r>
            <a:r>
              <a:rPr lang="en-US" altLang="sr-Latn-RS" sz="2200" i="1" u="sng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Proračunske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rasprave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MF-a o EBP-u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otvorene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za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javnost</a:t>
            </a:r>
            <a:endParaRPr lang="en-US" altLang="sr-Latn-RS" sz="22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sr-Latn-RS" sz="2200" u="sng" dirty="0" err="1">
                <a:solidFill>
                  <a:srgbClr val="006598"/>
                </a:solidFill>
                <a:latin typeface="Calibri" panose="020F0502020204030204" pitchFamily="34" charset="0"/>
              </a:rPr>
              <a:t>Ukrajina</a:t>
            </a:r>
            <a:r>
              <a:rPr lang="en-US" altLang="sr-Latn-RS" sz="2200" u="sng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Stručne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rasprave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javni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državni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dužnosnici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razmjenjuju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mišljenja</a:t>
            </a:r>
            <a:r>
              <a:rPr lang="en-US" altLang="sr-Latn-RS" sz="2200" dirty="0">
                <a:solidFill>
                  <a:srgbClr val="006598"/>
                </a:solidFill>
                <a:latin typeface="Calibri" panose="020F0502020204030204" pitchFamily="34" charset="0"/>
              </a:rPr>
              <a:t> o </a:t>
            </a:r>
            <a:r>
              <a:rPr lang="en-US" altLang="sr-Latn-RS" sz="2200" dirty="0" err="1">
                <a:solidFill>
                  <a:srgbClr val="006598"/>
                </a:solidFill>
                <a:latin typeface="Calibri" panose="020F0502020204030204" pitchFamily="34" charset="0"/>
              </a:rPr>
              <a:t>proračunu</a:t>
            </a:r>
            <a:endParaRPr lang="en-US" altLang="sr-Latn-RS" sz="22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altLang="sr-Latn-RS" sz="22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altLang="sr-Latn-RS" sz="2200" dirty="0">
              <a:solidFill>
                <a:srgbClr val="00659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FD95BA-C244-4D96-8924-C12F8CC4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667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3E25B2-F757-462E-BC5E-8E8B0268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3D064EF-5F05-43AD-B5BA-25CBC8962DB7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6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6BFD51-4167-4633-8ED0-4B5080BC91EC}"/>
              </a:ext>
            </a:extLst>
          </p:cNvPr>
          <p:cNvSpPr/>
          <p:nvPr/>
        </p:nvSpPr>
        <p:spPr bwMode="auto">
          <a:xfrm>
            <a:off x="304800" y="3886200"/>
            <a:ext cx="8382000" cy="281940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marL="571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SzPct val="100000"/>
            </a:pPr>
            <a:r>
              <a:rPr lang="en-US" altLang="sr-Latn-R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Pitanja</a:t>
            </a:r>
            <a:r>
              <a:rPr lang="en-US" altLang="sr-Latn-R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za</a:t>
            </a:r>
            <a:r>
              <a:rPr lang="en-US" altLang="sr-Latn-R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raspravu</a:t>
            </a:r>
            <a:endParaRPr lang="en-US" altLang="sr-Latn-RS" sz="2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Možete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li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dati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dodatne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detalje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o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tim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mehanizmima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Postoje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li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neki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drugi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primjeri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o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kojima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biste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htjeli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razgovarati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Koje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se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lekcije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mogu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naučiti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iz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onog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što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je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uspjelo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što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nije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Kako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se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ti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drugi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mehanizmi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mogu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unaprijediti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Izazovi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kako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civilno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društvo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IBP/GIFT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mogu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 </a:t>
            </a:r>
            <a:r>
              <a:rPr lang="en-US" altLang="sr-Latn-RS" b="1" dirty="0" err="1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pomoći</a:t>
            </a:r>
            <a:r>
              <a:rPr lang="en-US" altLang="sr-Latn-RS" b="1" dirty="0">
                <a:solidFill>
                  <a:srgbClr val="006598"/>
                </a:solidFill>
                <a:latin typeface="Calibri" panose="020F0502020204030204" pitchFamily="34" charset="0"/>
                <a:ea typeface="Osaka"/>
                <a:cs typeface="Osaka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C1FC5-1D9B-4287-9BF2-B7924009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7162800" cy="762000"/>
          </a:xfrm>
          <a:solidFill>
            <a:schemeClr val="bg1">
              <a:lumMod val="85000"/>
              <a:alpha val="39000"/>
            </a:schemeClr>
          </a:solidFill>
          <a:ln w="4762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SzPct val="100000"/>
            </a:pPr>
            <a:r>
              <a:rPr lang="en-US" altLang="sr-Latn-RS"/>
              <a:t>Hvala na pozornosti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B310B2FC-9CD4-40F8-BB2A-C734D5D6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 b="1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17412" name="Slide Number Placeholder 6">
            <a:extLst>
              <a:ext uri="{FF2B5EF4-FFF2-40B4-BE49-F238E27FC236}">
                <a16:creationId xmlns:a16="http://schemas.microsoft.com/office/drawing/2014/main" xmlns="" id="{94963285-27BD-4B6B-B7D4-C01961D3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9A01A-49BC-418D-A15F-1D8D6AFC98DB}" type="slidenum">
              <a:rPr lang="en-US" altLang="sr-Latn-R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sr-Latn-RS" sz="12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xmlns="" id="{64E3E116-5817-4469-97E8-2C8A68EE351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2209800"/>
            <a:ext cx="4876800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r-Latn-RS" sz="2600" b="1">
                <a:solidFill>
                  <a:srgbClr val="006598"/>
                </a:solidFill>
                <a:latin typeface="Calibri" panose="020F0502020204030204" pitchFamily="34" charset="0"/>
              </a:rPr>
              <a:t>Informacije za kontakt</a:t>
            </a:r>
            <a:r>
              <a:rPr lang="en-US" altLang="sr-Latn-RS" sz="260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820 First Street, NE</a:t>
            </a:r>
            <a:b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Suite 510</a:t>
            </a:r>
            <a:b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Washington, DC 20002</a:t>
            </a:r>
          </a:p>
          <a:p>
            <a:pPr marL="0" indent="0">
              <a:buFontTx/>
              <a:buNone/>
            </a:pP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Telefon: +1-202-408-1080</a:t>
            </a:r>
          </a:p>
          <a:p>
            <a:pPr marL="0" indent="0">
              <a:buFontTx/>
              <a:buNone/>
            </a:pP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Faks: +1-202-408-8173</a:t>
            </a:r>
          </a:p>
          <a:p>
            <a:pPr marL="0" indent="0">
              <a:buFontTx/>
              <a:buNone/>
            </a:pPr>
            <a:r>
              <a:rPr lang="en-US" altLang="sr-Latn-RS" sz="2400">
                <a:solidFill>
                  <a:srgbClr val="E77033"/>
                </a:solidFill>
                <a:latin typeface="Calibri" panose="020F0502020204030204" pitchFamily="34" charset="0"/>
              </a:rPr>
              <a:t>E-pošta: </a:t>
            </a:r>
            <a:r>
              <a:rPr lang="en-US" altLang="sr-Latn-RS" sz="2400" u="sng">
                <a:solidFill>
                  <a:srgbClr val="0078B4"/>
                </a:solidFill>
                <a:latin typeface="Calibri" panose="020F0502020204030204" pitchFamily="34" charset="0"/>
              </a:rPr>
              <a:t>info@internationalbudget.org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xmlns="" id="{C415ABFF-F3F9-400D-9728-946BFCFF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219325"/>
            <a:ext cx="2371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3938FD4D-F625-407F-8A42-21F1F4F95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400"/>
              <a:t>Mehanizmi sudjelovanja: </a:t>
            </a:r>
            <a:r>
              <a:rPr lang="en-US" altLang="sr-Latn-RS" sz="3400" b="0"/>
              <a:t/>
            </a:r>
            <a:br>
              <a:rPr lang="en-US" altLang="sr-Latn-RS" sz="3400" b="0"/>
            </a:br>
            <a:r>
              <a:rPr lang="en-US" altLang="sr-Latn-RS" sz="3400" b="0"/>
              <a:t>Primjeri diljem svijeta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C50D8D-B9B9-4150-8254-96D8B3E0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7846E88C-0167-43BF-98D3-B79EE00ED3A6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8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xmlns="" id="{83A5B6A3-3070-4348-A8E4-510D757AA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sr-Latn-RS" sz="2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Filipini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/>
            </a:r>
            <a:b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Sporazumi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partnerstvu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unaprijedili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mogućnost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agencija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da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pregovaraju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svojim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proračunskim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zahtjevima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središnjim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tijelom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putem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partnerstava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s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građanima</a:t>
            </a:r>
            <a:endParaRPr lang="en-US" altLang="sr-Latn-R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sr-Latn-RS" sz="2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Južna</a:t>
            </a:r>
            <a:r>
              <a:rPr lang="en-US" altLang="sr-Latn-R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Koreja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/>
            </a:r>
            <a:b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Centar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prijavu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neekonomične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potrošnje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proračunskih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sredstava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proteklih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je 16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godina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vladi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uštedio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prosjeku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jednu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milijardu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USD</a:t>
            </a:r>
          </a:p>
          <a:p>
            <a:pPr>
              <a:spcAft>
                <a:spcPts val="1200"/>
              </a:spcAft>
            </a:pPr>
            <a:r>
              <a:rPr lang="en-US" altLang="sr-Latn-RS" sz="2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Kanada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/>
            </a:r>
            <a:b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Kad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je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riječ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fiskalnu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godinu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2017.,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pretproračunska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savjetovanja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rezultirala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brojem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od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preko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milijun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interakcija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između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građana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vlasti</a:t>
            </a:r>
            <a:endParaRPr lang="en-US" altLang="sr-Latn-R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EF60B837-42FF-43BB-991A-DA208BDD8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/>
              <a:t>Bodovi za zakonodavi nadzor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B3A17CC-8AAC-42C4-82AA-F1FDAC721B16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9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xmlns="" id="{7B96E131-4362-4DF6-B4E7-EF8F04705D92}"/>
              </a:ext>
            </a:extLst>
          </p:cNvPr>
          <p:cNvSpPr txBox="1">
            <a:spLocks/>
          </p:cNvSpPr>
          <p:nvPr/>
        </p:nvSpPr>
        <p:spPr bwMode="auto">
          <a:xfrm>
            <a:off x="571500" y="9906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>
                <a:solidFill>
                  <a:srgbClr val="006598"/>
                </a:solidFill>
                <a:latin typeface="Calibri" panose="020F0502020204030204" pitchFamily="34" charset="0"/>
              </a:rPr>
              <a:t>Rezultati za regiju CESEE + PEMPAL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DB90FC50-27FB-45F5-A99F-C6C4964F4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014385"/>
              </p:ext>
            </p:extLst>
          </p:nvPr>
        </p:nvGraphicFramePr>
        <p:xfrm>
          <a:off x="228600" y="1443318"/>
          <a:ext cx="8458200" cy="51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HD:Users:rkilmer:Desktop:Microsoft Office 2004:Templates:Presentations:Designs:Blank Presentation</Template>
  <TotalTime>27573</TotalTime>
  <Words>414</Words>
  <Application>Microsoft Office PowerPoint</Application>
  <PresentationFormat>On-screen Show (4:3)</PresentationFormat>
  <Paragraphs>73</Paragraphs>
  <Slides>10</Slides>
  <Notes>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Anketa o otvorenosti proračuna (OBS): Što se evaluira?</vt:lpstr>
      <vt:lpstr>Anketa o otvorenosti proračuna 2017. treći rezultat:  Problemi zbog nedostatka transparentnosti veći su zbog neučinkovitih nadzornih institucija i slabog sudjelovanja javnosti u planiranju proračuna</vt:lpstr>
      <vt:lpstr>Rezultati u području sudjelovanja javnosti za regije CESEE/PEMPAL</vt:lpstr>
      <vt:lpstr>Rezultat br. 4 OBS-a: Nijedna zemlja nema adekvatne prakse za sva tri stupa dobrog sustava proračunske odgovornosti, tj. transparentnost, sudjelovanje i nadzor</vt:lpstr>
      <vt:lpstr>CESEE/PEMPAL: Kako unaprijediti sudjelovanje javnosti?</vt:lpstr>
      <vt:lpstr>Hvala na pozornosti</vt:lpstr>
      <vt:lpstr>Mehanizmi sudjelovanja:  Primjeri diljem svijeta</vt:lpstr>
      <vt:lpstr>Bodovi za zakonodavi nadzor</vt:lpstr>
      <vt:lpstr>Bodovi za nadzor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Assia Barić</cp:lastModifiedBy>
  <cp:revision>341</cp:revision>
  <cp:lastPrinted>2018-05-02T14:54:13Z</cp:lastPrinted>
  <dcterms:created xsi:type="dcterms:W3CDTF">2008-06-23T16:25:12Z</dcterms:created>
  <dcterms:modified xsi:type="dcterms:W3CDTF">2018-07-02T13:55:03Z</dcterms:modified>
</cp:coreProperties>
</file>