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7" r:id="rId1"/>
  </p:sldMasterIdLst>
  <p:notesMasterIdLst>
    <p:notesMasterId r:id="rId13"/>
  </p:notesMasterIdLst>
  <p:handoutMasterIdLst>
    <p:handoutMasterId r:id="rId14"/>
  </p:handoutMasterIdLst>
  <p:sldIdLst>
    <p:sldId id="279" r:id="rId2"/>
    <p:sldId id="330" r:id="rId3"/>
    <p:sldId id="281" r:id="rId4"/>
    <p:sldId id="314" r:id="rId5"/>
    <p:sldId id="285" r:id="rId6"/>
    <p:sldId id="288" r:id="rId7"/>
    <p:sldId id="312" r:id="rId8"/>
    <p:sldId id="327" r:id="rId9"/>
    <p:sldId id="332" r:id="rId10"/>
    <p:sldId id="333" r:id="rId11"/>
    <p:sldId id="32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598"/>
    <a:srgbClr val="236D80"/>
    <a:srgbClr val="E77033"/>
    <a:srgbClr val="005580"/>
    <a:srgbClr val="007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87" autoAdjust="0"/>
    <p:restoredTop sz="77738" autoAdjust="0"/>
  </p:normalViewPr>
  <p:slideViewPr>
    <p:cSldViewPr showGuides="1">
      <p:cViewPr varScale="1">
        <p:scale>
          <a:sx n="68" d="100"/>
          <a:sy n="68" d="100"/>
        </p:scale>
        <p:origin x="211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07648335-4948-4FFB-81A3-2945370BBD85}" type="datetimeFigureOut">
              <a:rPr lang="en-US"/>
              <a:pPr>
                <a:defRPr/>
              </a:pPr>
              <a:t>6/24/2016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4BC72EF7-DF6E-4F39-B735-5F14BFB97A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0549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3EE33695-974B-40B7-B13A-21CFAB45F8C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56248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804BAC5-7E8D-4584-81EC-07F94CCABDC3}" type="slidenum">
              <a:rPr lang="en-US" altLang="en-US" sz="1200" smtClean="0"/>
              <a:pPr/>
              <a:t>1</a:t>
            </a:fld>
            <a:endParaRPr lang="en-US" altLang="en-US" sz="1200" dirty="0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0281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0776EF5-7F5D-47D0-8903-869A2CF45031}" type="slidenum">
              <a:rPr lang="en-US" altLang="en-US" sz="1200" smtClean="0"/>
              <a:pPr/>
              <a:t>3</a:t>
            </a:fld>
            <a:endParaRPr lang="en-US" alt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3398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5750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ru-RU" sz="1100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Исследование открытости бюджета</a:t>
            </a:r>
            <a:r>
              <a:rPr lang="en-US" sz="1100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 covered 102 </a:t>
            </a:r>
            <a:r>
              <a:rPr lang="ru-RU" sz="1100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стран</a:t>
            </a:r>
            <a:r>
              <a:rPr lang="en-US" sz="1100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:</a:t>
            </a:r>
          </a:p>
          <a:p>
            <a:pPr marL="1200150" lvl="2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1100" b="1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International average OBI score 45/100</a:t>
            </a:r>
          </a:p>
          <a:p>
            <a:pPr marL="1200150" lvl="2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1100" b="1" u="sng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Extensive information</a:t>
            </a:r>
            <a:r>
              <a:rPr lang="en-US" sz="1100" b="1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100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provided by only 5 </a:t>
            </a:r>
            <a:r>
              <a:rPr lang="ru-RU" sz="1100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стран</a:t>
            </a:r>
            <a:r>
              <a:rPr lang="en-US" sz="1100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: </a:t>
            </a:r>
            <a:r>
              <a:rPr lang="en-US" sz="1100" b="1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New Zealand (88)</a:t>
            </a:r>
            <a:r>
              <a:rPr lang="en-US" sz="1100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Sweden (87), South Africa (86), Norway (84), United States (81).</a:t>
            </a:r>
          </a:p>
          <a:p>
            <a:pPr marL="1200150" lvl="2" indent="-285750" algn="just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1100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Refer to OBI rankings handout</a:t>
            </a:r>
          </a:p>
          <a:p>
            <a:endParaRPr lang="en-US" altLang="en-US" sz="1100" baseline="0" dirty="0" smtClean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5</a:t>
            </a:fld>
            <a:endParaRPr lang="en-US" alt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546572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BC0C694-4863-4A61-A324-C083208493DE}" type="slidenum">
              <a:rPr lang="en-US" altLang="en-US" sz="1200" smtClean="0"/>
              <a:pPr/>
              <a:t>6</a:t>
            </a:fld>
            <a:endParaRPr lang="en-US" alt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172110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A51981F-4BD9-4712-A33D-782A672F7320}" type="slidenum">
              <a:rPr lang="en-US" altLang="en-US" sz="1200" smtClean="0"/>
              <a:pPr/>
              <a:t>7</a:t>
            </a:fld>
            <a:endParaRPr lang="en-US" alt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169472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E33695-974B-40B7-B13A-21CFAB45F8C6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11758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swooshe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7011988" cy="732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5" descr="IBP_logo_rgb_300dpi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24000"/>
            <a:ext cx="6248400" cy="162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17"/>
          <p:cNvSpPr>
            <a:spLocks noChangeShapeType="1"/>
          </p:cNvSpPr>
          <p:nvPr userDrawn="1"/>
        </p:nvSpPr>
        <p:spPr bwMode="auto">
          <a:xfrm>
            <a:off x="5791200" y="5594350"/>
            <a:ext cx="0" cy="682625"/>
          </a:xfrm>
          <a:prstGeom prst="line">
            <a:avLst/>
          </a:prstGeom>
          <a:noFill/>
          <a:ln w="9525">
            <a:solidFill>
              <a:srgbClr val="E77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" name="Text Box 18"/>
          <p:cNvSpPr txBox="1">
            <a:spLocks noChangeArrowheads="1"/>
          </p:cNvSpPr>
          <p:nvPr userDrawn="1"/>
        </p:nvSpPr>
        <p:spPr bwMode="auto">
          <a:xfrm>
            <a:off x="5029200" y="49530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dirty="0" smtClean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581400"/>
            <a:ext cx="6400800" cy="457200"/>
          </a:xfrm>
        </p:spPr>
        <p:txBody>
          <a:bodyPr lIns="91440" rIns="91440"/>
          <a:lstStyle>
            <a:lvl1pPr>
              <a:defRPr sz="2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038600"/>
            <a:ext cx="6400800" cy="457200"/>
          </a:xfrm>
        </p:spPr>
        <p:txBody>
          <a:bodyPr lIns="91440" rIns="91440"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1537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5B26F-E43B-4509-A33C-701D020FDD3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33364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A5317-B016-4827-BA32-713366F88E1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7564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95400"/>
            <a:ext cx="38100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295400"/>
            <a:ext cx="3810000" cy="40386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2E66A-3126-44C2-BE25-B90C7E6F9CE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34247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DD270-E972-4555-A2C8-A9A296872A0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4633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CC13A-426C-4837-8934-B56621C0610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9937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B45BE-0F17-46A1-BCDD-050C2B8CD8F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26151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www.InternationalBudget.org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176A7-45AA-4D74-B5E3-646A26E8DD1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4094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www.InternationalBudget.org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6A710-8CD5-4907-BC41-186DFD16C37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296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www.InternationalBudget.org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724B6-EB81-47B5-82F8-BF13F9EAFE2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8340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33B63-DAF3-4AE3-8DF7-A15A07D8B67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8636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386B3-8A84-4811-B560-57B8196D73E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528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swooshes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228600"/>
            <a:ext cx="5545138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096000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5580">
                    <a:alpha val="27000"/>
                  </a:srgb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5580"/>
                </a:solidFill>
                <a:ea typeface="+mn-ea"/>
              </a:defRPr>
            </a:lvl1pPr>
          </a:lstStyle>
          <a:p>
            <a:pPr>
              <a:defRPr/>
            </a:pPr>
            <a:r>
              <a:rPr lang="en-US" altLang="en-US" dirty="0"/>
              <a:t>www.InternationalBudget.org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096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5580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5580"/>
                </a:solidFill>
                <a:ea typeface="+mn-ea"/>
              </a:defRPr>
            </a:lvl1pPr>
          </a:lstStyle>
          <a:p>
            <a:pPr>
              <a:defRPr/>
            </a:pPr>
            <a:fld id="{4C07E9AF-DB3A-448B-8B38-25540319B69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10" descr="IBP_logo_rgb_300dpi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656263"/>
            <a:ext cx="3733800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14"/>
          <p:cNvSpPr>
            <a:spLocks noChangeShapeType="1"/>
          </p:cNvSpPr>
          <p:nvPr userDrawn="1"/>
        </p:nvSpPr>
        <p:spPr bwMode="auto">
          <a:xfrm>
            <a:off x="8610600" y="6096000"/>
            <a:ext cx="0" cy="304800"/>
          </a:xfrm>
          <a:prstGeom prst="line">
            <a:avLst/>
          </a:prstGeom>
          <a:noFill/>
          <a:ln w="9525">
            <a:solidFill>
              <a:srgbClr val="E77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0055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rgbClr val="0055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rgbClr val="00558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rgbClr val="00558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rgbClr val="00558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kern="1200">
          <a:solidFill>
            <a:srgbClr val="00558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124200"/>
            <a:ext cx="7772400" cy="1447800"/>
          </a:xfrm>
        </p:spPr>
        <p:txBody>
          <a:bodyPr/>
          <a:lstStyle/>
          <a:p>
            <a:pPr algn="ctr">
              <a:spcAft>
                <a:spcPts val="600"/>
              </a:spcAft>
            </a:pPr>
            <a:r>
              <a:rPr lang="ru-RU" sz="3000" b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>Налогово-бюджетная прозрачность: что это значит сегодня?</a:t>
            </a:r>
            <a:r>
              <a:rPr lang="ru-RU" sz="3000" i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/>
            </a:r>
            <a:br>
              <a:rPr lang="ru-RU" sz="3000" i="1" dirty="0" smtClean="0">
                <a:solidFill>
                  <a:srgbClr val="E77033"/>
                </a:solidFill>
                <a:latin typeface="Calibri" panose="020F0502020204030204" pitchFamily="34" charset="0"/>
              </a:rPr>
            </a:br>
            <a:r>
              <a:rPr lang="ru-RU" sz="2600" b="1" i="1" dirty="0" smtClean="0">
                <a:solidFill>
                  <a:srgbClr val="006598"/>
                </a:solidFill>
                <a:latin typeface="Calibri" panose="020F0502020204030204" pitchFamily="34" charset="0"/>
              </a:rPr>
              <a:t>Уроки, извлеченные МБП из исследования открытости бюджета 2015 г., и будущая работа</a:t>
            </a:r>
            <a:endParaRPr lang="ru-RU" sz="2600" b="1" i="1" dirty="0">
              <a:solidFill>
                <a:srgbClr val="006598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"/>
            <a:ext cx="7467600" cy="838200"/>
          </a:xfrm>
          <a:noFill/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12-е ежегодная встреча старших должностных лиц, ответственных за бюджет ЦЕНТРАЛЬНОЙ, ВОСТОЧНОЙ И ЮГО-ВОСТОЧНОЙ ЕВРОПЫ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</a:rPr>
              <a:t>СЕССИЯ  7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562600" y="5486400"/>
            <a:ext cx="4572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362200" y="6096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0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Елена Мондо, 29 июня 2016 г.</a:t>
            </a:r>
            <a:endParaRPr lang="ru-RU" sz="2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52400"/>
            <a:ext cx="6400800" cy="533400"/>
          </a:xfrm>
        </p:spPr>
        <p:txBody>
          <a:bodyPr/>
          <a:lstStyle/>
          <a:p>
            <a:pPr algn="ctr"/>
            <a:r>
              <a:rPr lang="ru-RU" sz="3400" b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>Что дальше для МБП?		</a:t>
            </a:r>
            <a:endParaRPr lang="ru-RU" sz="3400" b="1" dirty="0">
              <a:solidFill>
                <a:srgbClr val="E77033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077200" cy="5105400"/>
          </a:xfrm>
        </p:spPr>
        <p:txBody>
          <a:bodyPr/>
          <a:lstStyle/>
          <a:p>
            <a:r>
              <a:rPr lang="ru-RU" sz="2000" b="1" dirty="0" smtClean="0">
                <a:latin typeface="Calibri" panose="020F0502020204030204" pitchFamily="34" charset="0"/>
              </a:rPr>
              <a:t>Исследование открытости бюджета 2017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Дорабатывать показатели по участию и надзору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Расширять охват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Интегрировать исследование с OBS трекером для более частых обновлений по публичной доступности документов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Работать с правительством в отношении рассмотрения проекта</a:t>
            </a:r>
          </a:p>
          <a:p>
            <a:r>
              <a:rPr lang="ru-RU" sz="2000" b="1" dirty="0" smtClean="0">
                <a:latin typeface="Calibri" panose="020F0502020204030204" pitchFamily="34" charset="0"/>
              </a:rPr>
              <a:t>Дальнейшие исследования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Обработка большей части собранных до сих пор данных OBS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Дальнейшее исследование неустойчивости и страны середины списка OBI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«Бюджеты для чего?» Идеи в отношении того, как реструктурировать дебаты УГФ</a:t>
            </a:r>
          </a:p>
          <a:p>
            <a:r>
              <a:rPr lang="ru-RU" sz="2000" b="1" dirty="0" smtClean="0">
                <a:latin typeface="Calibri" panose="020F0502020204030204" pitchFamily="34" charset="0"/>
              </a:rPr>
              <a:t>Правозащитная деятельность на международном уровне и уровне стран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Национальные планы Партнерства «Открытое Правительство»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Региональные события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Поддержка сети GIFT</a:t>
            </a:r>
          </a:p>
          <a:p>
            <a:pPr marL="457200" lvl="1" indent="0">
              <a:buNone/>
            </a:pPr>
            <a:endParaRPr lang="ru-RU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DD270-E972-4555-A2C8-A9A296872A0C}" type="slidenum">
              <a:rPr lang="ru-RU" altLang="en-US" smtClean="0"/>
              <a:pPr>
                <a:defRPr/>
              </a:pPr>
              <a:t>10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1536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38100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ru-RU" sz="2600" b="1" dirty="0" smtClean="0">
                <a:latin typeface="Calibri" panose="020F0502020204030204" pitchFamily="34" charset="0"/>
              </a:rPr>
              <a:t>Для получения дополнительной информации, пожалуйста, обращайтесь: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u="sng" dirty="0" smtClean="0">
                <a:latin typeface="Calibri" panose="020F0502020204030204" pitchFamily="34" charset="0"/>
              </a:rPr>
              <a:t>emondo@internationalbudget.org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u="sng" dirty="0" smtClean="0">
                <a:latin typeface="Calibri" panose="020F0502020204030204" pitchFamily="34" charset="0"/>
              </a:rPr>
              <a:t>info@internationalbudget.org</a:t>
            </a:r>
          </a:p>
          <a:p>
            <a:pPr marL="0" indent="0">
              <a:spcBef>
                <a:spcPts val="0"/>
              </a:spcBef>
              <a:buNone/>
            </a:pPr>
            <a:endParaRPr lang="ru-RU" sz="2600" u="sng" dirty="0" smtClean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600" b="1" dirty="0" smtClean="0">
                <a:latin typeface="Calibri" panose="020F0502020204030204" pitchFamily="34" charset="0"/>
              </a:rPr>
              <a:t>И посетите страницы: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u="sng" dirty="0" smtClean="0">
                <a:latin typeface="Calibri" panose="020F0502020204030204" pitchFamily="34" charset="0"/>
              </a:rPr>
              <a:t>www.internationalbudget.org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u="sng" dirty="0" smtClean="0">
                <a:latin typeface="Calibri" panose="020F0502020204030204" pitchFamily="34" charset="0"/>
              </a:rPr>
              <a:t>http://survey.internationalbudget.org/ </a:t>
            </a:r>
            <a:r>
              <a:rPr lang="ru-RU" sz="2400" b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>		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1000" b="1" dirty="0" smtClean="0">
              <a:solidFill>
                <a:srgbClr val="E77033"/>
              </a:solidFill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1000" b="1" dirty="0" smtClean="0">
              <a:solidFill>
                <a:srgbClr val="E77033"/>
              </a:solidFill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1000" b="1" dirty="0" smtClean="0">
              <a:solidFill>
                <a:srgbClr val="E77033"/>
              </a:solidFill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1000" b="1" dirty="0" smtClean="0">
              <a:solidFill>
                <a:srgbClr val="E77033"/>
              </a:solidFill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1000" b="1" dirty="0" smtClean="0">
              <a:solidFill>
                <a:srgbClr val="E77033"/>
              </a:solidFill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4000" b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>Спасибо!</a:t>
            </a:r>
            <a:endParaRPr lang="ru-RU" sz="4000" dirty="0" smtClean="0">
              <a:latin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42E66A-3126-44C2-BE25-B90C7E6F9CE4}" type="slidenum">
              <a:rPr lang="ru-RU" altLang="en-US" smtClean="0"/>
              <a:pPr>
                <a:defRPr/>
              </a:pPr>
              <a:t>11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0287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pPr algn="ctr"/>
            <a:r>
              <a:rPr lang="ru-RU" sz="3400" b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>План презентации</a:t>
            </a:r>
            <a:endParaRPr lang="ru-RU" sz="3400" b="1" dirty="0">
              <a:solidFill>
                <a:srgbClr val="E77033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0292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ru-RU" sz="2000" dirty="0" smtClean="0"/>
              <a:t>“Откуда мы пришли?” 			                   Исследование открытости бюджета (OBS): целесообразность и (краткая) ссылка на его методологию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ru-RU" sz="2000" dirty="0" smtClean="0"/>
              <a:t>Глобальные тенденции и вызовы в сфере прозрачности бюджета. Общие выводы из последних результатов (2015) OBS.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ru-RU" sz="2000" dirty="0" smtClean="0"/>
              <a:t>Рекомендации высокого уровня относительно того, как укреплять налогово-бюджетную прозрачность, учитывая результаты 2015 г. OBS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ru-RU" sz="2000" dirty="0" smtClean="0"/>
              <a:t>Недавние и будущие направления работы МБП 	        Программа исследований, новые показатели OBS, международная и страновая поддержка</a:t>
            </a:r>
            <a:endParaRPr lang="ru-RU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DD270-E972-4555-A2C8-A9A296872A0C}" type="slidenum">
              <a:rPr lang="ru-RU" altLang="en-US" smtClean="0"/>
              <a:pPr>
                <a:defRPr/>
              </a:pPr>
              <a:t>2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416571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86800" y="6096000"/>
            <a:ext cx="381000" cy="3048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B8A2BF4-0C29-40E0-82BC-27DF4B44E7F3}" type="slidenum">
              <a:rPr lang="ru-RU" altLang="en-US" sz="12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en-US" sz="1200" dirty="0" smtClean="0"/>
          </a:p>
        </p:txBody>
      </p: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457200" y="208002"/>
            <a:ext cx="812898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3000" dirty="0" smtClean="0">
                <a:solidFill>
                  <a:srgbClr val="E77033"/>
                </a:solidFill>
                <a:latin typeface="Calibri  "/>
                <a:ea typeface="MS PGothic" panose="020B0600070205080204" pitchFamily="34" charset="-128"/>
              </a:rPr>
              <a:t>Исследование открытости бюджета 2015: </a:t>
            </a:r>
            <a:r>
              <a:rPr lang="ru-RU" altLang="en-US" sz="3000" b="1" dirty="0" smtClean="0">
                <a:solidFill>
                  <a:srgbClr val="E77033"/>
                </a:solidFill>
                <a:latin typeface="Calibri  "/>
                <a:ea typeface="MS PGothic" panose="020B0600070205080204" pitchFamily="34" charset="-128"/>
              </a:rPr>
              <a:t>ОСНОВЫ</a:t>
            </a:r>
            <a:endParaRPr lang="ru-RU" altLang="en-US" sz="3000" b="1" dirty="0">
              <a:solidFill>
                <a:srgbClr val="E77033"/>
              </a:solidFill>
              <a:latin typeface="Calibri  "/>
              <a:ea typeface="MS PGothic" panose="020B0600070205080204" pitchFamily="34" charset="-128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81000" y="914400"/>
            <a:ext cx="78486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en-US" sz="20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Независимое</a:t>
            </a:r>
          </a:p>
          <a:p>
            <a:pPr>
              <a:spcBef>
                <a:spcPct val="0"/>
              </a:spcBef>
            </a:pPr>
            <a:r>
              <a:rPr lang="ru-RU" altLang="en-US" sz="20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Сопоставимое</a:t>
            </a:r>
          </a:p>
          <a:p>
            <a:pPr>
              <a:spcBef>
                <a:spcPct val="0"/>
              </a:spcBef>
            </a:pPr>
            <a:r>
              <a:rPr lang="ru-RU" altLang="en-US" sz="20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Проводится раз в два года</a:t>
            </a:r>
          </a:p>
          <a:p>
            <a:pPr>
              <a:spcBef>
                <a:spcPct val="0"/>
              </a:spcBef>
            </a:pPr>
            <a:r>
              <a:rPr lang="ru-RU" altLang="en-US" sz="20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Основано на международных стандартах (МВФ, ОЭСР, МБП)</a:t>
            </a:r>
          </a:p>
          <a:p>
            <a:pPr>
              <a:spcBef>
                <a:spcPct val="0"/>
              </a:spcBef>
            </a:pPr>
            <a:r>
              <a:rPr lang="ru-RU" altLang="en-US" sz="20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Оценивает три основных столпа </a:t>
            </a:r>
            <a:r>
              <a:rPr lang="ru-RU" altLang="en-US" sz="2000" b="1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системы  бюджетной подотчетности</a:t>
            </a:r>
            <a:r>
              <a:rPr lang="ru-RU" altLang="en-US" sz="18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:</a:t>
            </a:r>
          </a:p>
          <a:p>
            <a:pPr>
              <a:spcBef>
                <a:spcPct val="0"/>
              </a:spcBef>
            </a:pPr>
            <a:endParaRPr lang="ru-RU" altLang="en-US" sz="1800" dirty="0" smtClean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  <a:buFontTx/>
              <a:buAutoNum type="arabicPeriod"/>
            </a:pPr>
            <a:endParaRPr lang="ru-RU" altLang="en-US" sz="1800" dirty="0" smtClean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 algn="r">
              <a:spcBef>
                <a:spcPct val="0"/>
              </a:spcBef>
              <a:buFontTx/>
              <a:buNone/>
            </a:pPr>
            <a:endParaRPr lang="ru-RU" altLang="en-US" sz="2400" b="1" dirty="0">
              <a:solidFill>
                <a:schemeClr val="tx1"/>
              </a:solidFill>
              <a:ea typeface="MS PGothic" panose="020B0600070205080204" pitchFamily="34" charset="-128"/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762000" y="3352800"/>
            <a:ext cx="7696200" cy="2435709"/>
            <a:chOff x="1295069" y="958446"/>
            <a:chExt cx="6597089" cy="2639176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1295069" y="963209"/>
              <a:ext cx="2017541" cy="1092448"/>
            </a:xfrm>
            <a:prstGeom prst="roundRect">
              <a:avLst>
                <a:gd name="adj" fmla="val 10000"/>
              </a:avLst>
            </a:prstGeom>
            <a:solidFill>
              <a:srgbClr val="00659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000" b="1" dirty="0" smtClean="0"/>
                <a:t>Прозрачность	</a:t>
              </a:r>
              <a:endParaRPr lang="ru-RU" sz="2000" b="1" dirty="0"/>
            </a:p>
          </p:txBody>
        </p:sp>
        <p:sp>
          <p:nvSpPr>
            <p:cNvPr id="14" name="Rounded Rectangle 13"/>
            <p:cNvSpPr/>
            <p:nvPr/>
          </p:nvSpPr>
          <p:spPr bwMode="auto">
            <a:xfrm>
              <a:off x="3501507" y="958446"/>
              <a:ext cx="2019128" cy="1092448"/>
            </a:xfrm>
            <a:prstGeom prst="roundRect">
              <a:avLst>
                <a:gd name="adj" fmla="val 10000"/>
              </a:avLst>
            </a:prstGeom>
            <a:solidFill>
              <a:srgbClr val="00659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000" b="1" dirty="0" smtClean="0"/>
                <a:t>Участие</a:t>
              </a:r>
              <a:endParaRPr lang="ru-RU" dirty="0"/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5746040" y="958446"/>
              <a:ext cx="2017541" cy="1090859"/>
            </a:xfrm>
            <a:prstGeom prst="roundRect">
              <a:avLst>
                <a:gd name="adj" fmla="val 10000"/>
              </a:avLst>
            </a:prstGeom>
            <a:solidFill>
              <a:srgbClr val="00659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2000" b="1" dirty="0" smtClean="0"/>
                <a:t>Надзор</a:t>
              </a:r>
              <a:endParaRPr lang="ru-RU" sz="2000" b="1" dirty="0"/>
            </a:p>
          </p:txBody>
        </p:sp>
        <p:sp>
          <p:nvSpPr>
            <p:cNvPr id="11" name="TextBox 24"/>
            <p:cNvSpPr txBox="1">
              <a:spLocks noChangeArrowheads="1"/>
            </p:cNvSpPr>
            <p:nvPr/>
          </p:nvSpPr>
          <p:spPr bwMode="auto">
            <a:xfrm>
              <a:off x="3558651" y="2163630"/>
              <a:ext cx="2047700" cy="1433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34950" indent="-234950">
                <a:spcBef>
                  <a:spcPct val="20000"/>
                </a:spcBef>
                <a:buChar char="•"/>
                <a:defRPr sz="28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9pPr>
            </a:lstStyle>
            <a:p>
              <a:pPr marL="0" indent="0">
                <a:spcBef>
                  <a:spcPct val="0"/>
                </a:spcBef>
                <a:buNone/>
              </a:pPr>
              <a:r>
                <a:rPr lang="ru-RU" altLang="en-US" sz="2000" b="1" dirty="0" smtClean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rPr>
                <a:t>16</a:t>
              </a:r>
              <a:r>
                <a:rPr lang="ru-RU" altLang="en-US" sz="2000" dirty="0" smtClean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rPr>
                <a:t> показателей по возможностям для общественного участия</a:t>
              </a:r>
              <a:endParaRPr lang="ru-RU" altLang="en-US" sz="20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2" name="TextBox 26"/>
            <p:cNvSpPr txBox="1">
              <a:spLocks noChangeArrowheads="1"/>
            </p:cNvSpPr>
            <p:nvPr/>
          </p:nvSpPr>
          <p:spPr bwMode="auto">
            <a:xfrm>
              <a:off x="1348659" y="2163631"/>
              <a:ext cx="2276662" cy="11005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34950" indent="-234950">
                <a:spcBef>
                  <a:spcPct val="20000"/>
                </a:spcBef>
                <a:buChar char="•"/>
                <a:defRPr sz="28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9pPr>
            </a:lstStyle>
            <a:p>
              <a:pPr marL="0" indent="0">
                <a:spcBef>
                  <a:spcPct val="0"/>
                </a:spcBef>
                <a:buNone/>
              </a:pPr>
              <a:r>
                <a:rPr lang="ru-RU" altLang="en-US" sz="2000" b="1" dirty="0" smtClean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rPr>
                <a:t>109</a:t>
              </a:r>
              <a:r>
                <a:rPr lang="ru-RU" altLang="en-US" sz="2000" dirty="0" smtClean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rPr>
                <a:t> показателей по прозрачности (индекс открытости бюджета)</a:t>
              </a:r>
              <a:endParaRPr lang="ru-RU" altLang="en-US" sz="20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" name="TextBox 30"/>
            <p:cNvSpPr txBox="1">
              <a:spLocks noChangeArrowheads="1"/>
            </p:cNvSpPr>
            <p:nvPr/>
          </p:nvSpPr>
          <p:spPr bwMode="auto">
            <a:xfrm>
              <a:off x="5811122" y="2163630"/>
              <a:ext cx="2081036" cy="1433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34950" indent="-234950">
                <a:spcBef>
                  <a:spcPct val="20000"/>
                </a:spcBef>
                <a:buChar char="•"/>
                <a:defRPr sz="28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rgbClr val="005580"/>
                  </a:solidFill>
                  <a:latin typeface="Arial" panose="020B0604020202020204" pitchFamily="34" charset="0"/>
                  <a:ea typeface="Osaka" pitchFamily="2" charset="-128"/>
                </a:defRPr>
              </a:lvl9pPr>
            </a:lstStyle>
            <a:p>
              <a:pPr marL="0" indent="0">
                <a:spcBef>
                  <a:spcPct val="0"/>
                </a:spcBef>
                <a:buNone/>
              </a:pPr>
              <a:r>
                <a:rPr lang="ru-RU" altLang="en-US" sz="2000" b="1" dirty="0" smtClean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rPr>
                <a:t>15</a:t>
              </a:r>
              <a:r>
                <a:rPr lang="ru-RU" altLang="en-US" sz="2000" dirty="0" smtClean="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rPr>
                <a:t> показателей по силе законодательного органа и аудиторов</a:t>
              </a:r>
              <a:endParaRPr lang="ru-RU" altLang="en-US" sz="20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152400"/>
            <a:ext cx="8458200" cy="457200"/>
          </a:xfrm>
        </p:spPr>
        <p:txBody>
          <a:bodyPr/>
          <a:lstStyle/>
          <a:p>
            <a:pPr algn="ctr"/>
            <a:r>
              <a:rPr lang="ru-RU" altLang="en-US" sz="3000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Исследование открытости бюджета: </a:t>
            </a:r>
            <a:r>
              <a:rPr lang="ru-RU" altLang="en-US" sz="3000" b="1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ЦЕЛЕСООБРАЗНОСТЬ </a:t>
            </a:r>
            <a:r>
              <a:rPr lang="ru-RU" altLang="en-US" sz="3000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и </a:t>
            </a:r>
            <a:r>
              <a:rPr lang="ru-RU" altLang="en-US" sz="3000" b="1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МЕТОДОЛОГИЯ</a:t>
            </a:r>
            <a:endParaRPr lang="ru-RU" sz="3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0292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rgbClr val="006598"/>
                </a:solidFill>
                <a:latin typeface="Calibri" panose="020F0502020204030204" pitchFamily="34" charset="0"/>
              </a:rPr>
              <a:t>ОТКУДА ВЗЯЛОСЬ OBS?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Исторически у общественности не было доступа к ключевой бюджетной информации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Бюджетная информация важна для обеспечения подотчетности правительства посредством объективного исследования  / анализа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OBS – это оценка, основанная на гражданском обществе, отвечающая на вопрос: </a:t>
            </a:r>
            <a:r>
              <a:rPr lang="ru-RU" sz="1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«Сколько бюджетной информации правительства раскрывают своим гражданам</a:t>
            </a:r>
            <a:r>
              <a:rPr lang="ru-RU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?»</a:t>
            </a:r>
            <a:endParaRPr lang="ru-RU" sz="2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ru-RU" sz="1050" b="1" dirty="0" smtClean="0">
              <a:solidFill>
                <a:srgbClr val="006598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rgbClr val="006598"/>
                </a:solidFill>
                <a:latin typeface="Calibri" panose="020F0502020204030204" pitchFamily="34" charset="0"/>
              </a:rPr>
              <a:t>ТОЧНОСТЬ И ДОСТОВЕРНОСТЬ ЧРЕЗВЫЧАЙНО ВАЖНЫ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Проводится страновой независимой ОГО, имеющей опыт в сфере УГФ</a:t>
            </a:r>
            <a:endParaRPr lang="ru-RU" sz="1800" b="1" dirty="0" smtClean="0">
              <a:solidFill>
                <a:srgbClr val="006598"/>
              </a:solidFill>
              <a:latin typeface="Calibri" panose="020F0502020204030204" pitchFamily="34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Основанные на доказательствах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Коллегиальные проверки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Проверки согласованности проводятся сотрудниками МБП 	</a:t>
            </a:r>
            <a:r>
              <a:rPr lang="ru-RU" sz="18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		  </a:t>
            </a:r>
            <a:r>
              <a:rPr lang="ru-RU" sz="1050" dirty="0" smtClean="0">
                <a:solidFill>
                  <a:srgbClr val="006598"/>
                </a:solidFill>
                <a:latin typeface="Calibri" panose="020F0502020204030204" pitchFamily="34" charset="0"/>
              </a:rPr>
              <a:t>	</a:t>
            </a:r>
            <a:endParaRPr lang="ru-RU" sz="105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 smtClean="0">
                <a:solidFill>
                  <a:srgbClr val="006598"/>
                </a:solidFill>
                <a:latin typeface="Calibri" panose="020F0502020204030204" pitchFamily="34" charset="0"/>
              </a:rPr>
              <a:t>OBS СТИМУЛИРУЕТ ДИАЛОГ И ПОЛОЖИТЕЛЬНЫЕ ИЗМЕНЕНИЯ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В процессе исследования запрашивают взгляды Правительства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Используется для правозащитной деятельности на уровне страны, региона, на международном уровне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2724B6-EB81-47B5-82F8-BF13F9EAFE22}" type="slidenum">
              <a:rPr lang="ru-RU" altLang="en-US" smtClean="0"/>
              <a:pPr>
                <a:defRPr/>
              </a:pPr>
              <a:t>4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03052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ru-RU" altLang="en-US" sz="12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en-US" sz="1200" dirty="0" smtClean="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304800" y="762000"/>
            <a:ext cx="8610600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ru-RU" altLang="en-US" sz="2200" b="1" dirty="0" smtClean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Серьезные пробелы в бюджетной информации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ru-RU" altLang="en-US" sz="1800" dirty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Глобальный средний балл </a:t>
            </a:r>
            <a:r>
              <a:rPr lang="ru-RU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45 из 100. Балл 78 стран 60 или менее, что значит, что они предоставляют </a:t>
            </a:r>
            <a:r>
              <a:rPr lang="ru-RU" altLang="en-US" sz="1800" b="1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недостаточную </a:t>
            </a:r>
            <a:r>
              <a:rPr lang="ru-RU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информацию.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ru-RU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Одна треть бюджетных документов, которые должны быть публично доступны, не доступна.  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ru-RU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Когда публикуются бюджетные документы, в них часто отсутствуют важные подробности</a:t>
            </a:r>
          </a:p>
          <a:p>
            <a:pPr marL="0" indent="0">
              <a:spcBef>
                <a:spcPct val="0"/>
              </a:spcBef>
              <a:buNone/>
            </a:pPr>
            <a:endParaRPr lang="ru-RU" altLang="en-US" sz="1800" dirty="0" smtClean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ru-RU" altLang="en-US" sz="2200" b="1" dirty="0" smtClean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Умеренный глобальный прогресс, но мало значительно улучшивших ситуацию</a:t>
            </a:r>
          </a:p>
          <a:p>
            <a:pPr marL="747713" lvl="1" indent="-347663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r>
              <a:rPr lang="ru-RU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Глобальный средний балл OBI увеличился с 43 до 46 между 2012 и 2015 гг.</a:t>
            </a:r>
          </a:p>
          <a:p>
            <a:pPr marL="747713" lvl="1" indent="-347663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r>
              <a:rPr lang="ru-RU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Наибольшие достижения у стран, которые являются наименее прозрачными</a:t>
            </a:r>
          </a:p>
          <a:p>
            <a:pPr marL="747713" lvl="1" indent="-347663">
              <a:spcBef>
                <a:spcPct val="0"/>
              </a:spcBef>
              <a:buFont typeface="Courier New" panose="02070309020205020404" pitchFamily="49" charset="0"/>
              <a:buChar char="o"/>
              <a:defRPr/>
            </a:pPr>
            <a:endParaRPr lang="ru-RU" altLang="en-US" sz="1800" b="1" dirty="0" smtClean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ru-RU" altLang="en-US" sz="2200" b="1" dirty="0" smtClean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Несмотря на проделанную работу, следует сдерживать энтузиазм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ru-RU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Улучшения пришли с </a:t>
            </a:r>
            <a:r>
              <a:rPr lang="ru-RU" altLang="en-US" sz="1800" b="1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нижней части списка</a:t>
            </a:r>
            <a:r>
              <a:rPr lang="ru-RU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. 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ru-RU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Некоторые страны </a:t>
            </a:r>
            <a:r>
              <a:rPr lang="ru-RU" altLang="en-US" sz="1800" b="1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регрессировать </a:t>
            </a:r>
            <a:r>
              <a:rPr lang="ru-RU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(Афганистан, Гондурас, Непал, Ливан).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ru-RU" altLang="en-US" sz="1800" b="1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12 стран остались внизу </a:t>
            </a:r>
            <a:r>
              <a:rPr lang="ru-RU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OBI, так как они были исследованы первыми</a:t>
            </a: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ru-RU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Страны в </a:t>
            </a:r>
            <a:r>
              <a:rPr lang="ru-RU" altLang="en-US" sz="1800" b="1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середине списка, похоже, не очень двигаются</a:t>
            </a:r>
            <a:endParaRPr lang="ru-RU" altLang="en-US" sz="1800" dirty="0" smtClean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lvl="1"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ru-RU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Во многих странах существует значительная  </a:t>
            </a:r>
            <a:r>
              <a:rPr lang="ru-RU" altLang="en-US" sz="1800" b="1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неустойчивость </a:t>
            </a:r>
            <a:r>
              <a:rPr lang="ru-RU" altLang="en-US" sz="18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в плане практик раскрытия информации.</a:t>
            </a:r>
            <a:endParaRPr lang="ru-RU" altLang="en-US" sz="1800" b="1" dirty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457200" y="131802"/>
            <a:ext cx="8153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3000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OBS 2015:</a:t>
            </a:r>
            <a:r>
              <a:rPr lang="ru-RU" altLang="en-US" sz="3000" b="1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Глобальные выводы по прозрачности</a:t>
            </a:r>
            <a:endParaRPr lang="ru-RU" altLang="en-US" sz="30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5FE6F6-22D5-4975-B883-86D99C7F8779}" type="slidenum">
              <a:rPr lang="ru-RU" altLang="en-US" sz="12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en-US" sz="1200" dirty="0" smtClean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52400" y="838200"/>
            <a:ext cx="8839200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14350" indent="-51435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ru-RU" altLang="en-US" sz="2400" b="1" dirty="0" smtClean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Большинство стран не предоставляют достаточно возможностей для участия общественности</a:t>
            </a:r>
          </a:p>
          <a:p>
            <a:pPr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ru-RU" altLang="en-US" sz="21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Средний балл только </a:t>
            </a:r>
            <a:r>
              <a:rPr lang="ru-RU" altLang="en-US" sz="2100" b="1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25</a:t>
            </a:r>
            <a:r>
              <a:rPr lang="ru-RU" altLang="en-US" sz="21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из 100.</a:t>
            </a:r>
          </a:p>
          <a:p>
            <a:pPr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ru-RU" altLang="en-US" sz="21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Только 7 стран предоставляют достаточно возможностей для общественного участия</a:t>
            </a:r>
          </a:p>
          <a:p>
            <a:pPr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ru-RU" altLang="en-US" sz="2100" b="1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Однако</a:t>
            </a:r>
            <a:r>
              <a:rPr lang="ru-RU" altLang="en-US" sz="21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: страны первопроходцы ввели инновационные механизмы для участия общественности (Бразилия, Индия, Новая Зеландия, Филиппины, Южная Корея, Великобритания, США) </a:t>
            </a:r>
          </a:p>
          <a:p>
            <a:pPr marL="457200" lvl="1" indent="0">
              <a:spcBef>
                <a:spcPct val="0"/>
              </a:spcBef>
              <a:buNone/>
            </a:pPr>
            <a:endParaRPr lang="ru-RU" altLang="en-US" sz="2000" b="1" dirty="0" smtClean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ru-RU" altLang="en-US" sz="2400" b="1" dirty="0" smtClean="0">
                <a:solidFill>
                  <a:srgbClr val="006598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Обычно отсутствует официальный надзор</a:t>
            </a:r>
          </a:p>
          <a:p>
            <a:pPr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ru-RU" altLang="en-US" sz="21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Более чем в половине изученных стран у законодательных органов нет доступа к </a:t>
            </a:r>
            <a:r>
              <a:rPr lang="ru-RU" altLang="en-US" sz="2100" b="1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независимому исследовательскому потенциалу</a:t>
            </a:r>
            <a:endParaRPr lang="ru-RU" altLang="en-US" sz="2100" dirty="0" smtClean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ru-RU" altLang="en-US" sz="21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В одной трети стран законодательным органам не дают достаточно времени для </a:t>
            </a:r>
            <a:r>
              <a:rPr lang="ru-RU" altLang="en-US" sz="2100" b="1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просмотра бюджетного предложения, </a:t>
            </a:r>
            <a:r>
              <a:rPr lang="ru-RU" altLang="en-US" sz="21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до его принятия</a:t>
            </a:r>
          </a:p>
          <a:p>
            <a:pPr>
              <a:spcBef>
                <a:spcPct val="0"/>
              </a:spcBef>
              <a:buFont typeface="Courier New" panose="02070309020205020404" pitchFamily="49" charset="0"/>
              <a:buChar char="o"/>
            </a:pPr>
            <a:r>
              <a:rPr lang="ru-RU" altLang="en-US" sz="2100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В большинстве стран у высших органов финансового контроля </a:t>
            </a:r>
            <a:r>
              <a:rPr lang="ru-RU" altLang="en-US" sz="2100" b="1" dirty="0" smtClean="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слабые или просто отсутствующие системы обеспечения качества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208002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OBS 2015:</a:t>
            </a:r>
            <a:r>
              <a:rPr lang="ru-RU" altLang="en-US" b="1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Глобальные выводы по участию и надзору</a:t>
            </a:r>
            <a:endParaRPr lang="ru-RU" altLang="en-US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76200" y="157163"/>
            <a:ext cx="88773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2400" b="1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OBS 2015 резюме: </a:t>
            </a:r>
            <a:r>
              <a:rPr lang="ru-RU" altLang="en-US" sz="2400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Немногие страны работают </a:t>
            </a:r>
            <a:r>
              <a:rPr lang="ru-RU" altLang="en-US" sz="2400" u="sng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удовлетворительно</a:t>
            </a:r>
            <a:r>
              <a:rPr lang="ru-RU" altLang="en-US" sz="2400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по </a:t>
            </a:r>
            <a:r>
              <a:rPr lang="ru-RU" altLang="en-US" sz="2400" dirty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всем аспектам бюджетной подотчетности </a:t>
            </a:r>
            <a:r>
              <a:rPr lang="ru-RU" altLang="en-US" sz="2400" dirty="0" smtClean="0">
                <a:solidFill>
                  <a:srgbClr val="E77033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OBS</a:t>
            </a:r>
            <a:endParaRPr lang="ru-RU" altLang="en-US" sz="24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720607"/>
              </p:ext>
            </p:extLst>
          </p:nvPr>
        </p:nvGraphicFramePr>
        <p:xfrm>
          <a:off x="152400" y="1310181"/>
          <a:ext cx="8610600" cy="4205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885"/>
                <a:gridCol w="1167885"/>
                <a:gridCol w="1401462"/>
                <a:gridCol w="987401"/>
                <a:gridCol w="1268887"/>
                <a:gridCol w="1279202"/>
                <a:gridCol w="1337878"/>
              </a:tblGrid>
              <a:tr h="60903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0 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из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4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91440" marB="0">
                    <a:solidFill>
                      <a:srgbClr val="0055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lang="en-US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из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4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91440" marB="0">
                    <a:solidFill>
                      <a:srgbClr val="0055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2 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из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4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91440" marB="0">
                    <a:solidFill>
                      <a:srgbClr val="0055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3 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из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4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91440" marB="0">
                    <a:solidFill>
                      <a:srgbClr val="0055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4 </a:t>
                      </a:r>
                      <a:r>
                        <a:rPr lang="ru-RU" sz="1800" dirty="0" smtClean="0">
                          <a:solidFill>
                            <a:schemeClr val="bg1"/>
                          </a:solidFill>
                        </a:rPr>
                        <a:t>из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 4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91440" marB="0">
                    <a:solidFill>
                      <a:srgbClr val="005580"/>
                    </a:solidFill>
                  </a:tcPr>
                </a:tc>
              </a:tr>
              <a:tr h="3567187"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Афганистан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Алжир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Азербайджан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Бенин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Боливия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Буркина Фасо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Камбоджа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Камерун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Китай 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Дем. Республика Конго 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Египет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Экваториальная Гвинея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Фиджи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Ирак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Иордания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Ливан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Либерия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Марокко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solidFill>
                      <a:srgbClr val="E77033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Мозамбик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Мьянма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Папуа Новая Гвинея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Катар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Руанда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Сан-Томе и Принсипи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Саудовская Аравия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Судан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Танзания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Тунис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Йемен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Замбия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Зимбабве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solidFill>
                      <a:srgbClr val="E77033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Албания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Аргентина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Бангладеш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Босния и Герцеговина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Чад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Хорватия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Доминиканская Республика</a:t>
                      </a: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Эквадор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Гана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Гватемала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Гондурас</a:t>
                      </a: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Венгрия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Индия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Казахстан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Кения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Кыргызская Республика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Македония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Малайзия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Мали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Намибия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Непал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Никарагуа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Нигер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Нигерия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Пакистан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Сенегал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Сербия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Сьерра-Леоне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Словакия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Испания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Шри-Ланка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Таиланд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Восточный Тимор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Турция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Венесуэла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/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/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Ботсвана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Болгария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Чили 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Колумбия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 defTabSz="1082675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Коста-Рика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Эль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 Сальвадор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Индонезия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Малави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Мексика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Монголия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Польша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Румыния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Таджикистан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Тринидад и Тобаго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Уганда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Украина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Великобритания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Вьетнам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solidFill>
                      <a:srgbClr val="E77033">
                        <a:alpha val="1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2238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Чешская Республика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22238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Франция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22238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Грузия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22238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Германия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22238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Италия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22238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Новая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 Зеландия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22238" indent="0"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Перу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22238" indent="0"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Филиппины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22238" indent="0"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Португалия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22238" indent="0"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Россия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22238" indent="0"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Словения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22238" indent="0"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Южная Корея</a:t>
                      </a:r>
                      <a:endParaRPr lang="en-US" sz="10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22238" indent="0" algn="l"/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Швеция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2238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Бразилия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22238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Норвегия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22238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Южная Африка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22238" indent="0" algn="l"/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Соединенные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</a:rPr>
                        <a:t> Штаты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91440" marB="0">
                    <a:solidFill>
                      <a:srgbClr val="E77033">
                        <a:alpha val="19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33537" y="5148245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32 страны</a:t>
            </a:r>
            <a:endParaRPr lang="ru-RU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50987" y="5148245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35 стран</a:t>
            </a:r>
            <a:endParaRPr lang="ru-RU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041600" y="5148246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18 стран</a:t>
            </a:r>
            <a:endParaRPr lang="ru-RU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232213" y="5148246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13 стран</a:t>
            </a:r>
            <a:endParaRPr lang="ru-RU" sz="1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558093" y="5148246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4 страны</a:t>
            </a:r>
            <a:endParaRPr lang="ru-RU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5613737"/>
            <a:ext cx="8403913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alibri" panose="020F0502020204030204" pitchFamily="34" charset="0"/>
              </a:rPr>
              <a:t>ПРИМЕЧАНИЕ</a:t>
            </a:r>
            <a:r>
              <a:rPr lang="ru-RU" sz="2000" dirty="0" smtClean="0">
                <a:latin typeface="Calibri" panose="020F0502020204030204" pitchFamily="34" charset="0"/>
              </a:rPr>
              <a:t>: “</a:t>
            </a:r>
            <a:r>
              <a:rPr lang="ru-RU" sz="2000" u="sng" dirty="0" smtClean="0">
                <a:latin typeface="Calibri" panose="020F0502020204030204" pitchFamily="34" charset="0"/>
              </a:rPr>
              <a:t>Удовлетворительно</a:t>
            </a:r>
            <a:r>
              <a:rPr lang="ru-RU" sz="2000" dirty="0" smtClean="0">
                <a:latin typeface="Calibri" panose="020F0502020204030204" pitchFamily="34" charset="0"/>
              </a:rPr>
              <a:t>” относится к баллам выше 60 по трем столпам экосистемы бюджетной подотчетности: прозрачность, участие и две меры, из которых состоит надзор (законодательная сила и сила ВОФК). </a:t>
            </a:r>
            <a:endParaRPr lang="ru-RU" sz="2000" dirty="0">
              <a:latin typeface="Calibri" panose="020F0502020204030204" pitchFamily="34" charset="0"/>
            </a:endParaRPr>
          </a:p>
        </p:txBody>
      </p:sp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6800" y="6324600"/>
            <a:ext cx="381000" cy="304800"/>
          </a:xfrm>
        </p:spPr>
        <p:txBody>
          <a:bodyPr/>
          <a:lstStyle/>
          <a:p>
            <a:pPr algn="ctr">
              <a:defRPr/>
            </a:pPr>
            <a:r>
              <a:rPr lang="ru-RU" altLang="en-US" dirty="0" smtClean="0"/>
              <a:t>8</a:t>
            </a:r>
            <a:endParaRPr lang="ru-RU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537882"/>
          </a:xfrm>
        </p:spPr>
        <p:txBody>
          <a:bodyPr/>
          <a:lstStyle/>
          <a:p>
            <a:pPr algn="ctr"/>
            <a:r>
              <a:rPr lang="ru-RU" sz="3000" dirty="0" smtClean="0">
                <a:solidFill>
                  <a:srgbClr val="E77033"/>
                </a:solidFill>
                <a:latin typeface="Calibri" panose="020F0502020204030204" pitchFamily="34" charset="0"/>
              </a:rPr>
              <a:t>OBS 2015:</a:t>
            </a:r>
            <a:r>
              <a:rPr lang="ru-RU" sz="3000" b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> Рекомендации высокого уровня </a:t>
            </a:r>
            <a:endParaRPr lang="ru-RU" sz="3000" b="1" dirty="0">
              <a:solidFill>
                <a:srgbClr val="E77033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5105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sz="1800" b="1" dirty="0" smtClean="0">
                <a:latin typeface="Calibri" panose="020F0502020204030204" pitchFamily="34" charset="0"/>
              </a:rPr>
              <a:t>Публикация всех 8 основных бюджетных документов</a:t>
            </a: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. Россия и Кыргызская Республика преуспели в своевременной публикации всех эти документов, так что любая страна сможет сделать это.</a:t>
            </a:r>
            <a:endParaRPr lang="ru-RU" sz="18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ru-RU" sz="1800" b="1" dirty="0" smtClean="0">
                <a:latin typeface="Calibri" panose="020F0502020204030204" pitchFamily="34" charset="0"/>
              </a:rPr>
              <a:t>Повышение комплексного характера бюджетных документов</a:t>
            </a: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. Публикация документов – это важный первый шаг для повышения прозрачности, но информация, включаемая в них, должна быть достаточно подробной, чтобы пользователи могли понимать, анализировать, обсуждать, задавать вопросы, повышать осведомленность, вести диалог, чтобы было доверие.</a:t>
            </a:r>
            <a:endParaRPr lang="ru-RU" sz="18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ru-RU" sz="1800" b="1" dirty="0" smtClean="0">
                <a:latin typeface="Calibri" panose="020F0502020204030204" pitchFamily="34" charset="0"/>
              </a:rPr>
              <a:t>Коллегиальное обучение </a:t>
            </a: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по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Подготовке и публикации документов (процесс, продолжительность и сроки)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Механизмы и законодательство для участия общественности</a:t>
            </a:r>
          </a:p>
          <a:p>
            <a:pPr lvl="1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Взаимодействие с институтами, осуществляющими надзор (ВОФК и законодательный орган)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ru-RU" sz="1800" b="1" dirty="0" smtClean="0">
                <a:latin typeface="Calibri" panose="020F0502020204030204" pitchFamily="34" charset="0"/>
              </a:rPr>
              <a:t>Консультации с гражданским обществом </a:t>
            </a: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в отношении того, какого рода участие общественности будет по их мнению полезно для страны. Механизм может и должен быть адаптирован из других стран, но есть ряд вариантов, из которых можно выбирать, важно идентифицировать наиболее подходящие.</a:t>
            </a:r>
            <a:endParaRPr lang="ru-RU" sz="2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DD270-E972-4555-A2C8-A9A296872A0C}" type="slidenum">
              <a:rPr lang="ru-RU" altLang="en-US" smtClean="0"/>
              <a:pPr>
                <a:defRPr/>
              </a:pPr>
              <a:t>8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51134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>Основные выводы МБП</a:t>
            </a:r>
            <a:r>
              <a:rPr lang="ru-RU" sz="3200" dirty="0" smtClean="0">
                <a:solidFill>
                  <a:srgbClr val="E77033"/>
                </a:solidFill>
                <a:latin typeface="Calibri" panose="020F0502020204030204" pitchFamily="34" charset="0"/>
              </a:rPr>
              <a:t> из 2015 OBS</a:t>
            </a:r>
            <a:endParaRPr lang="ru-RU" sz="3200" dirty="0">
              <a:solidFill>
                <a:srgbClr val="E77033"/>
              </a:solidFill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029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ru-RU" sz="1800" b="1" dirty="0" smtClean="0">
                <a:latin typeface="Calibri" panose="020F0502020204030204" pitchFamily="34" charset="0"/>
              </a:rPr>
              <a:t>Как улучшать ситуацию в странах, которые «застряли» в середине списка OBI? </a:t>
            </a: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Были проведены первичные исследования (“</a:t>
            </a:r>
            <a:r>
              <a:rPr lang="ru-RU" sz="18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страны середины списка Индекса открытости бюджета: нахождение пути к 61”</a:t>
            </a: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); проводятся дальнейшие исследования</a:t>
            </a:r>
          </a:p>
          <a:p>
            <a:pPr>
              <a:spcAft>
                <a:spcPts val="600"/>
              </a:spcAft>
            </a:pPr>
            <a:endParaRPr lang="ru-RU" sz="100" b="1" dirty="0" smtClean="0">
              <a:latin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18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Как обеспечить устойчивость?</a:t>
            </a:r>
            <a:r>
              <a:rPr lang="ru-RU" sz="1800" dirty="0" smtClean="0">
                <a:latin typeface="Calibri" panose="020F0502020204030204" pitchFamily="34" charset="0"/>
                <a:sym typeface="Wingdings" panose="05000000000000000000" pitchFamily="2" charset="2"/>
              </a:rPr>
              <a:t>  </a:t>
            </a:r>
            <a:r>
              <a:rPr lang="ru-RU" sz="1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Неустойчивость </a:t>
            </a: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в плане прозрачности серьезный вопрос.  Дальнейшие исследования должны / будут проводиться в этой связи, в частности, в отношении стимулов и прогресса в плане институционализации</a:t>
            </a:r>
            <a:endParaRPr lang="ru-RU" sz="1800" dirty="0" smtClean="0">
              <a:solidFill>
                <a:schemeClr val="tx1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endParaRPr lang="ru-RU" sz="100" dirty="0" smtClean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r>
              <a:rPr lang="ru-RU" sz="18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Строится международный консенсус в отношении общественного участия. </a:t>
            </a:r>
            <a:r>
              <a:rPr lang="ru-RU" sz="1800" b="1" dirty="0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Но </a:t>
            </a: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нам нужно следующее: сбор больших и лучших данных; страновые примеры и практические примеры; показатели должны быть лучше увязаны с международными принципами</a:t>
            </a:r>
            <a:endParaRPr lang="ru-RU" sz="1800" b="1" dirty="0" smtClean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>
              <a:spcAft>
                <a:spcPts val="600"/>
              </a:spcAft>
              <a:buNone/>
            </a:pPr>
            <a:endParaRPr lang="ru-RU" sz="100" b="1" dirty="0" smtClean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>
              <a:spcAft>
                <a:spcPts val="600"/>
              </a:spcAft>
            </a:pPr>
            <a:r>
              <a:rPr lang="ru-RU" sz="18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Это касается не только налогово-бюджетной прозрачности!</a:t>
            </a:r>
            <a:r>
              <a:rPr lang="ru-RU" sz="1800" b="1" dirty="0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Нужно рассматривать всю </a:t>
            </a:r>
            <a:r>
              <a:rPr lang="ru-RU" sz="1800" b="1" dirty="0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систему подотчетности </a:t>
            </a:r>
            <a:r>
              <a:rPr lang="ru-RU" sz="1800" dirty="0" smtClean="0">
                <a:solidFill>
                  <a:schemeClr val="tx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целиком: налогово-бюджетная прозрачность, общественное участие и надзор (со стороны официальных институтов и граждан)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DD270-E972-4555-A2C8-A9A296872A0C}" type="slidenum">
              <a:rPr lang="ru-RU" altLang="en-US" smtClean="0"/>
              <a:pPr>
                <a:defRPr/>
              </a:pPr>
              <a:t>9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38974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HD:Users:rkilmer:Desktop:Microsoft Office 2004:Templates:Presentations:Designs:Blank Presentation</Template>
  <TotalTime>5592</TotalTime>
  <Words>1116</Words>
  <Application>Microsoft Office PowerPoint</Application>
  <PresentationFormat>On-screen Show (4:3)</PresentationFormat>
  <Paragraphs>240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ＭＳ Ｐゴシック</vt:lpstr>
      <vt:lpstr>ＭＳ Ｐゴシック</vt:lpstr>
      <vt:lpstr>Arial</vt:lpstr>
      <vt:lpstr>Calibri</vt:lpstr>
      <vt:lpstr>Calibri  </vt:lpstr>
      <vt:lpstr>Courier New</vt:lpstr>
      <vt:lpstr>Osaka</vt:lpstr>
      <vt:lpstr>Wingdings</vt:lpstr>
      <vt:lpstr>Blank Presentation</vt:lpstr>
      <vt:lpstr>Налогово-бюджетная прозрачность: что это значит сегодня? Уроки, извлеченные МБП из исследования открытости бюджета 2015 г., и будущая работа</vt:lpstr>
      <vt:lpstr>План презентации</vt:lpstr>
      <vt:lpstr>PowerPoint Presentation</vt:lpstr>
      <vt:lpstr>Исследование открытости бюджета: ЦЕЛЕСООБРАЗНОСТЬ и МЕТОДОЛОГИЯ</vt:lpstr>
      <vt:lpstr>PowerPoint Presentation</vt:lpstr>
      <vt:lpstr>PowerPoint Presentation</vt:lpstr>
      <vt:lpstr>PowerPoint Presentation</vt:lpstr>
      <vt:lpstr>OBS 2015: Рекомендации высокого уровня </vt:lpstr>
      <vt:lpstr>Основные выводы МБП из 2015 OBS</vt:lpstr>
      <vt:lpstr>Что дальше для МБП?  </vt:lpstr>
      <vt:lpstr>PowerPoint Presentation</vt:lpstr>
    </vt:vector>
  </TitlesOfParts>
  <Company>Matrix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Goes Here</dc:title>
  <dc:creator>Matrix</dc:creator>
  <cp:lastModifiedBy>Ksenia Galantsova</cp:lastModifiedBy>
  <cp:revision>200</cp:revision>
  <dcterms:created xsi:type="dcterms:W3CDTF">2008-06-23T16:25:12Z</dcterms:created>
  <dcterms:modified xsi:type="dcterms:W3CDTF">2016-06-24T09:01:34Z</dcterms:modified>
</cp:coreProperties>
</file>