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749" r:id="rId3"/>
    <p:sldId id="789" r:id="rId4"/>
    <p:sldId id="836" r:id="rId5"/>
    <p:sldId id="790" r:id="rId6"/>
    <p:sldId id="830" r:id="rId7"/>
    <p:sldId id="831" r:id="rId8"/>
    <p:sldId id="832" r:id="rId9"/>
    <p:sldId id="834" r:id="rId10"/>
    <p:sldId id="835" r:id="rId11"/>
    <p:sldId id="829" r:id="rId12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3">
          <p15:clr>
            <a:srgbClr val="A4A3A4"/>
          </p15:clr>
        </p15:guide>
        <p15:guide id="2" pos="221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Hughes" initials="R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8000"/>
    <a:srgbClr val="000000"/>
    <a:srgbClr val="800000"/>
    <a:srgbClr val="000066"/>
    <a:srgbClr val="FF6600"/>
    <a:srgbClr val="996600"/>
    <a:srgbClr val="006600"/>
    <a:srgbClr val="FF99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9543" autoAdjust="0"/>
  </p:normalViewPr>
  <p:slideViewPr>
    <p:cSldViewPr>
      <p:cViewPr varScale="1">
        <p:scale>
          <a:sx n="117" d="100"/>
          <a:sy n="117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94" y="-78"/>
      </p:cViewPr>
      <p:guideLst>
        <p:guide orient="horz" pos="2933"/>
        <p:guide pos="221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2" tIns="45787" rIns="91572" bIns="45787" numCol="1" anchor="t" anchorCtr="0" compatLnSpc="1">
            <a:prstTxWarp prst="textNoShape">
              <a:avLst/>
            </a:prstTxWarp>
          </a:bodyPr>
          <a:lstStyle>
            <a:lvl1pPr algn="l" defTabSz="91496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77" y="0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2" tIns="45787" rIns="91572" bIns="45787" numCol="1" anchor="t" anchorCtr="0" compatLnSpc="1">
            <a:prstTxWarp prst="textNoShape">
              <a:avLst/>
            </a:prstTxWarp>
          </a:bodyPr>
          <a:lstStyle>
            <a:lvl1pPr algn="r" defTabSz="91496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5089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2" tIns="45787" rIns="91572" bIns="45787" numCol="1" anchor="b" anchorCtr="0" compatLnSpc="1">
            <a:prstTxWarp prst="textNoShape">
              <a:avLst/>
            </a:prstTxWarp>
          </a:bodyPr>
          <a:lstStyle>
            <a:lvl1pPr algn="l" defTabSz="91496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77" y="8845089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2" tIns="45787" rIns="91572" bIns="45787" numCol="1" anchor="b" anchorCtr="0" compatLnSpc="1">
            <a:prstTxWarp prst="textNoShape">
              <a:avLst/>
            </a:prstTxWarp>
          </a:bodyPr>
          <a:lstStyle>
            <a:lvl1pPr algn="r" defTabSz="91496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68024AD-0859-4334-97C1-F4D52B28F111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132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34" tIns="45268" rIns="90534" bIns="4526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77" y="0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34" tIns="45268" rIns="90534" bIns="4526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4" y="4423331"/>
            <a:ext cx="5621648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34" tIns="45268" rIns="90534" bIns="45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5089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34" tIns="45268" rIns="90534" bIns="45268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77" y="8845089"/>
            <a:ext cx="304492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34" tIns="45268" rIns="90534" bIns="452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A0D58CA-9F49-4A27-A831-D9FED8A7D327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856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739" y="4429623"/>
            <a:ext cx="5621648" cy="4190524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164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0197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862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821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8849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3518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0268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5870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27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27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035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0" y="16129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  <p:pic>
        <p:nvPicPr>
          <p:cNvPr id="5" name="Picture 9" descr="webpi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5613" y="5738291"/>
            <a:ext cx="1315553" cy="88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66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58715-F247-4466-9586-FE23B4293013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84D8F-BCC9-4914-9A66-F16DF5E641A3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F35A6-39C6-4B23-BE02-D3F3183FFD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DAF30-2324-4744-90B8-C209C0A6973D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E2409-82F5-4F6B-8709-73BBA561B3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4AAA7-1EC1-4351-9393-19E076B88FA8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1C322-26C0-4973-B24B-58450906D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7077C-BF69-440B-A11A-38B7A1D58E80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6E41F-D730-4460-A095-8E441A0F5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6200"/>
            <a:ext cx="8229600" cy="604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86BB6-8E3C-4C37-9E3D-637A3A3F6141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A27A8-29AF-4DFD-9EE8-0FECFA2F62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842BDA-8387-46E1-BA5F-9E44F9BA7782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AE2223-78B1-442A-9FF9-89E91986AB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7FDED-8FB5-4F5B-88ED-44889FBC5CCC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9FE57-B04B-4B7C-816D-A15AF5362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5C0E-D2F5-433E-BC2F-8FE6522A9B7A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90B0-7E9D-4D94-9CDC-887F82336E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7AA75-9CDE-43C6-AB7F-01D5C73337A7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8A304A-2A52-4088-8CAF-2E75BA7CCC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CD866-9FB5-406D-8631-0F1330BE36C0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E71F4-BD95-4845-9E24-D67667EF0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81C51-4156-4A50-A512-153AA3057CC5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17803-2800-4867-BEDA-65382B359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3359-38D8-4ACF-893C-04D0D3711905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3155D-84CD-48C0-9F06-F0DF4E61AB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E8953-8FC4-4EF3-86BD-DD17A4A44253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58960-875C-4DF9-BBA4-AFD8153C16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CC637-0F2D-40CE-9CFE-D70E87D0F592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91687-06A5-4701-B6D2-8EBA4AB424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C8343F-3D84-4682-A9E5-D6EE1187E7B4}" type="datetime1">
              <a:rPr lang="en-US" smtClean="0"/>
              <a:pPr>
                <a:defRPr/>
              </a:pPr>
              <a:t>6/24/2016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600">
                <a:solidFill>
                  <a:schemeClr val="bg1"/>
                </a:solidFill>
              </a:defRPr>
            </a:lvl1pPr>
          </a:lstStyle>
          <a:p>
            <a:fld id="{93240BDF-807B-469F-AA9A-587A43BB6CE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fadlogo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66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035175"/>
            <a:ext cx="7772400" cy="14700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cene3d>
              <a:camera prst="obliqueTopLef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1" hangingPunct="1"/>
            <a:r>
              <a:rPr lang="en-US" sz="3200" dirty="0" smtClean="0">
                <a:solidFill>
                  <a:srgbClr val="800000"/>
                </a:solidFill>
              </a:rPr>
              <a:t>Kodeks fiskalne transparentnosti i</a:t>
            </a:r>
            <a:r>
              <a:t/>
            </a:r>
            <a:br/>
            <a:r>
              <a:rPr lang="en-US" sz="3200" dirty="0" smtClean="0">
                <a:solidFill>
                  <a:srgbClr val="800000"/>
                </a:solidFill>
              </a:rPr>
              <a:t>ocjena fiskalne transparentnosti</a:t>
            </a:r>
            <a:endParaRPr lang="hr-HR" sz="3200" dirty="0" smtClean="0">
              <a:solidFill>
                <a:schemeClr val="accent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447800"/>
          </a:xfrm>
          <a:effectLst/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Johann Seiwald</a:t>
            </a:r>
          </a:p>
          <a:p>
            <a:pPr eaLnBrk="1" hangingPunct="1">
              <a:lnSpc>
                <a:spcPct val="80000"/>
              </a:lnSpc>
            </a:pPr>
            <a:endParaRPr lang="hr-HR" sz="20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r-HR" sz="2000" dirty="0" smtClean="0">
              <a:solidFill>
                <a:srgbClr val="99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996600"/>
                </a:solidFill>
              </a:rPr>
              <a:t>Ljubljana, 29. lipnja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III. Nova evaluacija fiskalne transparentnosti: </a:t>
            </a:r>
            <a:r>
              <a:t/>
            </a:r>
            <a:br/>
            <a:r>
              <a:rPr lang="en-US" sz="2400" b="0" dirty="0">
                <a:solidFill>
                  <a:srgbClr val="000066"/>
                </a:solidFill>
              </a:rPr>
              <a:t>e. raspored akcijskog plana</a:t>
            </a:r>
            <a:endParaRPr lang="hr-HR" sz="2400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10</a:t>
            </a:fld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2059349" y="1295400"/>
            <a:ext cx="5032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Irski akcijski plan fiskalne transparentnosti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60266"/>
              </p:ext>
            </p:extLst>
          </p:nvPr>
        </p:nvGraphicFramePr>
        <p:xfrm>
          <a:off x="304800" y="1828800"/>
          <a:ext cx="8610601" cy="4758542"/>
        </p:xfrm>
        <a:graphic>
          <a:graphicData uri="http://schemas.openxmlformats.org/drawingml/2006/table">
            <a:tbl>
              <a:tblPr/>
              <a:tblGrid>
                <a:gridCol w="1734509"/>
                <a:gridCol w="1300882"/>
                <a:gridCol w="1424776"/>
                <a:gridCol w="1424776"/>
                <a:gridCol w="1362829"/>
                <a:gridCol w="1362829"/>
              </a:tblGrid>
              <a:tr h="263275">
                <a:tc>
                  <a:txBody>
                    <a:bodyPr/>
                    <a:lstStyle/>
                    <a:p>
                      <a:pPr marL="347345" marR="0" indent="-347345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>
                          <a:solidFill>
                            <a:srgbClr val="000000"/>
                          </a:solidFill>
                          <a:latin typeface="Arial"/>
                        </a:rPr>
                        <a:t>Aktivnost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2013.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2014.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2015.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2016.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2017.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7983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>
                          <a:solidFill>
                            <a:srgbClr val="000000"/>
                          </a:solidFill>
                          <a:latin typeface="Arial"/>
                        </a:rPr>
                        <a:t>1. Proširiti institucionalno pokriće proračuna, statističkih podataka i računa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9711">
                <a:tc>
                  <a:txBody>
                    <a:bodyPr/>
                    <a:lstStyle/>
                    <a:p>
                      <a:pPr marL="114300" marR="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050"/>
                        <a:t>a. Predstaviti sve prihode i rashode subjekata središnje države u bruto iznosu u proračunskoj dokumentaciji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Uključiti Nacionalni mirovinski rezervni fond (NPRF) u proračunsku dokumentaciju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Uključiti ne-komercijalna poludržavna tijela u proračunsku dokumentaciju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Uključiti sve subjekte središnje države u proračunsku dokumentaciju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Integrirati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 ne-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komercijalna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poludržavna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tijela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 u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odjelna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Arial"/>
                        </a:rPr>
                        <a:t>glasanja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575">
                <a:tc>
                  <a:txBody>
                    <a:bodyPr/>
                    <a:lstStyle/>
                    <a:p>
                      <a:pPr marL="114300" marR="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latin typeface="Arial"/>
                        </a:rPr>
                        <a:t>b. K</a:t>
                      </a:r>
                      <a:r>
                        <a:rPr lang="en-US" sz="1050" b="1">
                          <a:solidFill>
                            <a:srgbClr val="000000"/>
                          </a:solidFill>
                          <a:latin typeface="Arial"/>
                        </a:rPr>
                        <a:t>ombinirati financijske izvještaje i odobrena sredstva u konsolidirani financijski izvještaj središnje države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Arial"/>
                        </a:rPr>
                        <a:t>Kombinirati informacije u napomenama s izvještajem o odobrenim sredstva za izradu sažetog izvještaja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Kombinirati financijske izvještaje i izvještaje o odobrenim sredstvima u djelomični financijski izvještaj središnje države temeljen na postojećim računovodstvenim politikama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Uključiti Strateški fond za inovacije i NPRF u djelomični financijski izvještaj središnje države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Uključiti ne-komercijalna poludržavna tijela u konsolidirani privremen financijski izvještaj središnje države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Pripremiti sveobuhvatan konsolidirani financijski izvještaj središnje države za reviziju od strane vrhovne revizijske institucije (kontrolora i glavnog revizora).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575">
                <a:tc>
                  <a:txBody>
                    <a:bodyPr/>
                    <a:lstStyle/>
                    <a:p>
                      <a:pPr marL="137160" marR="0" indent="-13716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latin typeface="Arial"/>
                        </a:rPr>
                        <a:t>c. Pružiti pregled bruto iznosa prihoda i rashoda središnje države te njezinih podsektora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Pomiriti bruto iznose prihoda i rashoda državne blagajne i opće države u proračunu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Pružiti sažetak bruto iznosa prihoda i rashoda središnje države u proračunu  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</a:rPr>
                        <a:t>Pružiti sažetak bruto iznosa prihoda i rashoda središnje, lokalne i opće razine vlasti u proračunu  </a:t>
                      </a:r>
                      <a:endParaRPr lang="hr-HR" sz="10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Objaviti tromjesečne statističke podatke o bruto iznosima prihoda i rashoda središnjih, lokalnih i općih državnih sektora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</a:rPr>
                        <a:t>Objaviti mjesečne statističke podatke o bruto iznosima prihoda i rashoda središnjih, lokalnih i općih državnih sektora</a:t>
                      </a:r>
                      <a:endParaRPr lang="hr-HR" sz="105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31463" marB="314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IV. Evaluacija fiskalne transparentnosti: </a:t>
            </a:r>
            <a:r>
              <a:t/>
            </a:r>
            <a:br/>
            <a:r>
              <a:rPr lang="en-US" sz="2300" b="0" dirty="0" smtClean="0">
                <a:solidFill>
                  <a:srgbClr val="000066"/>
                </a:solidFill>
              </a:rPr>
              <a:t>Potencijalne prednosti za korisnike</a:t>
            </a:r>
            <a:endParaRPr lang="hr-HR" sz="2300" b="0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000" dirty="0" smtClean="0"/>
              <a:t>Državna tijela</a:t>
            </a:r>
          </a:p>
          <a:p>
            <a:pPr lvl="1"/>
            <a:r>
              <a:rPr lang="en-US" sz="2000" dirty="0" smtClean="0"/>
              <a:t>Jasnija slika njihove pozicije u odnosu na međunarodne standarde </a:t>
            </a:r>
          </a:p>
          <a:p>
            <a:pPr lvl="1"/>
            <a:r>
              <a:rPr lang="en-US" sz="2000" dirty="0" smtClean="0"/>
              <a:t>Akcijski plan s boljim prioritetima i rasporedom za rješavanje nedostataka u izvještavanju</a:t>
            </a:r>
          </a:p>
          <a:p>
            <a:pPr lvl="1"/>
            <a:r>
              <a:rPr lang="en-US" sz="2000" dirty="0" smtClean="0"/>
              <a:t>Mnoštvo podataka za rješavanje tih nedostataka</a:t>
            </a:r>
          </a:p>
          <a:p>
            <a:pPr lvl="1"/>
            <a:endParaRPr lang="hr-HR" sz="2000" dirty="0" smtClean="0"/>
          </a:p>
          <a:p>
            <a:r>
              <a:rPr lang="en-US" sz="2000" dirty="0" smtClean="0"/>
              <a:t>Građani, tržišta i međunarodna zajednica</a:t>
            </a:r>
          </a:p>
          <a:p>
            <a:pPr lvl="1"/>
            <a:r>
              <a:rPr lang="en-US" sz="2000" dirty="0" smtClean="0"/>
              <a:t>Bolja baza podataka koji dokazuju potrebu za poboljšanjem transparentnosti</a:t>
            </a:r>
          </a:p>
          <a:p>
            <a:pPr lvl="1"/>
            <a:r>
              <a:rPr lang="en-US" sz="2000" dirty="0" smtClean="0"/>
              <a:t>Olakšava usporedbe praksi u pogledu fiskalne transparentnosti među zemljama</a:t>
            </a:r>
          </a:p>
          <a:p>
            <a:pPr lvl="1"/>
            <a:r>
              <a:rPr lang="en-US" sz="2000" dirty="0" smtClean="0"/>
              <a:t>Utvrđivanje nepoznanica pruža bolji temelj za ocjenu rizika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>
                <a:solidFill>
                  <a:srgbClr val="800000"/>
                </a:solidFill>
              </a:rPr>
              <a:pPr/>
              <a:t>11</a:t>
            </a:fld>
            <a:endParaRPr lang="hr-HR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3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228600" y="2743200"/>
            <a:ext cx="2103120" cy="82296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1"/>
                </a:solidFill>
              </a:rPr>
              <a:t>Kvazi-fiskalne aktivnosti državnih poduzeća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28600" y="1752600"/>
            <a:ext cx="2103120" cy="822960"/>
          </a:xfrm>
          <a:prstGeom prst="roundRect">
            <a:avLst/>
          </a:prstGeom>
          <a:solidFill>
            <a:srgbClr val="00206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1"/>
                </a:solidFill>
              </a:rPr>
              <a:t>Izmjene deficita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228600" y="4724400"/>
            <a:ext cx="2103120" cy="822960"/>
          </a:xfrm>
          <a:prstGeom prst="roundRect">
            <a:avLst/>
          </a:prstGeom>
          <a:solidFill>
            <a:srgbClr val="008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400" dirty="0" smtClean="0">
                <a:solidFill>
                  <a:schemeClr val="bg1"/>
                </a:solidFill>
              </a:rPr>
              <a:t>Makroekonomski šokovi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28600" y="3733800"/>
            <a:ext cx="2103120" cy="822960"/>
          </a:xfrm>
          <a:prstGeom prst="roundRect">
            <a:avLst/>
          </a:prstGeom>
          <a:solidFill>
            <a:srgbClr val="CC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bg1"/>
                </a:solidFill>
              </a:rPr>
              <a:t>Tokovi bez izvještaja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28600" y="5715000"/>
            <a:ext cx="2103120" cy="82296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Izloženost financijskom sektoru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2454096" y="2908300"/>
            <a:ext cx="974904" cy="381000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2454096" y="1930400"/>
            <a:ext cx="974904" cy="381000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438400" y="4876800"/>
            <a:ext cx="974904" cy="381000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2454096" y="3898900"/>
            <a:ext cx="974904" cy="381000"/>
          </a:xfrm>
          <a:prstGeom prst="rightArrow">
            <a:avLst/>
          </a:prstGeom>
          <a:solidFill>
            <a:srgbClr val="CC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2454096" y="5892800"/>
            <a:ext cx="974904" cy="381000"/>
          </a:xfrm>
          <a:prstGeom prst="rightArrow">
            <a:avLst/>
          </a:prstGeom>
          <a:solidFill>
            <a:srgbClr val="77777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516233" y="2720340"/>
            <a:ext cx="2103120" cy="822960"/>
          </a:xfrm>
          <a:prstGeom prst="roundRect">
            <a:avLst/>
          </a:prstGeom>
          <a:solidFill>
            <a:srgbClr val="FFCCCC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Isključiv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fokus na opću državu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508613" y="1729740"/>
            <a:ext cx="2103120" cy="82296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Rijetko fiskalno izvještavanje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3516233" y="4714240"/>
            <a:ext cx="2103120" cy="822960"/>
          </a:xfrm>
          <a:prstGeom prst="roundRect">
            <a:avLst/>
          </a:prstGeom>
          <a:solidFill>
            <a:srgbClr val="CCFF99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Pristranost u makroekonomskim projekcijama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3516233" y="3710940"/>
            <a:ext cx="2103120" cy="822960"/>
          </a:xfrm>
          <a:prstGeom prst="roundRect">
            <a:avLst/>
          </a:prstGeom>
          <a:solidFill>
            <a:srgbClr val="FFFF99"/>
          </a:solidFill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Gubici u građi imovine i obveza nisu prepoznati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3516233" y="5730240"/>
            <a:ext cx="2103120" cy="82296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777777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Neprepoznate potencijalne obveze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8200" y="12954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Problem</a:t>
            </a:r>
            <a:endParaRPr lang="hr-HR" sz="1800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55967" y="1272540"/>
            <a:ext cx="3668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Nedostaci u trenutačnim standardima</a:t>
            </a:r>
            <a:endParaRPr lang="hr-HR" sz="1800" dirty="0">
              <a:solidFill>
                <a:srgbClr val="000000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0" y="76200"/>
            <a:ext cx="8001000" cy="1066800"/>
          </a:xfrm>
        </p:spPr>
        <p:txBody>
          <a:bodyPr/>
          <a:lstStyle/>
          <a:p>
            <a:r>
              <a:rPr lang="en-US" sz="2400" dirty="0" smtClean="0"/>
              <a:t>I. Lekcije iz krize</a:t>
            </a:r>
            <a:r>
              <a:t/>
            </a:r>
            <a:br/>
            <a:r>
              <a:rPr lang="en-US" sz="2400" b="0" dirty="0" smtClean="0">
                <a:solidFill>
                  <a:schemeClr val="tx1"/>
                </a:solidFill>
              </a:rPr>
              <a:t>Implikacije za standarde fiskalne transparentnosti</a:t>
            </a:r>
            <a:endParaRPr lang="hr-HR" sz="2400" b="0" dirty="0" smtClean="0">
              <a:solidFill>
                <a:srgbClr val="002060"/>
              </a:solidFill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5730696" y="2882900"/>
            <a:ext cx="974904" cy="381000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5730696" y="1905000"/>
            <a:ext cx="974904" cy="381000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5715000" y="4851400"/>
            <a:ext cx="974904" cy="381000"/>
          </a:xfrm>
          <a:prstGeom prst="rightArrow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5730696" y="3873500"/>
            <a:ext cx="974904" cy="381000"/>
          </a:xfrm>
          <a:prstGeom prst="rightArrow">
            <a:avLst/>
          </a:prstGeom>
          <a:solidFill>
            <a:srgbClr val="CC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5730696" y="5867400"/>
            <a:ext cx="974904" cy="381000"/>
          </a:xfrm>
          <a:prstGeom prst="rightArrow">
            <a:avLst/>
          </a:prstGeom>
          <a:solidFill>
            <a:srgbClr val="77777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6870507" y="2667000"/>
            <a:ext cx="2103120" cy="822960"/>
          </a:xfrm>
          <a:prstGeom prst="roundRect">
            <a:avLst/>
          </a:prstGeom>
          <a:solidFill>
            <a:srgbClr val="FFCCCC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Objava fiskalnih podataka za javni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sektor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6862887" y="1676400"/>
            <a:ext cx="2103120" cy="82296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Mjesečni fiskalni izvještaji o poslovanju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6870507" y="4660900"/>
            <a:ext cx="2103120" cy="822960"/>
          </a:xfrm>
          <a:prstGeom prst="roundRect">
            <a:avLst/>
          </a:prstGeom>
          <a:solidFill>
            <a:srgbClr val="CCFF99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Analiza alternativnog makro-fiskalnog scenarija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870507" y="3657600"/>
            <a:ext cx="2103120" cy="822960"/>
          </a:xfrm>
          <a:prstGeom prst="roundRect">
            <a:avLst/>
          </a:prstGeom>
          <a:solidFill>
            <a:srgbClr val="FFFF99"/>
          </a:solidFill>
          <a:ln w="28575" cap="flat" cmpd="sng" algn="ctr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Prepoznavanje sumnjivih dugova u sažecima agregata</a:t>
            </a:r>
            <a:endParaRPr lang="hr-HR" sz="1400" dirty="0">
              <a:solidFill>
                <a:srgbClr val="00000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6870507" y="5676900"/>
            <a:ext cx="2103120" cy="82296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rgbClr val="777777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Prepoznavanje brojivih potencijalnih obveza</a:t>
            </a:r>
            <a:endParaRPr kumimoji="0" lang="hr-HR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70507" y="1219200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Preporuka</a:t>
            </a:r>
            <a:endParaRPr lang="hr-HR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II. Kodeks fiskalne transparentnosti 2014.</a:t>
            </a:r>
            <a:r>
              <a:t/>
            </a:r>
            <a:br/>
            <a:r>
              <a:rPr lang="en-US" sz="2400" b="0" dirty="0" smtClean="0">
                <a:solidFill>
                  <a:schemeClr val="tx1"/>
                </a:solidFill>
              </a:rPr>
              <a:t>Ciljevi izmjena kodeksa</a:t>
            </a:r>
            <a:endParaRPr lang="hr-HR" sz="2400" b="0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endParaRPr lang="hr-HR" sz="2000" dirty="0" smtClean="0"/>
          </a:p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Sveobuhvatnost savjeta koje pruža kodeks te probno pokretanje novog okvira</a:t>
            </a:r>
            <a:endParaRPr lang="hr-HR" sz="2000" dirty="0"/>
          </a:p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Naglašavanje kvalitete i pouzdanosti objavljenih informacija umjesto jasnoće postupaka izvještavanja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Ažurirati načela i prakse kako bi odražavali lekcije iz nedavne krize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Uskladiti načela i prakse s relevantnim međunarodnim standardima (GFSM 2001., IPSAS, načela OECD-a, PEFA)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Osigurati zemljama komplet ostvarivih prekretnica na putu k potpunoj usklađenosti s međunarodnim standardima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hr-HR" sz="1800" dirty="0" smtClean="0">
              <a:solidFill>
                <a:srgbClr val="8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>
                <a:solidFill>
                  <a:srgbClr val="800000"/>
                </a:solidFill>
              </a:rPr>
              <a:pPr/>
              <a:t>3</a:t>
            </a:fld>
            <a:endParaRPr lang="hr-HR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077200" cy="1066800"/>
          </a:xfrm>
        </p:spPr>
        <p:txBody>
          <a:bodyPr/>
          <a:lstStyle/>
          <a:p>
            <a:r>
              <a:rPr lang="en-US" sz="2400" dirty="0" smtClean="0"/>
              <a:t>III. Kodeks fiskalne transparentnosti 2014.</a:t>
            </a:r>
            <a:r>
              <a:t/>
            </a:r>
            <a:br/>
            <a:r>
              <a:rPr lang="en-US" sz="2400" b="0" dirty="0" smtClean="0">
                <a:solidFill>
                  <a:schemeClr val="tx1"/>
                </a:solidFill>
              </a:rPr>
              <a:t>Struktura novog kodeksa</a:t>
            </a:r>
            <a:endParaRPr lang="hr-HR" sz="2400" dirty="0">
              <a:solidFill>
                <a:srgbClr val="00006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>
                <a:solidFill>
                  <a:srgbClr val="800000"/>
                </a:solidFill>
              </a:rPr>
              <a:pPr/>
              <a:t>4</a:t>
            </a:fld>
            <a:endParaRPr lang="hr-HR" dirty="0">
              <a:solidFill>
                <a:srgbClr val="8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38200" y="1512887"/>
            <a:ext cx="1526540" cy="38322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I. Fiskalno izvještavanje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1.1 Obuhvat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1.2 Učestalost i pravovremenost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1.3 Kvaliteta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1.4 Integritet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667000" y="1558212"/>
            <a:ext cx="1526540" cy="3832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II. Izrada fiskalnih projekcija i planiranje proračuna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2.1 Sveobuhvatnost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2.2 Red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2.3 Orijentacija disciplini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2.4 Kredibilitet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419600" y="1600200"/>
            <a:ext cx="1526540" cy="383222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III. Analiza fiskalnog rizika i upravljanje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3.1 Analiza rizika i objava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3.2 Upravljanje rizicima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3.3 Fiskalna koordinacija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281057" y="1606419"/>
            <a:ext cx="1526540" cy="38322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IV. Upravljanje prihodima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4.1 Vlasništvo, ugovaranje i fiskalni režim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4.2 Fiskalno izvještavanje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4.3 Izrada fiskalnih projekcija i planiranje proračuna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4.4 Analiza fiskalnog rizika i upravljanje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382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III. Kodeks fiskalne transparentnosti</a:t>
            </a:r>
            <a:r>
              <a:t/>
            </a:r>
            <a:br/>
            <a:r>
              <a:rPr lang="en-US" sz="2400" b="0" dirty="0" smtClean="0">
                <a:solidFill>
                  <a:schemeClr val="tx1"/>
                </a:solidFill>
              </a:rPr>
              <a:t> Napredniji komplet praksi</a:t>
            </a:r>
            <a:endParaRPr lang="hr-H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5</a:t>
            </a:fld>
            <a:endParaRPr lang="hr-H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371600"/>
          <a:ext cx="8610600" cy="5324406"/>
        </p:xfrm>
        <a:graphic>
          <a:graphicData uri="http://schemas.openxmlformats.org/drawingml/2006/table">
            <a:tbl>
              <a:tblPr/>
              <a:tblGrid>
                <a:gridCol w="511521"/>
                <a:gridCol w="1241080"/>
                <a:gridCol w="1970903"/>
                <a:gridCol w="1462422"/>
                <a:gridCol w="1519675"/>
                <a:gridCol w="1904999"/>
              </a:tblGrid>
              <a:tr h="24985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Broj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</a:rPr>
                        <a:t>DIMENZIJA</a:t>
                      </a:r>
                      <a:endParaRPr lang="hr-HR" sz="14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NAČELO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</a:rPr>
                        <a:t>PRAKSE</a:t>
                      </a:r>
                      <a:endParaRPr lang="hr-HR" sz="14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</a:rPr>
                        <a:t>OSNOVNE</a:t>
                      </a:r>
                      <a:endParaRPr lang="hr-HR" sz="14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</a:rPr>
                        <a:t>DOBRE</a:t>
                      </a:r>
                      <a:endParaRPr lang="hr-HR" sz="14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n-lt"/>
                        </a:rPr>
                        <a:t>NAPREDNE</a:t>
                      </a:r>
                      <a:endParaRPr lang="hr-HR" sz="14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44467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FISKALNO IZVJEŠTAVANJE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n-lt"/>
                        </a:rPr>
                        <a:t>Fiskalni bi izvještaji trebali pružiti sveobuhvatan, relevantan, pravovremen i pouzdan pregled financijskog položaja vlade i njezinih rezultata rada.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4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0000"/>
                          </a:solidFill>
                          <a:latin typeface="+mn-lt"/>
                        </a:rPr>
                        <a:t>1.1</a:t>
                      </a:r>
                      <a:endParaRPr lang="hr-HR" sz="14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+mn-lt"/>
                        </a:rPr>
                        <a:t>Obuhvat</a:t>
                      </a:r>
                      <a:endParaRPr lang="hr-HR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latin typeface="+mn-lt"/>
                        </a:rPr>
                        <a:t>Fiskalni bi izvještaji trebali pružiti sveobuhvatan pregled fiskalnih aktivnosti u javnom sektoru</a:t>
                      </a:r>
                      <a:endParaRPr lang="hr-HR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05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1.1.1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Obuhvat institucija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sve subjekte koji sudjeluju u aktivnostima javnog sektora te su opisani u skladu s međunarodnim standardima.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objedinjuju sve središnje državne subjekte.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</a:rPr>
                        <a:t>Fiskalni izvještaji objedinjuju sve opće državne subjekte.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objedinjuju sve subjekte javnog sektora.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1018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1.1.2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Obuhvat tokova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sve prihode, rashode i financiranja države.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sve novčane prihode i rashode.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sve novčane tokove i obračunate prihode i rashode.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sve novčane tokove i obračunate prihode i rashode te ostale ekonomske tokove.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1054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1.1.3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Obuhvat rezervi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sadrže bilancu s podacima o državnoj imovini, obvezama i neto vrijednosti.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novčana sredstva i sav dug.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svu financijsku imovinu i obveze.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Fiskalni izvještaji pokrivaju svu financijsku i nefinancijsku imovinu te obveze i neto vrijednost.</a:t>
                      </a:r>
                    </a:p>
                  </a:txBody>
                  <a:tcPr marL="49371" marR="49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6</a:t>
            </a:fld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685800" y="1143000"/>
            <a:ext cx="701040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Kostarika: ocjena u odnosu na prakse fiskalne transparentnosti</a:t>
            </a:r>
          </a:p>
          <a:p>
            <a:endParaRPr lang="hr-HR" dirty="0"/>
          </a:p>
        </p:txBody>
      </p:sp>
      <p:sp>
        <p:nvSpPr>
          <p:cNvPr id="11" name="Title 1"/>
          <p:cNvSpPr>
            <a:spLocks noGrp="1"/>
          </p:cNvSpPr>
          <p:nvPr>
            <p:ph type="title" sz="quarter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IV. Nova evaluacija fiskalne transparentnosti:</a:t>
            </a:r>
            <a:r>
              <a:t/>
            </a:r>
            <a:br/>
            <a:r>
              <a:rPr lang="en-US" sz="2400" b="0" dirty="0" smtClean="0">
                <a:solidFill>
                  <a:srgbClr val="000066"/>
                </a:solidFill>
              </a:rPr>
              <a:t>a. sažeta toplinska karta (eng. </a:t>
            </a:r>
            <a:r>
              <a:rPr lang="en-US" sz="2400" b="0" i="1" dirty="0" smtClean="0">
                <a:solidFill>
                  <a:srgbClr val="000066"/>
                </a:solidFill>
              </a:rPr>
              <a:t>heatmap</a:t>
            </a:r>
            <a:r>
              <a:rPr lang="en-US" sz="2400" b="0" dirty="0" smtClean="0">
                <a:solidFill>
                  <a:srgbClr val="000066"/>
                </a:solidFill>
              </a:rPr>
              <a:t>)</a:t>
            </a:r>
            <a:endParaRPr lang="hr-HR" sz="2400" dirty="0">
              <a:solidFill>
                <a:srgbClr val="000066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770130"/>
              </p:ext>
            </p:extLst>
          </p:nvPr>
        </p:nvGraphicFramePr>
        <p:xfrm>
          <a:off x="685800" y="1752600"/>
          <a:ext cx="5754370" cy="4305304"/>
        </p:xfrm>
        <a:graphic>
          <a:graphicData uri="http://schemas.openxmlformats.org/drawingml/2006/table">
            <a:tbl>
              <a:tblPr firstRow="1" firstCol="1" bandRow="1"/>
              <a:tblGrid>
                <a:gridCol w="1917700"/>
                <a:gridCol w="1918335"/>
                <a:gridCol w="1918335"/>
              </a:tblGrid>
              <a:tr h="28257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Fiskalno izvještavanje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Izrada fiskalnih projekcija i proračuni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Analiza fiskalnog rizika i upravljanje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Obuhvat institucija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Jedinstvo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Makroekonomski rizici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Obuhvat tokova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Planiranje proračuna na bruto načelu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Specifični fiskalni rizici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Obuhvat dionica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Makroekonomske projekcije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Rezerve za nepredviđene situacije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Porezni rashodi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Srednjoročni proračunski okvir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Upravljanje imovinom i obvezama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Učestalost fiskalnih izvještaja tijekom godine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Izvještaj o fiskalnoj strategiji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81175" algn="r"/>
                        </a:tabLs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Jamstva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Pravovremenost godišnjih financijskih izvještaja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Podnošenje proračuna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Izloženost financijskog sektora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Klasifikacija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Donošenje proračuna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Dugoročni ugovori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Unutarnja konzistentnost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Ciljevi fiskalne politike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Financijski derivati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Povijesna konzistentnost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Odvajanje postojećih i novih politika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Niže razine vlasti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Usporedivost projekcija i ishoda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Informacije o učinku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Javna poduzeća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Statistička neovisnost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Analiza distribucije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Vanjska revizija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Analiza fiskalne održivosti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Pouzdanost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Nezavisna evaluacija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Rebalans proračuna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Usklađenje s projekcijama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38190"/>
              </p:ext>
            </p:extLst>
          </p:nvPr>
        </p:nvGraphicFramePr>
        <p:xfrm>
          <a:off x="7112635" y="1924752"/>
          <a:ext cx="1167130" cy="896940"/>
        </p:xfrm>
        <a:graphic>
          <a:graphicData uri="http://schemas.openxmlformats.org/drawingml/2006/table">
            <a:tbl>
              <a:tblPr firstRow="1" firstCol="1" bandRow="1"/>
              <a:tblGrid>
                <a:gridCol w="11671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Prakse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4985" algn="ctr"/>
                        </a:tabLs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	Napredne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Dobre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Osnovne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Nisu ostvarene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821" y="2333279"/>
            <a:ext cx="5028979" cy="28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362200"/>
            <a:ext cx="3485714" cy="286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III. Nova evaluacija fiskalne transparentnosti: </a:t>
            </a:r>
            <a:r>
              <a:t/>
            </a:r>
            <a:br/>
            <a:r>
              <a:rPr lang="en-US" sz="2400" b="0" dirty="0" smtClean="0">
                <a:solidFill>
                  <a:srgbClr val="000066"/>
                </a:solidFill>
              </a:rPr>
              <a:t>b. pokazatelji fiskalne transparentnosti: fiskalno izvještavanje</a:t>
            </a:r>
            <a:endParaRPr lang="hr-HR" sz="2400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752600"/>
            <a:ext cx="4038600" cy="609600"/>
          </a:xfrm>
        </p:spPr>
        <p:txBody>
          <a:bodyPr/>
          <a:lstStyle/>
          <a:p>
            <a:pPr algn="ctr"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obuhvat subjekata javnog sektora</a:t>
            </a:r>
          </a:p>
          <a:p>
            <a:pPr algn="ctr">
              <a:buNone/>
            </a:pPr>
            <a:r>
              <a:rPr lang="en-US" sz="1000" b="0" dirty="0" smtClean="0">
                <a:solidFill>
                  <a:srgbClr val="000000"/>
                </a:solidFill>
              </a:rPr>
              <a:t>(postotak rashoda)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4038600" cy="45720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izvještavanje o imovini i obvezama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1000" b="0" dirty="0" smtClean="0">
                <a:solidFill>
                  <a:srgbClr val="000000"/>
                </a:solidFill>
              </a:rPr>
              <a:t>(postotak BDP-a)</a:t>
            </a:r>
          </a:p>
          <a:p>
            <a:pPr algn="ctr">
              <a:buNone/>
            </a:pPr>
            <a:endParaRPr lang="hr-HR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1230868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Irska: pokazatelji fiskalne transparentnosti</a:t>
            </a:r>
            <a:endParaRPr lang="hr-HR" sz="1600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971800" y="2133600"/>
            <a:ext cx="1219200" cy="762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solidFill>
                  <a:srgbClr val="000000"/>
                </a:solidFill>
              </a:rPr>
              <a:t>javna poduzeća nisu obuhvaćena fiskalnim izvještavanjem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772400" y="2286000"/>
            <a:ext cx="1219200" cy="762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000" b="0" dirty="0" smtClean="0">
                <a:solidFill>
                  <a:srgbClr val="000000"/>
                </a:solidFill>
              </a:rPr>
              <a:t>izvješćuje se samo o četvrtini obveza javnog sektora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2366700"/>
            <a:ext cx="10668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Izvještaji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2559278"/>
            <a:ext cx="609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Nema izvještaja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74722" y="3796652"/>
            <a:ext cx="847943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rgbClr val="000000"/>
                </a:solidFill>
              </a:rPr>
              <a:t>Središnja država</a:t>
            </a:r>
            <a:endParaRPr lang="hr-HR" sz="80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62251" y="4396058"/>
            <a:ext cx="860414" cy="2154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rgbClr val="000000"/>
                </a:solidFill>
              </a:rPr>
              <a:t>Opća država</a:t>
            </a:r>
            <a:endParaRPr lang="hr-HR" sz="8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42857" y="4710545"/>
            <a:ext cx="847943" cy="21544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800" dirty="0" smtClean="0">
                <a:solidFill>
                  <a:srgbClr val="000000"/>
                </a:solidFill>
              </a:rPr>
              <a:t>Javni sektor</a:t>
            </a:r>
            <a:endParaRPr lang="hr-HR" sz="8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2552" y="2789753"/>
            <a:ext cx="10668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Izvještaji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92552" y="3021184"/>
            <a:ext cx="609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Nema izvještaja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86119" y="3559796"/>
            <a:ext cx="6096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dirty="0" smtClean="0">
                <a:solidFill>
                  <a:srgbClr val="000000"/>
                </a:solidFill>
              </a:rPr>
              <a:t>Obveze</a:t>
            </a:r>
            <a:endParaRPr lang="hr-HR" sz="700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00109" y="3559795"/>
            <a:ext cx="6096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dirty="0" smtClean="0">
                <a:solidFill>
                  <a:srgbClr val="000000"/>
                </a:solidFill>
              </a:rPr>
              <a:t>Imovina</a:t>
            </a:r>
            <a:endParaRPr lang="hr-HR" sz="7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25636" y="2566755"/>
            <a:ext cx="795251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Opća država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43647" y="2917764"/>
            <a:ext cx="79525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Ne-fin. </a:t>
            </a:r>
            <a:r>
              <a:rPr lang="hr-HR" sz="700" b="0" dirty="0">
                <a:solidFill>
                  <a:srgbClr val="000000"/>
                </a:solidFill>
              </a:rPr>
              <a:t>j</a:t>
            </a:r>
            <a:r>
              <a:rPr lang="hr-HR" sz="700" b="0" dirty="0" smtClean="0">
                <a:solidFill>
                  <a:srgbClr val="000000"/>
                </a:solidFill>
              </a:rPr>
              <a:t>avna poduzeća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85926" y="3252018"/>
            <a:ext cx="95297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Financijska javna poduzeća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85927" y="3605961"/>
            <a:ext cx="95297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Središnja banka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11752" y="3935151"/>
            <a:ext cx="95297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Konsolidacija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08981" y="4296030"/>
            <a:ext cx="95297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Javni sektor</a:t>
            </a:r>
            <a:endParaRPr lang="hr-HR" sz="700" b="0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08981" y="4632776"/>
            <a:ext cx="95297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700" b="0" dirty="0" smtClean="0">
                <a:solidFill>
                  <a:srgbClr val="000000"/>
                </a:solidFill>
              </a:rPr>
              <a:t>Neto vrijednost</a:t>
            </a:r>
            <a:endParaRPr lang="hr-HR" sz="7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III. Nova evaluacija fiskalne transparentnosti:</a:t>
            </a:r>
            <a:r>
              <a:t/>
            </a:r>
            <a:br/>
            <a:r>
              <a:rPr lang="en-US" sz="2000" b="0" dirty="0" smtClean="0">
                <a:solidFill>
                  <a:srgbClr val="000066"/>
                </a:solidFill>
              </a:rPr>
              <a:t>c. pokazatelji fiskalne transparentnosti: izrada fiskalnih projekcija i planiranje proračuna</a:t>
            </a:r>
            <a:endParaRPr lang="hr-HR" sz="2000" dirty="0">
              <a:solidFill>
                <a:srgbClr val="00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2058" y="1230868"/>
            <a:ext cx="4278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Bolivija: izvor grešaka u proračunskim projekcijama</a:t>
            </a:r>
            <a:endParaRPr lang="hr-HR" sz="1600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1863602"/>
            <a:ext cx="38100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pogreške u projekcijama prihoda</a:t>
            </a:r>
          </a:p>
          <a:p>
            <a:pPr algn="ctr"/>
            <a:r>
              <a:rPr lang="en-US" sz="1200" b="0" dirty="0" smtClean="0">
                <a:solidFill>
                  <a:srgbClr val="000000"/>
                </a:solidFill>
              </a:rPr>
              <a:t>(doprinos u postocima)</a:t>
            </a:r>
            <a:endParaRPr lang="hr-HR" sz="1200" b="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00600" y="1863602"/>
            <a:ext cx="40386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pogreške u projekcijama rashoda</a:t>
            </a:r>
          </a:p>
          <a:p>
            <a:pPr algn="ctr"/>
            <a:r>
              <a:rPr lang="en-US" sz="1200" b="0" dirty="0" smtClean="0">
                <a:solidFill>
                  <a:srgbClr val="000000"/>
                </a:solidFill>
              </a:rPr>
              <a:t>(doprinos u postocima)</a:t>
            </a:r>
            <a:endParaRPr lang="hr-HR" sz="1200" b="0" dirty="0">
              <a:solidFill>
                <a:srgbClr val="00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2362200"/>
            <a:ext cx="44577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2371725"/>
            <a:ext cx="45053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ounded Rectangle 33"/>
          <p:cNvSpPr/>
          <p:nvPr/>
        </p:nvSpPr>
        <p:spPr bwMode="auto">
          <a:xfrm>
            <a:off x="2209800" y="4724400"/>
            <a:ext cx="1295400" cy="76200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solidFill>
                  <a:srgbClr val="000000"/>
                </a:solidFill>
              </a:rPr>
              <a:t>Ogromno podcjenjivanje prihoda u proračunu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6762750" y="2819400"/>
            <a:ext cx="1390650" cy="101591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solidFill>
                  <a:srgbClr val="000000"/>
                </a:solidFill>
              </a:rPr>
              <a:t>Rashodi planirani prema aktivi nemaju mnogo veze sa stvarnim krajnjim rezultatima</a:t>
            </a:r>
            <a:endParaRPr kumimoji="0" lang="hr-H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700504"/>
            <a:ext cx="95297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0" dirty="0" smtClean="0">
                <a:solidFill>
                  <a:srgbClr val="000000"/>
                </a:solidFill>
              </a:rPr>
              <a:t>Postotak pogreške u projekciji</a:t>
            </a:r>
            <a:endParaRPr lang="hr-HR" sz="900" b="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676" y="3327483"/>
            <a:ext cx="95297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0" dirty="0" smtClean="0">
                <a:solidFill>
                  <a:srgbClr val="000000"/>
                </a:solidFill>
              </a:rPr>
              <a:t>Postotak pogreške u projekciji</a:t>
            </a:r>
            <a:endParaRPr lang="hr-HR" sz="900" b="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759678"/>
            <a:ext cx="9529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Porezni prihodi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60042" y="5791592"/>
            <a:ext cx="81891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Prihodi od poslovanja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2941" y="5791592"/>
            <a:ext cx="9529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Ostali prihodi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500" y="5791592"/>
            <a:ext cx="8001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Kapitalni prihodi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0928" y="5805495"/>
            <a:ext cx="9529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Ukupno pogreški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46099" y="5808363"/>
            <a:ext cx="79270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Primanja i plaće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5817629"/>
            <a:ext cx="76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Roba i usluge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4407" y="5817774"/>
            <a:ext cx="8005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Ostalo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35855" y="5817629"/>
            <a:ext cx="9529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Kapitalni izdaci</a:t>
            </a:r>
            <a:endParaRPr lang="hr-HR" sz="800" b="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38628" y="5817629"/>
            <a:ext cx="95297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b="0" dirty="0" smtClean="0">
                <a:solidFill>
                  <a:srgbClr val="000000"/>
                </a:solidFill>
              </a:rPr>
              <a:t>Ukupno pogreški</a:t>
            </a:r>
            <a:endParaRPr lang="hr-HR" sz="8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7924800" cy="1066800"/>
          </a:xfrm>
        </p:spPr>
        <p:txBody>
          <a:bodyPr/>
          <a:lstStyle/>
          <a:p>
            <a:r>
              <a:rPr lang="en-US" sz="2400" dirty="0" smtClean="0"/>
              <a:t>III. Nova evaluacija fiskalne transparentnosti: </a:t>
            </a:r>
            <a:r>
              <a:t/>
            </a:r>
            <a:br/>
            <a:r>
              <a:rPr lang="en-US" sz="2400" b="0" dirty="0">
                <a:solidFill>
                  <a:srgbClr val="000066"/>
                </a:solidFill>
              </a:rPr>
              <a:t>d. ciljane preporuke Irska:</a:t>
            </a:r>
            <a:endParaRPr lang="hr-H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9</a:t>
            </a:fld>
            <a:endParaRPr lang="hr-H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982871"/>
              </p:ext>
            </p:extLst>
          </p:nvPr>
        </p:nvGraphicFramePr>
        <p:xfrm>
          <a:off x="152400" y="1143000"/>
          <a:ext cx="8648750" cy="560077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63070"/>
                <a:gridCol w="1596088"/>
                <a:gridCol w="3008717"/>
                <a:gridCol w="2839235"/>
                <a:gridCol w="541640"/>
              </a:tblGrid>
              <a:tr h="18237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Načelo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Ocjena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Važnost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Prep.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72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2.1.1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Jedinstvo proračuna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Napredna:</a:t>
                      </a:r>
                      <a:r>
                        <a:rPr lang="en-US" sz="105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proračun je predstavljen na bruto načelu te proračunska dokumentacija uključuje sve subjekte opće države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Niska: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vlastiti prihodi zauzimaju oko 2,6 posto ukupnih prihoda koji su predstavljeni u bruto iznosu u prilogu.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2.1.2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Makroekonomske projekcije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Napredna:</a:t>
                      </a:r>
                      <a:r>
                        <a:rPr lang="en-US" sz="105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vlada objavljuje četiri sveobuhvatne makroekonomske projekcije na godinu s objašnjenjima svih ključnih varijabli i njihovih sastavnica te pozadinskih pretpostavki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Srednja: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postotak pogreške u procjeni projekcija stvarnog rasta BDP-a iznosi 1,0 posto BDP-a godišnje (+2), a pogreška u apsolutnoj projekciji prilagođenoj volatilnosti iznosi 0,45 posto BDP-a.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2.1.3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Srednjoročni proračunski okvir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Napredni:</a:t>
                      </a:r>
                      <a:r>
                        <a:rPr lang="en-US" sz="105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proračunska dokumentacija uključuje dugoročne limite potrošnje te prihode prema ministarstvima i gospodarskim kategorijama.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Visoka: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limiti potrošnje pokrivaju samo 80 posto proračuna, porezni rashodi i izvanproračunski fondovi nisu pokriveni 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2,1.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2.1.4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Investicijski projekti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Dobra: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svi veliki investicijski projekti moraju proći otvoreni javni natječaj u kojem su iznesene srednjoročne obveze, ali se ne objavljuju sve analize isplativosti prije odobrenja.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Srednja: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javna ulaganja su relativno niska, na razini od 2,6 posto BDP-a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2,2.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2.2.1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Fiskalno zakonodavstvo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Dobra: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 pravni proračunski okvir sveobuhvatan je, ali ne uključuje odredbu koja bi ograničila moć  zakonodavstva da izmjenjuje prijedlog proračuna izvršne vlasti.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Niska: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pozitivne izmjene parlamenta su rijetke, u prosječnom iznosu od 0,3 posto ukupnih rashoda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962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2.2.2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Pravovremenost proračunskih dokumenata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Dobra: 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prijedlozi proračuna objavljuju se tri do četiri mjeseca prije početka financijske godine, ali ih parlament odobrava tek u prosincu.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Niska: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 proračun se redovito donosi prije početka financijske godine. Izmjene parlamenta su rijetke.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0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2.3.1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</a:rPr>
                        <a:t>Ciljevi fiskalne politike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Napredna</a:t>
                      </a:r>
                      <a:r>
                        <a:rPr lang="en-US" sz="105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: Vlada ima nekoliko preciznih i vremenski ograničenih nacionalnih i nadnacionalnih fiskalnih pravila, od kojih su neki na snazi više od tri godine, Državni ured za reviziju izvješćuje o sukladnosti, a ne Ministarstvo financija. </a:t>
                      </a:r>
                      <a:endParaRPr lang="hr-HR" sz="105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11430" algn="l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50" b="1" dirty="0">
                          <a:effectLst/>
                          <a:latin typeface="Arial" panose="020B0604020202020204" pitchFamily="34" charset="0"/>
                        </a:rPr>
                        <a:t>Visoka: </a:t>
                      </a: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ne primjenjuju se redovito svi ciljevi nacionalne fiskalne politike. Bruto iznos duga središnje države ne smanjuje se, nego će nastaviti rasti s 41 posto u 2010. godini na 49 posto u 2015. godini 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</a:rPr>
                        <a:t>2,1.</a:t>
                      </a:r>
                      <a:endParaRPr lang="hr-HR" sz="1050" dirty="0">
                        <a:effectLst/>
                        <a:latin typeface="Segoe UI" panose="020B05020402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4866" marR="548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16218E"/>
      </a:dk1>
      <a:lt1>
        <a:srgbClr val="FFFFFF"/>
      </a:lt1>
      <a:dk2>
        <a:srgbClr val="002060"/>
      </a:dk2>
      <a:lt2>
        <a:srgbClr val="808080"/>
      </a:lt2>
      <a:accent1>
        <a:srgbClr val="920000"/>
      </a:accent1>
      <a:accent2>
        <a:srgbClr val="212165"/>
      </a:accent2>
      <a:accent3>
        <a:srgbClr val="D2AA00"/>
      </a:accent3>
      <a:accent4>
        <a:srgbClr val="F2F2F2"/>
      </a:accent4>
      <a:accent5>
        <a:srgbClr val="A5A5A5"/>
      </a:accent5>
      <a:accent6>
        <a:srgbClr val="2D2D8A"/>
      </a:accent6>
      <a:hlink>
        <a:srgbClr val="009999"/>
      </a:hlink>
      <a:folHlink>
        <a:srgbClr val="333399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41455</TotalTime>
  <Words>1372</Words>
  <Application>Microsoft Office PowerPoint</Application>
  <PresentationFormat>On-screen Show (4:3)</PresentationFormat>
  <Paragraphs>288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Kodeks fiskalne transparentnosti i ocjena fiskalne transparentnosti</vt:lpstr>
      <vt:lpstr>I. Lekcije iz krize Implikacije za standarde fiskalne transparentnosti</vt:lpstr>
      <vt:lpstr>II. Kodeks fiskalne transparentnosti 2014. Ciljevi izmjena kodeksa</vt:lpstr>
      <vt:lpstr>III. Kodeks fiskalne transparentnosti 2014. Struktura novog kodeksa</vt:lpstr>
      <vt:lpstr>III. Kodeks fiskalne transparentnosti  Napredniji komplet praksi</vt:lpstr>
      <vt:lpstr>IV. Nova evaluacija fiskalne transparentnosti: a. sažeta toplinska karta (eng. heatmap)</vt:lpstr>
      <vt:lpstr>III. Nova evaluacija fiskalne transparentnosti:  b. pokazatelji fiskalne transparentnosti: fiskalno izvještavanje</vt:lpstr>
      <vt:lpstr>III. Nova evaluacija fiskalne transparentnosti: c. pokazatelji fiskalne transparentnosti: izrada fiskalnih projekcija i planiranje proračuna</vt:lpstr>
      <vt:lpstr>III. Nova evaluacija fiskalne transparentnosti:  d. ciljane preporuke Irska:</vt:lpstr>
      <vt:lpstr>III. Nova evaluacija fiskalne transparentnosti:  e. raspored akcijskog plana</vt:lpstr>
      <vt:lpstr>IV. Evaluacija fiskalne transparentnosti:  Potencijalne prednosti za korisnike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Fiscal ROSCs and PEFA Assessments:  Two Complementary Tools</dc:title>
  <dc:creator>Xavier Rame</dc:creator>
  <cp:lastModifiedBy>Assia</cp:lastModifiedBy>
  <cp:revision>1554</cp:revision>
  <dcterms:created xsi:type="dcterms:W3CDTF">2005-10-27T19:06:44Z</dcterms:created>
  <dcterms:modified xsi:type="dcterms:W3CDTF">2016-06-24T13:01:23Z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