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6" r:id="rId2"/>
    <p:sldId id="749" r:id="rId3"/>
    <p:sldId id="789" r:id="rId4"/>
    <p:sldId id="836" r:id="rId5"/>
    <p:sldId id="790" r:id="rId6"/>
    <p:sldId id="830" r:id="rId7"/>
    <p:sldId id="831" r:id="rId8"/>
    <p:sldId id="832" r:id="rId9"/>
    <p:sldId id="834" r:id="rId10"/>
    <p:sldId id="835" r:id="rId11"/>
    <p:sldId id="829" r:id="rId12"/>
  </p:sldIdLst>
  <p:sldSz cx="9144000" cy="6858000" type="screen4x3"/>
  <p:notesSz cx="7026275" cy="9312275"/>
  <p:defaultTextStyle>
    <a:defPPr>
      <a:defRPr lang="en-US"/>
    </a:defPPr>
    <a:lvl1pPr algn="l" rtl="0" eaLnBrk="0" fontAlgn="base" hangingPunct="0">
      <a:spcBef>
        <a:spcPct val="20000"/>
      </a:spcBef>
      <a:spcAft>
        <a:spcPct val="0"/>
      </a:spcAft>
      <a:defRPr sz="2400" b="1" kern="1200">
        <a:solidFill>
          <a:srgbClr val="FFFFCC"/>
        </a:solidFill>
        <a:latin typeface="Arial" charset="0"/>
        <a:ea typeface="+mn-ea"/>
        <a:cs typeface="Arial" charset="0"/>
      </a:defRPr>
    </a:lvl1pPr>
    <a:lvl2pPr marL="457200" algn="l" rtl="0" eaLnBrk="0" fontAlgn="base" hangingPunct="0">
      <a:spcBef>
        <a:spcPct val="20000"/>
      </a:spcBef>
      <a:spcAft>
        <a:spcPct val="0"/>
      </a:spcAft>
      <a:defRPr sz="2400" b="1" kern="1200">
        <a:solidFill>
          <a:srgbClr val="FFFFCC"/>
        </a:solidFill>
        <a:latin typeface="Arial" charset="0"/>
        <a:ea typeface="+mn-ea"/>
        <a:cs typeface="Arial" charset="0"/>
      </a:defRPr>
    </a:lvl2pPr>
    <a:lvl3pPr marL="914400" algn="l" rtl="0" eaLnBrk="0" fontAlgn="base" hangingPunct="0">
      <a:spcBef>
        <a:spcPct val="20000"/>
      </a:spcBef>
      <a:spcAft>
        <a:spcPct val="0"/>
      </a:spcAft>
      <a:defRPr sz="2400" b="1" kern="1200">
        <a:solidFill>
          <a:srgbClr val="FFFFCC"/>
        </a:solidFill>
        <a:latin typeface="Arial" charset="0"/>
        <a:ea typeface="+mn-ea"/>
        <a:cs typeface="Arial" charset="0"/>
      </a:defRPr>
    </a:lvl3pPr>
    <a:lvl4pPr marL="1371600" algn="l" rtl="0" eaLnBrk="0" fontAlgn="base" hangingPunct="0">
      <a:spcBef>
        <a:spcPct val="20000"/>
      </a:spcBef>
      <a:spcAft>
        <a:spcPct val="0"/>
      </a:spcAft>
      <a:defRPr sz="2400" b="1" kern="1200">
        <a:solidFill>
          <a:srgbClr val="FFFFCC"/>
        </a:solidFill>
        <a:latin typeface="Arial" charset="0"/>
        <a:ea typeface="+mn-ea"/>
        <a:cs typeface="Arial" charset="0"/>
      </a:defRPr>
    </a:lvl4pPr>
    <a:lvl5pPr marL="1828800" algn="l" rtl="0" eaLnBrk="0" fontAlgn="base" hangingPunct="0">
      <a:spcBef>
        <a:spcPct val="20000"/>
      </a:spcBef>
      <a:spcAft>
        <a:spcPct val="0"/>
      </a:spcAft>
      <a:defRPr sz="2400" b="1" kern="1200">
        <a:solidFill>
          <a:srgbClr val="FFFFCC"/>
        </a:solidFill>
        <a:latin typeface="Arial" charset="0"/>
        <a:ea typeface="+mn-ea"/>
        <a:cs typeface="Arial" charset="0"/>
      </a:defRPr>
    </a:lvl5pPr>
    <a:lvl6pPr marL="2286000" algn="l" defTabSz="914400" rtl="0" eaLnBrk="1" latinLnBrk="0" hangingPunct="1">
      <a:defRPr sz="2400" b="1" kern="1200">
        <a:solidFill>
          <a:srgbClr val="FFFFCC"/>
        </a:solidFill>
        <a:latin typeface="Arial" charset="0"/>
        <a:ea typeface="+mn-ea"/>
        <a:cs typeface="Arial" charset="0"/>
      </a:defRPr>
    </a:lvl6pPr>
    <a:lvl7pPr marL="2743200" algn="l" defTabSz="914400" rtl="0" eaLnBrk="1" latinLnBrk="0" hangingPunct="1">
      <a:defRPr sz="2400" b="1" kern="1200">
        <a:solidFill>
          <a:srgbClr val="FFFFCC"/>
        </a:solidFill>
        <a:latin typeface="Arial" charset="0"/>
        <a:ea typeface="+mn-ea"/>
        <a:cs typeface="Arial" charset="0"/>
      </a:defRPr>
    </a:lvl7pPr>
    <a:lvl8pPr marL="3200400" algn="l" defTabSz="914400" rtl="0" eaLnBrk="1" latinLnBrk="0" hangingPunct="1">
      <a:defRPr sz="2400" b="1" kern="1200">
        <a:solidFill>
          <a:srgbClr val="FFFFCC"/>
        </a:solidFill>
        <a:latin typeface="Arial" charset="0"/>
        <a:ea typeface="+mn-ea"/>
        <a:cs typeface="Arial" charset="0"/>
      </a:defRPr>
    </a:lvl8pPr>
    <a:lvl9pPr marL="3657600" algn="l" defTabSz="914400" rtl="0" eaLnBrk="1" latinLnBrk="0" hangingPunct="1">
      <a:defRPr sz="2400" b="1" kern="1200">
        <a:solidFill>
          <a:srgbClr val="FFFFCC"/>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33">
          <p15:clr>
            <a:srgbClr val="A4A3A4"/>
          </p15:clr>
        </p15:guide>
        <p15:guide id="2" pos="221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chard Hughes" initials="R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99FF66"/>
    <a:srgbClr val="000000"/>
    <a:srgbClr val="800000"/>
    <a:srgbClr val="000066"/>
    <a:srgbClr val="FF6600"/>
    <a:srgbClr val="996600"/>
    <a:srgbClr val="006600"/>
    <a:srgbClr val="FF99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58" autoAdjust="0"/>
    <p:restoredTop sz="79211" autoAdjust="0"/>
  </p:normalViewPr>
  <p:slideViewPr>
    <p:cSldViewPr>
      <p:cViewPr varScale="1">
        <p:scale>
          <a:sx n="88" d="100"/>
          <a:sy n="88" d="100"/>
        </p:scale>
        <p:origin x="-2304" y="-102"/>
      </p:cViewPr>
      <p:guideLst>
        <p:guide orient="horz" pos="2160"/>
        <p:guide pos="2880"/>
      </p:guideLst>
    </p:cSldViewPr>
  </p:slideViewPr>
  <p:notesTextViewPr>
    <p:cViewPr>
      <p:scale>
        <a:sx n="75" d="100"/>
        <a:sy n="75" d="100"/>
      </p:scale>
      <p:origin x="0" y="0"/>
    </p:cViewPr>
  </p:notesTextViewPr>
  <p:sorterViewPr>
    <p:cViewPr>
      <p:scale>
        <a:sx n="100" d="100"/>
        <a:sy n="100" d="100"/>
      </p:scale>
      <p:origin x="0" y="0"/>
    </p:cViewPr>
  </p:sorterViewPr>
  <p:notesViewPr>
    <p:cSldViewPr>
      <p:cViewPr>
        <p:scale>
          <a:sx n="100" d="100"/>
          <a:sy n="100" d="100"/>
        </p:scale>
        <p:origin x="-2694" y="-78"/>
      </p:cViewPr>
      <p:guideLst>
        <p:guide orient="horz" pos="2933"/>
        <p:guide pos="221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1" y="0"/>
            <a:ext cx="3044929" cy="465614"/>
          </a:xfrm>
          <a:prstGeom prst="rect">
            <a:avLst/>
          </a:prstGeom>
          <a:noFill/>
          <a:ln w="9525">
            <a:noFill/>
            <a:miter lim="800000"/>
            <a:headEnd/>
            <a:tailEnd/>
          </a:ln>
        </p:spPr>
        <p:txBody>
          <a:bodyPr vert="horz" wrap="square" lIns="91572" tIns="45787" rIns="91572" bIns="45787" numCol="1" anchor="t" anchorCtr="0" compatLnSpc="1">
            <a:prstTxWarp prst="textNoShape">
              <a:avLst/>
            </a:prstTxWarp>
          </a:bodyPr>
          <a:lstStyle>
            <a:lvl1pPr algn="l" defTabSz="914963" eaLnBrk="1" hangingPunct="1">
              <a:spcBef>
                <a:spcPct val="0"/>
              </a:spcBef>
              <a:defRPr sz="1200" b="0">
                <a:solidFill>
                  <a:schemeClr val="tx1"/>
                </a:solidFill>
              </a:defRPr>
            </a:lvl1pPr>
          </a:lstStyle>
          <a:p>
            <a:pPr>
              <a:defRPr/>
            </a:pPr>
            <a:endParaRPr lang="fr-FR"/>
          </a:p>
        </p:txBody>
      </p:sp>
      <p:sp>
        <p:nvSpPr>
          <p:cNvPr id="25603" name="Rectangle 3"/>
          <p:cNvSpPr>
            <a:spLocks noGrp="1" noChangeArrowheads="1"/>
          </p:cNvSpPr>
          <p:nvPr>
            <p:ph type="dt" sz="quarter" idx="1"/>
          </p:nvPr>
        </p:nvSpPr>
        <p:spPr bwMode="auto">
          <a:xfrm>
            <a:off x="3979777" y="0"/>
            <a:ext cx="3044929" cy="465614"/>
          </a:xfrm>
          <a:prstGeom prst="rect">
            <a:avLst/>
          </a:prstGeom>
          <a:noFill/>
          <a:ln w="9525">
            <a:noFill/>
            <a:miter lim="800000"/>
            <a:headEnd/>
            <a:tailEnd/>
          </a:ln>
        </p:spPr>
        <p:txBody>
          <a:bodyPr vert="horz" wrap="square" lIns="91572" tIns="45787" rIns="91572" bIns="45787" numCol="1" anchor="t" anchorCtr="0" compatLnSpc="1">
            <a:prstTxWarp prst="textNoShape">
              <a:avLst/>
            </a:prstTxWarp>
          </a:bodyPr>
          <a:lstStyle>
            <a:lvl1pPr algn="r" defTabSz="914963" eaLnBrk="1" hangingPunct="1">
              <a:spcBef>
                <a:spcPct val="0"/>
              </a:spcBef>
              <a:defRPr sz="1200" b="0">
                <a:solidFill>
                  <a:schemeClr val="tx1"/>
                </a:solidFill>
              </a:defRPr>
            </a:lvl1pPr>
          </a:lstStyle>
          <a:p>
            <a:pPr>
              <a:defRPr/>
            </a:pPr>
            <a:endParaRPr lang="fr-FR"/>
          </a:p>
        </p:txBody>
      </p:sp>
      <p:sp>
        <p:nvSpPr>
          <p:cNvPr id="25604" name="Rectangle 4"/>
          <p:cNvSpPr>
            <a:spLocks noGrp="1" noChangeArrowheads="1"/>
          </p:cNvSpPr>
          <p:nvPr>
            <p:ph type="ftr" sz="quarter" idx="2"/>
          </p:nvPr>
        </p:nvSpPr>
        <p:spPr bwMode="auto">
          <a:xfrm>
            <a:off x="1" y="8845089"/>
            <a:ext cx="3044929" cy="465614"/>
          </a:xfrm>
          <a:prstGeom prst="rect">
            <a:avLst/>
          </a:prstGeom>
          <a:noFill/>
          <a:ln w="9525">
            <a:noFill/>
            <a:miter lim="800000"/>
            <a:headEnd/>
            <a:tailEnd/>
          </a:ln>
        </p:spPr>
        <p:txBody>
          <a:bodyPr vert="horz" wrap="square" lIns="91572" tIns="45787" rIns="91572" bIns="45787" numCol="1" anchor="b" anchorCtr="0" compatLnSpc="1">
            <a:prstTxWarp prst="textNoShape">
              <a:avLst/>
            </a:prstTxWarp>
          </a:bodyPr>
          <a:lstStyle>
            <a:lvl1pPr algn="l" defTabSz="914963" eaLnBrk="1" hangingPunct="1">
              <a:spcBef>
                <a:spcPct val="0"/>
              </a:spcBef>
              <a:defRPr sz="1200" b="0">
                <a:solidFill>
                  <a:schemeClr val="tx1"/>
                </a:solidFill>
              </a:defRPr>
            </a:lvl1pPr>
          </a:lstStyle>
          <a:p>
            <a:pPr>
              <a:defRPr/>
            </a:pPr>
            <a:endParaRPr lang="fr-FR"/>
          </a:p>
        </p:txBody>
      </p:sp>
      <p:sp>
        <p:nvSpPr>
          <p:cNvPr id="25605" name="Rectangle 5"/>
          <p:cNvSpPr>
            <a:spLocks noGrp="1" noChangeArrowheads="1"/>
          </p:cNvSpPr>
          <p:nvPr>
            <p:ph type="sldNum" sz="quarter" idx="3"/>
          </p:nvPr>
        </p:nvSpPr>
        <p:spPr bwMode="auto">
          <a:xfrm>
            <a:off x="3979777" y="8845089"/>
            <a:ext cx="3044929" cy="465614"/>
          </a:xfrm>
          <a:prstGeom prst="rect">
            <a:avLst/>
          </a:prstGeom>
          <a:noFill/>
          <a:ln w="9525">
            <a:noFill/>
            <a:miter lim="800000"/>
            <a:headEnd/>
            <a:tailEnd/>
          </a:ln>
        </p:spPr>
        <p:txBody>
          <a:bodyPr vert="horz" wrap="square" lIns="91572" tIns="45787" rIns="91572" bIns="45787" numCol="1" anchor="b" anchorCtr="0" compatLnSpc="1">
            <a:prstTxWarp prst="textNoShape">
              <a:avLst/>
            </a:prstTxWarp>
          </a:bodyPr>
          <a:lstStyle>
            <a:lvl1pPr algn="r" defTabSz="914963" eaLnBrk="1" hangingPunct="1">
              <a:spcBef>
                <a:spcPct val="0"/>
              </a:spcBef>
              <a:defRPr sz="1200" b="0">
                <a:solidFill>
                  <a:schemeClr val="tx1"/>
                </a:solidFill>
              </a:defRPr>
            </a:lvl1pPr>
          </a:lstStyle>
          <a:p>
            <a:pPr>
              <a:defRPr/>
            </a:pPr>
            <a:fld id="{D68024AD-0859-4334-97C1-F4D52B28F111}" type="slidenum">
              <a:rPr lang="en-US"/>
              <a:pPr>
                <a:defRPr/>
              </a:pPr>
              <a:t>‹#›</a:t>
            </a:fld>
            <a:endParaRPr lang="en-US"/>
          </a:p>
        </p:txBody>
      </p:sp>
    </p:spTree>
    <p:extLst>
      <p:ext uri="{BB962C8B-B14F-4D97-AF65-F5344CB8AC3E}">
        <p14:creationId xmlns:p14="http://schemas.microsoft.com/office/powerpoint/2010/main" val="1351320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1" y="0"/>
            <a:ext cx="3044929" cy="465614"/>
          </a:xfrm>
          <a:prstGeom prst="rect">
            <a:avLst/>
          </a:prstGeom>
          <a:noFill/>
          <a:ln w="9525">
            <a:noFill/>
            <a:miter lim="800000"/>
            <a:headEnd/>
            <a:tailEnd/>
          </a:ln>
        </p:spPr>
        <p:txBody>
          <a:bodyPr vert="horz" wrap="square" lIns="90534" tIns="45268" rIns="90534" bIns="45268" numCol="1" anchor="t" anchorCtr="0" compatLnSpc="1">
            <a:prstTxWarp prst="textNoShape">
              <a:avLst/>
            </a:prstTxWarp>
          </a:bodyPr>
          <a:lstStyle>
            <a:lvl1pPr algn="l" eaLnBrk="1" hangingPunct="1">
              <a:spcBef>
                <a:spcPct val="0"/>
              </a:spcBef>
              <a:defRPr sz="1200" b="0">
                <a:solidFill>
                  <a:schemeClr val="tx1"/>
                </a:solidFill>
              </a:defRPr>
            </a:lvl1pPr>
          </a:lstStyle>
          <a:p>
            <a:pPr>
              <a:defRPr/>
            </a:pPr>
            <a:endParaRPr lang="fr-FR"/>
          </a:p>
        </p:txBody>
      </p:sp>
      <p:sp>
        <p:nvSpPr>
          <p:cNvPr id="33795" name="Rectangle 3"/>
          <p:cNvSpPr>
            <a:spLocks noGrp="1" noChangeArrowheads="1"/>
          </p:cNvSpPr>
          <p:nvPr>
            <p:ph type="dt" idx="1"/>
          </p:nvPr>
        </p:nvSpPr>
        <p:spPr bwMode="auto">
          <a:xfrm>
            <a:off x="3979777" y="0"/>
            <a:ext cx="3044929" cy="465614"/>
          </a:xfrm>
          <a:prstGeom prst="rect">
            <a:avLst/>
          </a:prstGeom>
          <a:noFill/>
          <a:ln w="9525">
            <a:noFill/>
            <a:miter lim="800000"/>
            <a:headEnd/>
            <a:tailEnd/>
          </a:ln>
        </p:spPr>
        <p:txBody>
          <a:bodyPr vert="horz" wrap="square" lIns="90534" tIns="45268" rIns="90534" bIns="45268" numCol="1" anchor="t" anchorCtr="0" compatLnSpc="1">
            <a:prstTxWarp prst="textNoShape">
              <a:avLst/>
            </a:prstTxWarp>
          </a:bodyPr>
          <a:lstStyle>
            <a:lvl1pPr algn="r" eaLnBrk="1" hangingPunct="1">
              <a:spcBef>
                <a:spcPct val="0"/>
              </a:spcBef>
              <a:defRPr sz="1200" b="0">
                <a:solidFill>
                  <a:schemeClr val="tx1"/>
                </a:solidFill>
              </a:defRPr>
            </a:lvl1pPr>
          </a:lstStyle>
          <a:p>
            <a:pPr>
              <a:defRPr/>
            </a:pPr>
            <a:endParaRPr lang="fr-FR"/>
          </a:p>
        </p:txBody>
      </p:sp>
      <p:sp>
        <p:nvSpPr>
          <p:cNvPr id="28676" name="Rectangle 4"/>
          <p:cNvSpPr>
            <a:spLocks noGrp="1" noRot="1" noChangeAspect="1" noChangeArrowheads="1" noTextEdit="1"/>
          </p:cNvSpPr>
          <p:nvPr>
            <p:ph type="sldImg" idx="2"/>
          </p:nvPr>
        </p:nvSpPr>
        <p:spPr bwMode="auto">
          <a:xfrm>
            <a:off x="1185863" y="698500"/>
            <a:ext cx="4654550" cy="34925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702314" y="4423331"/>
            <a:ext cx="5621648" cy="4190524"/>
          </a:xfrm>
          <a:prstGeom prst="rect">
            <a:avLst/>
          </a:prstGeom>
          <a:noFill/>
          <a:ln w="9525">
            <a:noFill/>
            <a:miter lim="800000"/>
            <a:headEnd/>
            <a:tailEnd/>
          </a:ln>
        </p:spPr>
        <p:txBody>
          <a:bodyPr vert="horz" wrap="square" lIns="90534" tIns="45268" rIns="90534" bIns="4526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1" y="8845089"/>
            <a:ext cx="3044929" cy="465614"/>
          </a:xfrm>
          <a:prstGeom prst="rect">
            <a:avLst/>
          </a:prstGeom>
          <a:noFill/>
          <a:ln w="9525">
            <a:noFill/>
            <a:miter lim="800000"/>
            <a:headEnd/>
            <a:tailEnd/>
          </a:ln>
        </p:spPr>
        <p:txBody>
          <a:bodyPr vert="horz" wrap="square" lIns="90534" tIns="45268" rIns="90534" bIns="45268" numCol="1" anchor="b" anchorCtr="0" compatLnSpc="1">
            <a:prstTxWarp prst="textNoShape">
              <a:avLst/>
            </a:prstTxWarp>
          </a:bodyPr>
          <a:lstStyle>
            <a:lvl1pPr algn="l" eaLnBrk="1" hangingPunct="1">
              <a:spcBef>
                <a:spcPct val="0"/>
              </a:spcBef>
              <a:defRPr sz="1200" b="0">
                <a:solidFill>
                  <a:schemeClr val="tx1"/>
                </a:solidFill>
              </a:defRPr>
            </a:lvl1pPr>
          </a:lstStyle>
          <a:p>
            <a:pPr>
              <a:defRPr/>
            </a:pPr>
            <a:endParaRPr lang="fr-FR"/>
          </a:p>
        </p:txBody>
      </p:sp>
      <p:sp>
        <p:nvSpPr>
          <p:cNvPr id="33799" name="Rectangle 7"/>
          <p:cNvSpPr>
            <a:spLocks noGrp="1" noChangeArrowheads="1"/>
          </p:cNvSpPr>
          <p:nvPr>
            <p:ph type="sldNum" sz="quarter" idx="5"/>
          </p:nvPr>
        </p:nvSpPr>
        <p:spPr bwMode="auto">
          <a:xfrm>
            <a:off x="3979777" y="8845089"/>
            <a:ext cx="3044929" cy="465614"/>
          </a:xfrm>
          <a:prstGeom prst="rect">
            <a:avLst/>
          </a:prstGeom>
          <a:noFill/>
          <a:ln w="9525">
            <a:noFill/>
            <a:miter lim="800000"/>
            <a:headEnd/>
            <a:tailEnd/>
          </a:ln>
        </p:spPr>
        <p:txBody>
          <a:bodyPr vert="horz" wrap="square" lIns="90534" tIns="45268" rIns="90534" bIns="45268" numCol="1" anchor="b" anchorCtr="0" compatLnSpc="1">
            <a:prstTxWarp prst="textNoShape">
              <a:avLst/>
            </a:prstTxWarp>
          </a:bodyPr>
          <a:lstStyle>
            <a:lvl1pPr algn="r" eaLnBrk="1" hangingPunct="1">
              <a:spcBef>
                <a:spcPct val="0"/>
              </a:spcBef>
              <a:defRPr sz="1200" b="0">
                <a:solidFill>
                  <a:schemeClr val="tx1"/>
                </a:solidFill>
              </a:defRPr>
            </a:lvl1pPr>
          </a:lstStyle>
          <a:p>
            <a:pPr>
              <a:defRPr/>
            </a:pPr>
            <a:fld id="{8A0D58CA-9F49-4A27-A831-D9FED8A7D327}" type="slidenum">
              <a:rPr lang="en-US"/>
              <a:pPr>
                <a:defRPr/>
              </a:pPr>
              <a:t>‹#›</a:t>
            </a:fld>
            <a:endParaRPr lang="en-US"/>
          </a:p>
        </p:txBody>
      </p:sp>
    </p:spTree>
    <p:extLst>
      <p:ext uri="{BB962C8B-B14F-4D97-AF65-F5344CB8AC3E}">
        <p14:creationId xmlns:p14="http://schemas.microsoft.com/office/powerpoint/2010/main" val="3625856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xfrm>
            <a:off x="722739" y="4429623"/>
            <a:ext cx="5621648" cy="4190524"/>
          </a:xfrm>
          <a:noFill/>
          <a:ln/>
        </p:spPr>
        <p:txBody>
          <a:bodyPr/>
          <a:lstStyle/>
          <a:p>
            <a:endParaRPr lang="en-US" dirty="0" smtClean="0"/>
          </a:p>
        </p:txBody>
      </p:sp>
    </p:spTree>
    <p:extLst>
      <p:ext uri="{BB962C8B-B14F-4D97-AF65-F5344CB8AC3E}">
        <p14:creationId xmlns:p14="http://schemas.microsoft.com/office/powerpoint/2010/main" val="1311642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None/>
            </a:pPr>
            <a:r>
              <a:rPr lang="en-US" dirty="0" smtClean="0"/>
              <a:t>A final shortcoming of existing fiscal ROSC reports was that made recommendations about what countries what they needed to do, but didn’t tell them how to go about doing it.</a:t>
            </a:r>
          </a:p>
          <a:p>
            <a:pPr>
              <a:buFont typeface="Arial" pitchFamily="34" charset="0"/>
              <a:buNone/>
            </a:pPr>
            <a:endParaRPr lang="en-US" dirty="0" smtClean="0"/>
          </a:p>
          <a:p>
            <a:pPr>
              <a:buFont typeface="Arial" pitchFamily="34" charset="0"/>
              <a:buNone/>
            </a:pPr>
            <a:r>
              <a:rPr lang="en-US" dirty="0" smtClean="0"/>
              <a:t>To address this, the new FTA concludes with a fiscal transparency action plan which sets out the specific steps that a country needs to take to address the most important fiscal transparency problems identified in the analytical chapters of the assessment. </a:t>
            </a:r>
          </a:p>
          <a:p>
            <a:pPr>
              <a:buFont typeface="Arial" pitchFamily="34" charset="0"/>
              <a:buNone/>
            </a:pPr>
            <a:endParaRPr lang="en-US" dirty="0" smtClean="0"/>
          </a:p>
          <a:p>
            <a:pPr>
              <a:buFont typeface="Arial" pitchFamily="34" charset="0"/>
              <a:buNone/>
            </a:pPr>
            <a:r>
              <a:rPr lang="en-US" dirty="0" smtClean="0"/>
              <a:t>This slide shows a sample of such an action plan for Ireland and shows the sequence of parallel actions that need to be taken to expand the institutional coverage of fiscal reports from budgetary central government to public sector over a 5 year period.</a:t>
            </a:r>
          </a:p>
          <a:p>
            <a:pPr>
              <a:buFont typeface="Arial" pitchFamily="34" charset="0"/>
              <a:buNone/>
            </a:pPr>
            <a:endParaRPr lang="en-US" dirty="0" smtClean="0"/>
          </a:p>
          <a:p>
            <a:pPr>
              <a:buFont typeface="Arial" pitchFamily="34" charset="0"/>
              <a:buNone/>
            </a:pPr>
            <a:r>
              <a:rPr lang="en-US" dirty="0" smtClean="0"/>
              <a:t>These action plans can then provide the basis for coordination and monitoring of the implementation of transparency-related reforms over the medium-term.</a:t>
            </a:r>
            <a:endParaRPr lang="en-US" sz="1200" baseline="0" dirty="0" smtClean="0"/>
          </a:p>
          <a:p>
            <a:pPr>
              <a:buFont typeface="Arial" pitchFamily="34" charset="0"/>
              <a:buNone/>
            </a:pPr>
            <a:endParaRPr lang="en-US" sz="1200" baseline="0" dirty="0" smtClean="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10</a:t>
            </a:fld>
            <a:endParaRPr lang="en-US"/>
          </a:p>
        </p:txBody>
      </p:sp>
    </p:spTree>
    <p:extLst>
      <p:ext uri="{BB962C8B-B14F-4D97-AF65-F5344CB8AC3E}">
        <p14:creationId xmlns:p14="http://schemas.microsoft.com/office/powerpoint/2010/main" val="1230197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aseline="0" dirty="0" smtClean="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11</a:t>
            </a:fld>
            <a:endParaRPr lang="en-US"/>
          </a:p>
        </p:txBody>
      </p:sp>
    </p:spTree>
    <p:extLst>
      <p:ext uri="{BB962C8B-B14F-4D97-AF65-F5344CB8AC3E}">
        <p14:creationId xmlns:p14="http://schemas.microsoft.com/office/powerpoint/2010/main" val="131862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a:spcBef>
                <a:spcPts val="0"/>
              </a:spcBef>
            </a:pPr>
            <a:r>
              <a:rPr lang="en-US" dirty="0" smtClean="0"/>
              <a:t>Some of the problems revealed by the crisis can be traced back to weaknesses in current fiscal transparency standards, including the IMF’s own Fiscal Transparency Code. Our Board Paper therefore made a series of recommendations about how the Code and other standards should be improved. To give you some examples:</a:t>
            </a:r>
          </a:p>
          <a:p>
            <a:pPr>
              <a:spcBef>
                <a:spcPts val="0"/>
              </a:spcBef>
            </a:pPr>
            <a:endParaRPr lang="en-US" dirty="0" smtClean="0"/>
          </a:p>
          <a:p>
            <a:pPr marL="228600" indent="-228600">
              <a:spcBef>
                <a:spcPts val="0"/>
              </a:spcBef>
              <a:buFont typeface="+mj-lt"/>
              <a:buAutoNum type="arabicPeriod"/>
            </a:pPr>
            <a:r>
              <a:rPr lang="en-US" dirty="0" smtClean="0"/>
              <a:t>One reason we saw large upward revisions to GG debt was because the Code and other standards only require reporting of general government data on an annual (or best quarterly) basis. But during a crisis a lot can happen in a one quarter, and most policymakers have come to appreciate the value of having fiscal updates on at least a monthly basis</a:t>
            </a:r>
          </a:p>
          <a:p>
            <a:pPr marL="228600" indent="-228600">
              <a:spcBef>
                <a:spcPts val="0"/>
              </a:spcBef>
              <a:buFont typeface="+mj-lt"/>
              <a:buAutoNum type="arabicPeriod"/>
            </a:pPr>
            <a:endParaRPr lang="en-US" dirty="0" smtClean="0"/>
          </a:p>
          <a:p>
            <a:pPr marL="228600" indent="-228600">
              <a:spcBef>
                <a:spcPts val="0"/>
              </a:spcBef>
              <a:buFont typeface="+mj-lt"/>
              <a:buAutoNum type="arabicPeriod"/>
            </a:pPr>
            <a:r>
              <a:rPr lang="en-US" dirty="0" smtClean="0"/>
              <a:t>Government-related enterprises (like Fannie Mae and Freddie) became attractive vehicles for QFA because these entities were excluded from standard fiscal statistics which tend to focus exclusively on GG as the relevant reporting entity. We therefore recommended that the scope of fiscal reports be expanded to encompass the entire public sector. </a:t>
            </a:r>
          </a:p>
          <a:p>
            <a:pPr marL="228600" indent="-228600">
              <a:spcBef>
                <a:spcPts val="0"/>
              </a:spcBef>
              <a:buFont typeface="+mj-lt"/>
              <a:buAutoNum type="arabicPeriod"/>
            </a:pPr>
            <a:endParaRPr lang="en-US" dirty="0" smtClean="0"/>
          </a:p>
          <a:p>
            <a:pPr marL="228600" indent="-228600">
              <a:spcBef>
                <a:spcPts val="0"/>
              </a:spcBef>
              <a:buFont typeface="+mj-lt"/>
              <a:buAutoNum type="arabicPeriod"/>
            </a:pPr>
            <a:r>
              <a:rPr lang="en-US" dirty="0" smtClean="0"/>
              <a:t>Even accrual-based reporting standards don’t require governments to report changes in the value of the sizeable financial assets and liabilities that many acquired during crisis. Another refinement to reporting standards proposed in the paper was the recognition of valuation changes in these holdings in summary fiscal statistics.</a:t>
            </a:r>
          </a:p>
          <a:p>
            <a:pPr marL="228600" indent="-228600">
              <a:spcBef>
                <a:spcPts val="0"/>
              </a:spcBef>
              <a:buFont typeface="+mj-lt"/>
              <a:buAutoNum type="arabicPeriod"/>
            </a:pPr>
            <a:endParaRPr lang="en-US" dirty="0" smtClean="0"/>
          </a:p>
          <a:p>
            <a:pPr marL="228600" indent="-228600">
              <a:spcBef>
                <a:spcPts val="0"/>
              </a:spcBef>
              <a:buFont typeface="+mj-lt"/>
              <a:buAutoNum type="arabicPeriod"/>
            </a:pPr>
            <a:r>
              <a:rPr lang="en-US" dirty="0" smtClean="0"/>
              <a:t>One reason macro shocks came as such a surprise to fiscal policy-makers was that </a:t>
            </a:r>
            <a:r>
              <a:rPr lang="en-US" dirty="0" err="1" smtClean="0"/>
              <a:t>govt’s</a:t>
            </a:r>
            <a:r>
              <a:rPr lang="en-US" dirty="0" smtClean="0"/>
              <a:t> tend to base their fiscal plans on single, often rosy, macroeconomic scenario. We therefore recommended that the Code and other standards require governments to routinely explore a range of macro-fiscal scenarios when determining the appropriate fiscal stance.</a:t>
            </a:r>
          </a:p>
          <a:p>
            <a:pPr marL="228600" indent="-228600">
              <a:spcBef>
                <a:spcPts val="0"/>
              </a:spcBef>
              <a:buFont typeface="+mj-lt"/>
              <a:buAutoNum type="arabicPeriod"/>
            </a:pPr>
            <a:endParaRPr lang="en-US" dirty="0" smtClean="0"/>
          </a:p>
          <a:p>
            <a:pPr marL="228600" indent="-228600">
              <a:spcBef>
                <a:spcPts val="0"/>
              </a:spcBef>
              <a:buFont typeface="+mj-lt"/>
              <a:buAutoNum type="arabicPeriod"/>
            </a:pPr>
            <a:r>
              <a:rPr lang="en-US" dirty="0" smtClean="0"/>
              <a:t>Existing fiscal reporting standards only call for recognition of contingent liabilities deemed more than 50% likely. This has made guarantees an attractive way for cash-strapped government to transfer value to private actors. Closing this loophole requires quantifiable contingent liabilities to be recognized in balance sheets at their expected value.</a:t>
            </a:r>
          </a:p>
          <a:p>
            <a:endParaRPr lang="en-US" sz="1200" baseline="0" dirty="0" smtClean="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2</a:t>
            </a:fld>
            <a:endParaRPr lang="en-US"/>
          </a:p>
        </p:txBody>
      </p:sp>
    </p:spTree>
    <p:extLst>
      <p:ext uri="{BB962C8B-B14F-4D97-AF65-F5344CB8AC3E}">
        <p14:creationId xmlns:p14="http://schemas.microsoft.com/office/powerpoint/2010/main" val="2339821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address these weaknesses revealed by the crisis, we approached the revision of the Fiscal Transparency Code with four key objectives in mind:</a:t>
            </a:r>
          </a:p>
          <a:p>
            <a:endParaRPr lang="en-US" dirty="0" smtClean="0"/>
          </a:p>
          <a:p>
            <a:r>
              <a:rPr lang="en-US" dirty="0" smtClean="0"/>
              <a:t>[Read out objectives]</a:t>
            </a:r>
          </a:p>
          <a:p>
            <a:endParaRPr lang="en-US" dirty="0" smtClean="0"/>
          </a:p>
          <a:p>
            <a:r>
              <a:rPr lang="en-US" dirty="0" smtClean="0"/>
              <a:t>This final objective was born out of a growing concern that, with each successive refinement, these international statistical and accounting standards were getting further and further out of reach of the typical low, or even middle, income country.</a:t>
            </a:r>
            <a:endParaRPr lang="en-US" dirty="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3</a:t>
            </a:fld>
            <a:endParaRPr lang="en-US"/>
          </a:p>
        </p:txBody>
      </p:sp>
    </p:spTree>
    <p:extLst>
      <p:ext uri="{BB962C8B-B14F-4D97-AF65-F5344CB8AC3E}">
        <p14:creationId xmlns:p14="http://schemas.microsoft.com/office/powerpoint/2010/main" val="658849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slides gives you an overview of the structure of the New Fiscal Transparency Code.</a:t>
            </a:r>
          </a:p>
          <a:p>
            <a:endParaRPr lang="en-US" dirty="0" smtClean="0"/>
          </a:p>
          <a:p>
            <a:r>
              <a:rPr lang="en-US" dirty="0" smtClean="0"/>
              <a:t>You can see that the new Code has a very different structure from the old Code. Rather than being organized around different phases of the reporting process, the new Code is organized around three key dimensions of fiscal disclosure:</a:t>
            </a:r>
          </a:p>
          <a:p>
            <a:pPr lvl="0"/>
            <a:r>
              <a:rPr lang="en-US" b="1" dirty="0" smtClean="0"/>
              <a:t>fiscal reports</a:t>
            </a:r>
            <a:r>
              <a:rPr lang="en-US" dirty="0" smtClean="0"/>
              <a:t> in the form of fiscal statistics and accounts; </a:t>
            </a:r>
          </a:p>
          <a:p>
            <a:pPr lvl="0"/>
            <a:r>
              <a:rPr lang="en-US" b="1" dirty="0" smtClean="0"/>
              <a:t>fiscal forecasting</a:t>
            </a:r>
            <a:r>
              <a:rPr lang="en-US" dirty="0" smtClean="0"/>
              <a:t> in the form of fiscal strategies and budgets; and</a:t>
            </a:r>
          </a:p>
          <a:p>
            <a:pPr lvl="0"/>
            <a:r>
              <a:rPr lang="en-US" b="1" dirty="0" smtClean="0"/>
              <a:t>fiscal risk analysis</a:t>
            </a:r>
            <a:r>
              <a:rPr lang="en-US" dirty="0" smtClean="0"/>
              <a:t> in the form of fiscal risk statements and other risk management tools.</a:t>
            </a:r>
          </a:p>
          <a:p>
            <a:endParaRPr lang="en-US" dirty="0" smtClean="0"/>
          </a:p>
          <a:p>
            <a:r>
              <a:rPr lang="en-US" dirty="0" smtClean="0"/>
              <a:t>These three pillars form </a:t>
            </a:r>
          </a:p>
          <a:p>
            <a:pPr marL="228600" indent="-228600">
              <a:buFont typeface="Arial" pitchFamily="34" charset="0"/>
              <a:buChar char="•"/>
            </a:pPr>
            <a:r>
              <a:rPr lang="en-US" dirty="0" smtClean="0"/>
              <a:t>the architecture for the 38 principles and 27 indicators that make up the new Code; as well as</a:t>
            </a:r>
          </a:p>
          <a:p>
            <a:pPr marL="228600" indent="-228600">
              <a:buFont typeface="Arial" pitchFamily="34" charset="0"/>
              <a:buChar char="•"/>
            </a:pPr>
            <a:r>
              <a:rPr lang="en-US" dirty="0" smtClean="0"/>
              <a:t>the headings for the three main chapters of the new Fiscal Transparency Assessment</a:t>
            </a:r>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4</a:t>
            </a:fld>
            <a:endParaRPr lang="en-US"/>
          </a:p>
        </p:txBody>
      </p:sp>
    </p:spTree>
    <p:extLst>
      <p:ext uri="{BB962C8B-B14F-4D97-AF65-F5344CB8AC3E}">
        <p14:creationId xmlns:p14="http://schemas.microsoft.com/office/powerpoint/2010/main" val="3873518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new Code also differs from the old Code in that, rather simply provide a one-size-fits-all set of “best practices”, the new Code differentiates within each of its 38 principles between:</a:t>
            </a:r>
          </a:p>
          <a:p>
            <a:pPr marL="171450" lvl="0" indent="-171450">
              <a:buFont typeface="Arial" pitchFamily="34" charset="0"/>
              <a:buChar char="•"/>
            </a:pPr>
            <a:r>
              <a:rPr lang="en-US" b="1" dirty="0" smtClean="0"/>
              <a:t>basic practice</a:t>
            </a:r>
            <a:r>
              <a:rPr lang="en-US" dirty="0" smtClean="0"/>
              <a:t> would be considered as a minimum achievable by all countries;</a:t>
            </a:r>
          </a:p>
          <a:p>
            <a:pPr marL="171450" lvl="0" indent="-171450">
              <a:buFont typeface="Arial" pitchFamily="34" charset="0"/>
              <a:buChar char="•"/>
            </a:pPr>
            <a:r>
              <a:rPr lang="en-US" b="1" dirty="0" smtClean="0"/>
              <a:t>good practice</a:t>
            </a:r>
            <a:r>
              <a:rPr lang="en-US" dirty="0" smtClean="0"/>
              <a:t> would require more developed institutional, human, and technological capacities; and</a:t>
            </a:r>
          </a:p>
          <a:p>
            <a:pPr marL="171450" lvl="0" indent="-171450">
              <a:buFont typeface="Arial" pitchFamily="34" charset="0"/>
              <a:buChar char="•"/>
            </a:pPr>
            <a:r>
              <a:rPr lang="en-US" b="1" dirty="0" smtClean="0"/>
              <a:t>advanced practice</a:t>
            </a:r>
            <a:r>
              <a:rPr lang="en-US" dirty="0" smtClean="0"/>
              <a:t> would entail full compliance with relevant international standards and be in line with the current “state-of-the-art.”</a:t>
            </a:r>
          </a:p>
          <a:p>
            <a:endParaRPr lang="en-US" dirty="0" smtClean="0"/>
          </a:p>
          <a:p>
            <a:pPr>
              <a:defRPr/>
            </a:pPr>
            <a:r>
              <a:rPr lang="en-US" dirty="0" smtClean="0"/>
              <a:t>This slide illustrates how this more graduated rubric works for the 3 principles related to the coverage of fiscal reports.</a:t>
            </a:r>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5</a:t>
            </a:fld>
            <a:endParaRPr lang="en-US"/>
          </a:p>
        </p:txBody>
      </p:sp>
    </p:spTree>
    <p:extLst>
      <p:ext uri="{BB962C8B-B14F-4D97-AF65-F5344CB8AC3E}">
        <p14:creationId xmlns:p14="http://schemas.microsoft.com/office/powerpoint/2010/main" val="2460268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of the principles</a:t>
            </a:r>
            <a:r>
              <a:rPr lang="en-US" baseline="0" dirty="0" smtClean="0"/>
              <a:t> are then assessed against the basic, good and advanced practices.</a:t>
            </a:r>
          </a:p>
          <a:p>
            <a:endParaRPr lang="en-US" baseline="0" dirty="0" smtClean="0"/>
          </a:p>
          <a:p>
            <a:r>
              <a:rPr lang="en-US" baseline="0" dirty="0" smtClean="0"/>
              <a:t>This allows us to put the overall picture together in a easy to follow heat map – were, predictable, red are the danger spots, and green are the advanced practices.</a:t>
            </a:r>
          </a:p>
          <a:p>
            <a:endParaRPr lang="en-US" dirty="0" smtClean="0"/>
          </a:p>
          <a:p>
            <a:r>
              <a:rPr lang="en-US" dirty="0" smtClean="0"/>
              <a:t>Here is the map for Costa Rica, where you can see that the fiscal reporting and  fiscal forecasting</a:t>
            </a:r>
            <a:r>
              <a:rPr lang="en-US" baseline="0" dirty="0" smtClean="0"/>
              <a:t> </a:t>
            </a:r>
            <a:r>
              <a:rPr lang="en-US" dirty="0" smtClean="0"/>
              <a:t>are generally in a fairly good state – and interestingly,</a:t>
            </a:r>
            <a:r>
              <a:rPr lang="en-US" baseline="0" dirty="0" smtClean="0"/>
              <a:t> the coverage of institutions for the public sector is an advanced practice, despite it only being a middle income country.</a:t>
            </a:r>
          </a:p>
          <a:p>
            <a:endParaRPr lang="en-US" baseline="0" dirty="0" smtClean="0"/>
          </a:p>
          <a:p>
            <a:r>
              <a:rPr lang="en-US" baseline="0" dirty="0" smtClean="0"/>
              <a:t>The area here with the biggest weaknesses relates to understanding of fiscal risks.  This isn’t unusual, because the fiscal risk element is another area where the code extends the boundary of good and advanced practice.</a:t>
            </a:r>
            <a:endParaRPr lang="en-US" dirty="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6</a:t>
            </a:fld>
            <a:endParaRPr lang="en-US"/>
          </a:p>
        </p:txBody>
      </p:sp>
    </p:spTree>
    <p:extLst>
      <p:ext uri="{BB962C8B-B14F-4D97-AF65-F5344CB8AC3E}">
        <p14:creationId xmlns:p14="http://schemas.microsoft.com/office/powerpoint/2010/main" val="1165870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of the main innovations of the new FTA compared with the old ROSC is the use of a set of quantitative Fiscal Transparency Indicators. </a:t>
            </a:r>
          </a:p>
          <a:p>
            <a:endParaRPr lang="en-US" dirty="0" smtClean="0"/>
          </a:p>
          <a:p>
            <a:r>
              <a:rPr lang="en-US" dirty="0" smtClean="0"/>
              <a:t>The aim of these indicators is to provide countries with a sense of not only the source but also the magnitude of the gaps in their fiscal reports.</a:t>
            </a:r>
          </a:p>
          <a:p>
            <a:endParaRPr lang="en-US" dirty="0" smtClean="0"/>
          </a:p>
          <a:p>
            <a:r>
              <a:rPr lang="en-US" dirty="0" smtClean="0"/>
              <a:t>This slide illustrates the value of some of those indicators from</a:t>
            </a:r>
            <a:r>
              <a:rPr lang="en-US" baseline="0" dirty="0" smtClean="0"/>
              <a:t> the Irish assessment</a:t>
            </a:r>
            <a:r>
              <a:rPr lang="en-US" dirty="0" smtClean="0"/>
              <a:t>.</a:t>
            </a:r>
          </a:p>
          <a:p>
            <a:endParaRPr lang="en-US" dirty="0" smtClean="0"/>
          </a:p>
          <a:p>
            <a:r>
              <a:rPr lang="en-US" dirty="0" smtClean="0"/>
              <a:t>While the statistics cover most of the general government, in line with the ESA standards, public</a:t>
            </a:r>
            <a:r>
              <a:rPr lang="en-US" baseline="0" dirty="0" smtClean="0"/>
              <a:t> corporations remain outside of the report.  But the coverage of the finance accounts are much narrower, with a considerable amount of extrabudgetary activity going largely unreported.</a:t>
            </a:r>
          </a:p>
          <a:p>
            <a:endParaRPr lang="en-US" sz="1200" kern="1200" baseline="0" dirty="0" smtClean="0">
              <a:solidFill>
                <a:schemeClr val="tx1"/>
              </a:solidFill>
              <a:effectLst/>
              <a:latin typeface="Arial" charset="0"/>
              <a:ea typeface="+mn-ea"/>
              <a:cs typeface="Arial" charset="0"/>
            </a:endParaRPr>
          </a:p>
          <a:p>
            <a:r>
              <a:rPr lang="en-US" sz="1200" kern="1200" baseline="0" dirty="0" smtClean="0">
                <a:solidFill>
                  <a:schemeClr val="tx1"/>
                </a:solidFill>
                <a:effectLst/>
                <a:latin typeface="Arial" charset="0"/>
                <a:ea typeface="+mn-ea"/>
                <a:cs typeface="Arial" charset="0"/>
              </a:rPr>
              <a:t>And more concerning was the very large amount of assets and liabilities that go unreported.  Overall public sector asset holdings are some 317 percent of GDP, and liabilities are 386.  Only a quarter of those liabilities are reported in the finance accounts, and  third of the assets. </a:t>
            </a:r>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7</a:t>
            </a:fld>
            <a:endParaRPr lang="en-US"/>
          </a:p>
        </p:txBody>
      </p:sp>
    </p:spTree>
    <p:extLst>
      <p:ext uri="{BB962C8B-B14F-4D97-AF65-F5344CB8AC3E}">
        <p14:creationId xmlns:p14="http://schemas.microsoft.com/office/powerpoint/2010/main" val="67227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smtClean="0">
                <a:solidFill>
                  <a:schemeClr val="tx1"/>
                </a:solidFill>
                <a:effectLst/>
                <a:latin typeface="Arial" charset="0"/>
                <a:ea typeface="+mn-ea"/>
                <a:cs typeface="Arial" charset="0"/>
              </a:rPr>
              <a:t>The fiscal forecasting and budgeting indicators attempt to get a sense of how realistic a picture the government’s budget gives of what will actually happen.</a:t>
            </a:r>
          </a:p>
          <a:p>
            <a:endParaRPr lang="en-US" sz="1200" kern="1200" baseline="0" dirty="0" smtClean="0">
              <a:solidFill>
                <a:schemeClr val="tx1"/>
              </a:solidFill>
              <a:effectLst/>
              <a:latin typeface="Arial" charset="0"/>
              <a:ea typeface="+mn-ea"/>
              <a:cs typeface="Arial" charset="0"/>
            </a:endParaRPr>
          </a:p>
          <a:p>
            <a:r>
              <a:rPr lang="en-US" sz="1200" kern="1200" baseline="0" dirty="0" smtClean="0">
                <a:solidFill>
                  <a:schemeClr val="tx1"/>
                </a:solidFill>
                <a:effectLst/>
                <a:latin typeface="Arial" charset="0"/>
                <a:ea typeface="+mn-ea"/>
                <a:cs typeface="Arial" charset="0"/>
              </a:rPr>
              <a:t>This example from Bolivia focuses on the annual budget versus outturn for the non-financial public sector.</a:t>
            </a:r>
          </a:p>
          <a:p>
            <a:endParaRPr lang="en-US" sz="1200" kern="1200" baseline="0" dirty="0" smtClean="0">
              <a:solidFill>
                <a:schemeClr val="tx1"/>
              </a:solidFill>
              <a:effectLst/>
              <a:latin typeface="Arial" charset="0"/>
              <a:ea typeface="+mn-ea"/>
              <a:cs typeface="Arial" charset="0"/>
            </a:endParaRPr>
          </a:p>
          <a:p>
            <a:r>
              <a:rPr lang="en-US" sz="1200" kern="1200" baseline="0" dirty="0" smtClean="0">
                <a:solidFill>
                  <a:schemeClr val="tx1"/>
                </a:solidFill>
                <a:effectLst/>
                <a:latin typeface="Arial" charset="0"/>
                <a:ea typeface="+mn-ea"/>
                <a:cs typeface="Arial" charset="0"/>
              </a:rPr>
              <a:t>It provides a very striking example of a budget that isn’t particularly transparent.</a:t>
            </a:r>
          </a:p>
          <a:p>
            <a:endParaRPr lang="en-US" sz="1200" kern="1200" baseline="0" dirty="0" smtClean="0">
              <a:solidFill>
                <a:schemeClr val="tx1"/>
              </a:solidFill>
              <a:effectLst/>
              <a:latin typeface="Arial" charset="0"/>
              <a:ea typeface="+mn-ea"/>
              <a:cs typeface="Arial" charset="0"/>
            </a:endParaRPr>
          </a:p>
          <a:p>
            <a:r>
              <a:rPr lang="en-US" sz="1200" kern="1200" baseline="0" dirty="0" smtClean="0">
                <a:solidFill>
                  <a:schemeClr val="tx1"/>
                </a:solidFill>
                <a:effectLst/>
                <a:latin typeface="Arial" charset="0"/>
                <a:ea typeface="+mn-ea"/>
                <a:cs typeface="Arial" charset="0"/>
              </a:rPr>
              <a:t>There is a track record of being very conservative in forecasting revenues, with an overall underestimate of 41 percent.  This is spread across the various revenue heads, but a large part has to do with hydrocarbons related revenue.</a:t>
            </a:r>
          </a:p>
          <a:p>
            <a:endParaRPr lang="en-US" sz="1200" kern="1200" baseline="0" dirty="0" smtClean="0">
              <a:solidFill>
                <a:schemeClr val="tx1"/>
              </a:solidFill>
              <a:effectLst/>
              <a:latin typeface="Arial" charset="0"/>
              <a:ea typeface="+mn-ea"/>
              <a:cs typeface="Arial" charset="0"/>
            </a:endParaRPr>
          </a:p>
          <a:p>
            <a:r>
              <a:rPr lang="en-US" sz="1200" kern="1200" baseline="0" dirty="0" smtClean="0">
                <a:solidFill>
                  <a:schemeClr val="tx1"/>
                </a:solidFill>
                <a:effectLst/>
                <a:latin typeface="Arial" charset="0"/>
                <a:ea typeface="+mn-ea"/>
                <a:cs typeface="Arial" charset="0"/>
              </a:rPr>
              <a:t>Nevertheless, underestimations of 30 percent are common for tax and operating revenues, and upward of 100 percent for other revenues.</a:t>
            </a:r>
          </a:p>
          <a:p>
            <a:endParaRPr lang="en-US" sz="1200" kern="1200" baseline="0" dirty="0" smtClean="0">
              <a:solidFill>
                <a:schemeClr val="tx1"/>
              </a:solidFill>
              <a:effectLst/>
              <a:latin typeface="Arial" charset="0"/>
              <a:ea typeface="+mn-ea"/>
              <a:cs typeface="Arial" charset="0"/>
            </a:endParaRPr>
          </a:p>
          <a:p>
            <a:r>
              <a:rPr lang="en-US" sz="1200" kern="1200" baseline="0" dirty="0" smtClean="0">
                <a:solidFill>
                  <a:schemeClr val="tx1"/>
                </a:solidFill>
                <a:effectLst/>
                <a:latin typeface="Arial" charset="0"/>
                <a:ea typeface="+mn-ea"/>
                <a:cs typeface="Arial" charset="0"/>
              </a:rPr>
              <a:t>This then translates into a second round of spending through the year, as the underestimated revenues are then spent, though in the case over the previous two years, the spending has been lower than the revenue on average.</a:t>
            </a:r>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8</a:t>
            </a:fld>
            <a:endParaRPr lang="en-US"/>
          </a:p>
        </p:txBody>
      </p:sp>
    </p:spTree>
    <p:extLst>
      <p:ext uri="{BB962C8B-B14F-4D97-AF65-F5344CB8AC3E}">
        <p14:creationId xmlns:p14="http://schemas.microsoft.com/office/powerpoint/2010/main" val="67227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aseline="0" dirty="0" smtClean="0"/>
              <a:t>One comment we have had throughout this process is that the basic/good/advanced approach is a bit arbitrary. Some principles are far more important than other – for instance coverage of institutions  </a:t>
            </a:r>
          </a:p>
          <a:p>
            <a:endParaRPr lang="en-US" baseline="0" dirty="0" smtClean="0"/>
          </a:p>
          <a:p>
            <a:r>
              <a:rPr lang="en-US" baseline="0" dirty="0" smtClean="0"/>
              <a:t>Other principles might be meaningless in some countries, but a big deal in others.  For instance, financial derivatives is my home country are not used, so a poor rating would not be important, whereas in, say Italy where they have been a source of strife, it would be important.</a:t>
            </a:r>
          </a:p>
          <a:p>
            <a:endParaRPr lang="en-US" baseline="0" dirty="0" smtClean="0"/>
          </a:p>
          <a:p>
            <a:r>
              <a:rPr lang="en-US" baseline="0" dirty="0" smtClean="0"/>
              <a:t>For that reason, we have made an effort to combine the results of the assessment of practices with the fiscal vulnerability indicators.</a:t>
            </a:r>
          </a:p>
          <a:p>
            <a:endParaRPr lang="en-US" baseline="0" dirty="0" smtClean="0"/>
          </a:p>
          <a:p>
            <a:r>
              <a:rPr lang="en-US" baseline="0" dirty="0" smtClean="0"/>
              <a:t>This allows us to triangulate on the areas of major concern.  Thus even if a country is meeting good practice – as Ireland is in coverage, if the gaps are sufficiently large, this warrants concern, and will be the focus of one of our limited number of recommendations.</a:t>
            </a:r>
          </a:p>
          <a:p>
            <a:endParaRPr lang="en-US" baseline="0" dirty="0" smtClean="0"/>
          </a:p>
          <a:p>
            <a:r>
              <a:rPr lang="en-US" baseline="0" dirty="0" smtClean="0"/>
              <a:t>Similarly, if the practice was not met, if the importance of the gap was low, the report would not be too concerned.</a:t>
            </a:r>
          </a:p>
          <a:p>
            <a:endParaRPr lang="en-US" baseline="0" dirty="0" smtClean="0"/>
          </a:p>
          <a:p>
            <a:r>
              <a:rPr lang="en-US" baseline="0" dirty="0" smtClean="0"/>
              <a:t>This is another major step up from the old ROSCs, that tended to provide a long, </a:t>
            </a:r>
            <a:r>
              <a:rPr lang="en-US" baseline="0" dirty="0" err="1" smtClean="0"/>
              <a:t>unprioritized</a:t>
            </a:r>
            <a:r>
              <a:rPr lang="en-US" baseline="0" dirty="0" smtClean="0"/>
              <a:t> list of recommendations.</a:t>
            </a:r>
            <a:endParaRPr lang="en-US" dirty="0" smtClean="0"/>
          </a:p>
          <a:p>
            <a:pPr>
              <a:spcBef>
                <a:spcPts val="0"/>
              </a:spcBef>
            </a:pPr>
            <a:endParaRPr lang="en-US" dirty="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9</a:t>
            </a:fld>
            <a:endParaRPr lang="en-US"/>
          </a:p>
        </p:txBody>
      </p:sp>
    </p:spTree>
    <p:extLst>
      <p:ext uri="{BB962C8B-B14F-4D97-AF65-F5344CB8AC3E}">
        <p14:creationId xmlns:p14="http://schemas.microsoft.com/office/powerpoint/2010/main" val="30303572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0"/>
          <p:cNvSpPr>
            <a:spLocks noChangeShapeType="1"/>
          </p:cNvSpPr>
          <p:nvPr userDrawn="1"/>
        </p:nvSpPr>
        <p:spPr bwMode="auto">
          <a:xfrm>
            <a:off x="0" y="1612900"/>
            <a:ext cx="9144000" cy="0"/>
          </a:xfrm>
          <a:prstGeom prst="line">
            <a:avLst/>
          </a:prstGeom>
          <a:noFill/>
          <a:ln w="28575">
            <a:solidFill>
              <a:srgbClr val="990000"/>
            </a:solidFill>
            <a:round/>
            <a:headEnd/>
            <a:tailEnd/>
          </a:ln>
          <a:effectLst/>
        </p:spPr>
        <p:txBody>
          <a:bodyPr/>
          <a:lstStyle/>
          <a:p>
            <a:pPr algn="r" eaLnBrk="1" hangingPunct="1">
              <a:spcBef>
                <a:spcPct val="0"/>
              </a:spcBef>
              <a:defRPr/>
            </a:pPr>
            <a:endParaRPr lang="en-US" b="0">
              <a:solidFill>
                <a:srgbClr val="0000FF"/>
              </a:solidFill>
            </a:endParaRPr>
          </a:p>
        </p:txBody>
      </p:sp>
      <p:pic>
        <p:nvPicPr>
          <p:cNvPr id="5" name="Picture 9" descr="webpic"/>
          <p:cNvPicPr>
            <a:picLocks noChangeAspect="1" noChangeArrowheads="1"/>
          </p:cNvPicPr>
          <p:nvPr userDrawn="1"/>
        </p:nvPicPr>
        <p:blipFill>
          <a:blip r:embed="rId2" cstate="print"/>
          <a:srcRect/>
          <a:stretch>
            <a:fillRect/>
          </a:stretch>
        </p:blipFill>
        <p:spPr bwMode="auto">
          <a:xfrm>
            <a:off x="0" y="0"/>
            <a:ext cx="9144000" cy="1600200"/>
          </a:xfrm>
          <a:prstGeom prst="rect">
            <a:avLst/>
          </a:prstGeom>
          <a:noFill/>
          <a:ln w="9525">
            <a:noFill/>
            <a:miter lim="800000"/>
            <a:headEnd/>
            <a:tailEnd/>
          </a:ln>
        </p:spPr>
      </p:pic>
      <p:pic>
        <p:nvPicPr>
          <p:cNvPr id="6" name="Picture 11"/>
          <p:cNvPicPr>
            <a:picLocks noChangeAspect="1" noChangeArrowheads="1"/>
          </p:cNvPicPr>
          <p:nvPr userDrawn="1"/>
        </p:nvPicPr>
        <p:blipFill>
          <a:blip r:embed="rId3" cstate="print"/>
          <a:srcRect/>
          <a:stretch>
            <a:fillRect/>
          </a:stretch>
        </p:blipFill>
        <p:spPr bwMode="auto">
          <a:xfrm>
            <a:off x="3915613" y="5738291"/>
            <a:ext cx="1315553" cy="882231"/>
          </a:xfrm>
          <a:prstGeom prst="rect">
            <a:avLst/>
          </a:prstGeom>
          <a:noFill/>
          <a:ln w="9525">
            <a:noFill/>
            <a:miter lim="800000"/>
            <a:headEnd/>
            <a:tailEnd/>
          </a:ln>
        </p:spPr>
      </p:pic>
      <p:sp>
        <p:nvSpPr>
          <p:cNvPr id="138242" name="Rectangle 2"/>
          <p:cNvSpPr>
            <a:spLocks noGrp="1" noChangeArrowheads="1"/>
          </p:cNvSpPr>
          <p:nvPr>
            <p:ph type="ctrTitle"/>
          </p:nvPr>
        </p:nvSpPr>
        <p:spPr>
          <a:xfrm>
            <a:off x="685800" y="1600200"/>
            <a:ext cx="7772400" cy="1470025"/>
          </a:xfrm>
        </p:spPr>
        <p:txBody>
          <a:bodyPr/>
          <a:lstStyle>
            <a:lvl1pPr>
              <a:defRPr>
                <a:solidFill>
                  <a:schemeClr val="accent2"/>
                </a:solidFill>
              </a:defRPr>
            </a:lvl1pPr>
          </a:lstStyle>
          <a:p>
            <a:r>
              <a:rPr lang="en-US"/>
              <a:t>Click to edit Master title style</a:t>
            </a:r>
          </a:p>
        </p:txBody>
      </p:sp>
      <p:sp>
        <p:nvSpPr>
          <p:cNvPr id="138243" name="Rectangle 3"/>
          <p:cNvSpPr>
            <a:spLocks noGrp="1" noChangeArrowheads="1"/>
          </p:cNvSpPr>
          <p:nvPr>
            <p:ph type="subTitle" idx="1"/>
          </p:nvPr>
        </p:nvSpPr>
        <p:spPr>
          <a:xfrm>
            <a:off x="1371600" y="3505200"/>
            <a:ext cx="6400800" cy="1752600"/>
          </a:xfrm>
        </p:spPr>
        <p:txBody>
          <a:bodyPr/>
          <a:lstStyle>
            <a:lvl1pPr marL="0" indent="0" algn="ctr">
              <a:buFontTx/>
              <a:buNone/>
              <a:defRPr>
                <a:solidFill>
                  <a:srgbClr val="CC6600"/>
                </a:solidFill>
              </a:defRPr>
            </a:lvl1pPr>
          </a:lstStyle>
          <a:p>
            <a:r>
              <a:rPr lang="en-US"/>
              <a:t>Click to edit Master subtitle style</a:t>
            </a:r>
          </a:p>
        </p:txBody>
      </p:sp>
      <p:sp>
        <p:nvSpPr>
          <p:cNvPr id="7" name="Rectangle 4"/>
          <p:cNvSpPr>
            <a:spLocks noGrp="1" noChangeArrowheads="1"/>
          </p:cNvSpPr>
          <p:nvPr>
            <p:ph type="dt" sz="half" idx="10"/>
          </p:nvPr>
        </p:nvSpPr>
        <p:spPr/>
        <p:txBody>
          <a:bodyPr/>
          <a:lstStyle>
            <a:lvl1pPr>
              <a:defRPr/>
            </a:lvl1pPr>
          </a:lstStyle>
          <a:p>
            <a:pPr>
              <a:defRPr/>
            </a:pPr>
            <a:fld id="{76D58715-F247-4466-9586-FE23B4293013}" type="datetime1">
              <a:rPr lang="en-US" smtClean="0"/>
              <a:pPr>
                <a:defRPr/>
              </a:pPr>
              <a:t>21-Jun-2016</a:t>
            </a:fld>
            <a:endParaRPr lang="en-US"/>
          </a:p>
        </p:txBody>
      </p:sp>
      <p:sp>
        <p:nvSpPr>
          <p:cNvPr id="8" name="Rectangle 6"/>
          <p:cNvSpPr>
            <a:spLocks noGrp="1" noChangeArrowheads="1"/>
          </p:cNvSpPr>
          <p:nvPr>
            <p:ph type="sldNum" sz="quarter" idx="11"/>
          </p:nvPr>
        </p:nvSpPr>
        <p:spPr>
          <a:xfrm>
            <a:off x="6553200" y="6245225"/>
            <a:ext cx="2133600" cy="476250"/>
          </a:xfrm>
        </p:spPr>
        <p:txBody>
          <a:bodyPr/>
          <a:lstStyle>
            <a:lvl1pPr>
              <a:defRPr sz="1400" b="0">
                <a:solidFill>
                  <a:schemeClr val="tx1"/>
                </a:solidFill>
              </a:defRPr>
            </a:lvl1pPr>
          </a:lstStyle>
          <a:p>
            <a:pPr>
              <a:defRPr/>
            </a:pPr>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5E84D8F-BCC9-4914-9A66-F16DF5E641A3}" type="datetime1">
              <a:rPr lang="en-US" smtClean="0"/>
              <a:pPr>
                <a:defRPr/>
              </a:pPr>
              <a:t>21-Jun-2016</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D2F35A6-39C6-4B23-BE02-D3F3183FFD7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01980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70DAF30-2324-4744-90B8-C209C0A6973D}" type="datetime1">
              <a:rPr lang="en-US" smtClean="0"/>
              <a:pPr>
                <a:defRPr/>
              </a:pPr>
              <a:t>21-Jun-2016</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BDE2409-82F5-4F6B-8709-73BBA561B31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71600"/>
            <a:ext cx="8229600" cy="47545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fld id="{CEC4AAA7-1EC1-4351-9393-19E076B88FA8}" type="datetime1">
              <a:rPr lang="en-US" smtClean="0"/>
              <a:pPr>
                <a:defRPr/>
              </a:pPr>
              <a:t>21-Jun-2016</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631C322-26C0-4973-B24B-58450906D3E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76200"/>
            <a:ext cx="7467600" cy="10668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371600"/>
            <a:ext cx="4038600" cy="2300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371600"/>
            <a:ext cx="4038600" cy="2300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824288"/>
            <a:ext cx="4038600" cy="2301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824288"/>
            <a:ext cx="4038600" cy="2301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C897077C-BF69-440B-A11A-38B7A1D58E80}" type="datetime1">
              <a:rPr lang="en-US" smtClean="0"/>
              <a:pPr>
                <a:defRPr/>
              </a:pPr>
              <a:t>21-Jun-2016</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456E41F-D730-4460-A095-8E441A0F5304}"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76200"/>
            <a:ext cx="8229600" cy="604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89786BB6-8E3C-4C37-9E3D-637A3A3F6141}" type="datetime1">
              <a:rPr lang="en-US" smtClean="0"/>
              <a:pPr>
                <a:defRPr/>
              </a:pPr>
              <a:t>21-Jun-2016</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518A27A8-29AF-4DFD-9EE8-0FECFA2F62A0}"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038600" cy="4754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smtClean="0"/>
            </a:lvl1pPr>
          </a:lstStyle>
          <a:p>
            <a:pPr>
              <a:defRPr/>
            </a:pPr>
            <a:fld id="{D6842BDA-8387-46E1-BA5F-9E44F9BA7782}" type="datetime1">
              <a:rPr lang="en-US" smtClean="0"/>
              <a:pPr>
                <a:defRPr/>
              </a:pPr>
              <a:t>21-Jun-2016</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705600" y="6381750"/>
            <a:ext cx="2133600" cy="476250"/>
          </a:xfrm>
        </p:spPr>
        <p:txBody>
          <a:bodyPr/>
          <a:lstStyle>
            <a:lvl1pPr>
              <a:defRPr/>
            </a:lvl1pPr>
          </a:lstStyle>
          <a:p>
            <a:fld id="{A0AE2223-78B1-442A-9FF9-89E91986ABF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6D7FDED-8FB5-4F5B-88ED-44889FBC5CCC}" type="datetime1">
              <a:rPr lang="en-US" smtClean="0"/>
              <a:pPr>
                <a:defRPr/>
              </a:pPr>
              <a:t>21-Jun-2016</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199FE57-B04B-4B7C-816D-A15AF53620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E895C0E-D2F5-433E-BC2F-8FE6522A9B7A}" type="datetime1">
              <a:rPr lang="en-US" smtClean="0"/>
              <a:pPr>
                <a:defRPr/>
              </a:pPr>
              <a:t>21-Jun-2016</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ED890B0-7E9D-4D94-9CDC-887F82336EC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D2B7AA75-9CDE-43C6-AB7F-01D5C73337A7}" type="datetime1">
              <a:rPr lang="en-US" smtClean="0"/>
              <a:pPr>
                <a:defRPr/>
              </a:pPr>
              <a:t>21-Jun-2016</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48A304A-2A52-4088-8CAF-2E75BA7CCC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4DACD866-9FB5-406D-8631-0F1330BE36C0}" type="datetime1">
              <a:rPr lang="en-US" smtClean="0"/>
              <a:pPr>
                <a:defRPr/>
              </a:pPr>
              <a:t>21-Jun-2016</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DEE71F4-BD95-4845-9E24-D67667EF0E0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3EE81C51-4156-4A50-A512-153AA3057CC5}" type="datetime1">
              <a:rPr lang="en-US" smtClean="0"/>
              <a:pPr>
                <a:defRPr/>
              </a:pPr>
              <a:t>21-Jun-2016</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60B17803-2800-4867-BEDA-65382B35945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EFF3359-38D8-4ACF-893C-04D0D3711905}" type="datetime1">
              <a:rPr lang="en-US" smtClean="0"/>
              <a:pPr>
                <a:defRPr/>
              </a:pPr>
              <a:t>21-Jun-2016</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FA83155D-84CD-48C0-9F06-F0DF4E61ABC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5EE8953-8FC4-4EF3-86BD-DD17A4A44253}" type="datetime1">
              <a:rPr lang="en-US" smtClean="0"/>
              <a:pPr>
                <a:defRPr/>
              </a:pPr>
              <a:t>21-Jun-2016</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D058960-875C-4DF9-BBA4-AFD8153C16D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81CC637-0F2D-40CE-9CFE-D70E87D0F592}" type="datetime1">
              <a:rPr lang="en-US" smtClean="0"/>
              <a:pPr>
                <a:defRPr/>
              </a:pPr>
              <a:t>21-Jun-2016</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C191687-06A5-4701-B6D2-8EBA4AB424C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76200"/>
            <a:ext cx="74676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371600"/>
            <a:ext cx="8229600"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spcBef>
                <a:spcPct val="0"/>
              </a:spcBef>
              <a:defRPr sz="1400" b="0">
                <a:solidFill>
                  <a:schemeClr val="tx1"/>
                </a:solidFill>
              </a:defRPr>
            </a:lvl1pPr>
          </a:lstStyle>
          <a:p>
            <a:pPr>
              <a:defRPr/>
            </a:pPr>
            <a:fld id="{68C8343F-3D84-4682-A9E5-D6EE1187E7B4}" type="datetime1">
              <a:rPr lang="en-US" smtClean="0"/>
              <a:pPr>
                <a:defRPr/>
              </a:pPr>
              <a:t>21-Jun-2016</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spcBef>
                <a:spcPct val="0"/>
              </a:spcBef>
              <a:defRPr sz="1400" b="0">
                <a:solidFill>
                  <a:schemeClr val="tx1"/>
                </a:solidFill>
              </a:defRPr>
            </a:lvl1pPr>
          </a:lstStyle>
          <a:p>
            <a:pPr>
              <a:defRPr/>
            </a:pPr>
            <a:endParaRPr lang="en-US"/>
          </a:p>
        </p:txBody>
      </p:sp>
      <p:sp>
        <p:nvSpPr>
          <p:cNvPr id="1030" name="Rectangle 6"/>
          <p:cNvSpPr>
            <a:spLocks noGrp="1" noChangeArrowheads="1"/>
          </p:cNvSpPr>
          <p:nvPr>
            <p:ph type="sldNum" sz="quarter" idx="4"/>
          </p:nvPr>
        </p:nvSpPr>
        <p:spPr bwMode="auto">
          <a:xfrm>
            <a:off x="6705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600">
                <a:solidFill>
                  <a:schemeClr val="bg1"/>
                </a:solidFill>
              </a:defRPr>
            </a:lvl1pPr>
          </a:lstStyle>
          <a:p>
            <a:fld id="{93240BDF-807B-469F-AA9A-587A43BB6CE8}" type="slidenum">
              <a:rPr lang="en-US"/>
              <a:pPr/>
              <a:t>‹#›</a:t>
            </a:fld>
            <a:endParaRPr lang="en-US"/>
          </a:p>
        </p:txBody>
      </p:sp>
      <p:pic>
        <p:nvPicPr>
          <p:cNvPr id="1031" name="Picture 8" descr="fadlogo2"/>
          <p:cNvPicPr>
            <a:picLocks noChangeAspect="1" noChangeArrowheads="1"/>
          </p:cNvPicPr>
          <p:nvPr/>
        </p:nvPicPr>
        <p:blipFill>
          <a:blip r:embed="rId17" cstate="print"/>
          <a:srcRect/>
          <a:stretch>
            <a:fillRect/>
          </a:stretch>
        </p:blipFill>
        <p:spPr bwMode="auto">
          <a:xfrm>
            <a:off x="8001000" y="0"/>
            <a:ext cx="1143000" cy="1143000"/>
          </a:xfrm>
          <a:prstGeom prst="rect">
            <a:avLst/>
          </a:prstGeom>
          <a:noFill/>
          <a:ln w="9525">
            <a:noFill/>
            <a:miter lim="800000"/>
            <a:headEnd/>
            <a:tailEnd/>
          </a:ln>
        </p:spPr>
      </p:pic>
      <p:sp>
        <p:nvSpPr>
          <p:cNvPr id="1033" name="Line 9"/>
          <p:cNvSpPr>
            <a:spLocks noChangeShapeType="1"/>
          </p:cNvSpPr>
          <p:nvPr/>
        </p:nvSpPr>
        <p:spPr bwMode="auto">
          <a:xfrm>
            <a:off x="0" y="1143000"/>
            <a:ext cx="9144000" cy="0"/>
          </a:xfrm>
          <a:prstGeom prst="line">
            <a:avLst/>
          </a:prstGeom>
          <a:noFill/>
          <a:ln w="28575">
            <a:solidFill>
              <a:srgbClr val="990000"/>
            </a:solidFill>
            <a:round/>
            <a:headEnd/>
            <a:tailEnd/>
          </a:ln>
          <a:effectLst/>
        </p:spPr>
        <p:txBody>
          <a:bodyPr/>
          <a:lstStyle/>
          <a:p>
            <a:pPr algn="r" eaLnBrk="1" hangingPunct="1">
              <a:spcBef>
                <a:spcPct val="0"/>
              </a:spcBef>
              <a:defRPr/>
            </a:pPr>
            <a:endParaRPr lang="en-US" b="0">
              <a:solidFill>
                <a:srgbClr val="0000FF"/>
              </a:solidFill>
            </a:endParaRPr>
          </a:p>
        </p:txBody>
      </p:sp>
    </p:spTree>
  </p:cSld>
  <p:clrMap bg1="lt1" tx1="dk1" bg2="lt2" tx2="dk2" accent1="accent1" accent2="accent2" accent3="accent3" accent4="accent4" accent5="accent5" accent6="accent6" hlink="hlink" folHlink="folHlink"/>
  <p:sldLayoutIdLst>
    <p:sldLayoutId id="2147483734"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Lst>
  <p:hf hdr="0" ftr="0" dt="0"/>
  <p:txStyles>
    <p:titleStyle>
      <a:lvl1pPr algn="l" rtl="0" eaLnBrk="0" fontAlgn="base" hangingPunct="0">
        <a:spcBef>
          <a:spcPct val="0"/>
        </a:spcBef>
        <a:spcAft>
          <a:spcPct val="0"/>
        </a:spcAft>
        <a:defRPr sz="2800" b="1">
          <a:solidFill>
            <a:srgbClr val="990000"/>
          </a:solidFill>
          <a:latin typeface="+mj-lt"/>
          <a:ea typeface="+mj-ea"/>
          <a:cs typeface="+mj-cs"/>
        </a:defRPr>
      </a:lvl1pPr>
      <a:lvl2pPr algn="l" rtl="0" eaLnBrk="0" fontAlgn="base" hangingPunct="0">
        <a:spcBef>
          <a:spcPct val="0"/>
        </a:spcBef>
        <a:spcAft>
          <a:spcPct val="0"/>
        </a:spcAft>
        <a:defRPr sz="2800" b="1">
          <a:solidFill>
            <a:srgbClr val="990000"/>
          </a:solidFill>
          <a:latin typeface="Arial" charset="0"/>
          <a:cs typeface="Arial" charset="0"/>
        </a:defRPr>
      </a:lvl2pPr>
      <a:lvl3pPr algn="l" rtl="0" eaLnBrk="0" fontAlgn="base" hangingPunct="0">
        <a:spcBef>
          <a:spcPct val="0"/>
        </a:spcBef>
        <a:spcAft>
          <a:spcPct val="0"/>
        </a:spcAft>
        <a:defRPr sz="2800" b="1">
          <a:solidFill>
            <a:srgbClr val="990000"/>
          </a:solidFill>
          <a:latin typeface="Arial" charset="0"/>
          <a:cs typeface="Arial" charset="0"/>
        </a:defRPr>
      </a:lvl3pPr>
      <a:lvl4pPr algn="l" rtl="0" eaLnBrk="0" fontAlgn="base" hangingPunct="0">
        <a:spcBef>
          <a:spcPct val="0"/>
        </a:spcBef>
        <a:spcAft>
          <a:spcPct val="0"/>
        </a:spcAft>
        <a:defRPr sz="2800" b="1">
          <a:solidFill>
            <a:srgbClr val="990000"/>
          </a:solidFill>
          <a:latin typeface="Arial" charset="0"/>
          <a:cs typeface="Arial" charset="0"/>
        </a:defRPr>
      </a:lvl4pPr>
      <a:lvl5pPr algn="l" rtl="0" eaLnBrk="0" fontAlgn="base" hangingPunct="0">
        <a:spcBef>
          <a:spcPct val="0"/>
        </a:spcBef>
        <a:spcAft>
          <a:spcPct val="0"/>
        </a:spcAft>
        <a:defRPr sz="2800" b="1">
          <a:solidFill>
            <a:srgbClr val="990000"/>
          </a:solidFill>
          <a:latin typeface="Arial" charset="0"/>
          <a:cs typeface="Arial" charset="0"/>
        </a:defRPr>
      </a:lvl5pPr>
      <a:lvl6pPr marL="457200" algn="l" rtl="0" fontAlgn="base">
        <a:spcBef>
          <a:spcPct val="0"/>
        </a:spcBef>
        <a:spcAft>
          <a:spcPct val="0"/>
        </a:spcAft>
        <a:defRPr sz="3600">
          <a:solidFill>
            <a:srgbClr val="990000"/>
          </a:solidFill>
          <a:latin typeface="Arial" charset="0"/>
          <a:cs typeface="Arial" charset="0"/>
        </a:defRPr>
      </a:lvl6pPr>
      <a:lvl7pPr marL="914400" algn="l" rtl="0" fontAlgn="base">
        <a:spcBef>
          <a:spcPct val="0"/>
        </a:spcBef>
        <a:spcAft>
          <a:spcPct val="0"/>
        </a:spcAft>
        <a:defRPr sz="3600">
          <a:solidFill>
            <a:srgbClr val="990000"/>
          </a:solidFill>
          <a:latin typeface="Arial" charset="0"/>
          <a:cs typeface="Arial" charset="0"/>
        </a:defRPr>
      </a:lvl7pPr>
      <a:lvl8pPr marL="1371600" algn="l" rtl="0" fontAlgn="base">
        <a:spcBef>
          <a:spcPct val="0"/>
        </a:spcBef>
        <a:spcAft>
          <a:spcPct val="0"/>
        </a:spcAft>
        <a:defRPr sz="3600">
          <a:solidFill>
            <a:srgbClr val="990000"/>
          </a:solidFill>
          <a:latin typeface="Arial" charset="0"/>
          <a:cs typeface="Arial" charset="0"/>
        </a:defRPr>
      </a:lvl8pPr>
      <a:lvl9pPr marL="1828800" algn="l" rtl="0" fontAlgn="base">
        <a:spcBef>
          <a:spcPct val="0"/>
        </a:spcBef>
        <a:spcAft>
          <a:spcPct val="0"/>
        </a:spcAft>
        <a:defRPr sz="3600">
          <a:solidFill>
            <a:srgbClr val="990000"/>
          </a:solidFill>
          <a:latin typeface="Arial" charset="0"/>
          <a:cs typeface="Arial" charset="0"/>
        </a:defRPr>
      </a:lvl9pPr>
    </p:titleStyle>
    <p:bodyStyle>
      <a:lvl1pPr marL="342900" indent="-342900" algn="l" rtl="0" eaLnBrk="0" fontAlgn="base" hangingPunct="0">
        <a:spcBef>
          <a:spcPct val="20000"/>
        </a:spcBef>
        <a:spcAft>
          <a:spcPct val="0"/>
        </a:spcAft>
        <a:buChar char="•"/>
        <a:defRPr sz="3200" b="1">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a:solidFill>
            <a:srgbClr val="990000"/>
          </a:solidFill>
          <a:latin typeface="+mn-lt"/>
          <a:cs typeface="+mn-cs"/>
        </a:defRPr>
      </a:lvl2pPr>
      <a:lvl3pPr marL="1143000" indent="-228600" algn="l" rtl="0" eaLnBrk="0" fontAlgn="base" hangingPunct="0">
        <a:spcBef>
          <a:spcPct val="20000"/>
        </a:spcBef>
        <a:spcAft>
          <a:spcPct val="0"/>
        </a:spcAft>
        <a:buChar char="•"/>
        <a:defRPr sz="2400">
          <a:solidFill>
            <a:schemeClr val="accent2"/>
          </a:solidFill>
          <a:latin typeface="+mn-lt"/>
          <a:cs typeface="+mn-cs"/>
        </a:defRPr>
      </a:lvl3pPr>
      <a:lvl4pPr marL="1600200" indent="-228600" algn="l" rtl="0" eaLnBrk="0" fontAlgn="base" hangingPunct="0">
        <a:spcBef>
          <a:spcPct val="20000"/>
        </a:spcBef>
        <a:spcAft>
          <a:spcPct val="0"/>
        </a:spcAft>
        <a:buChar char="–"/>
        <a:defRPr sz="2000">
          <a:solidFill>
            <a:srgbClr val="CC6600"/>
          </a:solidFill>
          <a:latin typeface="+mn-lt"/>
          <a:cs typeface="+mn-cs"/>
        </a:defRPr>
      </a:lvl4pPr>
      <a:lvl5pPr marL="2057400" indent="-228600" algn="l" rtl="0" eaLnBrk="0" fontAlgn="base" hangingPunct="0">
        <a:spcBef>
          <a:spcPct val="20000"/>
        </a:spcBef>
        <a:spcAft>
          <a:spcPct val="0"/>
        </a:spcAft>
        <a:buChar char="»"/>
        <a:defRPr sz="2000">
          <a:solidFill>
            <a:schemeClr val="accent2"/>
          </a:solidFill>
          <a:latin typeface="+mn-lt"/>
          <a:cs typeface="+mn-cs"/>
        </a:defRPr>
      </a:lvl5pPr>
      <a:lvl6pPr marL="2514600" indent="-228600" algn="l" rtl="0" fontAlgn="base">
        <a:spcBef>
          <a:spcPct val="20000"/>
        </a:spcBef>
        <a:spcAft>
          <a:spcPct val="0"/>
        </a:spcAft>
        <a:buChar char="»"/>
        <a:defRPr sz="2000">
          <a:solidFill>
            <a:schemeClr val="accent2"/>
          </a:solidFill>
          <a:latin typeface="+mn-lt"/>
          <a:cs typeface="+mn-cs"/>
        </a:defRPr>
      </a:lvl6pPr>
      <a:lvl7pPr marL="2971800" indent="-228600" algn="l" rtl="0" fontAlgn="base">
        <a:spcBef>
          <a:spcPct val="20000"/>
        </a:spcBef>
        <a:spcAft>
          <a:spcPct val="0"/>
        </a:spcAft>
        <a:buChar char="»"/>
        <a:defRPr sz="2000">
          <a:solidFill>
            <a:schemeClr val="accent2"/>
          </a:solidFill>
          <a:latin typeface="+mn-lt"/>
          <a:cs typeface="+mn-cs"/>
        </a:defRPr>
      </a:lvl7pPr>
      <a:lvl8pPr marL="3429000" indent="-228600" algn="l" rtl="0" fontAlgn="base">
        <a:spcBef>
          <a:spcPct val="20000"/>
        </a:spcBef>
        <a:spcAft>
          <a:spcPct val="0"/>
        </a:spcAft>
        <a:buChar char="»"/>
        <a:defRPr sz="2000">
          <a:solidFill>
            <a:schemeClr val="accent2"/>
          </a:solidFill>
          <a:latin typeface="+mn-lt"/>
          <a:cs typeface="+mn-cs"/>
        </a:defRPr>
      </a:lvl8pPr>
      <a:lvl9pPr marL="3886200" indent="-228600" algn="l" rtl="0" fontAlgn="base">
        <a:spcBef>
          <a:spcPct val="20000"/>
        </a:spcBef>
        <a:spcAft>
          <a:spcPct val="0"/>
        </a:spcAft>
        <a:buChar char="»"/>
        <a:defRPr sz="2000">
          <a:solidFill>
            <a:schemeClr val="accent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ctrTitle"/>
          </p:nvPr>
        </p:nvSpPr>
        <p:spPr>
          <a:xfrm>
            <a:off x="685800" y="2035175"/>
            <a:ext cx="7772400" cy="1470025"/>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cene3d>
              <a:camera prst="obliqueTopLeft"/>
              <a:lightRig rig="threePt" dir="t"/>
            </a:scene3d>
            <a:sp3d extrusionH="57150">
              <a:bevelT w="38100" h="38100"/>
            </a:sp3d>
          </a:bodyPr>
          <a:lstStyle/>
          <a:p>
            <a:pPr algn="ctr" eaLnBrk="1" hangingPunct="1"/>
            <a:r>
              <a:rPr lang="en-US" sz="3200" dirty="0" smtClean="0">
                <a:solidFill>
                  <a:srgbClr val="800000"/>
                </a:solidFill>
              </a:rPr>
              <a:t>Fiscal Transparency Code and </a:t>
            </a:r>
            <a:br>
              <a:rPr lang="en-US" sz="3200" dirty="0" smtClean="0">
                <a:solidFill>
                  <a:srgbClr val="800000"/>
                </a:solidFill>
              </a:rPr>
            </a:br>
            <a:r>
              <a:rPr lang="en-US" sz="3200" dirty="0" smtClean="0">
                <a:solidFill>
                  <a:srgbClr val="800000"/>
                </a:solidFill>
              </a:rPr>
              <a:t>Fiscal Transparency Assessment</a:t>
            </a:r>
            <a:endParaRPr lang="en-US" sz="3200" dirty="0" smtClean="0">
              <a:solidFill>
                <a:schemeClr val="accent1"/>
              </a:solidFill>
            </a:endParaRPr>
          </a:p>
        </p:txBody>
      </p:sp>
      <p:sp>
        <p:nvSpPr>
          <p:cNvPr id="6" name="Rectangle 6"/>
          <p:cNvSpPr>
            <a:spLocks noGrp="1" noChangeArrowheads="1"/>
          </p:cNvSpPr>
          <p:nvPr>
            <p:ph type="subTitle" idx="1"/>
          </p:nvPr>
        </p:nvSpPr>
        <p:spPr>
          <a:xfrm>
            <a:off x="1371600" y="3581400"/>
            <a:ext cx="6400800" cy="1447800"/>
          </a:xfrm>
          <a:effectLst/>
        </p:spPr>
        <p:txBody>
          <a:bodyPr>
            <a:scene3d>
              <a:camera prst="orthographicFront"/>
              <a:lightRig rig="threePt" dir="t"/>
            </a:scene3d>
            <a:sp3d extrusionH="57150">
              <a:bevelT w="38100" h="38100"/>
            </a:sp3d>
          </a:bodyPr>
          <a:lstStyle/>
          <a:p>
            <a:pPr eaLnBrk="1" hangingPunct="1">
              <a:lnSpc>
                <a:spcPct val="80000"/>
              </a:lnSpc>
            </a:pPr>
            <a:r>
              <a:rPr lang="en-US" sz="2400" dirty="0" smtClean="0">
                <a:solidFill>
                  <a:srgbClr val="000066"/>
                </a:solidFill>
              </a:rPr>
              <a:t>Johann Seiwald</a:t>
            </a:r>
          </a:p>
          <a:p>
            <a:pPr eaLnBrk="1" hangingPunct="1">
              <a:lnSpc>
                <a:spcPct val="80000"/>
              </a:lnSpc>
            </a:pPr>
            <a:endParaRPr lang="en-GB" sz="2000" dirty="0" smtClean="0">
              <a:solidFill>
                <a:srgbClr val="000066"/>
              </a:solidFill>
            </a:endParaRPr>
          </a:p>
          <a:p>
            <a:pPr eaLnBrk="1" hangingPunct="1">
              <a:lnSpc>
                <a:spcPct val="80000"/>
              </a:lnSpc>
            </a:pPr>
            <a:endParaRPr lang="en-US" sz="2000" dirty="0" smtClean="0">
              <a:solidFill>
                <a:srgbClr val="996600"/>
              </a:solidFill>
            </a:endParaRPr>
          </a:p>
          <a:p>
            <a:pPr eaLnBrk="1" hangingPunct="1">
              <a:lnSpc>
                <a:spcPct val="80000"/>
              </a:lnSpc>
            </a:pPr>
            <a:r>
              <a:rPr lang="en-US" sz="2000" dirty="0" smtClean="0">
                <a:solidFill>
                  <a:srgbClr val="996600"/>
                </a:solidFill>
              </a:rPr>
              <a:t>Ljubljana, </a:t>
            </a:r>
            <a:r>
              <a:rPr lang="en-US" sz="2000" smtClean="0">
                <a:solidFill>
                  <a:srgbClr val="996600"/>
                </a:solidFill>
              </a:rPr>
              <a:t>June </a:t>
            </a:r>
            <a:r>
              <a:rPr lang="en-US" sz="2000" smtClean="0">
                <a:solidFill>
                  <a:srgbClr val="996600"/>
                </a:solidFill>
              </a:rPr>
              <a:t>29, </a:t>
            </a:r>
            <a:r>
              <a:rPr lang="en-US" sz="2000" dirty="0" smtClean="0">
                <a:solidFill>
                  <a:srgbClr val="996600"/>
                </a:solidFill>
              </a:rPr>
              <a:t>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7924800" cy="1066800"/>
          </a:xfrm>
        </p:spPr>
        <p:txBody>
          <a:bodyPr/>
          <a:lstStyle/>
          <a:p>
            <a:r>
              <a:rPr lang="en-US" sz="2400" dirty="0" smtClean="0"/>
              <a:t>III. New Fiscal Transparency Evaluation: </a:t>
            </a:r>
            <a:br>
              <a:rPr lang="en-US" sz="2400" dirty="0" smtClean="0"/>
            </a:br>
            <a:r>
              <a:rPr lang="en-US" sz="2400" b="0" dirty="0">
                <a:solidFill>
                  <a:srgbClr val="000066"/>
                </a:solidFill>
              </a:rPr>
              <a:t>e</a:t>
            </a:r>
            <a:r>
              <a:rPr lang="en-US" sz="2400" b="0" dirty="0" smtClean="0">
                <a:solidFill>
                  <a:srgbClr val="000066"/>
                </a:solidFill>
              </a:rPr>
              <a:t>. Sequenced Action Plan</a:t>
            </a:r>
            <a:endParaRPr lang="en-US" sz="2400" dirty="0">
              <a:solidFill>
                <a:srgbClr val="000066"/>
              </a:solidFill>
            </a:endParaRPr>
          </a:p>
        </p:txBody>
      </p:sp>
      <p:sp>
        <p:nvSpPr>
          <p:cNvPr id="4" name="Slide Number Placeholder 3"/>
          <p:cNvSpPr>
            <a:spLocks noGrp="1"/>
          </p:cNvSpPr>
          <p:nvPr>
            <p:ph type="sldNum" sz="quarter" idx="12"/>
          </p:nvPr>
        </p:nvSpPr>
        <p:spPr/>
        <p:txBody>
          <a:bodyPr/>
          <a:lstStyle/>
          <a:p>
            <a:fld id="{7199FE57-B04B-4B7C-816D-A15AF53620B8}" type="slidenum">
              <a:rPr lang="en-US" smtClean="0"/>
              <a:pPr/>
              <a:t>10</a:t>
            </a:fld>
            <a:endParaRPr lang="en-US"/>
          </a:p>
        </p:txBody>
      </p:sp>
      <p:sp>
        <p:nvSpPr>
          <p:cNvPr id="6" name="TextBox 5"/>
          <p:cNvSpPr txBox="1"/>
          <p:nvPr/>
        </p:nvSpPr>
        <p:spPr>
          <a:xfrm>
            <a:off x="2059349" y="1295400"/>
            <a:ext cx="5032532" cy="400110"/>
          </a:xfrm>
          <a:prstGeom prst="rect">
            <a:avLst/>
          </a:prstGeom>
          <a:noFill/>
        </p:spPr>
        <p:txBody>
          <a:bodyPr wrap="none" rtlCol="0">
            <a:spAutoFit/>
          </a:bodyPr>
          <a:lstStyle/>
          <a:p>
            <a:pPr algn="ctr">
              <a:spcBef>
                <a:spcPts val="0"/>
              </a:spcBef>
            </a:pPr>
            <a:r>
              <a:rPr lang="en-US" sz="2000" dirty="0" smtClean="0">
                <a:solidFill>
                  <a:srgbClr val="000000"/>
                </a:solidFill>
              </a:rPr>
              <a:t>Ireland Fiscal Transparency Action Plan</a:t>
            </a:r>
          </a:p>
        </p:txBody>
      </p:sp>
      <p:graphicFrame>
        <p:nvGraphicFramePr>
          <p:cNvPr id="9" name="Table 8"/>
          <p:cNvGraphicFramePr>
            <a:graphicFrameLocks noGrp="1"/>
          </p:cNvGraphicFramePr>
          <p:nvPr/>
        </p:nvGraphicFramePr>
        <p:xfrm>
          <a:off x="304800" y="1828800"/>
          <a:ext cx="8610601" cy="4582520"/>
        </p:xfrm>
        <a:graphic>
          <a:graphicData uri="http://schemas.openxmlformats.org/drawingml/2006/table">
            <a:tbl>
              <a:tblPr/>
              <a:tblGrid>
                <a:gridCol w="1734509"/>
                <a:gridCol w="1300882"/>
                <a:gridCol w="1424776"/>
                <a:gridCol w="1424776"/>
                <a:gridCol w="1362829"/>
                <a:gridCol w="1362829"/>
              </a:tblGrid>
              <a:tr h="263275">
                <a:tc>
                  <a:txBody>
                    <a:bodyPr/>
                    <a:lstStyle/>
                    <a:p>
                      <a:pPr marL="347345" marR="0" indent="-347345" algn="ctr">
                        <a:lnSpc>
                          <a:spcPct val="110000"/>
                        </a:lnSpc>
                        <a:spcBef>
                          <a:spcPts val="0"/>
                        </a:spcBef>
                        <a:spcAft>
                          <a:spcPts val="0"/>
                        </a:spcAft>
                      </a:pPr>
                      <a:r>
                        <a:rPr lang="en-US" sz="1100" b="1" kern="1200" dirty="0">
                          <a:solidFill>
                            <a:srgbClr val="000000"/>
                          </a:solidFill>
                          <a:latin typeface="Arial"/>
                          <a:ea typeface="Times New Roman"/>
                          <a:cs typeface="Times New Roman"/>
                        </a:rPr>
                        <a:t>Action</a:t>
                      </a:r>
                      <a:endParaRPr lang="en-US" sz="11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0000"/>
                        </a:lnSpc>
                        <a:spcBef>
                          <a:spcPts val="0"/>
                        </a:spcBef>
                        <a:spcAft>
                          <a:spcPts val="0"/>
                        </a:spcAft>
                      </a:pPr>
                      <a:r>
                        <a:rPr lang="en-US" sz="1100" b="1" kern="1200">
                          <a:solidFill>
                            <a:srgbClr val="000000"/>
                          </a:solidFill>
                          <a:latin typeface="Arial"/>
                          <a:ea typeface="Times New Roman"/>
                          <a:cs typeface="Times New Roman"/>
                        </a:rPr>
                        <a:t>2013</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0000"/>
                        </a:lnSpc>
                        <a:spcBef>
                          <a:spcPts val="0"/>
                        </a:spcBef>
                        <a:spcAft>
                          <a:spcPts val="0"/>
                        </a:spcAft>
                      </a:pPr>
                      <a:r>
                        <a:rPr lang="en-US" sz="1100" b="1" kern="1200">
                          <a:solidFill>
                            <a:srgbClr val="000000"/>
                          </a:solidFill>
                          <a:latin typeface="Arial"/>
                          <a:ea typeface="Times New Roman"/>
                          <a:cs typeface="Times New Roman"/>
                        </a:rPr>
                        <a:t>2014</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0000"/>
                        </a:lnSpc>
                        <a:spcBef>
                          <a:spcPts val="0"/>
                        </a:spcBef>
                        <a:spcAft>
                          <a:spcPts val="0"/>
                        </a:spcAft>
                      </a:pPr>
                      <a:r>
                        <a:rPr lang="en-US" sz="1100" b="1" kern="1200">
                          <a:solidFill>
                            <a:srgbClr val="000000"/>
                          </a:solidFill>
                          <a:latin typeface="Arial"/>
                          <a:ea typeface="Times New Roman"/>
                          <a:cs typeface="Times New Roman"/>
                        </a:rPr>
                        <a:t>2015</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0000"/>
                        </a:lnSpc>
                        <a:spcBef>
                          <a:spcPts val="0"/>
                        </a:spcBef>
                        <a:spcAft>
                          <a:spcPts val="0"/>
                        </a:spcAft>
                      </a:pPr>
                      <a:r>
                        <a:rPr lang="en-US" sz="1100" b="1" kern="1200">
                          <a:solidFill>
                            <a:srgbClr val="000000"/>
                          </a:solidFill>
                          <a:latin typeface="Arial"/>
                          <a:ea typeface="Times New Roman"/>
                          <a:cs typeface="Times New Roman"/>
                        </a:rPr>
                        <a:t>2016</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0000"/>
                        </a:lnSpc>
                        <a:spcBef>
                          <a:spcPts val="0"/>
                        </a:spcBef>
                        <a:spcAft>
                          <a:spcPts val="0"/>
                        </a:spcAft>
                      </a:pPr>
                      <a:r>
                        <a:rPr lang="en-US" sz="1100" b="1" kern="1200">
                          <a:solidFill>
                            <a:srgbClr val="000000"/>
                          </a:solidFill>
                          <a:latin typeface="Arial"/>
                          <a:ea typeface="Times New Roman"/>
                          <a:cs typeface="Times New Roman"/>
                        </a:rPr>
                        <a:t>2017</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57983">
                <a:tc gridSpan="6">
                  <a:txBody>
                    <a:bodyPr/>
                    <a:lstStyle/>
                    <a:p>
                      <a:pPr marL="0" marR="0">
                        <a:lnSpc>
                          <a:spcPct val="110000"/>
                        </a:lnSpc>
                        <a:spcBef>
                          <a:spcPts val="0"/>
                        </a:spcBef>
                        <a:spcAft>
                          <a:spcPts val="0"/>
                        </a:spcAft>
                      </a:pPr>
                      <a:r>
                        <a:rPr lang="en-US" sz="1100" b="1" kern="1200" dirty="0">
                          <a:solidFill>
                            <a:srgbClr val="000000"/>
                          </a:solidFill>
                          <a:latin typeface="Arial"/>
                          <a:ea typeface="Times New Roman"/>
                          <a:cs typeface="Times New Roman"/>
                        </a:rPr>
                        <a:t>1. Expand Institutional Coverage of Budgets, Statistics, and Accounts</a:t>
                      </a:r>
                      <a:endParaRPr lang="en-US" sz="11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29711">
                <a:tc>
                  <a:txBody>
                    <a:bodyPr/>
                    <a:lstStyle/>
                    <a:p>
                      <a:pPr marL="114300" marR="0" indent="-114300">
                        <a:lnSpc>
                          <a:spcPct val="110000"/>
                        </a:lnSpc>
                        <a:spcBef>
                          <a:spcPts val="0"/>
                        </a:spcBef>
                        <a:spcAft>
                          <a:spcPts val="0"/>
                        </a:spcAft>
                      </a:pPr>
                      <a:r>
                        <a:rPr lang="en-US" sz="1100" b="1" dirty="0">
                          <a:solidFill>
                            <a:srgbClr val="000000"/>
                          </a:solidFill>
                          <a:latin typeface="Arial"/>
                          <a:ea typeface="Times New Roman"/>
                          <a:cs typeface="Times New Roman"/>
                        </a:rPr>
                        <a:t>a.</a:t>
                      </a:r>
                      <a:r>
                        <a:rPr lang="en-US" sz="1100" dirty="0">
                          <a:solidFill>
                            <a:srgbClr val="000000"/>
                          </a:solidFill>
                          <a:latin typeface="Arial"/>
                          <a:ea typeface="Times New Roman"/>
                          <a:cs typeface="Times New Roman"/>
                        </a:rPr>
                        <a:t> </a:t>
                      </a:r>
                      <a:r>
                        <a:rPr lang="en-US" sz="1100" b="1" dirty="0">
                          <a:solidFill>
                            <a:srgbClr val="000000"/>
                          </a:solidFill>
                          <a:latin typeface="Arial"/>
                          <a:ea typeface="Times New Roman"/>
                          <a:cs typeface="Times New Roman"/>
                        </a:rPr>
                        <a:t>Present all gross revenues and expenditures of central government entities in budget documentation</a:t>
                      </a:r>
                      <a:endParaRPr lang="en-US" sz="11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100" dirty="0">
                        <a:solidFill>
                          <a:srgbClr val="000000"/>
                        </a:solidFill>
                        <a:latin typeface="Calibri"/>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dirty="0">
                          <a:solidFill>
                            <a:srgbClr val="000000"/>
                          </a:solidFill>
                          <a:latin typeface="Arial"/>
                          <a:ea typeface="Times New Roman"/>
                          <a:cs typeface="Times New Roman"/>
                        </a:rPr>
                        <a:t>Incorporate NPRF into budget documentation</a:t>
                      </a:r>
                      <a:endParaRPr lang="en-US" sz="11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a:solidFill>
                            <a:srgbClr val="000000"/>
                          </a:solidFill>
                          <a:latin typeface="Arial"/>
                          <a:ea typeface="Times New Roman"/>
                          <a:cs typeface="Times New Roman"/>
                        </a:rPr>
                        <a:t>Incorporate Non-Commercial Semi-State Bodies into budget documentation</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a:solidFill>
                            <a:srgbClr val="000000"/>
                          </a:solidFill>
                          <a:latin typeface="Arial"/>
                          <a:ea typeface="Times New Roman"/>
                          <a:cs typeface="Times New Roman"/>
                        </a:rPr>
                        <a:t>Incorporate all central government entities in budget documentation</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a:solidFill>
                            <a:srgbClr val="000000"/>
                          </a:solidFill>
                          <a:latin typeface="Arial"/>
                          <a:ea typeface="Times New Roman"/>
                          <a:cs typeface="Times New Roman"/>
                        </a:rPr>
                        <a:t>Integrate non-commercial semi-state bodies into departmental votes</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5575">
                <a:tc>
                  <a:txBody>
                    <a:bodyPr/>
                    <a:lstStyle/>
                    <a:p>
                      <a:pPr marL="114300" marR="0" indent="-114300">
                        <a:lnSpc>
                          <a:spcPct val="110000"/>
                        </a:lnSpc>
                        <a:spcBef>
                          <a:spcPts val="0"/>
                        </a:spcBef>
                        <a:spcAft>
                          <a:spcPts val="0"/>
                        </a:spcAft>
                      </a:pPr>
                      <a:r>
                        <a:rPr lang="en-US" sz="1100" b="1" kern="1200">
                          <a:solidFill>
                            <a:srgbClr val="000000"/>
                          </a:solidFill>
                          <a:latin typeface="Arial"/>
                          <a:ea typeface="Times New Roman"/>
                          <a:cs typeface="Times New Roman"/>
                        </a:rPr>
                        <a:t>b. C</a:t>
                      </a:r>
                      <a:r>
                        <a:rPr lang="en-US" sz="1100" b="1">
                          <a:solidFill>
                            <a:srgbClr val="000000"/>
                          </a:solidFill>
                          <a:latin typeface="Arial"/>
                          <a:ea typeface="Times New Roman"/>
                          <a:cs typeface="Times New Roman"/>
                        </a:rPr>
                        <a:t>ombine  Finance and Appropriation Accounts into a consolidated Central Government Financial Statement</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kern="1200">
                          <a:solidFill>
                            <a:srgbClr val="000000"/>
                          </a:solidFill>
                          <a:latin typeface="Arial"/>
                          <a:ea typeface="Times New Roman"/>
                          <a:cs typeface="Times New Roman"/>
                        </a:rPr>
                        <a:t>Combine the information in the notes to the Appropriation Accounts to produce a summary report</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dirty="0">
                          <a:solidFill>
                            <a:srgbClr val="000000"/>
                          </a:solidFill>
                          <a:latin typeface="Arial"/>
                          <a:ea typeface="Times New Roman"/>
                          <a:cs typeface="Times New Roman"/>
                        </a:rPr>
                        <a:t>Combine Finance and Appropriation Accounts into a partial Central Government Financial Statement based on existing accounting policies</a:t>
                      </a:r>
                      <a:endParaRPr lang="en-US" sz="11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dirty="0">
                          <a:solidFill>
                            <a:srgbClr val="000000"/>
                          </a:solidFill>
                          <a:latin typeface="Arial"/>
                          <a:ea typeface="Times New Roman"/>
                          <a:cs typeface="Times New Roman"/>
                        </a:rPr>
                        <a:t>Incorporate SIF and NPRF into partial Central Government Financial Statement</a:t>
                      </a:r>
                      <a:endParaRPr lang="en-US" sz="11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dirty="0">
                          <a:solidFill>
                            <a:srgbClr val="000000"/>
                          </a:solidFill>
                          <a:latin typeface="Arial"/>
                          <a:ea typeface="Times New Roman"/>
                          <a:cs typeface="Times New Roman"/>
                        </a:rPr>
                        <a:t>Incorporate Non-Commercial Semi-State Bodies into consolidated provisional Central Government Financial Statement</a:t>
                      </a:r>
                      <a:endParaRPr lang="en-US" sz="11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a:solidFill>
                            <a:srgbClr val="000000"/>
                          </a:solidFill>
                          <a:latin typeface="Arial"/>
                          <a:ea typeface="Times New Roman"/>
                          <a:cs typeface="Times New Roman"/>
                        </a:rPr>
                        <a:t>Prepare comprehensive consolidated Central Government Financial Statement for audit by C&amp;AG</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5575">
                <a:tc>
                  <a:txBody>
                    <a:bodyPr/>
                    <a:lstStyle/>
                    <a:p>
                      <a:pPr marL="137160" marR="0" indent="-137160">
                        <a:lnSpc>
                          <a:spcPct val="110000"/>
                        </a:lnSpc>
                        <a:spcBef>
                          <a:spcPts val="0"/>
                        </a:spcBef>
                        <a:spcAft>
                          <a:spcPts val="0"/>
                        </a:spcAft>
                      </a:pPr>
                      <a:r>
                        <a:rPr lang="en-US" sz="1100" b="1">
                          <a:solidFill>
                            <a:srgbClr val="000000"/>
                          </a:solidFill>
                          <a:latin typeface="Arial"/>
                          <a:ea typeface="Times New Roman"/>
                          <a:cs typeface="Times New Roman"/>
                        </a:rPr>
                        <a:t>c. Provide an overview of the gross revenues and expenditures of the general government and its subsectors</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a:solidFill>
                            <a:srgbClr val="000000"/>
                          </a:solidFill>
                          <a:latin typeface="Arial"/>
                          <a:ea typeface="Times New Roman"/>
                          <a:cs typeface="Times New Roman"/>
                        </a:rPr>
                        <a:t>Reconcile gross revenues and expenditures of Exchequer and general government in budget</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a:solidFill>
                            <a:srgbClr val="000000"/>
                          </a:solidFill>
                          <a:latin typeface="Arial"/>
                          <a:ea typeface="Times New Roman"/>
                          <a:cs typeface="Times New Roman"/>
                        </a:rPr>
                        <a:t>Provide summary of gross revenues and expenditures of central government in budget  </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a:solidFill>
                            <a:srgbClr val="000000"/>
                          </a:solidFill>
                          <a:latin typeface="Arial"/>
                          <a:ea typeface="Times New Roman"/>
                          <a:cs typeface="Times New Roman"/>
                        </a:rPr>
                        <a:t>Provide summary of gross revenues and expenditures of central, local, and general government in budget  </a:t>
                      </a:r>
                      <a:endParaRPr lang="en-US" sz="110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dirty="0">
                          <a:solidFill>
                            <a:srgbClr val="000000"/>
                          </a:solidFill>
                          <a:latin typeface="Arial"/>
                          <a:ea typeface="Times New Roman"/>
                          <a:cs typeface="Times New Roman"/>
                        </a:rPr>
                        <a:t>Publish quarterly statistics on gross revenues and expenditures of central, local, and general government sectors</a:t>
                      </a:r>
                      <a:endParaRPr lang="en-US" sz="11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en-US" sz="1100" dirty="0">
                          <a:solidFill>
                            <a:srgbClr val="000000"/>
                          </a:solidFill>
                          <a:latin typeface="Arial"/>
                          <a:ea typeface="Times New Roman"/>
                          <a:cs typeface="Times New Roman"/>
                        </a:rPr>
                        <a:t>Publish monthly statistics on gross revenues and expenditures of central, local, and general government sectors</a:t>
                      </a:r>
                      <a:endParaRPr lang="en-US" sz="11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7924800" cy="1066800"/>
          </a:xfrm>
        </p:spPr>
        <p:txBody>
          <a:bodyPr/>
          <a:lstStyle/>
          <a:p>
            <a:r>
              <a:rPr lang="en-US" sz="2400" dirty="0" smtClean="0"/>
              <a:t>IV. Fiscal Transparency Evaluation: </a:t>
            </a:r>
            <a:r>
              <a:rPr lang="en-US" sz="2400" dirty="0"/>
              <a:t/>
            </a:r>
            <a:br>
              <a:rPr lang="en-US" sz="2400" dirty="0"/>
            </a:br>
            <a:r>
              <a:rPr lang="en-US" sz="2300" b="0" dirty="0" smtClean="0">
                <a:solidFill>
                  <a:srgbClr val="000066"/>
                </a:solidFill>
              </a:rPr>
              <a:t>Potential benefits for users</a:t>
            </a:r>
            <a:endParaRPr lang="en-US" sz="2300" b="0" dirty="0">
              <a:solidFill>
                <a:srgbClr val="000066"/>
              </a:solidFill>
            </a:endParaRPr>
          </a:p>
        </p:txBody>
      </p:sp>
      <p:sp>
        <p:nvSpPr>
          <p:cNvPr id="3" name="Content Placeholder 2"/>
          <p:cNvSpPr>
            <a:spLocks noGrp="1"/>
          </p:cNvSpPr>
          <p:nvPr>
            <p:ph idx="1"/>
          </p:nvPr>
        </p:nvSpPr>
        <p:spPr/>
        <p:txBody>
          <a:bodyPr anchor="ctr"/>
          <a:lstStyle/>
          <a:p>
            <a:r>
              <a:rPr lang="en-US" sz="2000" dirty="0" smtClean="0"/>
              <a:t>Country Authorities</a:t>
            </a:r>
          </a:p>
          <a:p>
            <a:pPr lvl="1"/>
            <a:r>
              <a:rPr lang="en-US" sz="2000" dirty="0" smtClean="0"/>
              <a:t>A clearer picture of where they stand relative to international standards </a:t>
            </a:r>
          </a:p>
          <a:p>
            <a:pPr lvl="1"/>
            <a:r>
              <a:rPr lang="en-US" sz="2000" dirty="0" smtClean="0"/>
              <a:t>A better prioritized and sequenced action plan for addressing reporting gaps</a:t>
            </a:r>
          </a:p>
          <a:p>
            <a:pPr lvl="1"/>
            <a:r>
              <a:rPr lang="en-US" sz="2000" dirty="0" smtClean="0"/>
              <a:t>A wealth of data to use in starting to address those gaps</a:t>
            </a:r>
          </a:p>
          <a:p>
            <a:pPr lvl="1"/>
            <a:endParaRPr lang="en-US" sz="2000" dirty="0" smtClean="0"/>
          </a:p>
          <a:p>
            <a:r>
              <a:rPr lang="en-US" sz="2000" dirty="0" smtClean="0"/>
              <a:t>Citizens, Markets, and the International Community</a:t>
            </a:r>
          </a:p>
          <a:p>
            <a:pPr lvl="1"/>
            <a:r>
              <a:rPr lang="en-US" sz="2000" dirty="0" smtClean="0"/>
              <a:t>A stronger evidence-base for the need for action to improve transparency</a:t>
            </a:r>
          </a:p>
          <a:p>
            <a:pPr lvl="1"/>
            <a:r>
              <a:rPr lang="en-US" sz="2000" dirty="0" smtClean="0"/>
              <a:t>Facilitates cross-country comparisons of fiscal transparency practices</a:t>
            </a:r>
          </a:p>
          <a:p>
            <a:pPr lvl="1"/>
            <a:r>
              <a:rPr lang="en-US" sz="2000" dirty="0" smtClean="0"/>
              <a:t>Identifying unknown unknowns provides a stronger basis for risk assessment</a:t>
            </a:r>
          </a:p>
        </p:txBody>
      </p:sp>
      <p:sp>
        <p:nvSpPr>
          <p:cNvPr id="4" name="Slide Number Placeholder 3"/>
          <p:cNvSpPr>
            <a:spLocks noGrp="1"/>
          </p:cNvSpPr>
          <p:nvPr>
            <p:ph type="sldNum" sz="quarter" idx="12"/>
          </p:nvPr>
        </p:nvSpPr>
        <p:spPr/>
        <p:txBody>
          <a:bodyPr/>
          <a:lstStyle/>
          <a:p>
            <a:fld id="{7199FE57-B04B-4B7C-816D-A15AF53620B8}" type="slidenum">
              <a:rPr lang="en-US" smtClean="0">
                <a:solidFill>
                  <a:srgbClr val="800000"/>
                </a:solidFill>
              </a:rPr>
              <a:pPr/>
              <a:t>11</a:t>
            </a:fld>
            <a:endParaRPr lang="en-US">
              <a:solidFill>
                <a:srgbClr val="800000"/>
              </a:solidFill>
            </a:endParaRPr>
          </a:p>
        </p:txBody>
      </p:sp>
    </p:spTree>
    <p:extLst>
      <p:ext uri="{BB962C8B-B14F-4D97-AF65-F5344CB8AC3E}">
        <p14:creationId xmlns:p14="http://schemas.microsoft.com/office/powerpoint/2010/main" val="1780831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bwMode="auto">
          <a:xfrm>
            <a:off x="228600" y="2743200"/>
            <a:ext cx="2103120" cy="822960"/>
          </a:xfrm>
          <a:prstGeom prst="roundRect">
            <a:avLst/>
          </a:prstGeom>
          <a:solidFill>
            <a:schemeClr val="accent1"/>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dirty="0" smtClean="0">
                <a:solidFill>
                  <a:schemeClr val="bg1"/>
                </a:solidFill>
              </a:rPr>
              <a:t>Quasi-fiscal Activity by </a:t>
            </a:r>
            <a:r>
              <a:rPr lang="en-US" sz="1400" dirty="0" err="1" smtClean="0">
                <a:solidFill>
                  <a:schemeClr val="bg1"/>
                </a:solidFill>
              </a:rPr>
              <a:t>SoEs</a:t>
            </a:r>
            <a:endParaRPr kumimoji="0" lang="en-US" sz="1400" i="0" u="none" strike="noStrike" cap="none" normalizeH="0" baseline="0" dirty="0" smtClean="0">
              <a:ln>
                <a:noFill/>
              </a:ln>
              <a:solidFill>
                <a:schemeClr val="bg1"/>
              </a:solidFill>
              <a:effectLst/>
              <a:latin typeface="Arial" charset="0"/>
              <a:cs typeface="Arial" charset="0"/>
            </a:endParaRPr>
          </a:p>
        </p:txBody>
      </p:sp>
      <p:sp>
        <p:nvSpPr>
          <p:cNvPr id="13" name="Rounded Rectangle 12"/>
          <p:cNvSpPr/>
          <p:nvPr/>
        </p:nvSpPr>
        <p:spPr bwMode="auto">
          <a:xfrm>
            <a:off x="228600" y="1752600"/>
            <a:ext cx="2103120" cy="822960"/>
          </a:xfrm>
          <a:prstGeom prst="roundRect">
            <a:avLst/>
          </a:prstGeom>
          <a:solidFill>
            <a:srgbClr val="002060"/>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dirty="0" smtClean="0">
                <a:solidFill>
                  <a:schemeClr val="bg1"/>
                </a:solidFill>
              </a:rPr>
              <a:t>Revisions to Deficits</a:t>
            </a:r>
            <a:endParaRPr kumimoji="0" lang="en-US" sz="1400" i="0" u="none" strike="noStrike" cap="none" normalizeH="0" baseline="0" dirty="0" smtClean="0">
              <a:ln>
                <a:noFill/>
              </a:ln>
              <a:solidFill>
                <a:schemeClr val="bg1"/>
              </a:solidFill>
              <a:effectLst/>
              <a:latin typeface="Arial" charset="0"/>
              <a:cs typeface="Arial" charset="0"/>
            </a:endParaRPr>
          </a:p>
        </p:txBody>
      </p:sp>
      <p:sp>
        <p:nvSpPr>
          <p:cNvPr id="14" name="Rounded Rectangle 13"/>
          <p:cNvSpPr/>
          <p:nvPr/>
        </p:nvSpPr>
        <p:spPr bwMode="auto">
          <a:xfrm>
            <a:off x="228600" y="4724400"/>
            <a:ext cx="2103120" cy="822960"/>
          </a:xfrm>
          <a:prstGeom prst="roundRect">
            <a:avLst/>
          </a:prstGeom>
          <a:solidFill>
            <a:srgbClr val="008000"/>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algn="ctr" eaLnBrk="1" hangingPunct="1">
              <a:spcBef>
                <a:spcPct val="0"/>
              </a:spcBef>
            </a:pPr>
            <a:r>
              <a:rPr lang="en-US" sz="1400" dirty="0" smtClean="0">
                <a:solidFill>
                  <a:schemeClr val="bg1"/>
                </a:solidFill>
              </a:rPr>
              <a:t>Macroeconomic Shocks</a:t>
            </a:r>
          </a:p>
        </p:txBody>
      </p:sp>
      <p:sp>
        <p:nvSpPr>
          <p:cNvPr id="15" name="Rounded Rectangle 14"/>
          <p:cNvSpPr/>
          <p:nvPr/>
        </p:nvSpPr>
        <p:spPr bwMode="auto">
          <a:xfrm>
            <a:off x="228600" y="3733800"/>
            <a:ext cx="2103120" cy="822960"/>
          </a:xfrm>
          <a:prstGeom prst="roundRect">
            <a:avLst/>
          </a:prstGeom>
          <a:solidFill>
            <a:srgbClr val="CC9900"/>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dirty="0" smtClean="0">
                <a:solidFill>
                  <a:schemeClr val="bg1"/>
                </a:solidFill>
              </a:rPr>
              <a:t>Unreported Flows</a:t>
            </a:r>
            <a:endParaRPr kumimoji="0" lang="en-US" sz="1400" i="0" u="none" strike="noStrike" cap="none" normalizeH="0" baseline="0" dirty="0" smtClean="0">
              <a:ln>
                <a:noFill/>
              </a:ln>
              <a:solidFill>
                <a:schemeClr val="bg1"/>
              </a:solidFill>
              <a:effectLst/>
              <a:latin typeface="Arial" charset="0"/>
              <a:cs typeface="Arial" charset="0"/>
            </a:endParaRPr>
          </a:p>
        </p:txBody>
      </p:sp>
      <p:sp>
        <p:nvSpPr>
          <p:cNvPr id="16" name="Rounded Rectangle 15"/>
          <p:cNvSpPr/>
          <p:nvPr/>
        </p:nvSpPr>
        <p:spPr bwMode="auto">
          <a:xfrm>
            <a:off x="228600" y="5715000"/>
            <a:ext cx="2103120" cy="822960"/>
          </a:xfrm>
          <a:prstGeom prst="roundRect">
            <a:avLst/>
          </a:prstGeom>
          <a:solidFill>
            <a:schemeClr val="bg1">
              <a:lumMod val="50000"/>
            </a:schemeClr>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bg1"/>
                </a:solidFill>
                <a:effectLst/>
                <a:latin typeface="Arial" charset="0"/>
                <a:cs typeface="Arial" charset="0"/>
              </a:rPr>
              <a:t>Exposure to Financial Sector</a:t>
            </a:r>
          </a:p>
        </p:txBody>
      </p:sp>
      <p:sp>
        <p:nvSpPr>
          <p:cNvPr id="17" name="Right Arrow 16"/>
          <p:cNvSpPr/>
          <p:nvPr/>
        </p:nvSpPr>
        <p:spPr bwMode="auto">
          <a:xfrm>
            <a:off x="2454096" y="2908300"/>
            <a:ext cx="974904" cy="381000"/>
          </a:xfrm>
          <a:prstGeom prst="right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cs typeface="Arial" charset="0"/>
            </a:endParaRPr>
          </a:p>
        </p:txBody>
      </p:sp>
      <p:sp>
        <p:nvSpPr>
          <p:cNvPr id="18" name="Right Arrow 17"/>
          <p:cNvSpPr/>
          <p:nvPr/>
        </p:nvSpPr>
        <p:spPr bwMode="auto">
          <a:xfrm>
            <a:off x="2454096" y="1930400"/>
            <a:ext cx="974904" cy="381000"/>
          </a:xfrm>
          <a:prstGeom prst="rightArrow">
            <a:avLst/>
          </a:prstGeom>
          <a:solidFill>
            <a:srgbClr val="00206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cs typeface="Arial" charset="0"/>
            </a:endParaRPr>
          </a:p>
        </p:txBody>
      </p:sp>
      <p:sp>
        <p:nvSpPr>
          <p:cNvPr id="19" name="Right Arrow 18"/>
          <p:cNvSpPr/>
          <p:nvPr/>
        </p:nvSpPr>
        <p:spPr bwMode="auto">
          <a:xfrm>
            <a:off x="2438400" y="4876800"/>
            <a:ext cx="974904" cy="381000"/>
          </a:xfrm>
          <a:prstGeom prst="rightArrow">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cs typeface="Arial" charset="0"/>
            </a:endParaRPr>
          </a:p>
        </p:txBody>
      </p:sp>
      <p:sp>
        <p:nvSpPr>
          <p:cNvPr id="20" name="Right Arrow 19"/>
          <p:cNvSpPr/>
          <p:nvPr/>
        </p:nvSpPr>
        <p:spPr bwMode="auto">
          <a:xfrm>
            <a:off x="2454096" y="3898900"/>
            <a:ext cx="974904" cy="381000"/>
          </a:xfrm>
          <a:prstGeom prst="rightArrow">
            <a:avLst/>
          </a:prstGeom>
          <a:solidFill>
            <a:srgbClr val="CC99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cs typeface="Arial" charset="0"/>
            </a:endParaRPr>
          </a:p>
        </p:txBody>
      </p:sp>
      <p:sp>
        <p:nvSpPr>
          <p:cNvPr id="21" name="Right Arrow 20"/>
          <p:cNvSpPr/>
          <p:nvPr/>
        </p:nvSpPr>
        <p:spPr bwMode="auto">
          <a:xfrm>
            <a:off x="2454096" y="5892800"/>
            <a:ext cx="974904" cy="381000"/>
          </a:xfrm>
          <a:prstGeom prst="rightArrow">
            <a:avLst/>
          </a:prstGeom>
          <a:solidFill>
            <a:srgbClr val="777777"/>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cs typeface="Arial" charset="0"/>
            </a:endParaRPr>
          </a:p>
        </p:txBody>
      </p:sp>
      <p:sp>
        <p:nvSpPr>
          <p:cNvPr id="22" name="Rounded Rectangle 21"/>
          <p:cNvSpPr/>
          <p:nvPr/>
        </p:nvSpPr>
        <p:spPr bwMode="auto">
          <a:xfrm>
            <a:off x="3516233" y="2720340"/>
            <a:ext cx="2103120" cy="822960"/>
          </a:xfrm>
          <a:prstGeom prst="roundRect">
            <a:avLst/>
          </a:prstGeom>
          <a:solidFill>
            <a:srgbClr val="FFCCCC"/>
          </a:solidFill>
          <a:ln w="38100" cap="flat" cmpd="sng" algn="ctr">
            <a:solidFill>
              <a:schemeClr val="accent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ln>
                  <a:noFill/>
                </a:ln>
                <a:solidFill>
                  <a:srgbClr val="000000"/>
                </a:solidFill>
                <a:effectLst/>
                <a:latin typeface="Arial" charset="0"/>
                <a:cs typeface="Arial" charset="0"/>
              </a:rPr>
              <a:t>Exclusive</a:t>
            </a:r>
            <a:r>
              <a:rPr kumimoji="0" lang="en-US" sz="1400" i="0" u="none" strike="noStrike" cap="none" normalizeH="0" dirty="0" smtClean="0">
                <a:ln>
                  <a:noFill/>
                </a:ln>
                <a:solidFill>
                  <a:srgbClr val="000000"/>
                </a:solidFill>
                <a:effectLst/>
                <a:latin typeface="Arial" charset="0"/>
                <a:cs typeface="Arial" charset="0"/>
              </a:rPr>
              <a:t> focus on general government</a:t>
            </a:r>
            <a:endParaRPr kumimoji="0" lang="en-US" sz="1400" i="0" u="none" strike="noStrike" cap="none" normalizeH="0" baseline="0" dirty="0" smtClean="0">
              <a:ln>
                <a:noFill/>
              </a:ln>
              <a:solidFill>
                <a:srgbClr val="000000"/>
              </a:solidFill>
              <a:effectLst/>
              <a:latin typeface="Arial" charset="0"/>
              <a:cs typeface="Arial" charset="0"/>
            </a:endParaRPr>
          </a:p>
        </p:txBody>
      </p:sp>
      <p:sp>
        <p:nvSpPr>
          <p:cNvPr id="23" name="Rounded Rectangle 22"/>
          <p:cNvSpPr/>
          <p:nvPr/>
        </p:nvSpPr>
        <p:spPr bwMode="auto">
          <a:xfrm>
            <a:off x="3508613" y="1729740"/>
            <a:ext cx="2103120" cy="822960"/>
          </a:xfrm>
          <a:prstGeom prst="roundRect">
            <a:avLst/>
          </a:prstGeom>
          <a:solidFill>
            <a:schemeClr val="tx2">
              <a:lumMod val="25000"/>
              <a:lumOff val="75000"/>
            </a:schemeClr>
          </a:solidFill>
          <a:ln w="28575" cap="flat" cmpd="sng" algn="ctr">
            <a:solidFill>
              <a:srgbClr val="000066"/>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dirty="0" smtClean="0">
                <a:solidFill>
                  <a:srgbClr val="000000"/>
                </a:solidFill>
              </a:rPr>
              <a:t>Infrequent fiscal reporting</a:t>
            </a:r>
            <a:endParaRPr kumimoji="0" lang="en-US" sz="1400" i="0" u="none" strike="noStrike" cap="none" normalizeH="0" baseline="0" dirty="0" smtClean="0">
              <a:ln>
                <a:noFill/>
              </a:ln>
              <a:solidFill>
                <a:srgbClr val="000000"/>
              </a:solidFill>
              <a:effectLst/>
              <a:latin typeface="Arial" charset="0"/>
              <a:cs typeface="Arial" charset="0"/>
            </a:endParaRPr>
          </a:p>
        </p:txBody>
      </p:sp>
      <p:sp>
        <p:nvSpPr>
          <p:cNvPr id="24" name="Rounded Rectangle 23"/>
          <p:cNvSpPr/>
          <p:nvPr/>
        </p:nvSpPr>
        <p:spPr bwMode="auto">
          <a:xfrm>
            <a:off x="3516233" y="4714240"/>
            <a:ext cx="2103120" cy="822960"/>
          </a:xfrm>
          <a:prstGeom prst="roundRect">
            <a:avLst/>
          </a:prstGeom>
          <a:solidFill>
            <a:srgbClr val="CCFF99"/>
          </a:solidFill>
          <a:ln w="28575" cap="flat" cmpd="sng" algn="ctr">
            <a:solidFill>
              <a:srgbClr val="008000"/>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algn="ctr" eaLnBrk="1" hangingPunct="1">
              <a:spcBef>
                <a:spcPct val="0"/>
              </a:spcBef>
            </a:pPr>
            <a:r>
              <a:rPr lang="en-US" sz="1400" dirty="0" smtClean="0">
                <a:solidFill>
                  <a:srgbClr val="000000"/>
                </a:solidFill>
              </a:rPr>
              <a:t>Bias in macroeconomic forecasting</a:t>
            </a:r>
          </a:p>
        </p:txBody>
      </p:sp>
      <p:sp>
        <p:nvSpPr>
          <p:cNvPr id="25" name="Rounded Rectangle 24"/>
          <p:cNvSpPr/>
          <p:nvPr/>
        </p:nvSpPr>
        <p:spPr bwMode="auto">
          <a:xfrm>
            <a:off x="3516233" y="3710940"/>
            <a:ext cx="2103120" cy="822960"/>
          </a:xfrm>
          <a:prstGeom prst="roundRect">
            <a:avLst/>
          </a:prstGeom>
          <a:solidFill>
            <a:srgbClr val="FFFF99"/>
          </a:solidFill>
          <a:ln w="28575" cap="flat" cmpd="sng" algn="ctr">
            <a:solidFill>
              <a:srgbClr val="CC9900"/>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dirty="0" smtClean="0">
                <a:solidFill>
                  <a:srgbClr val="000000"/>
                </a:solidFill>
              </a:rPr>
              <a:t>Losses on asset &amp; liability holdings not recognized</a:t>
            </a:r>
            <a:endParaRPr kumimoji="0" lang="en-US" sz="1400" i="0" u="none" strike="noStrike" cap="none" normalizeH="0" baseline="0" dirty="0" smtClean="0">
              <a:ln>
                <a:noFill/>
              </a:ln>
              <a:solidFill>
                <a:srgbClr val="000000"/>
              </a:solidFill>
              <a:effectLst/>
              <a:latin typeface="Arial" charset="0"/>
              <a:cs typeface="Arial" charset="0"/>
            </a:endParaRPr>
          </a:p>
        </p:txBody>
      </p:sp>
      <p:sp>
        <p:nvSpPr>
          <p:cNvPr id="26" name="Rounded Rectangle 25"/>
          <p:cNvSpPr/>
          <p:nvPr/>
        </p:nvSpPr>
        <p:spPr bwMode="auto">
          <a:xfrm>
            <a:off x="3516233" y="5730240"/>
            <a:ext cx="2103120" cy="822960"/>
          </a:xfrm>
          <a:prstGeom prst="roundRect">
            <a:avLst/>
          </a:prstGeom>
          <a:solidFill>
            <a:schemeClr val="bg1">
              <a:lumMod val="85000"/>
            </a:schemeClr>
          </a:solidFill>
          <a:ln w="28575" cap="flat" cmpd="sng" algn="ctr">
            <a:solidFill>
              <a:srgbClr val="777777"/>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dirty="0" smtClean="0">
                <a:solidFill>
                  <a:srgbClr val="000000"/>
                </a:solidFill>
              </a:rPr>
              <a:t>No recognition of contingent liabilities</a:t>
            </a:r>
            <a:endParaRPr kumimoji="0" lang="en-US" sz="1400" i="0" u="none" strike="noStrike" cap="none" normalizeH="0" baseline="0" dirty="0" smtClean="0">
              <a:ln>
                <a:noFill/>
              </a:ln>
              <a:solidFill>
                <a:srgbClr val="000000"/>
              </a:solidFill>
              <a:effectLst/>
              <a:latin typeface="Arial" charset="0"/>
              <a:cs typeface="Arial" charset="0"/>
            </a:endParaRPr>
          </a:p>
        </p:txBody>
      </p:sp>
      <p:sp>
        <p:nvSpPr>
          <p:cNvPr id="27" name="TextBox 26"/>
          <p:cNvSpPr txBox="1"/>
          <p:nvPr/>
        </p:nvSpPr>
        <p:spPr>
          <a:xfrm>
            <a:off x="838200" y="1295400"/>
            <a:ext cx="1107996" cy="369332"/>
          </a:xfrm>
          <a:prstGeom prst="rect">
            <a:avLst/>
          </a:prstGeom>
          <a:noFill/>
        </p:spPr>
        <p:txBody>
          <a:bodyPr wrap="none" rtlCol="0">
            <a:spAutoFit/>
          </a:bodyPr>
          <a:lstStyle/>
          <a:p>
            <a:r>
              <a:rPr lang="en-US" sz="1800" dirty="0" smtClean="0">
                <a:solidFill>
                  <a:srgbClr val="000000"/>
                </a:solidFill>
              </a:rPr>
              <a:t>Problem</a:t>
            </a:r>
            <a:endParaRPr lang="en-US" sz="1800" dirty="0">
              <a:solidFill>
                <a:srgbClr val="000000"/>
              </a:solidFill>
            </a:endParaRPr>
          </a:p>
        </p:txBody>
      </p:sp>
      <p:sp>
        <p:nvSpPr>
          <p:cNvPr id="28" name="TextBox 27"/>
          <p:cNvSpPr txBox="1"/>
          <p:nvPr/>
        </p:nvSpPr>
        <p:spPr>
          <a:xfrm>
            <a:off x="2655967" y="1272540"/>
            <a:ext cx="3668633" cy="369332"/>
          </a:xfrm>
          <a:prstGeom prst="rect">
            <a:avLst/>
          </a:prstGeom>
          <a:noFill/>
        </p:spPr>
        <p:txBody>
          <a:bodyPr wrap="none" rtlCol="0">
            <a:spAutoFit/>
          </a:bodyPr>
          <a:lstStyle/>
          <a:p>
            <a:r>
              <a:rPr lang="en-US" sz="1800" dirty="0" smtClean="0">
                <a:solidFill>
                  <a:srgbClr val="000000"/>
                </a:solidFill>
              </a:rPr>
              <a:t>Weakness in Current Standards</a:t>
            </a:r>
            <a:endParaRPr lang="en-US" sz="1800" dirty="0">
              <a:solidFill>
                <a:srgbClr val="000000"/>
              </a:solidFill>
            </a:endParaRPr>
          </a:p>
        </p:txBody>
      </p:sp>
      <p:sp>
        <p:nvSpPr>
          <p:cNvPr id="29" name="Title 28"/>
          <p:cNvSpPr>
            <a:spLocks noGrp="1"/>
          </p:cNvSpPr>
          <p:nvPr>
            <p:ph type="title"/>
          </p:nvPr>
        </p:nvSpPr>
        <p:spPr>
          <a:xfrm>
            <a:off x="0" y="76200"/>
            <a:ext cx="8001000" cy="1066800"/>
          </a:xfrm>
        </p:spPr>
        <p:txBody>
          <a:bodyPr/>
          <a:lstStyle/>
          <a:p>
            <a:r>
              <a:rPr lang="en-US" sz="2400" dirty="0" smtClean="0"/>
              <a:t>I. Lessons from the crisis </a:t>
            </a:r>
            <a:br>
              <a:rPr lang="en-US" sz="2400" dirty="0" smtClean="0"/>
            </a:br>
            <a:r>
              <a:rPr lang="en-US" sz="2400" b="0" dirty="0" smtClean="0">
                <a:solidFill>
                  <a:schemeClr val="tx1"/>
                </a:solidFill>
              </a:rPr>
              <a:t>Implications for Fiscal Transparency Standards</a:t>
            </a:r>
            <a:endParaRPr lang="en-US" sz="2400" b="0" dirty="0" smtClean="0">
              <a:solidFill>
                <a:srgbClr val="002060"/>
              </a:solidFill>
            </a:endParaRPr>
          </a:p>
        </p:txBody>
      </p:sp>
      <p:sp>
        <p:nvSpPr>
          <p:cNvPr id="30" name="Right Arrow 29"/>
          <p:cNvSpPr/>
          <p:nvPr/>
        </p:nvSpPr>
        <p:spPr bwMode="auto">
          <a:xfrm>
            <a:off x="5730696" y="2882900"/>
            <a:ext cx="974904" cy="381000"/>
          </a:xfrm>
          <a:prstGeom prst="right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cs typeface="Arial" charset="0"/>
            </a:endParaRPr>
          </a:p>
        </p:txBody>
      </p:sp>
      <p:sp>
        <p:nvSpPr>
          <p:cNvPr id="31" name="Right Arrow 30"/>
          <p:cNvSpPr/>
          <p:nvPr/>
        </p:nvSpPr>
        <p:spPr bwMode="auto">
          <a:xfrm>
            <a:off x="5730696" y="1905000"/>
            <a:ext cx="974904" cy="381000"/>
          </a:xfrm>
          <a:prstGeom prst="rightArrow">
            <a:avLst/>
          </a:prstGeom>
          <a:solidFill>
            <a:srgbClr val="00206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cs typeface="Arial" charset="0"/>
            </a:endParaRPr>
          </a:p>
        </p:txBody>
      </p:sp>
      <p:sp>
        <p:nvSpPr>
          <p:cNvPr id="32" name="Right Arrow 31"/>
          <p:cNvSpPr/>
          <p:nvPr/>
        </p:nvSpPr>
        <p:spPr bwMode="auto">
          <a:xfrm>
            <a:off x="5715000" y="4851400"/>
            <a:ext cx="974904" cy="381000"/>
          </a:xfrm>
          <a:prstGeom prst="rightArrow">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cs typeface="Arial" charset="0"/>
            </a:endParaRPr>
          </a:p>
        </p:txBody>
      </p:sp>
      <p:sp>
        <p:nvSpPr>
          <p:cNvPr id="33" name="Right Arrow 32"/>
          <p:cNvSpPr/>
          <p:nvPr/>
        </p:nvSpPr>
        <p:spPr bwMode="auto">
          <a:xfrm>
            <a:off x="5730696" y="3873500"/>
            <a:ext cx="974904" cy="381000"/>
          </a:xfrm>
          <a:prstGeom prst="rightArrow">
            <a:avLst/>
          </a:prstGeom>
          <a:solidFill>
            <a:srgbClr val="CC99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cs typeface="Arial" charset="0"/>
            </a:endParaRPr>
          </a:p>
        </p:txBody>
      </p:sp>
      <p:sp>
        <p:nvSpPr>
          <p:cNvPr id="34" name="Right Arrow 33"/>
          <p:cNvSpPr/>
          <p:nvPr/>
        </p:nvSpPr>
        <p:spPr bwMode="auto">
          <a:xfrm>
            <a:off x="5730696" y="5867400"/>
            <a:ext cx="974904" cy="381000"/>
          </a:xfrm>
          <a:prstGeom prst="rightArrow">
            <a:avLst/>
          </a:prstGeom>
          <a:solidFill>
            <a:srgbClr val="777777"/>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cs typeface="Arial" charset="0"/>
            </a:endParaRPr>
          </a:p>
        </p:txBody>
      </p:sp>
      <p:sp>
        <p:nvSpPr>
          <p:cNvPr id="35" name="Rounded Rectangle 34"/>
          <p:cNvSpPr/>
          <p:nvPr/>
        </p:nvSpPr>
        <p:spPr bwMode="auto">
          <a:xfrm>
            <a:off x="6870507" y="2667000"/>
            <a:ext cx="2103120" cy="822960"/>
          </a:xfrm>
          <a:prstGeom prst="roundRect">
            <a:avLst/>
          </a:prstGeom>
          <a:solidFill>
            <a:srgbClr val="FFCCCC"/>
          </a:solidFill>
          <a:ln w="38100" cap="flat" cmpd="sng" algn="ctr">
            <a:solidFill>
              <a:schemeClr val="accent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ln>
                  <a:noFill/>
                </a:ln>
                <a:solidFill>
                  <a:srgbClr val="000000"/>
                </a:solidFill>
                <a:effectLst/>
                <a:latin typeface="Arial" charset="0"/>
                <a:cs typeface="Arial" charset="0"/>
              </a:rPr>
              <a:t>Publication of fiscal data for public</a:t>
            </a:r>
            <a:r>
              <a:rPr kumimoji="0" lang="en-US" sz="1400" i="0" u="none" strike="noStrike" cap="none" normalizeH="0" dirty="0" smtClean="0">
                <a:ln>
                  <a:noFill/>
                </a:ln>
                <a:solidFill>
                  <a:srgbClr val="000000"/>
                </a:solidFill>
                <a:effectLst/>
                <a:latin typeface="Arial" charset="0"/>
                <a:cs typeface="Arial" charset="0"/>
              </a:rPr>
              <a:t> sector</a:t>
            </a:r>
            <a:endParaRPr kumimoji="0" lang="en-US" sz="1400" i="0" u="none" strike="noStrike" cap="none" normalizeH="0" baseline="0" dirty="0" smtClean="0">
              <a:ln>
                <a:noFill/>
              </a:ln>
              <a:solidFill>
                <a:srgbClr val="000000"/>
              </a:solidFill>
              <a:effectLst/>
              <a:latin typeface="Arial" charset="0"/>
              <a:cs typeface="Arial" charset="0"/>
            </a:endParaRPr>
          </a:p>
        </p:txBody>
      </p:sp>
      <p:sp>
        <p:nvSpPr>
          <p:cNvPr id="36" name="Rounded Rectangle 35"/>
          <p:cNvSpPr/>
          <p:nvPr/>
        </p:nvSpPr>
        <p:spPr bwMode="auto">
          <a:xfrm>
            <a:off x="6862887" y="1676400"/>
            <a:ext cx="2103120" cy="822960"/>
          </a:xfrm>
          <a:prstGeom prst="roundRect">
            <a:avLst/>
          </a:prstGeom>
          <a:solidFill>
            <a:schemeClr val="tx2">
              <a:lumMod val="25000"/>
              <a:lumOff val="75000"/>
            </a:schemeClr>
          </a:solidFill>
          <a:ln w="28575" cap="flat" cmpd="sng" algn="ctr">
            <a:solidFill>
              <a:srgbClr val="000066"/>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dirty="0" smtClean="0">
                <a:solidFill>
                  <a:srgbClr val="000000"/>
                </a:solidFill>
              </a:rPr>
              <a:t>Monthly operational fiscal reports</a:t>
            </a:r>
            <a:endParaRPr kumimoji="0" lang="en-US" sz="1400" i="0" u="none" strike="noStrike" cap="none" normalizeH="0" baseline="0" dirty="0" smtClean="0">
              <a:ln>
                <a:noFill/>
              </a:ln>
              <a:solidFill>
                <a:srgbClr val="000000"/>
              </a:solidFill>
              <a:effectLst/>
              <a:latin typeface="Arial" charset="0"/>
              <a:cs typeface="Arial" charset="0"/>
            </a:endParaRPr>
          </a:p>
        </p:txBody>
      </p:sp>
      <p:sp>
        <p:nvSpPr>
          <p:cNvPr id="37" name="Rounded Rectangle 36"/>
          <p:cNvSpPr/>
          <p:nvPr/>
        </p:nvSpPr>
        <p:spPr bwMode="auto">
          <a:xfrm>
            <a:off x="6870507" y="4660900"/>
            <a:ext cx="2103120" cy="822960"/>
          </a:xfrm>
          <a:prstGeom prst="roundRect">
            <a:avLst/>
          </a:prstGeom>
          <a:solidFill>
            <a:srgbClr val="CCFF99"/>
          </a:solidFill>
          <a:ln w="28575" cap="flat" cmpd="sng" algn="ctr">
            <a:solidFill>
              <a:srgbClr val="008000"/>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algn="ctr" eaLnBrk="1" hangingPunct="1">
              <a:spcBef>
                <a:spcPct val="0"/>
              </a:spcBef>
            </a:pPr>
            <a:r>
              <a:rPr lang="en-US" sz="1400" dirty="0" smtClean="0">
                <a:solidFill>
                  <a:srgbClr val="000000"/>
                </a:solidFill>
              </a:rPr>
              <a:t>Alternative macro-fiscal scenario analysis</a:t>
            </a:r>
          </a:p>
        </p:txBody>
      </p:sp>
      <p:sp>
        <p:nvSpPr>
          <p:cNvPr id="38" name="Rounded Rectangle 37"/>
          <p:cNvSpPr/>
          <p:nvPr/>
        </p:nvSpPr>
        <p:spPr bwMode="auto">
          <a:xfrm>
            <a:off x="6870507" y="3657600"/>
            <a:ext cx="2103120" cy="822960"/>
          </a:xfrm>
          <a:prstGeom prst="roundRect">
            <a:avLst/>
          </a:prstGeom>
          <a:solidFill>
            <a:srgbClr val="FFFF99"/>
          </a:solidFill>
          <a:ln w="28575" cap="flat" cmpd="sng" algn="ctr">
            <a:solidFill>
              <a:srgbClr val="CC9900"/>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algn="ctr"/>
            <a:r>
              <a:rPr lang="en-US" sz="1400" dirty="0" smtClean="0">
                <a:solidFill>
                  <a:srgbClr val="000000"/>
                </a:solidFill>
              </a:rPr>
              <a:t>Recognition of doubtful debts in summary aggregates</a:t>
            </a:r>
            <a:endParaRPr lang="en-US" sz="1400" dirty="0">
              <a:solidFill>
                <a:srgbClr val="000000"/>
              </a:solidFill>
            </a:endParaRPr>
          </a:p>
        </p:txBody>
      </p:sp>
      <p:sp>
        <p:nvSpPr>
          <p:cNvPr id="39" name="Rounded Rectangle 38"/>
          <p:cNvSpPr/>
          <p:nvPr/>
        </p:nvSpPr>
        <p:spPr bwMode="auto">
          <a:xfrm>
            <a:off x="6870507" y="5676900"/>
            <a:ext cx="2103120" cy="822960"/>
          </a:xfrm>
          <a:prstGeom prst="roundRect">
            <a:avLst/>
          </a:prstGeom>
          <a:solidFill>
            <a:schemeClr val="bg1">
              <a:lumMod val="85000"/>
            </a:schemeClr>
          </a:solidFill>
          <a:ln w="28575" cap="flat" cmpd="sng" algn="ctr">
            <a:solidFill>
              <a:srgbClr val="777777"/>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dirty="0" smtClean="0">
                <a:solidFill>
                  <a:srgbClr val="000000"/>
                </a:solidFill>
              </a:rPr>
              <a:t>Recognition of quantifiable contingent liabilities</a:t>
            </a:r>
            <a:endParaRPr kumimoji="0" lang="en-US" sz="1400" i="0" u="none" strike="noStrike" cap="none" normalizeH="0" baseline="0" dirty="0" smtClean="0">
              <a:ln>
                <a:noFill/>
              </a:ln>
              <a:solidFill>
                <a:srgbClr val="000000"/>
              </a:solidFill>
              <a:effectLst/>
              <a:latin typeface="Arial" charset="0"/>
              <a:cs typeface="Arial" charset="0"/>
            </a:endParaRPr>
          </a:p>
        </p:txBody>
      </p:sp>
      <p:sp>
        <p:nvSpPr>
          <p:cNvPr id="40" name="TextBox 39"/>
          <p:cNvSpPr txBox="1"/>
          <p:nvPr/>
        </p:nvSpPr>
        <p:spPr>
          <a:xfrm>
            <a:off x="6870507" y="1219200"/>
            <a:ext cx="2121093" cy="369332"/>
          </a:xfrm>
          <a:prstGeom prst="rect">
            <a:avLst/>
          </a:prstGeom>
          <a:noFill/>
        </p:spPr>
        <p:txBody>
          <a:bodyPr wrap="none" rtlCol="0">
            <a:spAutoFit/>
          </a:bodyPr>
          <a:lstStyle/>
          <a:p>
            <a:r>
              <a:rPr lang="en-US" sz="1800" dirty="0" smtClean="0">
                <a:solidFill>
                  <a:srgbClr val="000000"/>
                </a:solidFill>
              </a:rPr>
              <a:t>Recommendation</a:t>
            </a:r>
            <a:endParaRPr lang="en-US" sz="1800" dirty="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7924800" cy="1066800"/>
          </a:xfrm>
        </p:spPr>
        <p:txBody>
          <a:bodyPr/>
          <a:lstStyle/>
          <a:p>
            <a:r>
              <a:rPr lang="en-US" sz="2400" dirty="0" smtClean="0"/>
              <a:t>II. Fiscal Transparency Code 2014</a:t>
            </a:r>
            <a:br>
              <a:rPr lang="en-US" sz="2400" dirty="0" smtClean="0"/>
            </a:br>
            <a:r>
              <a:rPr lang="en-US" sz="2400" b="0" dirty="0" smtClean="0">
                <a:solidFill>
                  <a:schemeClr val="tx1"/>
                </a:solidFill>
              </a:rPr>
              <a:t>Objectives of the Revised Code</a:t>
            </a:r>
            <a:endParaRPr lang="en-US" sz="2400" b="0" dirty="0">
              <a:solidFill>
                <a:schemeClr val="tx1"/>
              </a:solidFill>
            </a:endParaRPr>
          </a:p>
        </p:txBody>
      </p:sp>
      <p:sp>
        <p:nvSpPr>
          <p:cNvPr id="8" name="Content Placeholder 7"/>
          <p:cNvSpPr>
            <a:spLocks noGrp="1"/>
          </p:cNvSpPr>
          <p:nvPr>
            <p:ph idx="1"/>
          </p:nvPr>
        </p:nvSpPr>
        <p:spPr>
          <a:xfrm>
            <a:off x="457200" y="1493837"/>
            <a:ext cx="8229600" cy="4754563"/>
          </a:xfrm>
        </p:spPr>
        <p:txBody>
          <a:bodyPr anchor="ctr"/>
          <a:lstStyle/>
          <a:p>
            <a:pPr>
              <a:spcBef>
                <a:spcPts val="1200"/>
              </a:spcBef>
              <a:spcAft>
                <a:spcPts val="0"/>
              </a:spcAft>
              <a:buFont typeface="+mj-lt"/>
              <a:buAutoNum type="arabicPeriod"/>
            </a:pPr>
            <a:endParaRPr lang="en-US" sz="2000" dirty="0" smtClean="0"/>
          </a:p>
          <a:p>
            <a:pPr>
              <a:spcBef>
                <a:spcPts val="1200"/>
              </a:spcBef>
              <a:spcAft>
                <a:spcPts val="0"/>
              </a:spcAft>
              <a:buFont typeface="+mj-lt"/>
              <a:buAutoNum type="arabicPeriod"/>
            </a:pPr>
            <a:r>
              <a:rPr lang="en-US" sz="2000" dirty="0" smtClean="0"/>
              <a:t>Comprehensive consultation of code and piloting the new framework</a:t>
            </a:r>
            <a:endParaRPr lang="en-US" sz="2000" dirty="0"/>
          </a:p>
          <a:p>
            <a:pPr>
              <a:spcBef>
                <a:spcPts val="1200"/>
              </a:spcBef>
              <a:spcAft>
                <a:spcPts val="0"/>
              </a:spcAft>
              <a:buFont typeface="+mj-lt"/>
              <a:buAutoNum type="arabicPeriod"/>
            </a:pPr>
            <a:r>
              <a:rPr lang="en-US" sz="2000" dirty="0" smtClean="0"/>
              <a:t>Emphasize the quality and reliability of published information rather than clarity of reporting procedures</a:t>
            </a:r>
          </a:p>
          <a:p>
            <a:pPr>
              <a:spcBef>
                <a:spcPts val="1200"/>
              </a:spcBef>
              <a:spcAft>
                <a:spcPts val="0"/>
              </a:spcAft>
              <a:buFont typeface="+mj-lt"/>
              <a:buAutoNum type="arabicPeriod"/>
            </a:pPr>
            <a:r>
              <a:rPr lang="en-US" sz="2000" dirty="0" smtClean="0"/>
              <a:t>Update the principles and practices to reflect the lessons of the recent crisis</a:t>
            </a:r>
          </a:p>
          <a:p>
            <a:pPr>
              <a:spcBef>
                <a:spcPts val="1200"/>
              </a:spcBef>
              <a:spcAft>
                <a:spcPts val="0"/>
              </a:spcAft>
              <a:buFont typeface="+mj-lt"/>
              <a:buAutoNum type="arabicPeriod"/>
            </a:pPr>
            <a:r>
              <a:rPr lang="en-US" sz="2000" dirty="0" smtClean="0"/>
              <a:t>Align the principles and practices with relevant international standards (GFSM 2001, IPSAS, OECD Principles, PEFA)</a:t>
            </a:r>
          </a:p>
          <a:p>
            <a:pPr>
              <a:spcBef>
                <a:spcPts val="1200"/>
              </a:spcBef>
              <a:spcAft>
                <a:spcPts val="0"/>
              </a:spcAft>
              <a:buFont typeface="+mj-lt"/>
              <a:buAutoNum type="arabicPeriod"/>
            </a:pPr>
            <a:r>
              <a:rPr lang="en-US" sz="2000" dirty="0" smtClean="0"/>
              <a:t>Provide countries with a set of achievable milestones on the way towards full compliance with international standards</a:t>
            </a:r>
          </a:p>
          <a:p>
            <a:pPr>
              <a:spcBef>
                <a:spcPts val="0"/>
              </a:spcBef>
              <a:buFont typeface="+mj-lt"/>
              <a:buAutoNum type="arabicPeriod"/>
            </a:pPr>
            <a:endParaRPr lang="en-US" sz="1800" dirty="0" smtClean="0">
              <a:solidFill>
                <a:srgbClr val="800000"/>
              </a:solidFill>
            </a:endParaRPr>
          </a:p>
        </p:txBody>
      </p:sp>
      <p:sp>
        <p:nvSpPr>
          <p:cNvPr id="4" name="Slide Number Placeholder 3"/>
          <p:cNvSpPr>
            <a:spLocks noGrp="1"/>
          </p:cNvSpPr>
          <p:nvPr>
            <p:ph type="sldNum" sz="quarter" idx="12"/>
          </p:nvPr>
        </p:nvSpPr>
        <p:spPr/>
        <p:txBody>
          <a:bodyPr/>
          <a:lstStyle/>
          <a:p>
            <a:fld id="{7199FE57-B04B-4B7C-816D-A15AF53620B8}" type="slidenum">
              <a:rPr lang="en-US" smtClean="0">
                <a:solidFill>
                  <a:srgbClr val="800000"/>
                </a:solidFill>
              </a:rPr>
              <a:pPr/>
              <a:t>3</a:t>
            </a:fld>
            <a:endParaRPr lang="en-US" dirty="0">
              <a:solidFill>
                <a:srgbClr val="8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077200" cy="1066800"/>
          </a:xfrm>
        </p:spPr>
        <p:txBody>
          <a:bodyPr/>
          <a:lstStyle/>
          <a:p>
            <a:r>
              <a:rPr lang="en-US" sz="2400" dirty="0" smtClean="0"/>
              <a:t>III. Fiscal Transparency Code</a:t>
            </a:r>
            <a:br>
              <a:rPr lang="en-US" sz="2400" dirty="0" smtClean="0"/>
            </a:br>
            <a:r>
              <a:rPr lang="en-US" sz="2400" b="0" dirty="0" smtClean="0">
                <a:solidFill>
                  <a:schemeClr val="tx1"/>
                </a:solidFill>
              </a:rPr>
              <a:t>Architecture of the New Code</a:t>
            </a:r>
            <a:endParaRPr lang="en-US" sz="2400" dirty="0">
              <a:solidFill>
                <a:srgbClr val="000066"/>
              </a:solidFill>
            </a:endParaRPr>
          </a:p>
        </p:txBody>
      </p:sp>
      <p:sp>
        <p:nvSpPr>
          <p:cNvPr id="3" name="Slide Number Placeholder 2"/>
          <p:cNvSpPr>
            <a:spLocks noGrp="1"/>
          </p:cNvSpPr>
          <p:nvPr>
            <p:ph type="sldNum" sz="quarter" idx="12"/>
          </p:nvPr>
        </p:nvSpPr>
        <p:spPr/>
        <p:txBody>
          <a:bodyPr/>
          <a:lstStyle/>
          <a:p>
            <a:fld id="{7199FE57-B04B-4B7C-816D-A15AF53620B8}" type="slidenum">
              <a:rPr lang="en-US" smtClean="0">
                <a:solidFill>
                  <a:srgbClr val="800000"/>
                </a:solidFill>
              </a:rPr>
              <a:pPr/>
              <a:t>4</a:t>
            </a:fld>
            <a:endParaRPr lang="en-US" dirty="0">
              <a:solidFill>
                <a:srgbClr val="800000"/>
              </a:solidFill>
            </a:endParaRPr>
          </a:p>
        </p:txBody>
      </p:sp>
      <p:pic>
        <p:nvPicPr>
          <p:cNvPr id="8" name="Picture 7"/>
          <p:cNvPicPr>
            <a:picLocks noChangeAspect="1"/>
          </p:cNvPicPr>
          <p:nvPr/>
        </p:nvPicPr>
        <p:blipFill>
          <a:blip r:embed="rId3"/>
          <a:stretch>
            <a:fillRect/>
          </a:stretch>
        </p:blipFill>
        <p:spPr>
          <a:xfrm>
            <a:off x="533400" y="1905000"/>
            <a:ext cx="7793860" cy="4476750"/>
          </a:xfrm>
          <a:prstGeom prst="rect">
            <a:avLst/>
          </a:prstGeom>
        </p:spPr>
      </p:pic>
    </p:spTree>
    <p:extLst>
      <p:ext uri="{BB962C8B-B14F-4D97-AF65-F5344CB8AC3E}">
        <p14:creationId xmlns:p14="http://schemas.microsoft.com/office/powerpoint/2010/main" val="1638262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7924800" cy="1066800"/>
          </a:xfrm>
        </p:spPr>
        <p:txBody>
          <a:bodyPr/>
          <a:lstStyle/>
          <a:p>
            <a:r>
              <a:rPr lang="en-US" sz="2400" dirty="0" smtClean="0"/>
              <a:t>III. Fiscal Transparency Code</a:t>
            </a:r>
            <a:br>
              <a:rPr lang="en-US" sz="2400" dirty="0" smtClean="0"/>
            </a:br>
            <a:r>
              <a:rPr lang="en-US" sz="2400" b="0" dirty="0" smtClean="0">
                <a:solidFill>
                  <a:schemeClr val="tx1"/>
                </a:solidFill>
              </a:rPr>
              <a:t> More Graduated Set of Practices</a:t>
            </a:r>
            <a:endParaRPr lang="en-US" sz="2400" dirty="0"/>
          </a:p>
        </p:txBody>
      </p:sp>
      <p:sp>
        <p:nvSpPr>
          <p:cNvPr id="4" name="Slide Number Placeholder 3"/>
          <p:cNvSpPr>
            <a:spLocks noGrp="1"/>
          </p:cNvSpPr>
          <p:nvPr>
            <p:ph type="sldNum" sz="quarter" idx="12"/>
          </p:nvPr>
        </p:nvSpPr>
        <p:spPr/>
        <p:txBody>
          <a:bodyPr/>
          <a:lstStyle/>
          <a:p>
            <a:fld id="{7199FE57-B04B-4B7C-816D-A15AF53620B8}" type="slidenum">
              <a:rPr lang="en-US" smtClean="0"/>
              <a:pPr/>
              <a:t>5</a:t>
            </a:fld>
            <a:endParaRPr lang="en-US"/>
          </a:p>
        </p:txBody>
      </p:sp>
      <p:graphicFrame>
        <p:nvGraphicFramePr>
          <p:cNvPr id="6" name="Table 5"/>
          <p:cNvGraphicFramePr>
            <a:graphicFrameLocks noGrp="1"/>
          </p:cNvGraphicFramePr>
          <p:nvPr/>
        </p:nvGraphicFramePr>
        <p:xfrm>
          <a:off x="304800" y="1371600"/>
          <a:ext cx="8610600" cy="5092831"/>
        </p:xfrm>
        <a:graphic>
          <a:graphicData uri="http://schemas.openxmlformats.org/drawingml/2006/table">
            <a:tbl>
              <a:tblPr/>
              <a:tblGrid>
                <a:gridCol w="511521"/>
                <a:gridCol w="1241080"/>
                <a:gridCol w="1970903"/>
                <a:gridCol w="1462422"/>
                <a:gridCol w="1519675"/>
                <a:gridCol w="1904999"/>
              </a:tblGrid>
              <a:tr h="249851">
                <a:tc rowSpan="2">
                  <a:txBody>
                    <a:bodyPr/>
                    <a:lstStyle/>
                    <a:p>
                      <a:pPr marL="0" marR="0" algn="ctr">
                        <a:lnSpc>
                          <a:spcPct val="110000"/>
                        </a:lnSpc>
                        <a:spcBef>
                          <a:spcPts val="0"/>
                        </a:spcBef>
                        <a:spcAft>
                          <a:spcPts val="0"/>
                        </a:spcAft>
                      </a:pPr>
                      <a:r>
                        <a:rPr lang="en-US" sz="1400" b="1" dirty="0">
                          <a:solidFill>
                            <a:srgbClr val="000000"/>
                          </a:solidFill>
                          <a:latin typeface="+mn-lt"/>
                          <a:ea typeface="Times New Roman"/>
                        </a:rPr>
                        <a:t>#</a:t>
                      </a:r>
                      <a:endParaRPr lang="en-US" sz="14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rowSpan="2">
                  <a:txBody>
                    <a:bodyPr/>
                    <a:lstStyle/>
                    <a:p>
                      <a:pPr marL="0" marR="0" algn="ctr">
                        <a:lnSpc>
                          <a:spcPct val="110000"/>
                        </a:lnSpc>
                        <a:spcBef>
                          <a:spcPts val="0"/>
                        </a:spcBef>
                        <a:spcAft>
                          <a:spcPts val="0"/>
                        </a:spcAft>
                      </a:pPr>
                      <a:r>
                        <a:rPr lang="en-US" sz="1400" b="1">
                          <a:solidFill>
                            <a:srgbClr val="000000"/>
                          </a:solidFill>
                          <a:latin typeface="+mn-lt"/>
                          <a:ea typeface="Times New Roman"/>
                        </a:rPr>
                        <a:t>DIMENSION</a:t>
                      </a:r>
                      <a:endParaRPr lang="en-US" sz="140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rowSpan="2">
                  <a:txBody>
                    <a:bodyPr/>
                    <a:lstStyle/>
                    <a:p>
                      <a:pPr marL="0" marR="0" algn="ctr">
                        <a:lnSpc>
                          <a:spcPct val="110000"/>
                        </a:lnSpc>
                        <a:spcBef>
                          <a:spcPts val="0"/>
                        </a:spcBef>
                        <a:spcAft>
                          <a:spcPts val="0"/>
                        </a:spcAft>
                      </a:pPr>
                      <a:r>
                        <a:rPr lang="en-US" sz="1400" b="1" dirty="0">
                          <a:solidFill>
                            <a:srgbClr val="000000"/>
                          </a:solidFill>
                          <a:latin typeface="+mn-lt"/>
                          <a:ea typeface="Times New Roman"/>
                        </a:rPr>
                        <a:t>PRINCIPLE</a:t>
                      </a:r>
                      <a:endParaRPr lang="en-US" sz="14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3">
                  <a:txBody>
                    <a:bodyPr/>
                    <a:lstStyle/>
                    <a:p>
                      <a:pPr marL="0" marR="0" algn="ctr">
                        <a:lnSpc>
                          <a:spcPct val="110000"/>
                        </a:lnSpc>
                        <a:spcBef>
                          <a:spcPts val="0"/>
                        </a:spcBef>
                        <a:spcAft>
                          <a:spcPts val="0"/>
                        </a:spcAft>
                      </a:pPr>
                      <a:r>
                        <a:rPr lang="en-US" sz="1400" b="1">
                          <a:solidFill>
                            <a:srgbClr val="000000"/>
                          </a:solidFill>
                          <a:latin typeface="+mn-lt"/>
                          <a:ea typeface="Times New Roman"/>
                        </a:rPr>
                        <a:t>PRACTICES</a:t>
                      </a:r>
                      <a:endParaRPr lang="en-US" sz="140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r>
              <a:tr h="244467">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0000"/>
                        </a:lnSpc>
                        <a:spcBef>
                          <a:spcPts val="0"/>
                        </a:spcBef>
                        <a:spcAft>
                          <a:spcPts val="0"/>
                        </a:spcAft>
                      </a:pPr>
                      <a:r>
                        <a:rPr lang="en-US" sz="1400" b="1">
                          <a:solidFill>
                            <a:srgbClr val="000000"/>
                          </a:solidFill>
                          <a:latin typeface="+mn-lt"/>
                          <a:ea typeface="Times New Roman"/>
                        </a:rPr>
                        <a:t>BASIC</a:t>
                      </a:r>
                      <a:endParaRPr lang="en-US" sz="140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0000"/>
                        </a:lnSpc>
                        <a:spcBef>
                          <a:spcPts val="0"/>
                        </a:spcBef>
                        <a:spcAft>
                          <a:spcPts val="0"/>
                        </a:spcAft>
                      </a:pPr>
                      <a:r>
                        <a:rPr lang="en-US" sz="1400" b="1">
                          <a:solidFill>
                            <a:srgbClr val="000000"/>
                          </a:solidFill>
                          <a:latin typeface="+mn-lt"/>
                          <a:ea typeface="Times New Roman"/>
                        </a:rPr>
                        <a:t>GOOD</a:t>
                      </a:r>
                      <a:endParaRPr lang="en-US" sz="140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0000"/>
                        </a:lnSpc>
                        <a:spcBef>
                          <a:spcPts val="0"/>
                        </a:spcBef>
                        <a:spcAft>
                          <a:spcPts val="0"/>
                        </a:spcAft>
                      </a:pPr>
                      <a:r>
                        <a:rPr lang="en-US" sz="1400" b="1">
                          <a:solidFill>
                            <a:srgbClr val="000000"/>
                          </a:solidFill>
                          <a:latin typeface="+mn-lt"/>
                          <a:ea typeface="Times New Roman"/>
                        </a:rPr>
                        <a:t>ADVANCED</a:t>
                      </a:r>
                      <a:endParaRPr lang="en-US" sz="140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44467">
                <a:tc gridSpan="6">
                  <a:txBody>
                    <a:bodyPr/>
                    <a:lstStyle/>
                    <a:p>
                      <a:pPr marL="0" marR="0" algn="ctr">
                        <a:lnSpc>
                          <a:spcPct val="110000"/>
                        </a:lnSpc>
                        <a:spcBef>
                          <a:spcPts val="0"/>
                        </a:spcBef>
                        <a:spcAft>
                          <a:spcPts val="0"/>
                        </a:spcAft>
                      </a:pPr>
                      <a:endParaRPr lang="en-US" sz="14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88934">
                <a:tc>
                  <a:txBody>
                    <a:bodyPr/>
                    <a:lstStyle/>
                    <a:p>
                      <a:pPr marL="0" marR="0" algn="ctr">
                        <a:lnSpc>
                          <a:spcPct val="110000"/>
                        </a:lnSpc>
                        <a:spcBef>
                          <a:spcPts val="0"/>
                        </a:spcBef>
                        <a:spcAft>
                          <a:spcPts val="0"/>
                        </a:spcAft>
                      </a:pPr>
                      <a:r>
                        <a:rPr lang="en-US" sz="1400" b="1" dirty="0">
                          <a:solidFill>
                            <a:srgbClr val="000000"/>
                          </a:solidFill>
                          <a:latin typeface="+mn-lt"/>
                          <a:ea typeface="Times New Roman"/>
                        </a:rPr>
                        <a:t>1</a:t>
                      </a:r>
                      <a:endParaRPr lang="en-US" sz="14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l">
                        <a:lnSpc>
                          <a:spcPct val="110000"/>
                        </a:lnSpc>
                        <a:spcBef>
                          <a:spcPts val="0"/>
                        </a:spcBef>
                        <a:spcAft>
                          <a:spcPts val="0"/>
                        </a:spcAft>
                      </a:pPr>
                      <a:r>
                        <a:rPr lang="en-US" sz="1400" b="1" dirty="0">
                          <a:solidFill>
                            <a:srgbClr val="000000"/>
                          </a:solidFill>
                          <a:latin typeface="+mn-lt"/>
                          <a:ea typeface="Times New Roman"/>
                        </a:rPr>
                        <a:t>FISCAL REPORTING</a:t>
                      </a:r>
                      <a:endParaRPr lang="en-US" sz="14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4">
                  <a:txBody>
                    <a:bodyPr/>
                    <a:lstStyle/>
                    <a:p>
                      <a:pPr marL="0" marR="0" algn="l">
                        <a:lnSpc>
                          <a:spcPct val="110000"/>
                        </a:lnSpc>
                        <a:spcBef>
                          <a:spcPts val="0"/>
                        </a:spcBef>
                        <a:spcAft>
                          <a:spcPts val="0"/>
                        </a:spcAft>
                      </a:pPr>
                      <a:r>
                        <a:rPr lang="en-US" sz="1400" b="1" dirty="0">
                          <a:solidFill>
                            <a:srgbClr val="000000"/>
                          </a:solidFill>
                          <a:latin typeface="+mn-lt"/>
                          <a:ea typeface="Times New Roman"/>
                        </a:rPr>
                        <a:t>Fiscal reports should provide a comprehensive, relevant, timely, and reliable overview of the government’s financial position and performance</a:t>
                      </a:r>
                      <a:endParaRPr lang="en-US" sz="14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518474">
                <a:tc>
                  <a:txBody>
                    <a:bodyPr/>
                    <a:lstStyle/>
                    <a:p>
                      <a:pPr marL="0" marR="0" algn="ctr">
                        <a:lnSpc>
                          <a:spcPct val="110000"/>
                        </a:lnSpc>
                        <a:spcBef>
                          <a:spcPts val="0"/>
                        </a:spcBef>
                        <a:spcAft>
                          <a:spcPts val="0"/>
                        </a:spcAft>
                      </a:pPr>
                      <a:r>
                        <a:rPr lang="en-US" sz="1400" b="1" i="1" dirty="0">
                          <a:solidFill>
                            <a:srgbClr val="000000"/>
                          </a:solidFill>
                          <a:latin typeface="+mn-lt"/>
                          <a:ea typeface="Times New Roman"/>
                        </a:rPr>
                        <a:t>1.1</a:t>
                      </a:r>
                      <a:endParaRPr lang="en-US" sz="14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en-US" sz="1200" b="1" i="1" dirty="0">
                          <a:solidFill>
                            <a:srgbClr val="000000"/>
                          </a:solidFill>
                          <a:latin typeface="+mn-lt"/>
                          <a:ea typeface="Times New Roman"/>
                        </a:rPr>
                        <a:t>Coverage</a:t>
                      </a: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l">
                        <a:lnSpc>
                          <a:spcPct val="110000"/>
                        </a:lnSpc>
                        <a:spcBef>
                          <a:spcPts val="0"/>
                        </a:spcBef>
                        <a:spcAft>
                          <a:spcPts val="0"/>
                        </a:spcAft>
                      </a:pPr>
                      <a:r>
                        <a:rPr lang="en-US" sz="1200" b="1" i="1" dirty="0">
                          <a:solidFill>
                            <a:srgbClr val="000000"/>
                          </a:solidFill>
                          <a:latin typeface="+mn-lt"/>
                          <a:ea typeface="Times New Roman"/>
                        </a:rPr>
                        <a:t>Fiscal reports should provide a comprehensive overview of the fiscal activities of the public sector</a:t>
                      </a: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1190587">
                <a:tc>
                  <a:txBody>
                    <a:bodyPr/>
                    <a:lstStyle/>
                    <a:p>
                      <a:pPr marL="0" marR="0" algn="ctr">
                        <a:lnSpc>
                          <a:spcPct val="110000"/>
                        </a:lnSpc>
                        <a:spcBef>
                          <a:spcPts val="0"/>
                        </a:spcBef>
                        <a:spcAft>
                          <a:spcPts val="0"/>
                        </a:spcAft>
                      </a:pPr>
                      <a:r>
                        <a:rPr lang="en-US" sz="1200" dirty="0">
                          <a:solidFill>
                            <a:srgbClr val="000000"/>
                          </a:solidFill>
                          <a:latin typeface="+mn-lt"/>
                          <a:ea typeface="Times New Roman"/>
                        </a:rPr>
                        <a:t>1.1.1</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en-US" sz="1200" dirty="0">
                          <a:solidFill>
                            <a:srgbClr val="000000"/>
                          </a:solidFill>
                          <a:latin typeface="+mn-lt"/>
                          <a:ea typeface="Times New Roman"/>
                        </a:rPr>
                        <a:t>Coverage of Institutions</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en-US" sz="1200" dirty="0">
                          <a:solidFill>
                            <a:srgbClr val="000000"/>
                          </a:solidFill>
                          <a:latin typeface="+mn-lt"/>
                          <a:ea typeface="Times New Roman"/>
                        </a:rPr>
                        <a:t>Fiscal reports cover all entities engaged in public activity that are delineated according to international standards.</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en-US" sz="1200" dirty="0">
                          <a:solidFill>
                            <a:srgbClr val="000000"/>
                          </a:solidFill>
                          <a:latin typeface="+mn-lt"/>
                          <a:ea typeface="Times New Roman"/>
                        </a:rPr>
                        <a:t>Fiscal reports consolidate all central government entities.</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l">
                        <a:lnSpc>
                          <a:spcPct val="110000"/>
                        </a:lnSpc>
                        <a:spcBef>
                          <a:spcPts val="0"/>
                        </a:spcBef>
                        <a:spcAft>
                          <a:spcPts val="0"/>
                        </a:spcAft>
                      </a:pPr>
                      <a:r>
                        <a:rPr lang="en-US" sz="1200">
                          <a:solidFill>
                            <a:srgbClr val="000000"/>
                          </a:solidFill>
                          <a:latin typeface="+mn-lt"/>
                          <a:ea typeface="Times New Roman"/>
                        </a:rPr>
                        <a:t>Fiscal reports consolidate all general government entities.</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66"/>
                    </a:solidFill>
                  </a:tcPr>
                </a:tc>
                <a:tc>
                  <a:txBody>
                    <a:bodyPr/>
                    <a:lstStyle/>
                    <a:p>
                      <a:pPr marL="0" marR="0" algn="l">
                        <a:lnSpc>
                          <a:spcPct val="110000"/>
                        </a:lnSpc>
                        <a:spcBef>
                          <a:spcPts val="0"/>
                        </a:spcBef>
                        <a:spcAft>
                          <a:spcPts val="0"/>
                        </a:spcAft>
                      </a:pPr>
                      <a:r>
                        <a:rPr lang="en-US" sz="1200" dirty="0">
                          <a:solidFill>
                            <a:srgbClr val="000000"/>
                          </a:solidFill>
                          <a:latin typeface="+mn-lt"/>
                          <a:ea typeface="Times New Roman"/>
                        </a:rPr>
                        <a:t>Fiscal reports consolidate all public sector entities.</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r>
              <a:tr h="1101820">
                <a:tc>
                  <a:txBody>
                    <a:bodyPr/>
                    <a:lstStyle/>
                    <a:p>
                      <a:pPr marL="0" marR="0" algn="ctr">
                        <a:lnSpc>
                          <a:spcPct val="110000"/>
                        </a:lnSpc>
                        <a:spcBef>
                          <a:spcPts val="0"/>
                        </a:spcBef>
                        <a:spcAft>
                          <a:spcPts val="0"/>
                        </a:spcAft>
                      </a:pPr>
                      <a:r>
                        <a:rPr lang="en-US" sz="1200" dirty="0">
                          <a:solidFill>
                            <a:srgbClr val="000000"/>
                          </a:solidFill>
                          <a:latin typeface="+mn-lt"/>
                          <a:ea typeface="Times New Roman"/>
                        </a:rPr>
                        <a:t>1.1.2</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en-US" sz="1200" dirty="0">
                          <a:solidFill>
                            <a:srgbClr val="000000"/>
                          </a:solidFill>
                          <a:latin typeface="+mn-lt"/>
                          <a:ea typeface="Times New Roman"/>
                        </a:rPr>
                        <a:t>Coverage of Flows</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en-US" sz="1200" dirty="0">
                          <a:solidFill>
                            <a:srgbClr val="000000"/>
                          </a:solidFill>
                          <a:latin typeface="+mn-lt"/>
                          <a:ea typeface="Times New Roman"/>
                        </a:rPr>
                        <a:t>Fiscal reports cover all government revenues, expenditures, and financing.</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en-US" sz="1200" dirty="0">
                          <a:solidFill>
                            <a:srgbClr val="000000"/>
                          </a:solidFill>
                          <a:latin typeface="+mn-lt"/>
                          <a:ea typeface="Times New Roman"/>
                        </a:rPr>
                        <a:t>Fiscal reports cover all cash revenues and expenditures.</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l">
                        <a:lnSpc>
                          <a:spcPct val="110000"/>
                        </a:lnSpc>
                        <a:spcBef>
                          <a:spcPts val="0"/>
                        </a:spcBef>
                        <a:spcAft>
                          <a:spcPts val="0"/>
                        </a:spcAft>
                      </a:pPr>
                      <a:r>
                        <a:rPr lang="en-US" sz="1200" dirty="0">
                          <a:solidFill>
                            <a:srgbClr val="000000"/>
                          </a:solidFill>
                          <a:latin typeface="+mn-lt"/>
                          <a:ea typeface="Times New Roman"/>
                        </a:rPr>
                        <a:t>Fiscal reports cover cash flows and all accrued revenues and expenditures.</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66"/>
                    </a:solidFill>
                  </a:tcPr>
                </a:tc>
                <a:tc>
                  <a:txBody>
                    <a:bodyPr/>
                    <a:lstStyle/>
                    <a:p>
                      <a:pPr marL="0" marR="0" algn="l">
                        <a:lnSpc>
                          <a:spcPct val="110000"/>
                        </a:lnSpc>
                        <a:spcBef>
                          <a:spcPts val="0"/>
                        </a:spcBef>
                        <a:spcAft>
                          <a:spcPts val="0"/>
                        </a:spcAft>
                      </a:pPr>
                      <a:r>
                        <a:rPr lang="en-US" sz="1200">
                          <a:solidFill>
                            <a:srgbClr val="000000"/>
                          </a:solidFill>
                          <a:latin typeface="+mn-lt"/>
                          <a:ea typeface="Times New Roman"/>
                        </a:rPr>
                        <a:t>Fiscal reports cover cash flows and all accrued revenues and expenditures and other economic flows.</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r>
              <a:tr h="1054231">
                <a:tc>
                  <a:txBody>
                    <a:bodyPr/>
                    <a:lstStyle/>
                    <a:p>
                      <a:pPr marL="0" marR="0" algn="ctr">
                        <a:lnSpc>
                          <a:spcPct val="110000"/>
                        </a:lnSpc>
                        <a:spcBef>
                          <a:spcPts val="0"/>
                        </a:spcBef>
                        <a:spcAft>
                          <a:spcPts val="0"/>
                        </a:spcAft>
                      </a:pPr>
                      <a:r>
                        <a:rPr lang="en-US" sz="1200" dirty="0">
                          <a:solidFill>
                            <a:srgbClr val="000000"/>
                          </a:solidFill>
                          <a:latin typeface="+mn-lt"/>
                          <a:ea typeface="Times New Roman"/>
                        </a:rPr>
                        <a:t>1.1.3</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en-US" sz="1200" dirty="0">
                          <a:solidFill>
                            <a:srgbClr val="000000"/>
                          </a:solidFill>
                          <a:latin typeface="+mn-lt"/>
                          <a:ea typeface="Times New Roman"/>
                        </a:rPr>
                        <a:t>Coverage of Stocks</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en-US" sz="1200" dirty="0">
                          <a:solidFill>
                            <a:srgbClr val="000000"/>
                          </a:solidFill>
                          <a:latin typeface="+mn-lt"/>
                          <a:ea typeface="Times New Roman"/>
                        </a:rPr>
                        <a:t>Fiscal reports include a balance sheet of government assets, liabilities, and net worth.</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en-US" sz="1200" dirty="0">
                          <a:solidFill>
                            <a:srgbClr val="000000"/>
                          </a:solidFill>
                          <a:latin typeface="+mn-lt"/>
                          <a:ea typeface="Times New Roman"/>
                        </a:rPr>
                        <a:t>Fiscal reports cover cash and all debt</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l">
                        <a:lnSpc>
                          <a:spcPct val="110000"/>
                        </a:lnSpc>
                        <a:spcBef>
                          <a:spcPts val="0"/>
                        </a:spcBef>
                        <a:spcAft>
                          <a:spcPts val="0"/>
                        </a:spcAft>
                      </a:pPr>
                      <a:r>
                        <a:rPr lang="en-US" sz="1200" dirty="0">
                          <a:solidFill>
                            <a:srgbClr val="000000"/>
                          </a:solidFill>
                          <a:latin typeface="+mn-lt"/>
                          <a:ea typeface="Times New Roman"/>
                        </a:rPr>
                        <a:t>Fiscal reports cover all financial assets and liabilities.</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66"/>
                    </a:solidFill>
                  </a:tcPr>
                </a:tc>
                <a:tc>
                  <a:txBody>
                    <a:bodyPr/>
                    <a:lstStyle/>
                    <a:p>
                      <a:pPr marL="0" marR="0" algn="l">
                        <a:lnSpc>
                          <a:spcPct val="110000"/>
                        </a:lnSpc>
                        <a:spcBef>
                          <a:spcPts val="0"/>
                        </a:spcBef>
                        <a:spcAft>
                          <a:spcPts val="0"/>
                        </a:spcAft>
                      </a:pPr>
                      <a:r>
                        <a:rPr lang="en-US" sz="1200" dirty="0">
                          <a:solidFill>
                            <a:srgbClr val="000000"/>
                          </a:solidFill>
                          <a:latin typeface="+mn-lt"/>
                          <a:ea typeface="Times New Roman"/>
                        </a:rPr>
                        <a:t>Fiscal reports cover all financial and non-financial assets and liabilities, and net worth.</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199FE57-B04B-4B7C-816D-A15AF53620B8}" type="slidenum">
              <a:rPr lang="en-US" smtClean="0"/>
              <a:pPr/>
              <a:t>6</a:t>
            </a:fld>
            <a:endParaRPr lang="en-US"/>
          </a:p>
        </p:txBody>
      </p:sp>
      <p:pic>
        <p:nvPicPr>
          <p:cNvPr id="1027" name="Picture 3"/>
          <p:cNvPicPr>
            <a:picLocks noChangeAspect="1" noChangeArrowheads="1"/>
          </p:cNvPicPr>
          <p:nvPr/>
        </p:nvPicPr>
        <p:blipFill>
          <a:blip r:embed="rId3" cstate="print"/>
          <a:srcRect/>
          <a:stretch>
            <a:fillRect/>
          </a:stretch>
        </p:blipFill>
        <p:spPr bwMode="auto">
          <a:xfrm>
            <a:off x="7077075" y="2057400"/>
            <a:ext cx="1990725" cy="1019175"/>
          </a:xfrm>
          <a:prstGeom prst="rect">
            <a:avLst/>
          </a:prstGeom>
          <a:noFill/>
          <a:ln w="9525">
            <a:noFill/>
            <a:miter lim="800000"/>
            <a:headEnd/>
            <a:tailEnd/>
          </a:ln>
          <a:effectLst/>
        </p:spPr>
      </p:pic>
      <p:sp>
        <p:nvSpPr>
          <p:cNvPr id="10" name="TextBox 9"/>
          <p:cNvSpPr txBox="1"/>
          <p:nvPr/>
        </p:nvSpPr>
        <p:spPr>
          <a:xfrm>
            <a:off x="685800" y="1143000"/>
            <a:ext cx="7010400" cy="781752"/>
          </a:xfrm>
          <a:prstGeom prst="rect">
            <a:avLst/>
          </a:prstGeom>
          <a:noFill/>
        </p:spPr>
        <p:txBody>
          <a:bodyPr wrap="square" rtlCol="0">
            <a:spAutoFit/>
          </a:bodyPr>
          <a:lstStyle/>
          <a:p>
            <a:pPr algn="ctr"/>
            <a:r>
              <a:rPr lang="en-US" sz="1600" dirty="0" smtClean="0">
                <a:solidFill>
                  <a:schemeClr val="tx2"/>
                </a:solidFill>
              </a:rPr>
              <a:t>Costa Rica: Assessment Against Fiscal Transparency Practices</a:t>
            </a:r>
          </a:p>
          <a:p>
            <a:endParaRPr lang="en-US" dirty="0"/>
          </a:p>
        </p:txBody>
      </p:sp>
      <p:sp>
        <p:nvSpPr>
          <p:cNvPr id="11" name="Title 1"/>
          <p:cNvSpPr>
            <a:spLocks noGrp="1"/>
          </p:cNvSpPr>
          <p:nvPr>
            <p:ph type="title" sz="quarter"/>
          </p:nvPr>
        </p:nvSpPr>
        <p:spPr>
          <a:xfrm>
            <a:off x="0" y="76200"/>
            <a:ext cx="7924800" cy="1066800"/>
          </a:xfrm>
        </p:spPr>
        <p:txBody>
          <a:bodyPr/>
          <a:lstStyle/>
          <a:p>
            <a:r>
              <a:rPr lang="en-US" sz="2400" dirty="0" smtClean="0"/>
              <a:t>IV. New Fiscal Transparency Evaluation:</a:t>
            </a:r>
            <a:br>
              <a:rPr lang="en-US" sz="2400" dirty="0" smtClean="0"/>
            </a:br>
            <a:r>
              <a:rPr lang="en-US" sz="2400" b="0" dirty="0" smtClean="0">
                <a:solidFill>
                  <a:srgbClr val="000066"/>
                </a:solidFill>
              </a:rPr>
              <a:t>a. Summary </a:t>
            </a:r>
            <a:r>
              <a:rPr lang="en-US" sz="2400" b="0" dirty="0" err="1" smtClean="0">
                <a:solidFill>
                  <a:srgbClr val="000066"/>
                </a:solidFill>
              </a:rPr>
              <a:t>Heatmap</a:t>
            </a:r>
            <a:endParaRPr lang="en-US" sz="2400" dirty="0">
              <a:solidFill>
                <a:srgbClr val="000066"/>
              </a:solidFill>
            </a:endParaRPr>
          </a:p>
        </p:txBody>
      </p:sp>
      <p:pic>
        <p:nvPicPr>
          <p:cNvPr id="2050" name="Picture 2"/>
          <p:cNvPicPr>
            <a:picLocks noChangeAspect="1" noChangeArrowheads="1"/>
          </p:cNvPicPr>
          <p:nvPr/>
        </p:nvPicPr>
        <p:blipFill>
          <a:blip r:embed="rId4" cstate="print"/>
          <a:srcRect/>
          <a:stretch>
            <a:fillRect/>
          </a:stretch>
        </p:blipFill>
        <p:spPr bwMode="auto">
          <a:xfrm>
            <a:off x="1762131" y="1524002"/>
            <a:ext cx="4505953" cy="500071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4038821" y="2333279"/>
            <a:ext cx="5028979" cy="2853145"/>
          </a:xfrm>
          <a:prstGeom prst="rect">
            <a:avLst/>
          </a:prstGeom>
          <a:noFill/>
          <a:ln w="9525">
            <a:noFill/>
            <a:miter lim="800000"/>
            <a:headEnd/>
            <a:tailEnd/>
          </a:ln>
          <a:effectLst/>
        </p:spPr>
      </p:pic>
      <p:pic>
        <p:nvPicPr>
          <p:cNvPr id="18" name="Picture 17"/>
          <p:cNvPicPr>
            <a:picLocks noChangeAspect="1"/>
          </p:cNvPicPr>
          <p:nvPr/>
        </p:nvPicPr>
        <p:blipFill>
          <a:blip r:embed="rId4" cstate="print"/>
          <a:srcRect/>
          <a:stretch>
            <a:fillRect/>
          </a:stretch>
        </p:blipFill>
        <p:spPr bwMode="auto">
          <a:xfrm>
            <a:off x="381000" y="2362200"/>
            <a:ext cx="3485714" cy="2862857"/>
          </a:xfrm>
          <a:prstGeom prst="rect">
            <a:avLst/>
          </a:prstGeom>
          <a:noFill/>
          <a:ln w="9525">
            <a:noFill/>
            <a:miter lim="800000"/>
            <a:headEnd/>
            <a:tailEnd/>
          </a:ln>
        </p:spPr>
      </p:pic>
      <p:sp>
        <p:nvSpPr>
          <p:cNvPr id="2" name="Title 1"/>
          <p:cNvSpPr>
            <a:spLocks noGrp="1"/>
          </p:cNvSpPr>
          <p:nvPr>
            <p:ph type="title" sz="quarter"/>
          </p:nvPr>
        </p:nvSpPr>
        <p:spPr>
          <a:xfrm>
            <a:off x="0" y="76200"/>
            <a:ext cx="7924800" cy="1066800"/>
          </a:xfrm>
        </p:spPr>
        <p:txBody>
          <a:bodyPr/>
          <a:lstStyle/>
          <a:p>
            <a:r>
              <a:rPr lang="en-US" sz="2400" dirty="0" smtClean="0"/>
              <a:t>III. New Fiscal Transparency Evaluation: </a:t>
            </a:r>
            <a:br>
              <a:rPr lang="en-US" sz="2400" dirty="0" smtClean="0"/>
            </a:br>
            <a:r>
              <a:rPr lang="en-US" sz="2400" b="0" dirty="0" smtClean="0">
                <a:solidFill>
                  <a:srgbClr val="000066"/>
                </a:solidFill>
              </a:rPr>
              <a:t>b. Fiscal Transparency Indicators: Fiscal Reporting</a:t>
            </a:r>
            <a:endParaRPr lang="en-US" sz="2400" dirty="0">
              <a:solidFill>
                <a:srgbClr val="000066"/>
              </a:solidFill>
            </a:endParaRPr>
          </a:p>
        </p:txBody>
      </p:sp>
      <p:sp>
        <p:nvSpPr>
          <p:cNvPr id="3" name="Content Placeholder 2"/>
          <p:cNvSpPr>
            <a:spLocks noGrp="1"/>
          </p:cNvSpPr>
          <p:nvPr>
            <p:ph sz="quarter" idx="1"/>
          </p:nvPr>
        </p:nvSpPr>
        <p:spPr>
          <a:xfrm>
            <a:off x="152400" y="1752600"/>
            <a:ext cx="4038600" cy="609600"/>
          </a:xfrm>
        </p:spPr>
        <p:txBody>
          <a:bodyPr/>
          <a:lstStyle/>
          <a:p>
            <a:pPr algn="ctr">
              <a:buNone/>
            </a:pPr>
            <a:r>
              <a:rPr lang="en-US" sz="1200" dirty="0" smtClean="0">
                <a:solidFill>
                  <a:srgbClr val="000000"/>
                </a:solidFill>
              </a:rPr>
              <a:t>Coverage of Public Sector Entities</a:t>
            </a:r>
          </a:p>
          <a:p>
            <a:pPr algn="ctr">
              <a:buNone/>
            </a:pPr>
            <a:r>
              <a:rPr lang="en-US" sz="1000" b="0" dirty="0" smtClean="0">
                <a:solidFill>
                  <a:srgbClr val="000000"/>
                </a:solidFill>
              </a:rPr>
              <a:t>(percent of expenditure)</a:t>
            </a:r>
          </a:p>
        </p:txBody>
      </p:sp>
      <p:sp>
        <p:nvSpPr>
          <p:cNvPr id="4" name="Content Placeholder 3"/>
          <p:cNvSpPr>
            <a:spLocks noGrp="1"/>
          </p:cNvSpPr>
          <p:nvPr>
            <p:ph sz="quarter" idx="2"/>
          </p:nvPr>
        </p:nvSpPr>
        <p:spPr>
          <a:xfrm>
            <a:off x="4953000" y="1752600"/>
            <a:ext cx="4038600" cy="457200"/>
          </a:xfrm>
        </p:spPr>
        <p:txBody>
          <a:bodyPr/>
          <a:lstStyle/>
          <a:p>
            <a:pPr algn="ctr">
              <a:spcBef>
                <a:spcPts val="0"/>
              </a:spcBef>
              <a:buNone/>
            </a:pPr>
            <a:r>
              <a:rPr lang="en-US" sz="1200" dirty="0" smtClean="0">
                <a:solidFill>
                  <a:srgbClr val="000000"/>
                </a:solidFill>
              </a:rPr>
              <a:t>Reporting of Assets and Liabilities</a:t>
            </a:r>
          </a:p>
          <a:p>
            <a:pPr algn="ctr">
              <a:spcBef>
                <a:spcPts val="0"/>
              </a:spcBef>
              <a:buNone/>
            </a:pPr>
            <a:r>
              <a:rPr lang="en-US" sz="1000" b="0" dirty="0" smtClean="0">
                <a:solidFill>
                  <a:srgbClr val="000000"/>
                </a:solidFill>
              </a:rPr>
              <a:t>(percent of GDP)</a:t>
            </a:r>
          </a:p>
          <a:p>
            <a:pPr algn="ctr">
              <a:buNone/>
            </a:pPr>
            <a:endParaRPr lang="en-US" sz="1800" dirty="0"/>
          </a:p>
        </p:txBody>
      </p:sp>
      <p:sp>
        <p:nvSpPr>
          <p:cNvPr id="14" name="TextBox 13"/>
          <p:cNvSpPr txBox="1"/>
          <p:nvPr/>
        </p:nvSpPr>
        <p:spPr>
          <a:xfrm>
            <a:off x="2590800" y="1230868"/>
            <a:ext cx="3994876" cy="338554"/>
          </a:xfrm>
          <a:prstGeom prst="rect">
            <a:avLst/>
          </a:prstGeom>
          <a:noFill/>
        </p:spPr>
        <p:txBody>
          <a:bodyPr wrap="none" rtlCol="0">
            <a:spAutoFit/>
          </a:bodyPr>
          <a:lstStyle/>
          <a:p>
            <a:r>
              <a:rPr lang="en-US" sz="1600" dirty="0" smtClean="0">
                <a:solidFill>
                  <a:srgbClr val="000000"/>
                </a:solidFill>
              </a:rPr>
              <a:t>Ireland: Fiscal Transparency Indicators</a:t>
            </a:r>
            <a:endParaRPr lang="en-US" sz="1600" dirty="0">
              <a:solidFill>
                <a:srgbClr val="000000"/>
              </a:solidFill>
            </a:endParaRPr>
          </a:p>
        </p:txBody>
      </p:sp>
      <p:sp>
        <p:nvSpPr>
          <p:cNvPr id="12" name="Rounded Rectangle 11"/>
          <p:cNvSpPr/>
          <p:nvPr/>
        </p:nvSpPr>
        <p:spPr bwMode="auto">
          <a:xfrm>
            <a:off x="2971800" y="2133600"/>
            <a:ext cx="1219200" cy="762000"/>
          </a:xfrm>
          <a:prstGeom prst="roundRect">
            <a:avLst/>
          </a:prstGeom>
          <a:solidFill>
            <a:schemeClr val="bg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000" b="0" dirty="0" smtClean="0">
                <a:solidFill>
                  <a:srgbClr val="000000"/>
                </a:solidFill>
              </a:rPr>
              <a:t>Public corporations remain outside fiscal reporting</a:t>
            </a:r>
            <a:endParaRPr kumimoji="0" lang="en-US" sz="1000" b="0" i="0" u="none" strike="noStrike" cap="none" normalizeH="0" baseline="0" dirty="0" smtClean="0">
              <a:ln>
                <a:noFill/>
              </a:ln>
              <a:solidFill>
                <a:srgbClr val="000000"/>
              </a:solidFill>
              <a:effectLst/>
              <a:latin typeface="Arial" charset="0"/>
              <a:cs typeface="Arial" charset="0"/>
            </a:endParaRPr>
          </a:p>
        </p:txBody>
      </p:sp>
      <p:sp>
        <p:nvSpPr>
          <p:cNvPr id="13" name="Rounded Rectangle 12"/>
          <p:cNvSpPr/>
          <p:nvPr/>
        </p:nvSpPr>
        <p:spPr bwMode="auto">
          <a:xfrm>
            <a:off x="7772400" y="2286000"/>
            <a:ext cx="1219200" cy="762000"/>
          </a:xfrm>
          <a:prstGeom prst="roundRect">
            <a:avLst/>
          </a:prstGeom>
          <a:solidFill>
            <a:schemeClr val="bg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1" hangingPunct="1">
              <a:spcBef>
                <a:spcPct val="0"/>
              </a:spcBef>
            </a:pPr>
            <a:r>
              <a:rPr lang="en-US" sz="1000" b="0" dirty="0" smtClean="0">
                <a:solidFill>
                  <a:srgbClr val="000000"/>
                </a:solidFill>
              </a:rPr>
              <a:t>Only a quarter of public sector liabilities reported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76200"/>
            <a:ext cx="7924800" cy="1066800"/>
          </a:xfrm>
        </p:spPr>
        <p:txBody>
          <a:bodyPr/>
          <a:lstStyle/>
          <a:p>
            <a:r>
              <a:rPr lang="en-US" sz="2400" dirty="0" smtClean="0"/>
              <a:t>III. New Fiscal Transparency Evaluation:</a:t>
            </a:r>
            <a:br>
              <a:rPr lang="en-US" sz="2400" dirty="0" smtClean="0"/>
            </a:br>
            <a:r>
              <a:rPr lang="en-US" sz="2000" b="0" dirty="0" smtClean="0">
                <a:solidFill>
                  <a:srgbClr val="000066"/>
                </a:solidFill>
              </a:rPr>
              <a:t>c. Fiscal Transparency Indicators: Fiscal Forecasting and Budgeting</a:t>
            </a:r>
            <a:endParaRPr lang="en-US" sz="2000" dirty="0">
              <a:solidFill>
                <a:srgbClr val="000066"/>
              </a:solidFill>
            </a:endParaRPr>
          </a:p>
        </p:txBody>
      </p:sp>
      <p:sp>
        <p:nvSpPr>
          <p:cNvPr id="14" name="TextBox 13"/>
          <p:cNvSpPr txBox="1"/>
          <p:nvPr/>
        </p:nvSpPr>
        <p:spPr>
          <a:xfrm>
            <a:off x="2882058" y="1230868"/>
            <a:ext cx="4278735" cy="338554"/>
          </a:xfrm>
          <a:prstGeom prst="rect">
            <a:avLst/>
          </a:prstGeom>
          <a:noFill/>
        </p:spPr>
        <p:txBody>
          <a:bodyPr wrap="none" rtlCol="0">
            <a:spAutoFit/>
          </a:bodyPr>
          <a:lstStyle/>
          <a:p>
            <a:r>
              <a:rPr lang="en-US" sz="1600" dirty="0" smtClean="0">
                <a:solidFill>
                  <a:srgbClr val="000000"/>
                </a:solidFill>
              </a:rPr>
              <a:t>Bolivia: Source of Budget Forecast Errors</a:t>
            </a:r>
            <a:endParaRPr lang="en-US" sz="1600" dirty="0">
              <a:solidFill>
                <a:srgbClr val="000000"/>
              </a:solidFill>
            </a:endParaRPr>
          </a:p>
        </p:txBody>
      </p:sp>
      <p:sp>
        <p:nvSpPr>
          <p:cNvPr id="28" name="TextBox 27"/>
          <p:cNvSpPr txBox="1"/>
          <p:nvPr/>
        </p:nvSpPr>
        <p:spPr>
          <a:xfrm>
            <a:off x="457200" y="1863602"/>
            <a:ext cx="3810000" cy="498598"/>
          </a:xfrm>
          <a:prstGeom prst="rect">
            <a:avLst/>
          </a:prstGeom>
          <a:noFill/>
        </p:spPr>
        <p:txBody>
          <a:bodyPr wrap="square" rtlCol="0">
            <a:spAutoFit/>
          </a:bodyPr>
          <a:lstStyle/>
          <a:p>
            <a:pPr algn="ctr"/>
            <a:r>
              <a:rPr lang="en-US" sz="1200" dirty="0" smtClean="0">
                <a:solidFill>
                  <a:srgbClr val="000000"/>
                </a:solidFill>
              </a:rPr>
              <a:t>Revenue Forecast Errors</a:t>
            </a:r>
          </a:p>
          <a:p>
            <a:pPr algn="ctr"/>
            <a:r>
              <a:rPr lang="en-US" sz="1200" b="0" dirty="0" smtClean="0">
                <a:solidFill>
                  <a:srgbClr val="000000"/>
                </a:solidFill>
              </a:rPr>
              <a:t>(Percentage point Contribution)</a:t>
            </a:r>
            <a:endParaRPr lang="en-US" sz="1200" b="0" dirty="0">
              <a:solidFill>
                <a:srgbClr val="000000"/>
              </a:solidFill>
            </a:endParaRPr>
          </a:p>
        </p:txBody>
      </p:sp>
      <p:sp>
        <p:nvSpPr>
          <p:cNvPr id="29" name="TextBox 28"/>
          <p:cNvSpPr txBox="1"/>
          <p:nvPr/>
        </p:nvSpPr>
        <p:spPr>
          <a:xfrm>
            <a:off x="4800600" y="1863602"/>
            <a:ext cx="4038600" cy="498598"/>
          </a:xfrm>
          <a:prstGeom prst="rect">
            <a:avLst/>
          </a:prstGeom>
          <a:noFill/>
        </p:spPr>
        <p:txBody>
          <a:bodyPr wrap="square" rtlCol="0">
            <a:spAutoFit/>
          </a:bodyPr>
          <a:lstStyle/>
          <a:p>
            <a:pPr algn="ctr"/>
            <a:r>
              <a:rPr lang="en-US" sz="1200" dirty="0" smtClean="0">
                <a:solidFill>
                  <a:srgbClr val="000000"/>
                </a:solidFill>
              </a:rPr>
              <a:t>Expenditure Forecast Errors</a:t>
            </a:r>
          </a:p>
          <a:p>
            <a:pPr algn="ctr"/>
            <a:r>
              <a:rPr lang="en-US" sz="1200" b="0" dirty="0" smtClean="0">
                <a:solidFill>
                  <a:srgbClr val="000000"/>
                </a:solidFill>
              </a:rPr>
              <a:t>(Percentage point Contribution)</a:t>
            </a:r>
            <a:endParaRPr lang="en-US" sz="1200" b="0" dirty="0">
              <a:solidFill>
                <a:srgbClr val="000000"/>
              </a:solidFill>
            </a:endParaRPr>
          </a:p>
        </p:txBody>
      </p:sp>
      <p:pic>
        <p:nvPicPr>
          <p:cNvPr id="1034" name="Picture 10"/>
          <p:cNvPicPr>
            <a:picLocks noChangeAspect="1" noChangeArrowheads="1"/>
          </p:cNvPicPr>
          <p:nvPr/>
        </p:nvPicPr>
        <p:blipFill>
          <a:blip r:embed="rId3" cstate="print"/>
          <a:srcRect/>
          <a:stretch>
            <a:fillRect/>
          </a:stretch>
        </p:blipFill>
        <p:spPr bwMode="auto">
          <a:xfrm>
            <a:off x="4533900" y="2362200"/>
            <a:ext cx="4457700" cy="3819525"/>
          </a:xfrm>
          <a:prstGeom prst="rect">
            <a:avLst/>
          </a:prstGeom>
          <a:noFill/>
          <a:ln w="9525">
            <a:noFill/>
            <a:miter lim="800000"/>
            <a:headEnd/>
            <a:tailEnd/>
          </a:ln>
          <a:effectLst/>
        </p:spPr>
      </p:pic>
      <p:pic>
        <p:nvPicPr>
          <p:cNvPr id="1035" name="Picture 11"/>
          <p:cNvPicPr>
            <a:picLocks noChangeAspect="1" noChangeArrowheads="1"/>
          </p:cNvPicPr>
          <p:nvPr/>
        </p:nvPicPr>
        <p:blipFill>
          <a:blip r:embed="rId4" cstate="print"/>
          <a:srcRect/>
          <a:stretch>
            <a:fillRect/>
          </a:stretch>
        </p:blipFill>
        <p:spPr bwMode="auto">
          <a:xfrm>
            <a:off x="76200" y="2371725"/>
            <a:ext cx="4505325" cy="3800475"/>
          </a:xfrm>
          <a:prstGeom prst="rect">
            <a:avLst/>
          </a:prstGeom>
          <a:noFill/>
          <a:ln w="9525">
            <a:noFill/>
            <a:miter lim="800000"/>
            <a:headEnd/>
            <a:tailEnd/>
          </a:ln>
          <a:effectLst/>
        </p:spPr>
      </p:pic>
      <p:sp>
        <p:nvSpPr>
          <p:cNvPr id="34" name="Rounded Rectangle 33"/>
          <p:cNvSpPr/>
          <p:nvPr/>
        </p:nvSpPr>
        <p:spPr bwMode="auto">
          <a:xfrm>
            <a:off x="2209800" y="4724400"/>
            <a:ext cx="1295400" cy="762000"/>
          </a:xfrm>
          <a:prstGeom prst="roundRect">
            <a:avLst/>
          </a:prstGeom>
          <a:solidFill>
            <a:schemeClr val="bg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000" b="0" dirty="0" smtClean="0">
                <a:solidFill>
                  <a:srgbClr val="000000"/>
                </a:solidFill>
              </a:rPr>
              <a:t>Massive underestimation of revenue in the budget</a:t>
            </a:r>
            <a:endParaRPr kumimoji="0" lang="en-US" sz="1000" b="0" i="0" u="none" strike="noStrike" cap="none" normalizeH="0" baseline="0" dirty="0" smtClean="0">
              <a:ln>
                <a:noFill/>
              </a:ln>
              <a:solidFill>
                <a:srgbClr val="000000"/>
              </a:solidFill>
              <a:effectLst/>
              <a:latin typeface="Arial" charset="0"/>
              <a:cs typeface="Arial" charset="0"/>
            </a:endParaRPr>
          </a:p>
        </p:txBody>
      </p:sp>
      <p:sp>
        <p:nvSpPr>
          <p:cNvPr id="35" name="Rounded Rectangle 34"/>
          <p:cNvSpPr/>
          <p:nvPr/>
        </p:nvSpPr>
        <p:spPr bwMode="auto">
          <a:xfrm>
            <a:off x="6858000" y="2819400"/>
            <a:ext cx="1295400" cy="762000"/>
          </a:xfrm>
          <a:prstGeom prst="roundRect">
            <a:avLst/>
          </a:prstGeom>
          <a:solidFill>
            <a:schemeClr val="bg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000" b="0" dirty="0" smtClean="0">
                <a:solidFill>
                  <a:srgbClr val="000000"/>
                </a:solidFill>
              </a:rPr>
              <a:t>Means budgeted expenditure bears little relation to actual outcomes</a:t>
            </a:r>
            <a:endParaRPr kumimoji="0" lang="en-US" sz="1000" b="0" i="0" u="none" strike="noStrike" cap="none" normalizeH="0" baseline="0" dirty="0" smtClean="0">
              <a:ln>
                <a:noFill/>
              </a:ln>
              <a:solidFill>
                <a:srgbClr val="000000"/>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7924800" cy="1066800"/>
          </a:xfrm>
        </p:spPr>
        <p:txBody>
          <a:bodyPr/>
          <a:lstStyle/>
          <a:p>
            <a:r>
              <a:rPr lang="en-US" sz="2400" dirty="0" smtClean="0"/>
              <a:t>III. New Fiscal Transparency Evaluation: </a:t>
            </a:r>
            <a:br>
              <a:rPr lang="en-US" sz="2400" dirty="0" smtClean="0"/>
            </a:br>
            <a:r>
              <a:rPr lang="en-US" sz="2400" b="0" dirty="0">
                <a:solidFill>
                  <a:srgbClr val="000066"/>
                </a:solidFill>
              </a:rPr>
              <a:t>d</a:t>
            </a:r>
            <a:r>
              <a:rPr lang="en-US" sz="2400" b="0" dirty="0" smtClean="0">
                <a:solidFill>
                  <a:srgbClr val="000066"/>
                </a:solidFill>
              </a:rPr>
              <a:t>. Targeted Recommendations: Ireland</a:t>
            </a:r>
            <a:endParaRPr lang="en-US" sz="2400" dirty="0"/>
          </a:p>
        </p:txBody>
      </p:sp>
      <p:sp>
        <p:nvSpPr>
          <p:cNvPr id="4" name="Slide Number Placeholder 3"/>
          <p:cNvSpPr>
            <a:spLocks noGrp="1"/>
          </p:cNvSpPr>
          <p:nvPr>
            <p:ph type="sldNum" sz="quarter" idx="12"/>
          </p:nvPr>
        </p:nvSpPr>
        <p:spPr/>
        <p:txBody>
          <a:bodyPr/>
          <a:lstStyle/>
          <a:p>
            <a:fld id="{7199FE57-B04B-4B7C-816D-A15AF53620B8}" type="slidenum">
              <a:rPr lang="en-US" smtClean="0"/>
              <a:pPr/>
              <a:t>9</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971354045"/>
              </p:ext>
            </p:extLst>
          </p:nvPr>
        </p:nvGraphicFramePr>
        <p:xfrm>
          <a:off x="152400" y="1143000"/>
          <a:ext cx="8648750" cy="5600748"/>
        </p:xfrm>
        <a:graphic>
          <a:graphicData uri="http://schemas.openxmlformats.org/drawingml/2006/table">
            <a:tbl>
              <a:tblPr firstRow="1" firstCol="1" bandRow="1" bandCol="1"/>
              <a:tblGrid>
                <a:gridCol w="663070"/>
                <a:gridCol w="1596088"/>
                <a:gridCol w="3008717"/>
                <a:gridCol w="2839235"/>
                <a:gridCol w="541640"/>
              </a:tblGrid>
              <a:tr h="182379">
                <a:tc>
                  <a:txBody>
                    <a:bodyPr/>
                    <a:lstStyle/>
                    <a:p>
                      <a:pPr marL="0" marR="0" algn="ctr">
                        <a:lnSpc>
                          <a:spcPts val="1500"/>
                        </a:lnSpc>
                        <a:spcBef>
                          <a:spcPts val="0"/>
                        </a:spcBef>
                        <a:spcAft>
                          <a:spcPts val="0"/>
                        </a:spcAft>
                      </a:pPr>
                      <a:r>
                        <a:rPr lang="en-US" sz="1100" dirty="0">
                          <a:effectLst/>
                          <a:latin typeface="Arial" panose="020B0604020202020204" pitchFamily="34" charset="0"/>
                          <a:ea typeface="MS Mincho" panose="02020609040205080304" pitchFamily="49" charset="-128"/>
                          <a:cs typeface="Times New Roman" panose="02020603050405020304" pitchFamily="18" charset="0"/>
                        </a:rPr>
                        <a:t> </a:t>
                      </a:r>
                      <a:endParaRPr lang="en-US" sz="11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ts val="1500"/>
                        </a:lnSpc>
                        <a:spcBef>
                          <a:spcPts val="0"/>
                        </a:spcBef>
                        <a:spcAft>
                          <a:spcPts val="0"/>
                        </a:spcAft>
                      </a:pPr>
                      <a:r>
                        <a:rPr lang="en-US" sz="1100" b="1" kern="1200" dirty="0">
                          <a:solidFill>
                            <a:srgbClr val="000000"/>
                          </a:solidFill>
                          <a:effectLst/>
                          <a:latin typeface="Arial" panose="020B0604020202020204" pitchFamily="34" charset="0"/>
                          <a:ea typeface="MS Mincho" panose="02020609040205080304" pitchFamily="49" charset="-128"/>
                          <a:cs typeface="Times New Roman" panose="02020603050405020304" pitchFamily="18" charset="0"/>
                        </a:rPr>
                        <a:t>Principle</a:t>
                      </a:r>
                      <a:endParaRPr lang="en-US" sz="11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ts val="1500"/>
                        </a:lnSpc>
                        <a:spcBef>
                          <a:spcPts val="0"/>
                        </a:spcBef>
                        <a:spcAft>
                          <a:spcPts val="0"/>
                        </a:spcAft>
                      </a:pPr>
                      <a:r>
                        <a:rPr lang="en-US" sz="1100" b="1" kern="1200">
                          <a:solidFill>
                            <a:srgbClr val="000000"/>
                          </a:solidFill>
                          <a:effectLst/>
                          <a:latin typeface="Arial" panose="020B0604020202020204" pitchFamily="34" charset="0"/>
                          <a:ea typeface="MS Mincho" panose="02020609040205080304" pitchFamily="49" charset="-128"/>
                          <a:cs typeface="Times New Roman" panose="02020603050405020304" pitchFamily="18" charset="0"/>
                        </a:rPr>
                        <a:t>Assessment</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ts val="1500"/>
                        </a:lnSpc>
                        <a:spcBef>
                          <a:spcPts val="0"/>
                        </a:spcBef>
                        <a:spcAft>
                          <a:spcPts val="0"/>
                        </a:spcAft>
                      </a:pPr>
                      <a:r>
                        <a:rPr lang="en-US" sz="1100" b="1" kern="1200">
                          <a:solidFill>
                            <a:srgbClr val="000000"/>
                          </a:solidFill>
                          <a:effectLst/>
                          <a:latin typeface="Arial" panose="020B0604020202020204" pitchFamily="34" charset="0"/>
                          <a:ea typeface="MS Mincho" panose="02020609040205080304" pitchFamily="49" charset="-128"/>
                          <a:cs typeface="Times New Roman" panose="02020603050405020304" pitchFamily="18" charset="0"/>
                        </a:rPr>
                        <a:t>Importance</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ts val="1500"/>
                        </a:lnSpc>
                        <a:spcBef>
                          <a:spcPts val="0"/>
                        </a:spcBef>
                        <a:spcAft>
                          <a:spcPts val="0"/>
                        </a:spcAft>
                      </a:pPr>
                      <a:r>
                        <a:rPr lang="en-US" sz="1100" b="1" kern="1200">
                          <a:solidFill>
                            <a:srgbClr val="000000"/>
                          </a:solidFill>
                          <a:effectLst/>
                          <a:latin typeface="Arial" panose="020B0604020202020204" pitchFamily="34" charset="0"/>
                          <a:ea typeface="MS Mincho" panose="02020609040205080304" pitchFamily="49" charset="-128"/>
                          <a:cs typeface="Times New Roman" panose="02020603050405020304" pitchFamily="18" charset="0"/>
                        </a:rPr>
                        <a:t>Rec.</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457218">
                <a:tc>
                  <a:txBody>
                    <a:bodyPr/>
                    <a:lstStyle/>
                    <a:p>
                      <a:pPr marL="0" marR="0" algn="ctr">
                        <a:lnSpc>
                          <a:spcPts val="15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2.1.1</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Arial" panose="020B0604020202020204" pitchFamily="34" charset="0"/>
                          <a:ea typeface="MS Mincho" panose="02020609040205080304" pitchFamily="49" charset="-128"/>
                          <a:cs typeface="Times New Roman" panose="02020603050405020304" pitchFamily="18" charset="0"/>
                        </a:rPr>
                        <a:t>Budget Unity</a:t>
                      </a:r>
                      <a:endParaRPr lang="en-US" sz="11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600"/>
                        </a:spcBef>
                        <a:spcAft>
                          <a:spcPts val="600"/>
                        </a:spcAft>
                      </a:pPr>
                      <a:r>
                        <a:rPr lang="en-US" sz="1100" b="1" dirty="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Advanced:</a:t>
                      </a:r>
                      <a:r>
                        <a:rPr lang="en-US" sz="1100" dirty="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Budget is presented on a gross basis and budget documentation includes all general government entities.</a:t>
                      </a:r>
                      <a:endParaRPr lang="en-US" sz="11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L="0" marR="0" indent="-11430" algn="l">
                        <a:lnSpc>
                          <a:spcPts val="1500"/>
                        </a:lnSpc>
                        <a:spcBef>
                          <a:spcPts val="600"/>
                        </a:spcBef>
                        <a:spcAft>
                          <a:spcPts val="60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Low: </a:t>
                      </a:r>
                      <a:r>
                        <a:rPr lang="en-US" sz="1100">
                          <a:effectLst/>
                          <a:latin typeface="Arial" panose="020B0604020202020204" pitchFamily="34" charset="0"/>
                          <a:ea typeface="MS Mincho" panose="02020609040205080304" pitchFamily="49" charset="-128"/>
                          <a:cs typeface="Times New Roman" panose="02020603050405020304" pitchFamily="18" charset="0"/>
                        </a:rPr>
                        <a:t>Own source revenue accounts for 2.6 percent of total revenue which are presented gross in an annex.</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ts val="15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 </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62031">
                <a:tc>
                  <a:txBody>
                    <a:bodyPr/>
                    <a:lstStyle/>
                    <a:p>
                      <a:pPr marL="0" marR="0" algn="ctr">
                        <a:lnSpc>
                          <a:spcPts val="15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2.1.2</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Macroeconomic Forecasts</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600"/>
                        </a:spcBef>
                        <a:spcAft>
                          <a:spcPts val="600"/>
                        </a:spcAft>
                      </a:pPr>
                      <a:r>
                        <a:rPr lang="en-US" sz="1100" b="1" dirty="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Advanced:</a:t>
                      </a:r>
                      <a:r>
                        <a:rPr lang="en-US" sz="1100" dirty="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The government publishes four comprehensive macroeconomic forecasts per year with explanations of all key variables and their composition and underlying assumptions.</a:t>
                      </a:r>
                      <a:endParaRPr lang="en-US" sz="11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L="0" marR="0" indent="-11430" algn="l">
                        <a:lnSpc>
                          <a:spcPts val="1500"/>
                        </a:lnSpc>
                        <a:spcBef>
                          <a:spcPts val="600"/>
                        </a:spcBef>
                        <a:spcAft>
                          <a:spcPts val="60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Medium: </a:t>
                      </a:r>
                      <a:r>
                        <a:rPr lang="en-US" sz="1100">
                          <a:effectLst/>
                          <a:latin typeface="Arial" panose="020B0604020202020204" pitchFamily="34" charset="0"/>
                          <a:ea typeface="MS Mincho" panose="02020609040205080304" pitchFamily="49" charset="-128"/>
                          <a:cs typeface="Times New Roman" panose="02020603050405020304" pitchFamily="18" charset="0"/>
                        </a:rPr>
                        <a:t>Real GDP growth forecasts have an overestimating forecast error of 1.0 percent of GDP in year t+2) and an absolute volatility-adjusted forecast error of 0.45 percent of GDP.</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ts val="15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 </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09624">
                <a:tc>
                  <a:txBody>
                    <a:bodyPr/>
                    <a:lstStyle/>
                    <a:p>
                      <a:pPr marL="0" marR="0" algn="ctr">
                        <a:lnSpc>
                          <a:spcPts val="15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2.1.3</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MT Budget Framework</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600"/>
                        </a:spcBef>
                        <a:spcAft>
                          <a:spcPts val="600"/>
                        </a:spcAft>
                      </a:pPr>
                      <a:r>
                        <a:rPr lang="en-US" sz="1100" b="1" dirty="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Advanced:</a:t>
                      </a:r>
                      <a:r>
                        <a:rPr lang="en-US" sz="1100" dirty="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Budget documentation includes medium-term spending limits and revenue by ministry and economic category.</a:t>
                      </a:r>
                      <a:endParaRPr lang="en-US" sz="11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L="0" marR="0" indent="-11430" algn="l">
                        <a:lnSpc>
                          <a:spcPts val="1500"/>
                        </a:lnSpc>
                        <a:spcBef>
                          <a:spcPts val="600"/>
                        </a:spcBef>
                        <a:spcAft>
                          <a:spcPts val="600"/>
                        </a:spcAft>
                      </a:pPr>
                      <a:r>
                        <a:rPr lang="en-US" sz="1100" b="1" dirty="0">
                          <a:effectLst/>
                          <a:latin typeface="Arial" panose="020B0604020202020204" pitchFamily="34" charset="0"/>
                          <a:ea typeface="MS Mincho" panose="02020609040205080304" pitchFamily="49" charset="-128"/>
                          <a:cs typeface="Times New Roman" panose="02020603050405020304" pitchFamily="18" charset="0"/>
                        </a:rPr>
                        <a:t>High: </a:t>
                      </a:r>
                      <a:r>
                        <a:rPr lang="en-US" sz="1100" dirty="0">
                          <a:effectLst/>
                          <a:latin typeface="Arial" panose="020B0604020202020204" pitchFamily="34" charset="0"/>
                          <a:ea typeface="MS Mincho" panose="02020609040205080304" pitchFamily="49" charset="-128"/>
                          <a:cs typeface="Times New Roman" panose="02020603050405020304" pitchFamily="18" charset="0"/>
                        </a:rPr>
                        <a:t>Spending limits cover only 80 percent of the budget, tax expenditures and </a:t>
                      </a:r>
                      <a:r>
                        <a:rPr lang="en-US" sz="1100" dirty="0" err="1">
                          <a:effectLst/>
                          <a:latin typeface="Arial" panose="020B0604020202020204" pitchFamily="34" charset="0"/>
                          <a:ea typeface="MS Mincho" panose="02020609040205080304" pitchFamily="49" charset="-128"/>
                          <a:cs typeface="Times New Roman" panose="02020603050405020304" pitchFamily="18" charset="0"/>
                        </a:rPr>
                        <a:t>extrabudgetary</a:t>
                      </a:r>
                      <a:r>
                        <a:rPr lang="en-US" sz="1100" dirty="0">
                          <a:effectLst/>
                          <a:latin typeface="Arial" panose="020B0604020202020204" pitchFamily="34" charset="0"/>
                          <a:ea typeface="MS Mincho" panose="02020609040205080304" pitchFamily="49" charset="-128"/>
                          <a:cs typeface="Times New Roman" panose="02020603050405020304" pitchFamily="18" charset="0"/>
                        </a:rPr>
                        <a:t> funds are not included. </a:t>
                      </a:r>
                      <a:endParaRPr lang="en-US" sz="11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ts val="1500"/>
                        </a:lnSpc>
                        <a:spcBef>
                          <a:spcPts val="0"/>
                        </a:spcBef>
                        <a:spcAft>
                          <a:spcPts val="0"/>
                        </a:spcAft>
                      </a:pPr>
                      <a:r>
                        <a:rPr lang="en-US" sz="1100">
                          <a:effectLst/>
                          <a:latin typeface="Arial" panose="020B0604020202020204" pitchFamily="34" charset="0"/>
                          <a:ea typeface="MS Mincho" panose="02020609040205080304" pitchFamily="49" charset="-128"/>
                          <a:cs typeface="Times New Roman" panose="02020603050405020304" pitchFamily="18" charset="0"/>
                        </a:rPr>
                        <a:t>2.1.</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62031">
                <a:tc>
                  <a:txBody>
                    <a:bodyPr/>
                    <a:lstStyle/>
                    <a:p>
                      <a:pPr marL="0" marR="0" algn="ctr">
                        <a:lnSpc>
                          <a:spcPts val="15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2.1.4</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Investment Projects</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600"/>
                        </a:spcBef>
                        <a:spcAft>
                          <a:spcPts val="60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Good: </a:t>
                      </a:r>
                      <a:r>
                        <a:rPr lang="en-US" sz="1100">
                          <a:effectLst/>
                          <a:latin typeface="Arial" panose="020B0604020202020204" pitchFamily="34" charset="0"/>
                          <a:ea typeface="MS Mincho" panose="02020609040205080304" pitchFamily="49" charset="-128"/>
                          <a:cs typeface="Times New Roman" panose="02020603050405020304" pitchFamily="18" charset="0"/>
                        </a:rPr>
                        <a:t>All major investment projects are subject to open and competitive tender and medium-term obligations are disclosed, but not all cost-benefit analyses are published before approval.</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11430" algn="l">
                        <a:lnSpc>
                          <a:spcPts val="1500"/>
                        </a:lnSpc>
                        <a:spcBef>
                          <a:spcPts val="600"/>
                        </a:spcBef>
                        <a:spcAft>
                          <a:spcPts val="600"/>
                        </a:spcAft>
                      </a:pPr>
                      <a:r>
                        <a:rPr lang="en-US" sz="1100" b="1" dirty="0">
                          <a:effectLst/>
                          <a:latin typeface="Arial" panose="020B0604020202020204" pitchFamily="34" charset="0"/>
                          <a:ea typeface="MS Mincho" panose="02020609040205080304" pitchFamily="49" charset="-128"/>
                          <a:cs typeface="Times New Roman" panose="02020603050405020304" pitchFamily="18" charset="0"/>
                        </a:rPr>
                        <a:t>Medium: </a:t>
                      </a:r>
                      <a:r>
                        <a:rPr lang="en-US" sz="1100" dirty="0">
                          <a:effectLst/>
                          <a:latin typeface="Arial" panose="020B0604020202020204" pitchFamily="34" charset="0"/>
                          <a:ea typeface="MS Mincho" panose="02020609040205080304" pitchFamily="49" charset="-128"/>
                          <a:cs typeface="Times New Roman" panose="02020603050405020304" pitchFamily="18" charset="0"/>
                        </a:rPr>
                        <a:t>Public investment is relatively low at 2.6 percent of GDP.</a:t>
                      </a:r>
                      <a:endParaRPr lang="en-US" sz="11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ts val="1500"/>
                        </a:lnSpc>
                        <a:spcBef>
                          <a:spcPts val="0"/>
                        </a:spcBef>
                        <a:spcAft>
                          <a:spcPts val="0"/>
                        </a:spcAft>
                      </a:pPr>
                      <a:r>
                        <a:rPr lang="en-US" sz="1100">
                          <a:effectLst/>
                          <a:latin typeface="Arial" panose="020B0604020202020204" pitchFamily="34" charset="0"/>
                          <a:ea typeface="MS Mincho" panose="02020609040205080304" pitchFamily="49" charset="-128"/>
                          <a:cs typeface="Times New Roman" panose="02020603050405020304" pitchFamily="18" charset="0"/>
                        </a:rPr>
                        <a:t>2.2.</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09624">
                <a:tc>
                  <a:txBody>
                    <a:bodyPr/>
                    <a:lstStyle/>
                    <a:p>
                      <a:pPr marL="0" marR="0" algn="ctr">
                        <a:lnSpc>
                          <a:spcPts val="15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2.2.1</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Fiscal Legislation</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Good:</a:t>
                      </a:r>
                      <a:r>
                        <a:rPr lang="en-US" sz="1100">
                          <a:effectLst/>
                          <a:latin typeface="Arial" panose="020B0604020202020204" pitchFamily="34" charset="0"/>
                          <a:ea typeface="MS Mincho" panose="02020609040205080304" pitchFamily="49" charset="-128"/>
                          <a:cs typeface="Times New Roman" panose="02020603050405020304" pitchFamily="18" charset="0"/>
                        </a:rPr>
                        <a:t> The Legal Budget Framework is comprehensive, but does not include a provision restricting legislature’s power to amend the executive’s budget proposal.</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11430" algn="l">
                        <a:lnSpc>
                          <a:spcPts val="1500"/>
                        </a:lnSpc>
                        <a:spcBef>
                          <a:spcPts val="600"/>
                        </a:spcBef>
                        <a:spcAft>
                          <a:spcPts val="600"/>
                        </a:spcAft>
                      </a:pPr>
                      <a:r>
                        <a:rPr lang="en-US" sz="1100" b="1" dirty="0">
                          <a:effectLst/>
                          <a:latin typeface="Arial" panose="020B0604020202020204" pitchFamily="34" charset="0"/>
                          <a:ea typeface="MS Mincho" panose="02020609040205080304" pitchFamily="49" charset="-128"/>
                          <a:cs typeface="Times New Roman" panose="02020603050405020304" pitchFamily="18" charset="0"/>
                        </a:rPr>
                        <a:t>Low: </a:t>
                      </a:r>
                      <a:r>
                        <a:rPr lang="en-US" sz="1100" dirty="0">
                          <a:effectLst/>
                          <a:latin typeface="Arial" panose="020B0604020202020204" pitchFamily="34" charset="0"/>
                          <a:ea typeface="MS Mincho" panose="02020609040205080304" pitchFamily="49" charset="-128"/>
                          <a:cs typeface="Times New Roman" panose="02020603050405020304" pitchFamily="18" charset="0"/>
                        </a:rPr>
                        <a:t>Upward revisions by Parliament are low with 0.3 percent of total expenditures on average.</a:t>
                      </a:r>
                      <a:endParaRPr lang="en-US" sz="11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ts val="1500"/>
                        </a:lnSpc>
                        <a:spcBef>
                          <a:spcPts val="0"/>
                        </a:spcBef>
                        <a:spcAft>
                          <a:spcPts val="0"/>
                        </a:spcAft>
                      </a:pPr>
                      <a:r>
                        <a:rPr lang="en-US" sz="1100">
                          <a:effectLst/>
                          <a:latin typeface="Arial" panose="020B0604020202020204" pitchFamily="34" charset="0"/>
                          <a:ea typeface="MS Mincho" panose="02020609040205080304" pitchFamily="49" charset="-128"/>
                          <a:cs typeface="Times New Roman" panose="02020603050405020304" pitchFamily="18" charset="0"/>
                        </a:rPr>
                        <a:t> </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09624">
                <a:tc>
                  <a:txBody>
                    <a:bodyPr/>
                    <a:lstStyle/>
                    <a:p>
                      <a:pPr marL="0" marR="0" algn="ctr">
                        <a:lnSpc>
                          <a:spcPts val="15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2.2.2</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Timeliness of Budget Documents</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600"/>
                        </a:spcBef>
                        <a:spcAft>
                          <a:spcPts val="60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Good: </a:t>
                      </a:r>
                      <a:r>
                        <a:rPr lang="en-US" sz="1100">
                          <a:effectLst/>
                          <a:latin typeface="Arial" panose="020B0604020202020204" pitchFamily="34" charset="0"/>
                          <a:ea typeface="MS Mincho" panose="02020609040205080304" pitchFamily="49" charset="-128"/>
                          <a:cs typeface="Times New Roman" panose="02020603050405020304" pitchFamily="18" charset="0"/>
                        </a:rPr>
                        <a:t>Budget proposals are released 3-4 months before the start of the financial year but approved by Parliament only in December.</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11430" algn="l">
                        <a:lnSpc>
                          <a:spcPts val="1500"/>
                        </a:lnSpc>
                        <a:spcBef>
                          <a:spcPts val="600"/>
                        </a:spcBef>
                        <a:spcAft>
                          <a:spcPts val="600"/>
                        </a:spcAft>
                      </a:pPr>
                      <a:r>
                        <a:rPr lang="en-US" sz="1100" b="1" dirty="0">
                          <a:effectLst/>
                          <a:latin typeface="Arial" panose="020B0604020202020204" pitchFamily="34" charset="0"/>
                          <a:ea typeface="MS Mincho" panose="02020609040205080304" pitchFamily="49" charset="-128"/>
                          <a:cs typeface="Times New Roman" panose="02020603050405020304" pitchFamily="18" charset="0"/>
                        </a:rPr>
                        <a:t>Low:</a:t>
                      </a:r>
                      <a:r>
                        <a:rPr lang="en-US" sz="1100" dirty="0">
                          <a:effectLst/>
                          <a:latin typeface="Arial" panose="020B0604020202020204" pitchFamily="34" charset="0"/>
                          <a:ea typeface="MS Mincho" panose="02020609040205080304" pitchFamily="49" charset="-128"/>
                          <a:cs typeface="Times New Roman" panose="02020603050405020304" pitchFamily="18" charset="0"/>
                        </a:rPr>
                        <a:t> Budgets are routinely approved before the start of the financial year. Parliamentary amendments are limited.</a:t>
                      </a:r>
                      <a:endParaRPr lang="en-US" sz="11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ts val="1500"/>
                        </a:lnSpc>
                        <a:spcBef>
                          <a:spcPts val="0"/>
                        </a:spcBef>
                        <a:spcAft>
                          <a:spcPts val="0"/>
                        </a:spcAft>
                      </a:pPr>
                      <a:r>
                        <a:rPr lang="en-US" sz="1100">
                          <a:effectLst/>
                          <a:latin typeface="Arial" panose="020B0604020202020204" pitchFamily="34" charset="0"/>
                          <a:ea typeface="MS Mincho" panose="02020609040205080304" pitchFamily="49" charset="-128"/>
                          <a:cs typeface="Times New Roman" panose="02020603050405020304" pitchFamily="18" charset="0"/>
                        </a:rPr>
                        <a:t> </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62031">
                <a:tc>
                  <a:txBody>
                    <a:bodyPr/>
                    <a:lstStyle/>
                    <a:p>
                      <a:pPr marL="0" marR="0" algn="ctr">
                        <a:lnSpc>
                          <a:spcPts val="15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2.3.1</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Arial" panose="020B0604020202020204" pitchFamily="34" charset="0"/>
                          <a:ea typeface="MS Mincho" panose="02020609040205080304" pitchFamily="49" charset="-128"/>
                          <a:cs typeface="Times New Roman" panose="02020603050405020304" pitchFamily="18" charset="0"/>
                        </a:rPr>
                        <a:t>Fiscal Policy Objectives</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600"/>
                        </a:spcBef>
                        <a:spcAft>
                          <a:spcPts val="600"/>
                        </a:spcAft>
                      </a:pPr>
                      <a:r>
                        <a:rPr lang="en-US" sz="1100" b="1">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Advanced</a:t>
                      </a:r>
                      <a:r>
                        <a:rPr lang="en-US" sz="110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The government has several precise and time-bound national and supranational fiscal rules, some of them in place for more than 3 years, NAO and not MoF reports on compliance. </a:t>
                      </a:r>
                      <a:endParaRPr lang="en-US" sz="110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L="0" marR="0" indent="-11430" algn="l">
                        <a:lnSpc>
                          <a:spcPts val="1500"/>
                        </a:lnSpc>
                        <a:spcBef>
                          <a:spcPts val="600"/>
                        </a:spcBef>
                        <a:spcAft>
                          <a:spcPts val="600"/>
                        </a:spcAft>
                      </a:pPr>
                      <a:r>
                        <a:rPr lang="en-US" sz="1100" b="1" dirty="0">
                          <a:effectLst/>
                          <a:latin typeface="Arial" panose="020B0604020202020204" pitchFamily="34" charset="0"/>
                          <a:ea typeface="MS Mincho" panose="02020609040205080304" pitchFamily="49" charset="-128"/>
                          <a:cs typeface="Times New Roman" panose="02020603050405020304" pitchFamily="18" charset="0"/>
                        </a:rPr>
                        <a:t>High: </a:t>
                      </a:r>
                      <a:r>
                        <a:rPr lang="en-US" sz="1100" dirty="0">
                          <a:effectLst/>
                          <a:latin typeface="Arial" panose="020B0604020202020204" pitchFamily="34" charset="0"/>
                          <a:ea typeface="MS Mincho" panose="02020609040205080304" pitchFamily="49" charset="-128"/>
                          <a:cs typeface="Times New Roman" panose="02020603050405020304" pitchFamily="18" charset="0"/>
                        </a:rPr>
                        <a:t>Not all national fiscal policy objectives are consistently observed. CG gross debt is not on a declining path but will grow from 41 percent in 2010 to 49 percent in 2015. </a:t>
                      </a:r>
                      <a:endParaRPr lang="en-US" sz="11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ts val="1500"/>
                        </a:lnSpc>
                        <a:spcBef>
                          <a:spcPts val="0"/>
                        </a:spcBef>
                        <a:spcAft>
                          <a:spcPts val="0"/>
                        </a:spcAft>
                      </a:pPr>
                      <a:r>
                        <a:rPr lang="en-US" sz="1100" dirty="0">
                          <a:effectLst/>
                          <a:latin typeface="Arial" panose="020B0604020202020204" pitchFamily="34" charset="0"/>
                          <a:ea typeface="MS Mincho" panose="02020609040205080304" pitchFamily="49" charset="-128"/>
                          <a:cs typeface="Times New Roman" panose="02020603050405020304" pitchFamily="18" charset="0"/>
                        </a:rPr>
                        <a:t>2.1.</a:t>
                      </a:r>
                      <a:endParaRPr lang="en-US" sz="11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1">
      <a:dk1>
        <a:srgbClr val="16218E"/>
      </a:dk1>
      <a:lt1>
        <a:srgbClr val="FFFFFF"/>
      </a:lt1>
      <a:dk2>
        <a:srgbClr val="002060"/>
      </a:dk2>
      <a:lt2>
        <a:srgbClr val="808080"/>
      </a:lt2>
      <a:accent1>
        <a:srgbClr val="920000"/>
      </a:accent1>
      <a:accent2>
        <a:srgbClr val="212165"/>
      </a:accent2>
      <a:accent3>
        <a:srgbClr val="D2AA00"/>
      </a:accent3>
      <a:accent4>
        <a:srgbClr val="F2F2F2"/>
      </a:accent4>
      <a:accent5>
        <a:srgbClr val="A5A5A5"/>
      </a:accent5>
      <a:accent6>
        <a:srgbClr val="2D2D8A"/>
      </a:accent6>
      <a:hlink>
        <a:srgbClr val="009999"/>
      </a:hlink>
      <a:folHlink>
        <a:srgbClr val="333399"/>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41416</TotalTime>
  <Words>2640</Words>
  <Application>Microsoft Office PowerPoint</Application>
  <PresentationFormat>On-screen Show (4:3)</PresentationFormat>
  <Paragraphs>253</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Fiscal Transparency Code and  Fiscal Transparency Assessment</vt:lpstr>
      <vt:lpstr>I. Lessons from the crisis  Implications for Fiscal Transparency Standards</vt:lpstr>
      <vt:lpstr>II. Fiscal Transparency Code 2014 Objectives of the Revised Code</vt:lpstr>
      <vt:lpstr>III. Fiscal Transparency Code Architecture of the New Code</vt:lpstr>
      <vt:lpstr>III. Fiscal Transparency Code  More Graduated Set of Practices</vt:lpstr>
      <vt:lpstr>IV. New Fiscal Transparency Evaluation: a. Summary Heatmap</vt:lpstr>
      <vt:lpstr>III. New Fiscal Transparency Evaluation:  b. Fiscal Transparency Indicators: Fiscal Reporting</vt:lpstr>
      <vt:lpstr>III. New Fiscal Transparency Evaluation: c. Fiscal Transparency Indicators: Fiscal Forecasting and Budgeting</vt:lpstr>
      <vt:lpstr>III. New Fiscal Transparency Evaluation:  d. Targeted Recommendations: Ireland</vt:lpstr>
      <vt:lpstr>III. New Fiscal Transparency Evaluation:  e. Sequenced Action Plan</vt:lpstr>
      <vt:lpstr>IV. Fiscal Transparency Evaluation:  Potential benefits for users</vt:lpstr>
    </vt:vector>
  </TitlesOfParts>
  <Company>International Monetary Fund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Fiscal ROSCs and PEFA Assessments:  Two Complementary Tools</dc:title>
  <dc:creator>Xavier Rame</dc:creator>
  <cp:keywords/>
  <cp:lastModifiedBy>LECONTE-LUCAS Hélène</cp:lastModifiedBy>
  <cp:revision>1545</cp:revision>
  <dcterms:created xsi:type="dcterms:W3CDTF">2005-10-27T19:06:44Z</dcterms:created>
  <dcterms:modified xsi:type="dcterms:W3CDTF">2016-06-21T11:30:40Z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