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56" r:id="rId2"/>
    <p:sldId id="749" r:id="rId3"/>
    <p:sldId id="789" r:id="rId4"/>
    <p:sldId id="836" r:id="rId5"/>
    <p:sldId id="790" r:id="rId6"/>
    <p:sldId id="830" r:id="rId7"/>
    <p:sldId id="831" r:id="rId8"/>
    <p:sldId id="832" r:id="rId9"/>
    <p:sldId id="834" r:id="rId10"/>
    <p:sldId id="835" r:id="rId11"/>
    <p:sldId id="829" r:id="rId12"/>
  </p:sldIdLst>
  <p:sldSz cx="9144000" cy="6858000" type="screen4x3"/>
  <p:notesSz cx="7026275" cy="9312275"/>
  <p:defaultTextStyle>
    <a:defPPr>
      <a:defRPr lang="en-US"/>
    </a:defPPr>
    <a:lvl1pPr algn="l" rtl="0" eaLnBrk="0" fontAlgn="base" hangingPunct="0">
      <a:spcBef>
        <a:spcPct val="20000"/>
      </a:spcBef>
      <a:spcAft>
        <a:spcPct val="0"/>
      </a:spcAft>
      <a:defRPr sz="2400" b="1" kern="1200">
        <a:solidFill>
          <a:srgbClr val="FFFFCC"/>
        </a:solidFill>
        <a:latin typeface="Arial" charset="0"/>
        <a:ea typeface="+mn-ea"/>
        <a:cs typeface="Arial" charset="0"/>
      </a:defRPr>
    </a:lvl1pPr>
    <a:lvl2pPr marL="457200" algn="l" rtl="0" eaLnBrk="0" fontAlgn="base" hangingPunct="0">
      <a:spcBef>
        <a:spcPct val="20000"/>
      </a:spcBef>
      <a:spcAft>
        <a:spcPct val="0"/>
      </a:spcAft>
      <a:defRPr sz="2400" b="1" kern="1200">
        <a:solidFill>
          <a:srgbClr val="FFFFCC"/>
        </a:solidFill>
        <a:latin typeface="Arial" charset="0"/>
        <a:ea typeface="+mn-ea"/>
        <a:cs typeface="Arial" charset="0"/>
      </a:defRPr>
    </a:lvl2pPr>
    <a:lvl3pPr marL="914400" algn="l" rtl="0" eaLnBrk="0" fontAlgn="base" hangingPunct="0">
      <a:spcBef>
        <a:spcPct val="20000"/>
      </a:spcBef>
      <a:spcAft>
        <a:spcPct val="0"/>
      </a:spcAft>
      <a:defRPr sz="2400" b="1" kern="1200">
        <a:solidFill>
          <a:srgbClr val="FFFFCC"/>
        </a:solidFill>
        <a:latin typeface="Arial" charset="0"/>
        <a:ea typeface="+mn-ea"/>
        <a:cs typeface="Arial" charset="0"/>
      </a:defRPr>
    </a:lvl3pPr>
    <a:lvl4pPr marL="1371600" algn="l" rtl="0" eaLnBrk="0" fontAlgn="base" hangingPunct="0">
      <a:spcBef>
        <a:spcPct val="20000"/>
      </a:spcBef>
      <a:spcAft>
        <a:spcPct val="0"/>
      </a:spcAft>
      <a:defRPr sz="2400" b="1" kern="1200">
        <a:solidFill>
          <a:srgbClr val="FFFFCC"/>
        </a:solidFill>
        <a:latin typeface="Arial" charset="0"/>
        <a:ea typeface="+mn-ea"/>
        <a:cs typeface="Arial" charset="0"/>
      </a:defRPr>
    </a:lvl4pPr>
    <a:lvl5pPr marL="1828800" algn="l" rtl="0" eaLnBrk="0" fontAlgn="base" hangingPunct="0">
      <a:spcBef>
        <a:spcPct val="20000"/>
      </a:spcBef>
      <a:spcAft>
        <a:spcPct val="0"/>
      </a:spcAft>
      <a:defRPr sz="2400" b="1" kern="1200">
        <a:solidFill>
          <a:srgbClr val="FFFFCC"/>
        </a:solidFill>
        <a:latin typeface="Arial" charset="0"/>
        <a:ea typeface="+mn-ea"/>
        <a:cs typeface="Arial" charset="0"/>
      </a:defRPr>
    </a:lvl5pPr>
    <a:lvl6pPr marL="2286000" algn="l" defTabSz="914400" rtl="0" eaLnBrk="1" latinLnBrk="0" hangingPunct="1">
      <a:defRPr sz="2400" b="1" kern="1200">
        <a:solidFill>
          <a:srgbClr val="FFFFCC"/>
        </a:solidFill>
        <a:latin typeface="Arial" charset="0"/>
        <a:ea typeface="+mn-ea"/>
        <a:cs typeface="Arial" charset="0"/>
      </a:defRPr>
    </a:lvl6pPr>
    <a:lvl7pPr marL="2743200" algn="l" defTabSz="914400" rtl="0" eaLnBrk="1" latinLnBrk="0" hangingPunct="1">
      <a:defRPr sz="2400" b="1" kern="1200">
        <a:solidFill>
          <a:srgbClr val="FFFFCC"/>
        </a:solidFill>
        <a:latin typeface="Arial" charset="0"/>
        <a:ea typeface="+mn-ea"/>
        <a:cs typeface="Arial" charset="0"/>
      </a:defRPr>
    </a:lvl7pPr>
    <a:lvl8pPr marL="3200400" algn="l" defTabSz="914400" rtl="0" eaLnBrk="1" latinLnBrk="0" hangingPunct="1">
      <a:defRPr sz="2400" b="1" kern="1200">
        <a:solidFill>
          <a:srgbClr val="FFFFCC"/>
        </a:solidFill>
        <a:latin typeface="Arial" charset="0"/>
        <a:ea typeface="+mn-ea"/>
        <a:cs typeface="Arial" charset="0"/>
      </a:defRPr>
    </a:lvl8pPr>
    <a:lvl9pPr marL="3657600" algn="l" defTabSz="914400" rtl="0" eaLnBrk="1" latinLnBrk="0" hangingPunct="1">
      <a:defRPr sz="2400" b="1" kern="1200">
        <a:solidFill>
          <a:srgbClr val="FFFFCC"/>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3">
          <p15:clr>
            <a:srgbClr val="A4A3A4"/>
          </p15:clr>
        </p15:guide>
        <p15:guide id="2" pos="221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chard Hughes" initials="R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99FF66"/>
    <a:srgbClr val="000000"/>
    <a:srgbClr val="800000"/>
    <a:srgbClr val="000066"/>
    <a:srgbClr val="FF6600"/>
    <a:srgbClr val="996600"/>
    <a:srgbClr val="006600"/>
    <a:srgbClr val="FF99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58" autoAdjust="0"/>
    <p:restoredTop sz="79211" autoAdjust="0"/>
  </p:normalViewPr>
  <p:slideViewPr>
    <p:cSldViewPr>
      <p:cViewPr varScale="1">
        <p:scale>
          <a:sx n="71" d="100"/>
          <a:sy n="71" d="100"/>
        </p:scale>
        <p:origin x="1218" y="39"/>
      </p:cViewPr>
      <p:guideLst>
        <p:guide orient="horz" pos="2160"/>
        <p:guide pos="2880"/>
      </p:guideLst>
    </p:cSldViewPr>
  </p:slideViewPr>
  <p:notesTextViewPr>
    <p:cViewPr>
      <p:scale>
        <a:sx n="75" d="100"/>
        <a:sy n="75" d="100"/>
      </p:scale>
      <p:origin x="0" y="0"/>
    </p:cViewPr>
  </p:notesTextViewPr>
  <p:sorterViewPr>
    <p:cViewPr>
      <p:scale>
        <a:sx n="100" d="100"/>
        <a:sy n="100" d="100"/>
      </p:scale>
      <p:origin x="0" y="0"/>
    </p:cViewPr>
  </p:sorterViewPr>
  <p:notesViewPr>
    <p:cSldViewPr>
      <p:cViewPr>
        <p:scale>
          <a:sx n="100" d="100"/>
          <a:sy n="100" d="100"/>
        </p:scale>
        <p:origin x="-2694" y="-78"/>
      </p:cViewPr>
      <p:guideLst>
        <p:guide orient="horz" pos="2933"/>
        <p:guide pos="221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1" y="0"/>
            <a:ext cx="3044929" cy="465614"/>
          </a:xfrm>
          <a:prstGeom prst="rect">
            <a:avLst/>
          </a:prstGeom>
          <a:noFill/>
          <a:ln w="9525">
            <a:noFill/>
            <a:miter lim="800000"/>
            <a:headEnd/>
            <a:tailEnd/>
          </a:ln>
        </p:spPr>
        <p:txBody>
          <a:bodyPr vert="horz" wrap="square" lIns="91572" tIns="45787" rIns="91572" bIns="45787" numCol="1" anchor="t" anchorCtr="0" compatLnSpc="1">
            <a:prstTxWarp prst="textNoShape">
              <a:avLst/>
            </a:prstTxWarp>
          </a:bodyPr>
          <a:lstStyle>
            <a:lvl1pPr algn="l" defTabSz="914963" eaLnBrk="1" hangingPunct="1">
              <a:spcBef>
                <a:spcPct val="0"/>
              </a:spcBef>
              <a:defRPr sz="1200" b="0">
                <a:solidFill>
                  <a:schemeClr val="tx1"/>
                </a:solidFill>
              </a:defRPr>
            </a:lvl1pPr>
          </a:lstStyle>
          <a:p>
            <a:pPr>
              <a:defRPr/>
            </a:pPr>
            <a:endParaRPr lang="fr-FR" dirty="0"/>
          </a:p>
        </p:txBody>
      </p:sp>
      <p:sp>
        <p:nvSpPr>
          <p:cNvPr id="25603" name="Rectangle 3"/>
          <p:cNvSpPr>
            <a:spLocks noGrp="1" noChangeArrowheads="1"/>
          </p:cNvSpPr>
          <p:nvPr>
            <p:ph type="dt" sz="quarter" idx="1"/>
          </p:nvPr>
        </p:nvSpPr>
        <p:spPr bwMode="auto">
          <a:xfrm>
            <a:off x="3979777" y="0"/>
            <a:ext cx="3044929" cy="465614"/>
          </a:xfrm>
          <a:prstGeom prst="rect">
            <a:avLst/>
          </a:prstGeom>
          <a:noFill/>
          <a:ln w="9525">
            <a:noFill/>
            <a:miter lim="800000"/>
            <a:headEnd/>
            <a:tailEnd/>
          </a:ln>
        </p:spPr>
        <p:txBody>
          <a:bodyPr vert="horz" wrap="square" lIns="91572" tIns="45787" rIns="91572" bIns="45787" numCol="1" anchor="t" anchorCtr="0" compatLnSpc="1">
            <a:prstTxWarp prst="textNoShape">
              <a:avLst/>
            </a:prstTxWarp>
          </a:bodyPr>
          <a:lstStyle>
            <a:lvl1pPr algn="r" defTabSz="914963" eaLnBrk="1" hangingPunct="1">
              <a:spcBef>
                <a:spcPct val="0"/>
              </a:spcBef>
              <a:defRPr sz="1200" b="0">
                <a:solidFill>
                  <a:schemeClr val="tx1"/>
                </a:solidFill>
              </a:defRPr>
            </a:lvl1pPr>
          </a:lstStyle>
          <a:p>
            <a:pPr>
              <a:defRPr/>
            </a:pPr>
            <a:endParaRPr lang="fr-FR" dirty="0"/>
          </a:p>
        </p:txBody>
      </p:sp>
      <p:sp>
        <p:nvSpPr>
          <p:cNvPr id="25604" name="Rectangle 4"/>
          <p:cNvSpPr>
            <a:spLocks noGrp="1" noChangeArrowheads="1"/>
          </p:cNvSpPr>
          <p:nvPr>
            <p:ph type="ftr" sz="quarter" idx="2"/>
          </p:nvPr>
        </p:nvSpPr>
        <p:spPr bwMode="auto">
          <a:xfrm>
            <a:off x="1" y="8845089"/>
            <a:ext cx="3044929" cy="465614"/>
          </a:xfrm>
          <a:prstGeom prst="rect">
            <a:avLst/>
          </a:prstGeom>
          <a:noFill/>
          <a:ln w="9525">
            <a:noFill/>
            <a:miter lim="800000"/>
            <a:headEnd/>
            <a:tailEnd/>
          </a:ln>
        </p:spPr>
        <p:txBody>
          <a:bodyPr vert="horz" wrap="square" lIns="91572" tIns="45787" rIns="91572" bIns="45787" numCol="1" anchor="b" anchorCtr="0" compatLnSpc="1">
            <a:prstTxWarp prst="textNoShape">
              <a:avLst/>
            </a:prstTxWarp>
          </a:bodyPr>
          <a:lstStyle>
            <a:lvl1pPr algn="l" defTabSz="914963" eaLnBrk="1" hangingPunct="1">
              <a:spcBef>
                <a:spcPct val="0"/>
              </a:spcBef>
              <a:defRPr sz="1200" b="0">
                <a:solidFill>
                  <a:schemeClr val="tx1"/>
                </a:solidFill>
              </a:defRPr>
            </a:lvl1pPr>
          </a:lstStyle>
          <a:p>
            <a:pPr>
              <a:defRPr/>
            </a:pPr>
            <a:endParaRPr lang="fr-FR" dirty="0"/>
          </a:p>
        </p:txBody>
      </p:sp>
      <p:sp>
        <p:nvSpPr>
          <p:cNvPr id="25605" name="Rectangle 5"/>
          <p:cNvSpPr>
            <a:spLocks noGrp="1" noChangeArrowheads="1"/>
          </p:cNvSpPr>
          <p:nvPr>
            <p:ph type="sldNum" sz="quarter" idx="3"/>
          </p:nvPr>
        </p:nvSpPr>
        <p:spPr bwMode="auto">
          <a:xfrm>
            <a:off x="3979777" y="8845089"/>
            <a:ext cx="3044929" cy="465614"/>
          </a:xfrm>
          <a:prstGeom prst="rect">
            <a:avLst/>
          </a:prstGeom>
          <a:noFill/>
          <a:ln w="9525">
            <a:noFill/>
            <a:miter lim="800000"/>
            <a:headEnd/>
            <a:tailEnd/>
          </a:ln>
        </p:spPr>
        <p:txBody>
          <a:bodyPr vert="horz" wrap="square" lIns="91572" tIns="45787" rIns="91572" bIns="45787" numCol="1" anchor="b" anchorCtr="0" compatLnSpc="1">
            <a:prstTxWarp prst="textNoShape">
              <a:avLst/>
            </a:prstTxWarp>
          </a:bodyPr>
          <a:lstStyle>
            <a:lvl1pPr algn="r" defTabSz="914963" eaLnBrk="1" hangingPunct="1">
              <a:spcBef>
                <a:spcPct val="0"/>
              </a:spcBef>
              <a:defRPr sz="1200" b="0">
                <a:solidFill>
                  <a:schemeClr val="tx1"/>
                </a:solidFill>
              </a:defRPr>
            </a:lvl1pPr>
          </a:lstStyle>
          <a:p>
            <a:pPr>
              <a:defRPr/>
            </a:pPr>
            <a:fld id="{D68024AD-0859-4334-97C1-F4D52B28F111}" type="slidenum">
              <a:rPr lang="en-US"/>
              <a:pPr>
                <a:defRPr/>
              </a:pPr>
              <a:t>‹#›</a:t>
            </a:fld>
            <a:endParaRPr lang="en-US" dirty="0"/>
          </a:p>
        </p:txBody>
      </p:sp>
    </p:spTree>
    <p:extLst>
      <p:ext uri="{BB962C8B-B14F-4D97-AF65-F5344CB8AC3E}">
        <p14:creationId xmlns:p14="http://schemas.microsoft.com/office/powerpoint/2010/main" val="13513201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1" y="0"/>
            <a:ext cx="3044929" cy="465614"/>
          </a:xfrm>
          <a:prstGeom prst="rect">
            <a:avLst/>
          </a:prstGeom>
          <a:noFill/>
          <a:ln w="9525">
            <a:noFill/>
            <a:miter lim="800000"/>
            <a:headEnd/>
            <a:tailEnd/>
          </a:ln>
        </p:spPr>
        <p:txBody>
          <a:bodyPr vert="horz" wrap="square" lIns="90534" tIns="45268" rIns="90534" bIns="45268" numCol="1" anchor="t" anchorCtr="0" compatLnSpc="1">
            <a:prstTxWarp prst="textNoShape">
              <a:avLst/>
            </a:prstTxWarp>
          </a:bodyPr>
          <a:lstStyle>
            <a:lvl1pPr algn="l" eaLnBrk="1" hangingPunct="1">
              <a:spcBef>
                <a:spcPct val="0"/>
              </a:spcBef>
              <a:defRPr sz="1200" b="0">
                <a:solidFill>
                  <a:schemeClr val="tx1"/>
                </a:solidFill>
              </a:defRPr>
            </a:lvl1pPr>
          </a:lstStyle>
          <a:p>
            <a:pPr>
              <a:defRPr/>
            </a:pPr>
            <a:endParaRPr lang="fr-FR" dirty="0"/>
          </a:p>
        </p:txBody>
      </p:sp>
      <p:sp>
        <p:nvSpPr>
          <p:cNvPr id="33795" name="Rectangle 3"/>
          <p:cNvSpPr>
            <a:spLocks noGrp="1" noChangeArrowheads="1"/>
          </p:cNvSpPr>
          <p:nvPr>
            <p:ph type="dt" idx="1"/>
          </p:nvPr>
        </p:nvSpPr>
        <p:spPr bwMode="auto">
          <a:xfrm>
            <a:off x="3979777" y="0"/>
            <a:ext cx="3044929" cy="465614"/>
          </a:xfrm>
          <a:prstGeom prst="rect">
            <a:avLst/>
          </a:prstGeom>
          <a:noFill/>
          <a:ln w="9525">
            <a:noFill/>
            <a:miter lim="800000"/>
            <a:headEnd/>
            <a:tailEnd/>
          </a:ln>
        </p:spPr>
        <p:txBody>
          <a:bodyPr vert="horz" wrap="square" lIns="90534" tIns="45268" rIns="90534" bIns="45268" numCol="1" anchor="t" anchorCtr="0" compatLnSpc="1">
            <a:prstTxWarp prst="textNoShape">
              <a:avLst/>
            </a:prstTxWarp>
          </a:bodyPr>
          <a:lstStyle>
            <a:lvl1pPr algn="r" eaLnBrk="1" hangingPunct="1">
              <a:spcBef>
                <a:spcPct val="0"/>
              </a:spcBef>
              <a:defRPr sz="1200" b="0">
                <a:solidFill>
                  <a:schemeClr val="tx1"/>
                </a:solidFill>
              </a:defRPr>
            </a:lvl1pPr>
          </a:lstStyle>
          <a:p>
            <a:pPr>
              <a:defRPr/>
            </a:pPr>
            <a:endParaRPr lang="fr-FR" dirty="0"/>
          </a:p>
        </p:txBody>
      </p:sp>
      <p:sp>
        <p:nvSpPr>
          <p:cNvPr id="28676" name="Rectangle 4"/>
          <p:cNvSpPr>
            <a:spLocks noGrp="1" noRot="1" noChangeAspect="1" noChangeArrowheads="1" noTextEdit="1"/>
          </p:cNvSpPr>
          <p:nvPr>
            <p:ph type="sldImg" idx="2"/>
          </p:nvPr>
        </p:nvSpPr>
        <p:spPr bwMode="auto">
          <a:xfrm>
            <a:off x="1185863" y="698500"/>
            <a:ext cx="4654550" cy="349250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702314" y="4423331"/>
            <a:ext cx="5621648" cy="4190524"/>
          </a:xfrm>
          <a:prstGeom prst="rect">
            <a:avLst/>
          </a:prstGeom>
          <a:noFill/>
          <a:ln w="9525">
            <a:noFill/>
            <a:miter lim="800000"/>
            <a:headEnd/>
            <a:tailEnd/>
          </a:ln>
        </p:spPr>
        <p:txBody>
          <a:bodyPr vert="horz" wrap="square" lIns="90534" tIns="45268" rIns="90534" bIns="4526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1" y="8845089"/>
            <a:ext cx="3044929" cy="465614"/>
          </a:xfrm>
          <a:prstGeom prst="rect">
            <a:avLst/>
          </a:prstGeom>
          <a:noFill/>
          <a:ln w="9525">
            <a:noFill/>
            <a:miter lim="800000"/>
            <a:headEnd/>
            <a:tailEnd/>
          </a:ln>
        </p:spPr>
        <p:txBody>
          <a:bodyPr vert="horz" wrap="square" lIns="90534" tIns="45268" rIns="90534" bIns="45268" numCol="1" anchor="b" anchorCtr="0" compatLnSpc="1">
            <a:prstTxWarp prst="textNoShape">
              <a:avLst/>
            </a:prstTxWarp>
          </a:bodyPr>
          <a:lstStyle>
            <a:lvl1pPr algn="l" eaLnBrk="1" hangingPunct="1">
              <a:spcBef>
                <a:spcPct val="0"/>
              </a:spcBef>
              <a:defRPr sz="1200" b="0">
                <a:solidFill>
                  <a:schemeClr val="tx1"/>
                </a:solidFill>
              </a:defRPr>
            </a:lvl1pPr>
          </a:lstStyle>
          <a:p>
            <a:pPr>
              <a:defRPr/>
            </a:pPr>
            <a:endParaRPr lang="fr-FR" dirty="0"/>
          </a:p>
        </p:txBody>
      </p:sp>
      <p:sp>
        <p:nvSpPr>
          <p:cNvPr id="33799" name="Rectangle 7"/>
          <p:cNvSpPr>
            <a:spLocks noGrp="1" noChangeArrowheads="1"/>
          </p:cNvSpPr>
          <p:nvPr>
            <p:ph type="sldNum" sz="quarter" idx="5"/>
          </p:nvPr>
        </p:nvSpPr>
        <p:spPr bwMode="auto">
          <a:xfrm>
            <a:off x="3979777" y="8845089"/>
            <a:ext cx="3044929" cy="465614"/>
          </a:xfrm>
          <a:prstGeom prst="rect">
            <a:avLst/>
          </a:prstGeom>
          <a:noFill/>
          <a:ln w="9525">
            <a:noFill/>
            <a:miter lim="800000"/>
            <a:headEnd/>
            <a:tailEnd/>
          </a:ln>
        </p:spPr>
        <p:txBody>
          <a:bodyPr vert="horz" wrap="square" lIns="90534" tIns="45268" rIns="90534" bIns="45268" numCol="1" anchor="b" anchorCtr="0" compatLnSpc="1">
            <a:prstTxWarp prst="textNoShape">
              <a:avLst/>
            </a:prstTxWarp>
          </a:bodyPr>
          <a:lstStyle>
            <a:lvl1pPr algn="r" eaLnBrk="1" hangingPunct="1">
              <a:spcBef>
                <a:spcPct val="0"/>
              </a:spcBef>
              <a:defRPr sz="1200" b="0">
                <a:solidFill>
                  <a:schemeClr val="tx1"/>
                </a:solidFill>
              </a:defRPr>
            </a:lvl1pPr>
          </a:lstStyle>
          <a:p>
            <a:pPr>
              <a:defRPr/>
            </a:pPr>
            <a:fld id="{8A0D58CA-9F49-4A27-A831-D9FED8A7D327}" type="slidenum">
              <a:rPr lang="en-US"/>
              <a:pPr>
                <a:defRPr/>
              </a:pPr>
              <a:t>‹#›</a:t>
            </a:fld>
            <a:endParaRPr lang="en-US" dirty="0"/>
          </a:p>
        </p:txBody>
      </p:sp>
    </p:spTree>
    <p:extLst>
      <p:ext uri="{BB962C8B-B14F-4D97-AF65-F5344CB8AC3E}">
        <p14:creationId xmlns:p14="http://schemas.microsoft.com/office/powerpoint/2010/main" val="36258563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xfrm>
            <a:off x="722739" y="4429623"/>
            <a:ext cx="5621648" cy="4190524"/>
          </a:xfrm>
          <a:noFill/>
          <a:ln/>
        </p:spPr>
        <p:txBody>
          <a:bodyPr/>
          <a:lstStyle/>
          <a:p>
            <a:endParaRPr lang="en-US" dirty="0" smtClean="0"/>
          </a:p>
        </p:txBody>
      </p:sp>
    </p:spTree>
    <p:extLst>
      <p:ext uri="{BB962C8B-B14F-4D97-AF65-F5344CB8AC3E}">
        <p14:creationId xmlns:p14="http://schemas.microsoft.com/office/powerpoint/2010/main" val="1311642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None/>
            </a:pPr>
            <a:r>
              <a:rPr lang="en-US" dirty="0" smtClean="0"/>
              <a:t>A final shortcoming of existing fiscal ROSC reports was that made recommendations about what countries what they needed to do, but didn’t tell them how to go about doing it.</a:t>
            </a:r>
          </a:p>
          <a:p>
            <a:pPr>
              <a:buFont typeface="Arial" pitchFamily="34" charset="0"/>
              <a:buNone/>
            </a:pPr>
            <a:endParaRPr lang="en-US" dirty="0" smtClean="0"/>
          </a:p>
          <a:p>
            <a:pPr>
              <a:buFont typeface="Arial" pitchFamily="34" charset="0"/>
              <a:buNone/>
            </a:pPr>
            <a:r>
              <a:rPr lang="en-US" dirty="0" smtClean="0"/>
              <a:t>To address this, the new FTA concludes with a fiscal transparency action plan which sets out the specific steps that a country needs to take to address the most important fiscal transparency problems identified in the analytical chapters of the assessment. </a:t>
            </a:r>
          </a:p>
          <a:p>
            <a:pPr>
              <a:buFont typeface="Arial" pitchFamily="34" charset="0"/>
              <a:buNone/>
            </a:pPr>
            <a:endParaRPr lang="en-US" dirty="0" smtClean="0"/>
          </a:p>
          <a:p>
            <a:pPr>
              <a:buFont typeface="Arial" pitchFamily="34" charset="0"/>
              <a:buNone/>
            </a:pPr>
            <a:r>
              <a:rPr lang="en-US" dirty="0" smtClean="0"/>
              <a:t>This slide shows a sample of such an action plan for Ireland and shows the sequence of parallel actions that need to be taken to expand the institutional coverage of </a:t>
            </a:r>
            <a:r>
              <a:rPr lang="ru-RU" dirty="0" smtClean="0"/>
              <a:t>Налогово-бюджетные отчеты</a:t>
            </a:r>
            <a:r>
              <a:rPr lang="en-US" dirty="0" smtClean="0"/>
              <a:t> </a:t>
            </a:r>
            <a:r>
              <a:rPr lang="en-US" dirty="0" smtClean="0"/>
              <a:t>from budgetary central government to public sector over a 5 year period.</a:t>
            </a:r>
          </a:p>
          <a:p>
            <a:pPr>
              <a:buFont typeface="Arial" pitchFamily="34" charset="0"/>
              <a:buNone/>
            </a:pPr>
            <a:endParaRPr lang="en-US" dirty="0" smtClean="0"/>
          </a:p>
          <a:p>
            <a:pPr>
              <a:buFont typeface="Arial" pitchFamily="34" charset="0"/>
              <a:buNone/>
            </a:pPr>
            <a:r>
              <a:rPr lang="en-US" dirty="0" smtClean="0"/>
              <a:t>These action plans can then provide the basis for coordination and monitoring of the implementation of transparency-related reforms over the medium-term.</a:t>
            </a:r>
            <a:endParaRPr lang="en-US" sz="1200" baseline="0" dirty="0" smtClean="0"/>
          </a:p>
          <a:p>
            <a:pPr>
              <a:buFont typeface="Arial" pitchFamily="34" charset="0"/>
              <a:buNone/>
            </a:pPr>
            <a:endParaRPr lang="en-US" sz="1200" baseline="0" dirty="0" smtClean="0"/>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10</a:t>
            </a:fld>
            <a:endParaRPr lang="en-US" dirty="0"/>
          </a:p>
        </p:txBody>
      </p:sp>
    </p:spTree>
    <p:extLst>
      <p:ext uri="{BB962C8B-B14F-4D97-AF65-F5344CB8AC3E}">
        <p14:creationId xmlns:p14="http://schemas.microsoft.com/office/powerpoint/2010/main" val="1230197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baseline="0" dirty="0" smtClean="0"/>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11</a:t>
            </a:fld>
            <a:endParaRPr lang="en-US" dirty="0"/>
          </a:p>
        </p:txBody>
      </p:sp>
    </p:spTree>
    <p:extLst>
      <p:ext uri="{BB962C8B-B14F-4D97-AF65-F5344CB8AC3E}">
        <p14:creationId xmlns:p14="http://schemas.microsoft.com/office/powerpoint/2010/main" val="131862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a:spcBef>
                <a:spcPts val="0"/>
              </a:spcBef>
            </a:pPr>
            <a:r>
              <a:rPr lang="en-US" dirty="0" smtClean="0"/>
              <a:t>Some of the problems revealed by the crisis can be traced back to weaknesses in current fiscal transparency standards, including the IMF’s own Fiscal Transparency Code. Our Board Paper therefore made a series of recommendations about how the Code and other standards should be improved. To give you some examples:</a:t>
            </a:r>
          </a:p>
          <a:p>
            <a:pPr>
              <a:spcBef>
                <a:spcPts val="0"/>
              </a:spcBef>
            </a:pPr>
            <a:endParaRPr lang="en-US" dirty="0" smtClean="0"/>
          </a:p>
          <a:p>
            <a:pPr marL="228600" indent="-228600">
              <a:spcBef>
                <a:spcPts val="0"/>
              </a:spcBef>
              <a:buFont typeface="+mj-lt"/>
              <a:buAutoNum type="arabicPeriod"/>
            </a:pPr>
            <a:r>
              <a:rPr lang="en-US" dirty="0" smtClean="0"/>
              <a:t>One reason we saw large upward revisions to GG debt was because the Code and other standards only require reporting of general government data on an annual (or best quarterly) basis. But during a crisis a lot can happen in a one quarter, and most policymakers have come to appreciate the value of having fiscal updates on at least a monthly basis</a:t>
            </a:r>
          </a:p>
          <a:p>
            <a:pPr marL="228600" indent="-228600">
              <a:spcBef>
                <a:spcPts val="0"/>
              </a:spcBef>
              <a:buFont typeface="+mj-lt"/>
              <a:buAutoNum type="arabicPeriod"/>
            </a:pPr>
            <a:endParaRPr lang="en-US" dirty="0" smtClean="0"/>
          </a:p>
          <a:p>
            <a:pPr marL="228600" indent="-228600">
              <a:spcBef>
                <a:spcPts val="0"/>
              </a:spcBef>
              <a:buFont typeface="+mj-lt"/>
              <a:buAutoNum type="arabicPeriod"/>
            </a:pPr>
            <a:r>
              <a:rPr lang="en-US" dirty="0" smtClean="0"/>
              <a:t>Government-related enterprises (like Fannie Mae and Freddie) became attractive vehicles for QFA because these entities were excluded from standard fiscal statistics which tend to focus exclusively on GG as the relevant reporting entity. We therefore recommended that the scope of </a:t>
            </a:r>
            <a:r>
              <a:rPr lang="ru-RU" dirty="0" smtClean="0"/>
              <a:t>Налогово-бюджетные отчеты</a:t>
            </a:r>
            <a:r>
              <a:rPr lang="en-US" dirty="0" smtClean="0"/>
              <a:t> </a:t>
            </a:r>
            <a:r>
              <a:rPr lang="en-US" dirty="0" smtClean="0"/>
              <a:t>be expanded to encompass the entire public sector. </a:t>
            </a:r>
          </a:p>
          <a:p>
            <a:pPr marL="228600" indent="-228600">
              <a:spcBef>
                <a:spcPts val="0"/>
              </a:spcBef>
              <a:buFont typeface="+mj-lt"/>
              <a:buAutoNum type="arabicPeriod"/>
            </a:pPr>
            <a:endParaRPr lang="en-US" dirty="0" smtClean="0"/>
          </a:p>
          <a:p>
            <a:pPr marL="228600" indent="-228600">
              <a:spcBef>
                <a:spcPts val="0"/>
              </a:spcBef>
              <a:buFont typeface="+mj-lt"/>
              <a:buAutoNum type="arabicPeriod"/>
            </a:pPr>
            <a:r>
              <a:rPr lang="en-US" dirty="0" smtClean="0"/>
              <a:t>Even accrual-based reporting standards don’t require governments to report changes in the value of the sizeable financial assets and liabilities that many acquired during crisis. Another refinement to reporting standards proposed in the paper was the recognition of valuation changes in these holdings in summary fiscal statistics.</a:t>
            </a:r>
          </a:p>
          <a:p>
            <a:pPr marL="228600" indent="-228600">
              <a:spcBef>
                <a:spcPts val="0"/>
              </a:spcBef>
              <a:buFont typeface="+mj-lt"/>
              <a:buAutoNum type="arabicPeriod"/>
            </a:pPr>
            <a:endParaRPr lang="en-US" dirty="0" smtClean="0"/>
          </a:p>
          <a:p>
            <a:pPr marL="228600" indent="-228600">
              <a:spcBef>
                <a:spcPts val="0"/>
              </a:spcBef>
              <a:buFont typeface="+mj-lt"/>
              <a:buAutoNum type="arabicPeriod"/>
            </a:pPr>
            <a:r>
              <a:rPr lang="en-US" dirty="0" smtClean="0"/>
              <a:t>One reason macro shocks came as such a surprise to fiscal policy-makers was that govt’s tend to base their fiscal plans on single, often rosy, macroeconomic scenario. We therefore recommended that the Code and other standards require governments to routinely explore a range of macro-fiscal scenarios when determining the appropriate fiscal stance.</a:t>
            </a:r>
          </a:p>
          <a:p>
            <a:pPr marL="228600" indent="-228600">
              <a:spcBef>
                <a:spcPts val="0"/>
              </a:spcBef>
              <a:buFont typeface="+mj-lt"/>
              <a:buAutoNum type="arabicPeriod"/>
            </a:pPr>
            <a:endParaRPr lang="en-US" dirty="0" smtClean="0"/>
          </a:p>
          <a:p>
            <a:pPr marL="228600" indent="-228600">
              <a:spcBef>
                <a:spcPts val="0"/>
              </a:spcBef>
              <a:buFont typeface="+mj-lt"/>
              <a:buAutoNum type="arabicPeriod"/>
            </a:pPr>
            <a:r>
              <a:rPr lang="en-US" dirty="0" smtClean="0"/>
              <a:t>Existing fiscal reporting standards only call for recognition of contingent liabilities deemed more than 50% likely. This has made guarantees an attractive way for cash-strapped government to transfer value to private actors. Closing this loophole requires quantifiable contingent liabilities to be recognized in balance sheets at their expected value.</a:t>
            </a:r>
          </a:p>
          <a:p>
            <a:endParaRPr lang="en-US" sz="1200" baseline="0" dirty="0" smtClean="0"/>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2</a:t>
            </a:fld>
            <a:endParaRPr lang="en-US" dirty="0"/>
          </a:p>
        </p:txBody>
      </p:sp>
    </p:spTree>
    <p:extLst>
      <p:ext uri="{BB962C8B-B14F-4D97-AF65-F5344CB8AC3E}">
        <p14:creationId xmlns:p14="http://schemas.microsoft.com/office/powerpoint/2010/main" val="2339821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address these weaknesses revealed by the crisis, we approached the revision of the Fiscal Transparency Code with four key objectives in mind:</a:t>
            </a:r>
          </a:p>
          <a:p>
            <a:endParaRPr lang="en-US" dirty="0" smtClean="0"/>
          </a:p>
          <a:p>
            <a:r>
              <a:rPr lang="en-US" dirty="0" smtClean="0"/>
              <a:t>[Read out objectives]</a:t>
            </a:r>
          </a:p>
          <a:p>
            <a:endParaRPr lang="en-US" dirty="0" smtClean="0"/>
          </a:p>
          <a:p>
            <a:r>
              <a:rPr lang="en-US" dirty="0" smtClean="0"/>
              <a:t>This final objective was born out of a growing concern that, with each successive refinement, these international statistical and accounting standards were getting further and further out of reach of the typical low, or even middle, income country.</a:t>
            </a:r>
            <a:endParaRPr lang="en-US" dirty="0"/>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3</a:t>
            </a:fld>
            <a:endParaRPr lang="en-US" dirty="0"/>
          </a:p>
        </p:txBody>
      </p:sp>
    </p:spTree>
    <p:extLst>
      <p:ext uri="{BB962C8B-B14F-4D97-AF65-F5344CB8AC3E}">
        <p14:creationId xmlns:p14="http://schemas.microsoft.com/office/powerpoint/2010/main" val="658849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slides gives you an overview of the structure of the New Fiscal Transparency Code.</a:t>
            </a:r>
          </a:p>
          <a:p>
            <a:endParaRPr lang="en-US" dirty="0" smtClean="0"/>
          </a:p>
          <a:p>
            <a:r>
              <a:rPr lang="en-US" dirty="0" smtClean="0"/>
              <a:t>You can see that the new Code has a very different structure from the old Code. Rather than being organized around different phases of the reporting process, the new Code is organized around three key dimensions of fiscal disclosure:</a:t>
            </a:r>
          </a:p>
          <a:p>
            <a:pPr lvl="0"/>
            <a:r>
              <a:rPr lang="ru-RU" b="1" dirty="0" smtClean="0"/>
              <a:t>Налогово-бюджетные отчеты</a:t>
            </a:r>
            <a:r>
              <a:rPr lang="en-US" dirty="0" smtClean="0"/>
              <a:t> </a:t>
            </a:r>
            <a:r>
              <a:rPr lang="en-US" dirty="0" smtClean="0"/>
              <a:t>in the form of fiscal statistics and accounts; </a:t>
            </a:r>
          </a:p>
          <a:p>
            <a:pPr lvl="0"/>
            <a:r>
              <a:rPr lang="en-US" b="1" dirty="0" smtClean="0"/>
              <a:t>fiscal forecasting</a:t>
            </a:r>
            <a:r>
              <a:rPr lang="en-US" dirty="0" smtClean="0"/>
              <a:t> in the form of fiscal strategies and budgets; and</a:t>
            </a:r>
          </a:p>
          <a:p>
            <a:pPr lvl="0"/>
            <a:r>
              <a:rPr lang="en-US" b="1" dirty="0" smtClean="0"/>
              <a:t>fiscal risk analysis</a:t>
            </a:r>
            <a:r>
              <a:rPr lang="en-US" dirty="0" smtClean="0"/>
              <a:t> in the form of fiscal risk statements and other risk management tools.</a:t>
            </a:r>
          </a:p>
          <a:p>
            <a:endParaRPr lang="en-US" dirty="0" smtClean="0"/>
          </a:p>
          <a:p>
            <a:r>
              <a:rPr lang="en-US" dirty="0" smtClean="0"/>
              <a:t>These three pillars form </a:t>
            </a:r>
          </a:p>
          <a:p>
            <a:pPr marL="228600" indent="-228600">
              <a:buFont typeface="Arial" pitchFamily="34" charset="0"/>
              <a:buChar char="•"/>
            </a:pPr>
            <a:r>
              <a:rPr lang="en-US" dirty="0" smtClean="0"/>
              <a:t>the architecture for the 38 principles and 27 indicators that make up the new Code; as well as</a:t>
            </a:r>
          </a:p>
          <a:p>
            <a:pPr marL="228600" indent="-228600">
              <a:buFont typeface="Arial" pitchFamily="34" charset="0"/>
              <a:buChar char="•"/>
            </a:pPr>
            <a:r>
              <a:rPr lang="en-US" dirty="0" smtClean="0"/>
              <a:t>the headings for the three main chapters of the new Fiscal Transparency Assessment</a:t>
            </a:r>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4</a:t>
            </a:fld>
            <a:endParaRPr lang="en-US" dirty="0"/>
          </a:p>
        </p:txBody>
      </p:sp>
    </p:spTree>
    <p:extLst>
      <p:ext uri="{BB962C8B-B14F-4D97-AF65-F5344CB8AC3E}">
        <p14:creationId xmlns:p14="http://schemas.microsoft.com/office/powerpoint/2010/main" val="3873518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new Code also differs from the old Code in that, rather simply provide a one-size-fits-all set of “best practices”, the new Code differentiates within each of its 38 principles between:</a:t>
            </a:r>
          </a:p>
          <a:p>
            <a:pPr marL="171450" lvl="0" indent="-171450">
              <a:buFont typeface="Arial" pitchFamily="34" charset="0"/>
              <a:buChar char="•"/>
            </a:pPr>
            <a:r>
              <a:rPr lang="en-US" b="1" dirty="0" smtClean="0"/>
              <a:t>basic practice</a:t>
            </a:r>
            <a:r>
              <a:rPr lang="en-US" dirty="0" smtClean="0"/>
              <a:t> would be considered as a minimum achievable by all countries;</a:t>
            </a:r>
          </a:p>
          <a:p>
            <a:pPr marL="171450" lvl="0" indent="-171450">
              <a:buFont typeface="Arial" pitchFamily="34" charset="0"/>
              <a:buChar char="•"/>
            </a:pPr>
            <a:r>
              <a:rPr lang="en-US" b="1" dirty="0" smtClean="0"/>
              <a:t>good practice</a:t>
            </a:r>
            <a:r>
              <a:rPr lang="en-US" dirty="0" smtClean="0"/>
              <a:t> would require more developed institutional, human, and technological capacities; and</a:t>
            </a:r>
          </a:p>
          <a:p>
            <a:pPr marL="171450" lvl="0" indent="-171450">
              <a:buFont typeface="Arial" pitchFamily="34" charset="0"/>
              <a:buChar char="•"/>
            </a:pPr>
            <a:r>
              <a:rPr lang="en-US" b="1" dirty="0" smtClean="0"/>
              <a:t>advanced practice</a:t>
            </a:r>
            <a:r>
              <a:rPr lang="en-US" dirty="0" smtClean="0"/>
              <a:t> would entail full compliance with relevant international standards and be in line with the current “state-of-the-art.”</a:t>
            </a:r>
          </a:p>
          <a:p>
            <a:endParaRPr lang="en-US" dirty="0" smtClean="0"/>
          </a:p>
          <a:p>
            <a:pPr>
              <a:defRPr/>
            </a:pPr>
            <a:r>
              <a:rPr lang="en-US" dirty="0" smtClean="0"/>
              <a:t>This slide illustrates how this more graduated rubric works for the 3 principles related to the coverage of </a:t>
            </a:r>
            <a:r>
              <a:rPr lang="ru-RU" dirty="0" smtClean="0"/>
              <a:t>Налогово-бюджетные отчеты</a:t>
            </a:r>
            <a:r>
              <a:rPr lang="en-US" dirty="0" smtClean="0"/>
              <a:t>.</a:t>
            </a:r>
            <a:endParaRPr lang="en-US" dirty="0" smtClean="0"/>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5</a:t>
            </a:fld>
            <a:endParaRPr lang="en-US" dirty="0"/>
          </a:p>
        </p:txBody>
      </p:sp>
    </p:spTree>
    <p:extLst>
      <p:ext uri="{BB962C8B-B14F-4D97-AF65-F5344CB8AC3E}">
        <p14:creationId xmlns:p14="http://schemas.microsoft.com/office/powerpoint/2010/main" val="2460268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 of the principles</a:t>
            </a:r>
            <a:r>
              <a:rPr lang="en-US" baseline="0" dirty="0" smtClean="0"/>
              <a:t> are then assessed against the basic, good and advanced practices.</a:t>
            </a:r>
          </a:p>
          <a:p>
            <a:endParaRPr lang="en-US" baseline="0" dirty="0" smtClean="0"/>
          </a:p>
          <a:p>
            <a:r>
              <a:rPr lang="en-US" baseline="0" dirty="0" smtClean="0"/>
              <a:t>This allows us to put the overall picture together in a easy to follow heat map – were, predictable, red are the danger spots, and green are the advanced practices.</a:t>
            </a:r>
          </a:p>
          <a:p>
            <a:endParaRPr lang="en-US" dirty="0" smtClean="0"/>
          </a:p>
          <a:p>
            <a:r>
              <a:rPr lang="en-US" dirty="0" smtClean="0"/>
              <a:t>Here is the map for Costa Rica, where you can see that the fiscal reporting and  fiscal forecasting</a:t>
            </a:r>
            <a:r>
              <a:rPr lang="en-US" baseline="0" dirty="0" smtClean="0"/>
              <a:t> </a:t>
            </a:r>
            <a:r>
              <a:rPr lang="en-US" dirty="0" smtClean="0"/>
              <a:t>are generally in a fairly good state – and interestingly,</a:t>
            </a:r>
            <a:r>
              <a:rPr lang="en-US" baseline="0" dirty="0" smtClean="0"/>
              <a:t> the coverage of institutions for the public sector is an advanced practice, despite it only being a middle income country.</a:t>
            </a:r>
          </a:p>
          <a:p>
            <a:endParaRPr lang="en-US" baseline="0" dirty="0" smtClean="0"/>
          </a:p>
          <a:p>
            <a:r>
              <a:rPr lang="en-US" baseline="0" dirty="0" smtClean="0"/>
              <a:t>The area here with the biggest weaknesses relates to understanding of fiscal risks.  This isn’t unusual, because the fiscal risk element is another area where the code extends the boundary of good and advanced practice.</a:t>
            </a:r>
            <a:endParaRPr lang="en-US" dirty="0"/>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6</a:t>
            </a:fld>
            <a:endParaRPr lang="en-US" dirty="0"/>
          </a:p>
        </p:txBody>
      </p:sp>
    </p:spTree>
    <p:extLst>
      <p:ext uri="{BB962C8B-B14F-4D97-AF65-F5344CB8AC3E}">
        <p14:creationId xmlns:p14="http://schemas.microsoft.com/office/powerpoint/2010/main" val="1165870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of the main innovations of the new FTA compared with the old ROSC is the use of a set of quantitative Fiscal Transparency Indicators. </a:t>
            </a:r>
          </a:p>
          <a:p>
            <a:endParaRPr lang="en-US" dirty="0" smtClean="0"/>
          </a:p>
          <a:p>
            <a:r>
              <a:rPr lang="en-US" dirty="0" smtClean="0"/>
              <a:t>The aim of these indicators is to provide countries with a sense of not only the source but also the magnitude of the gaps in their </a:t>
            </a:r>
            <a:r>
              <a:rPr lang="ru-RU" dirty="0" smtClean="0"/>
              <a:t>Налогово-бюджетные отчеты</a:t>
            </a:r>
            <a:r>
              <a:rPr lang="en-US" dirty="0" smtClean="0"/>
              <a:t>.</a:t>
            </a:r>
            <a:endParaRPr lang="en-US" dirty="0" smtClean="0"/>
          </a:p>
          <a:p>
            <a:endParaRPr lang="en-US" dirty="0" smtClean="0"/>
          </a:p>
          <a:p>
            <a:r>
              <a:rPr lang="en-US" dirty="0" smtClean="0"/>
              <a:t>This slide illustrates the value of some of those indicators from</a:t>
            </a:r>
            <a:r>
              <a:rPr lang="en-US" baseline="0" dirty="0" smtClean="0"/>
              <a:t> the Irish assessment</a:t>
            </a:r>
            <a:r>
              <a:rPr lang="en-US" dirty="0" smtClean="0"/>
              <a:t>.</a:t>
            </a:r>
          </a:p>
          <a:p>
            <a:endParaRPr lang="en-US" dirty="0" smtClean="0"/>
          </a:p>
          <a:p>
            <a:r>
              <a:rPr lang="en-US" dirty="0" smtClean="0"/>
              <a:t>While the statistics cover most of the general government, in line with the ESA standards, public</a:t>
            </a:r>
            <a:r>
              <a:rPr lang="en-US" baseline="0" dirty="0" smtClean="0"/>
              <a:t> corporations remain outside of the report.  But the coverage of the finance accounts are much narrower, with a considerable amount of extrabudgetary activity going largely unreported.</a:t>
            </a:r>
          </a:p>
          <a:p>
            <a:endParaRPr lang="en-US" sz="1200" kern="1200" baseline="0" dirty="0" smtClean="0">
              <a:solidFill>
                <a:schemeClr val="tx1"/>
              </a:solidFill>
              <a:effectLst/>
              <a:latin typeface="Arial" charset="0"/>
              <a:ea typeface="+mn-ea"/>
              <a:cs typeface="Arial" charset="0"/>
            </a:endParaRPr>
          </a:p>
          <a:p>
            <a:r>
              <a:rPr lang="en-US" sz="1200" kern="1200" baseline="0" dirty="0" smtClean="0">
                <a:solidFill>
                  <a:schemeClr val="tx1"/>
                </a:solidFill>
                <a:effectLst/>
                <a:latin typeface="Arial" charset="0"/>
                <a:ea typeface="+mn-ea"/>
                <a:cs typeface="Arial" charset="0"/>
              </a:rPr>
              <a:t>And more concerning was the very large amount of assets and liabilities that go unreported.  Overall public sector asset holdings are some 317 </a:t>
            </a:r>
            <a:r>
              <a:rPr lang="ru-RU" sz="1200" kern="1200" baseline="0" dirty="0" smtClean="0">
                <a:solidFill>
                  <a:schemeClr val="tx1"/>
                </a:solidFill>
                <a:effectLst/>
                <a:latin typeface="Arial" charset="0"/>
                <a:ea typeface="+mn-ea"/>
                <a:cs typeface="Arial" charset="0"/>
              </a:rPr>
              <a:t>процента ВВП</a:t>
            </a:r>
            <a:r>
              <a:rPr lang="en-US" sz="1200" kern="1200" baseline="0" dirty="0" smtClean="0">
                <a:solidFill>
                  <a:schemeClr val="tx1"/>
                </a:solidFill>
                <a:effectLst/>
                <a:latin typeface="Arial" charset="0"/>
                <a:ea typeface="+mn-ea"/>
                <a:cs typeface="Arial" charset="0"/>
              </a:rPr>
              <a:t>, </a:t>
            </a:r>
            <a:r>
              <a:rPr lang="en-US" sz="1200" kern="1200" baseline="0" dirty="0" smtClean="0">
                <a:solidFill>
                  <a:schemeClr val="tx1"/>
                </a:solidFill>
                <a:effectLst/>
                <a:latin typeface="Arial" charset="0"/>
                <a:ea typeface="+mn-ea"/>
                <a:cs typeface="Arial" charset="0"/>
              </a:rPr>
              <a:t>and liabilities are 386.  Only a quarter of those liabilities are reported in the finance accounts, and  third of the assets. </a:t>
            </a:r>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7</a:t>
            </a:fld>
            <a:endParaRPr lang="en-US" dirty="0"/>
          </a:p>
        </p:txBody>
      </p:sp>
    </p:spTree>
    <p:extLst>
      <p:ext uri="{BB962C8B-B14F-4D97-AF65-F5344CB8AC3E}">
        <p14:creationId xmlns:p14="http://schemas.microsoft.com/office/powerpoint/2010/main" val="67227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baseline="0" dirty="0" smtClean="0">
                <a:solidFill>
                  <a:schemeClr val="tx1"/>
                </a:solidFill>
                <a:effectLst/>
                <a:latin typeface="Arial" charset="0"/>
                <a:ea typeface="+mn-ea"/>
                <a:cs typeface="Arial" charset="0"/>
              </a:rPr>
              <a:t>The fiscal forecasting and budgeting indicators attempt to get a sense of how realistic a picture the government’s budget gives of what will actually happen.</a:t>
            </a:r>
          </a:p>
          <a:p>
            <a:endParaRPr lang="en-US" sz="1200" kern="1200" baseline="0" dirty="0" smtClean="0">
              <a:solidFill>
                <a:schemeClr val="tx1"/>
              </a:solidFill>
              <a:effectLst/>
              <a:latin typeface="Arial" charset="0"/>
              <a:ea typeface="+mn-ea"/>
              <a:cs typeface="Arial" charset="0"/>
            </a:endParaRPr>
          </a:p>
          <a:p>
            <a:r>
              <a:rPr lang="en-US" sz="1200" kern="1200" baseline="0" dirty="0" smtClean="0">
                <a:solidFill>
                  <a:schemeClr val="tx1"/>
                </a:solidFill>
                <a:effectLst/>
                <a:latin typeface="Arial" charset="0"/>
                <a:ea typeface="+mn-ea"/>
                <a:cs typeface="Arial" charset="0"/>
              </a:rPr>
              <a:t>This example from Bolivia focuses on the annual budget versus outturn for the non-financial public sector.</a:t>
            </a:r>
          </a:p>
          <a:p>
            <a:endParaRPr lang="en-US" sz="1200" kern="1200" baseline="0" dirty="0" smtClean="0">
              <a:solidFill>
                <a:schemeClr val="tx1"/>
              </a:solidFill>
              <a:effectLst/>
              <a:latin typeface="Arial" charset="0"/>
              <a:ea typeface="+mn-ea"/>
              <a:cs typeface="Arial" charset="0"/>
            </a:endParaRPr>
          </a:p>
          <a:p>
            <a:r>
              <a:rPr lang="en-US" sz="1200" kern="1200" baseline="0" dirty="0" smtClean="0">
                <a:solidFill>
                  <a:schemeClr val="tx1"/>
                </a:solidFill>
                <a:effectLst/>
                <a:latin typeface="Arial" charset="0"/>
                <a:ea typeface="+mn-ea"/>
                <a:cs typeface="Arial" charset="0"/>
              </a:rPr>
              <a:t>It provides a very striking example of a budget that isn’t particularly transparent.</a:t>
            </a:r>
          </a:p>
          <a:p>
            <a:endParaRPr lang="en-US" sz="1200" kern="1200" baseline="0" dirty="0" smtClean="0">
              <a:solidFill>
                <a:schemeClr val="tx1"/>
              </a:solidFill>
              <a:effectLst/>
              <a:latin typeface="Arial" charset="0"/>
              <a:ea typeface="+mn-ea"/>
              <a:cs typeface="Arial" charset="0"/>
            </a:endParaRPr>
          </a:p>
          <a:p>
            <a:r>
              <a:rPr lang="en-US" sz="1200" kern="1200" baseline="0" dirty="0" smtClean="0">
                <a:solidFill>
                  <a:schemeClr val="tx1"/>
                </a:solidFill>
                <a:effectLst/>
                <a:latin typeface="Arial" charset="0"/>
                <a:ea typeface="+mn-ea"/>
                <a:cs typeface="Arial" charset="0"/>
              </a:rPr>
              <a:t>There is a track record of being very conservative in forecasting revenues, with an overall underestimate of 41 percent.  This is spread across the various revenue heads, but a large part has to do with hydrocarbons related revenue.</a:t>
            </a:r>
          </a:p>
          <a:p>
            <a:endParaRPr lang="en-US" sz="1200" kern="1200" baseline="0" dirty="0" smtClean="0">
              <a:solidFill>
                <a:schemeClr val="tx1"/>
              </a:solidFill>
              <a:effectLst/>
              <a:latin typeface="Arial" charset="0"/>
              <a:ea typeface="+mn-ea"/>
              <a:cs typeface="Arial" charset="0"/>
            </a:endParaRPr>
          </a:p>
          <a:p>
            <a:r>
              <a:rPr lang="en-US" sz="1200" kern="1200" baseline="0" dirty="0" smtClean="0">
                <a:solidFill>
                  <a:schemeClr val="tx1"/>
                </a:solidFill>
                <a:effectLst/>
                <a:latin typeface="Arial" charset="0"/>
                <a:ea typeface="+mn-ea"/>
                <a:cs typeface="Arial" charset="0"/>
              </a:rPr>
              <a:t>Nevertheless, underestimations of 30 percent are common for tax and operating revenues, and upward of 100 percent for other revenues.</a:t>
            </a:r>
          </a:p>
          <a:p>
            <a:endParaRPr lang="en-US" sz="1200" kern="1200" baseline="0" dirty="0" smtClean="0">
              <a:solidFill>
                <a:schemeClr val="tx1"/>
              </a:solidFill>
              <a:effectLst/>
              <a:latin typeface="Arial" charset="0"/>
              <a:ea typeface="+mn-ea"/>
              <a:cs typeface="Arial" charset="0"/>
            </a:endParaRPr>
          </a:p>
          <a:p>
            <a:r>
              <a:rPr lang="en-US" sz="1200" kern="1200" baseline="0" dirty="0" smtClean="0">
                <a:solidFill>
                  <a:schemeClr val="tx1"/>
                </a:solidFill>
                <a:effectLst/>
                <a:latin typeface="Arial" charset="0"/>
                <a:ea typeface="+mn-ea"/>
                <a:cs typeface="Arial" charset="0"/>
              </a:rPr>
              <a:t>This then translates into a second round of spending through the year, as the underestimated revenues are then spent, though in the case over the previous two years, the spending has been lower than the revenue on average.</a:t>
            </a:r>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8</a:t>
            </a:fld>
            <a:endParaRPr lang="en-US" dirty="0"/>
          </a:p>
        </p:txBody>
      </p:sp>
    </p:spTree>
    <p:extLst>
      <p:ext uri="{BB962C8B-B14F-4D97-AF65-F5344CB8AC3E}">
        <p14:creationId xmlns:p14="http://schemas.microsoft.com/office/powerpoint/2010/main" val="67227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baseline="0" dirty="0" smtClean="0"/>
              <a:t>One comment we have had throughout this process is that the basic/good/advanced approach is a bit arbitrary. Some principles are far more important than other – for instance coverage of institutions  </a:t>
            </a:r>
          </a:p>
          <a:p>
            <a:endParaRPr lang="en-US" baseline="0" dirty="0" smtClean="0"/>
          </a:p>
          <a:p>
            <a:r>
              <a:rPr lang="en-US" baseline="0" dirty="0" smtClean="0"/>
              <a:t>Other principles might be meaningless in some countries, but a big deal in others.  For instance, financial derivatives is my home country are not used, so a poor rating would not be important, whereas in, say Italy where they have been a source of strife, it would be important.</a:t>
            </a:r>
          </a:p>
          <a:p>
            <a:endParaRPr lang="en-US" baseline="0" dirty="0" smtClean="0"/>
          </a:p>
          <a:p>
            <a:r>
              <a:rPr lang="en-US" baseline="0" dirty="0" smtClean="0"/>
              <a:t>For that reason, we have made an effort to combine the results of the assessment of practices with the fiscal vulnerability indicators.</a:t>
            </a:r>
          </a:p>
          <a:p>
            <a:endParaRPr lang="en-US" baseline="0" dirty="0" smtClean="0"/>
          </a:p>
          <a:p>
            <a:r>
              <a:rPr lang="en-US" baseline="0" dirty="0" smtClean="0"/>
              <a:t>This allows us to triangulate on the areas of major concern.  Thus even if a country is meeting good practice – as Ireland is in coverage, if the gaps are sufficiently large, this warrants concern, and will be the focus of one of our limited number of recommendations.</a:t>
            </a:r>
          </a:p>
          <a:p>
            <a:endParaRPr lang="en-US" baseline="0" dirty="0" smtClean="0"/>
          </a:p>
          <a:p>
            <a:r>
              <a:rPr lang="en-US" baseline="0" dirty="0" smtClean="0"/>
              <a:t>Similarly, if the practice was not met, if the importance of the gap was low, the report would not be too concerned.</a:t>
            </a:r>
          </a:p>
          <a:p>
            <a:endParaRPr lang="en-US" baseline="0" dirty="0" smtClean="0"/>
          </a:p>
          <a:p>
            <a:r>
              <a:rPr lang="en-US" baseline="0" dirty="0" smtClean="0"/>
              <a:t>This is another major step up from the old ROSCs, that tended to provide a long, unprioritized list of recommendations.</a:t>
            </a:r>
            <a:endParaRPr lang="en-US" dirty="0" smtClean="0"/>
          </a:p>
          <a:p>
            <a:pPr>
              <a:spcBef>
                <a:spcPts val="0"/>
              </a:spcBef>
            </a:pPr>
            <a:endParaRPr lang="en-US" dirty="0"/>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9</a:t>
            </a:fld>
            <a:endParaRPr lang="en-US" dirty="0"/>
          </a:p>
        </p:txBody>
      </p:sp>
    </p:spTree>
    <p:extLst>
      <p:ext uri="{BB962C8B-B14F-4D97-AF65-F5344CB8AC3E}">
        <p14:creationId xmlns:p14="http://schemas.microsoft.com/office/powerpoint/2010/main" val="30303572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0"/>
          <p:cNvSpPr>
            <a:spLocks noChangeShapeType="1"/>
          </p:cNvSpPr>
          <p:nvPr userDrawn="1"/>
        </p:nvSpPr>
        <p:spPr bwMode="auto">
          <a:xfrm>
            <a:off x="0" y="1612900"/>
            <a:ext cx="9144000" cy="0"/>
          </a:xfrm>
          <a:prstGeom prst="line">
            <a:avLst/>
          </a:prstGeom>
          <a:noFill/>
          <a:ln w="28575">
            <a:solidFill>
              <a:srgbClr val="990000"/>
            </a:solidFill>
            <a:round/>
            <a:headEnd/>
            <a:tailEnd/>
          </a:ln>
          <a:effectLst/>
        </p:spPr>
        <p:txBody>
          <a:bodyPr/>
          <a:lstStyle/>
          <a:p>
            <a:pPr algn="r" eaLnBrk="1" hangingPunct="1">
              <a:spcBef>
                <a:spcPct val="0"/>
              </a:spcBef>
              <a:defRPr/>
            </a:pPr>
            <a:endParaRPr lang="en-US" b="0" dirty="0">
              <a:solidFill>
                <a:srgbClr val="0000FF"/>
              </a:solidFill>
            </a:endParaRPr>
          </a:p>
        </p:txBody>
      </p:sp>
      <p:pic>
        <p:nvPicPr>
          <p:cNvPr id="5" name="Picture 9" descr="webpic"/>
          <p:cNvPicPr>
            <a:picLocks noChangeAspect="1" noChangeArrowheads="1"/>
          </p:cNvPicPr>
          <p:nvPr userDrawn="1"/>
        </p:nvPicPr>
        <p:blipFill>
          <a:blip r:embed="rId2" cstate="print"/>
          <a:srcRect/>
          <a:stretch>
            <a:fillRect/>
          </a:stretch>
        </p:blipFill>
        <p:spPr bwMode="auto">
          <a:xfrm>
            <a:off x="0" y="0"/>
            <a:ext cx="9144000" cy="1600200"/>
          </a:xfrm>
          <a:prstGeom prst="rect">
            <a:avLst/>
          </a:prstGeom>
          <a:noFill/>
          <a:ln w="9525">
            <a:noFill/>
            <a:miter lim="800000"/>
            <a:headEnd/>
            <a:tailEnd/>
          </a:ln>
        </p:spPr>
      </p:pic>
      <p:pic>
        <p:nvPicPr>
          <p:cNvPr id="6" name="Picture 11"/>
          <p:cNvPicPr>
            <a:picLocks noChangeAspect="1" noChangeArrowheads="1"/>
          </p:cNvPicPr>
          <p:nvPr userDrawn="1"/>
        </p:nvPicPr>
        <p:blipFill>
          <a:blip r:embed="rId3" cstate="print"/>
          <a:srcRect/>
          <a:stretch>
            <a:fillRect/>
          </a:stretch>
        </p:blipFill>
        <p:spPr bwMode="auto">
          <a:xfrm>
            <a:off x="3915613" y="5738291"/>
            <a:ext cx="1315553" cy="882231"/>
          </a:xfrm>
          <a:prstGeom prst="rect">
            <a:avLst/>
          </a:prstGeom>
          <a:noFill/>
          <a:ln w="9525">
            <a:noFill/>
            <a:miter lim="800000"/>
            <a:headEnd/>
            <a:tailEnd/>
          </a:ln>
        </p:spPr>
      </p:pic>
      <p:sp>
        <p:nvSpPr>
          <p:cNvPr id="138242" name="Rectangle 2"/>
          <p:cNvSpPr>
            <a:spLocks noGrp="1" noChangeArrowheads="1"/>
          </p:cNvSpPr>
          <p:nvPr>
            <p:ph type="ctrTitle"/>
          </p:nvPr>
        </p:nvSpPr>
        <p:spPr>
          <a:xfrm>
            <a:off x="685800" y="1600200"/>
            <a:ext cx="7772400" cy="1470025"/>
          </a:xfrm>
        </p:spPr>
        <p:txBody>
          <a:bodyPr/>
          <a:lstStyle>
            <a:lvl1pPr>
              <a:defRPr>
                <a:solidFill>
                  <a:schemeClr val="accent2"/>
                </a:solidFill>
              </a:defRPr>
            </a:lvl1pPr>
          </a:lstStyle>
          <a:p>
            <a:r>
              <a:rPr lang="en-US"/>
              <a:t>Click to edit Master title style</a:t>
            </a:r>
          </a:p>
        </p:txBody>
      </p:sp>
      <p:sp>
        <p:nvSpPr>
          <p:cNvPr id="138243" name="Rectangle 3"/>
          <p:cNvSpPr>
            <a:spLocks noGrp="1" noChangeArrowheads="1"/>
          </p:cNvSpPr>
          <p:nvPr>
            <p:ph type="subTitle" idx="1"/>
          </p:nvPr>
        </p:nvSpPr>
        <p:spPr>
          <a:xfrm>
            <a:off x="1371600" y="3505200"/>
            <a:ext cx="6400800" cy="1752600"/>
          </a:xfrm>
        </p:spPr>
        <p:txBody>
          <a:bodyPr/>
          <a:lstStyle>
            <a:lvl1pPr marL="0" indent="0" algn="ctr">
              <a:buFontTx/>
              <a:buNone/>
              <a:defRPr>
                <a:solidFill>
                  <a:srgbClr val="CC6600"/>
                </a:solidFill>
              </a:defRPr>
            </a:lvl1pPr>
          </a:lstStyle>
          <a:p>
            <a:r>
              <a:rPr lang="en-US"/>
              <a:t>Click to edit Master subtitle style</a:t>
            </a:r>
          </a:p>
        </p:txBody>
      </p:sp>
      <p:sp>
        <p:nvSpPr>
          <p:cNvPr id="7" name="Rectangle 4"/>
          <p:cNvSpPr>
            <a:spLocks noGrp="1" noChangeArrowheads="1"/>
          </p:cNvSpPr>
          <p:nvPr>
            <p:ph type="dt" sz="half" idx="10"/>
          </p:nvPr>
        </p:nvSpPr>
        <p:spPr/>
        <p:txBody>
          <a:bodyPr/>
          <a:lstStyle>
            <a:lvl1pPr>
              <a:defRPr/>
            </a:lvl1pPr>
          </a:lstStyle>
          <a:p>
            <a:pPr>
              <a:defRPr/>
            </a:pPr>
            <a:fld id="{76D58715-F247-4466-9586-FE23B4293013}" type="datetime1">
              <a:rPr lang="en-US" smtClean="0"/>
              <a:pPr>
                <a:defRPr/>
              </a:pPr>
              <a:t>6/22/2016</a:t>
            </a:fld>
            <a:endParaRPr lang="en-US" dirty="0"/>
          </a:p>
        </p:txBody>
      </p:sp>
      <p:sp>
        <p:nvSpPr>
          <p:cNvPr id="8" name="Rectangle 6"/>
          <p:cNvSpPr>
            <a:spLocks noGrp="1" noChangeArrowheads="1"/>
          </p:cNvSpPr>
          <p:nvPr>
            <p:ph type="sldNum" sz="quarter" idx="11"/>
          </p:nvPr>
        </p:nvSpPr>
        <p:spPr>
          <a:xfrm>
            <a:off x="6553200" y="6245225"/>
            <a:ext cx="2133600" cy="476250"/>
          </a:xfrm>
        </p:spPr>
        <p:txBody>
          <a:bodyPr/>
          <a:lstStyle>
            <a:lvl1pPr>
              <a:defRPr sz="1400" b="0">
                <a:solidFill>
                  <a:schemeClr val="tx1"/>
                </a:solidFill>
              </a:defRPr>
            </a:lvl1pPr>
          </a:lstStyle>
          <a:p>
            <a:pPr>
              <a:defRPr/>
            </a:pPr>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95E84D8F-BCC9-4914-9A66-F16DF5E641A3}" type="datetime1">
              <a:rPr lang="en-US" smtClean="0"/>
              <a:pPr>
                <a:defRPr/>
              </a:pPr>
              <a:t>6/22/2016</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3D2F35A6-39C6-4B23-BE02-D3F3183FFD7D}"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
            <a:ext cx="2057400" cy="6049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019800" cy="6049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70DAF30-2324-4744-90B8-C209C0A6973D}" type="datetime1">
              <a:rPr lang="en-US" smtClean="0"/>
              <a:pPr>
                <a:defRPr/>
              </a:pPr>
              <a:t>6/22/2016</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BBDE2409-82F5-4F6B-8709-73BBA561B312}"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71600"/>
            <a:ext cx="8229600" cy="4754563"/>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fld id="{CEC4AAA7-1EC1-4351-9393-19E076B88FA8}" type="datetime1">
              <a:rPr lang="en-US" smtClean="0"/>
              <a:pPr>
                <a:defRPr/>
              </a:pPr>
              <a:t>6/22/2016</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E631C322-26C0-4973-B24B-58450906D3E3}"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76200"/>
            <a:ext cx="7467600" cy="10668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371600"/>
            <a:ext cx="4038600" cy="2300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371600"/>
            <a:ext cx="4038600" cy="2300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824288"/>
            <a:ext cx="4038600" cy="2301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824288"/>
            <a:ext cx="4038600" cy="2301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C897077C-BF69-440B-A11A-38B7A1D58E80}" type="datetime1">
              <a:rPr lang="en-US" smtClean="0"/>
              <a:pPr>
                <a:defRPr/>
              </a:pPr>
              <a:t>6/22/2016</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fld id="{B456E41F-D730-4460-A095-8E441A0F5304}"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76200"/>
            <a:ext cx="8229600" cy="6049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89786BB6-8E3C-4C37-9E3D-637A3A3F6141}" type="datetime1">
              <a:rPr lang="en-US" smtClean="0"/>
              <a:pPr>
                <a:defRPr/>
              </a:pPr>
              <a:t>6/22/2016</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fld id="{518A27A8-29AF-4DFD-9EE8-0FECFA2F62A0}"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71600"/>
            <a:ext cx="4038600" cy="4754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54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smtClean="0"/>
            </a:lvl1pPr>
          </a:lstStyle>
          <a:p>
            <a:pPr>
              <a:defRPr/>
            </a:pPr>
            <a:fld id="{D6842BDA-8387-46E1-BA5F-9E44F9BA7782}" type="datetime1">
              <a:rPr lang="en-US" smtClean="0"/>
              <a:pPr>
                <a:defRPr/>
              </a:pPr>
              <a:t>6/22/2016</a:t>
            </a:fld>
            <a:endParaRPr lang="en-US" dirty="0"/>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pPr>
              <a:defRPr/>
            </a:pPr>
            <a:endParaRPr lang="en-US" dirty="0"/>
          </a:p>
        </p:txBody>
      </p:sp>
      <p:sp>
        <p:nvSpPr>
          <p:cNvPr id="7" name="Slide Number Placeholder 6"/>
          <p:cNvSpPr>
            <a:spLocks noGrp="1"/>
          </p:cNvSpPr>
          <p:nvPr>
            <p:ph type="sldNum" sz="quarter" idx="12"/>
          </p:nvPr>
        </p:nvSpPr>
        <p:spPr>
          <a:xfrm>
            <a:off x="6705600" y="6381750"/>
            <a:ext cx="2133600" cy="476250"/>
          </a:xfrm>
        </p:spPr>
        <p:txBody>
          <a:bodyPr/>
          <a:lstStyle>
            <a:lvl1pPr>
              <a:defRPr/>
            </a:lvl1pPr>
          </a:lstStyle>
          <a:p>
            <a:fld id="{A0AE2223-78B1-442A-9FF9-89E91986ABF4}"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6D7FDED-8FB5-4F5B-88ED-44889FBC5CCC}" type="datetime1">
              <a:rPr lang="en-US" smtClean="0"/>
              <a:pPr>
                <a:defRPr/>
              </a:pPr>
              <a:t>6/22/2016</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7199FE57-B04B-4B7C-816D-A15AF53620B8}"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E895C0E-D2F5-433E-BC2F-8FE6522A9B7A}" type="datetime1">
              <a:rPr lang="en-US" smtClean="0"/>
              <a:pPr>
                <a:defRPr/>
              </a:pPr>
              <a:t>6/22/2016</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EED890B0-7E9D-4D94-9CDC-887F82336ECB}"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D2B7AA75-9CDE-43C6-AB7F-01D5C73337A7}" type="datetime1">
              <a:rPr lang="en-US" smtClean="0"/>
              <a:pPr>
                <a:defRPr/>
              </a:pPr>
              <a:t>6/22/2016</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748A304A-2A52-4088-8CAF-2E75BA7CCCF9}"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4DACD866-9FB5-406D-8631-0F1330BE36C0}" type="datetime1">
              <a:rPr lang="en-US" smtClean="0"/>
              <a:pPr>
                <a:defRPr/>
              </a:pPr>
              <a:t>6/22/2016</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fld id="{7DEE71F4-BD95-4845-9E24-D67667EF0E0F}"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3EE81C51-4156-4A50-A512-153AA3057CC5}" type="datetime1">
              <a:rPr lang="en-US" smtClean="0"/>
              <a:pPr>
                <a:defRPr/>
              </a:pPr>
              <a:t>6/22/2016</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fld id="{60B17803-2800-4867-BEDA-65382B359458}"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EFF3359-38D8-4ACF-893C-04D0D3711905}" type="datetime1">
              <a:rPr lang="en-US" smtClean="0"/>
              <a:pPr>
                <a:defRPr/>
              </a:pPr>
              <a:t>6/22/2016</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fld id="{FA83155D-84CD-48C0-9F06-F0DF4E61ABC8}"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5EE8953-8FC4-4EF3-86BD-DD17A4A44253}" type="datetime1">
              <a:rPr lang="en-US" smtClean="0"/>
              <a:pPr>
                <a:defRPr/>
              </a:pPr>
              <a:t>6/22/2016</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4D058960-875C-4DF9-BBA4-AFD8153C16DD}"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81CC637-0F2D-40CE-9CFE-D70E87D0F592}" type="datetime1">
              <a:rPr lang="en-US" smtClean="0"/>
              <a:pPr>
                <a:defRPr/>
              </a:pPr>
              <a:t>6/22/2016</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4C191687-06A5-4701-B6D2-8EBA4AB424C2}"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76200"/>
            <a:ext cx="74676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371600"/>
            <a:ext cx="8229600" cy="4754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spcBef>
                <a:spcPct val="0"/>
              </a:spcBef>
              <a:defRPr sz="1400" b="0">
                <a:solidFill>
                  <a:schemeClr val="tx1"/>
                </a:solidFill>
              </a:defRPr>
            </a:lvl1pPr>
          </a:lstStyle>
          <a:p>
            <a:pPr>
              <a:defRPr/>
            </a:pPr>
            <a:fld id="{68C8343F-3D84-4682-A9E5-D6EE1187E7B4}" type="datetime1">
              <a:rPr lang="en-US" smtClean="0"/>
              <a:pPr>
                <a:defRPr/>
              </a:pPr>
              <a:t>6/22/2016</a:t>
            </a:fld>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spcBef>
                <a:spcPct val="0"/>
              </a:spcBef>
              <a:defRPr sz="1400" b="0">
                <a:solidFill>
                  <a:schemeClr val="tx1"/>
                </a:solidFill>
              </a:defRPr>
            </a:lvl1pPr>
          </a:lstStyle>
          <a:p>
            <a:pPr>
              <a:defRPr/>
            </a:pPr>
            <a:endParaRPr lang="en-US" dirty="0"/>
          </a:p>
        </p:txBody>
      </p:sp>
      <p:sp>
        <p:nvSpPr>
          <p:cNvPr id="1030" name="Rectangle 6"/>
          <p:cNvSpPr>
            <a:spLocks noGrp="1" noChangeArrowheads="1"/>
          </p:cNvSpPr>
          <p:nvPr>
            <p:ph type="sldNum" sz="quarter" idx="4"/>
          </p:nvPr>
        </p:nvSpPr>
        <p:spPr bwMode="auto">
          <a:xfrm>
            <a:off x="67056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defRPr sz="1600">
                <a:solidFill>
                  <a:schemeClr val="bg1"/>
                </a:solidFill>
              </a:defRPr>
            </a:lvl1pPr>
          </a:lstStyle>
          <a:p>
            <a:fld id="{93240BDF-807B-469F-AA9A-587A43BB6CE8}" type="slidenum">
              <a:rPr lang="en-US"/>
              <a:pPr/>
              <a:t>‹#›</a:t>
            </a:fld>
            <a:endParaRPr lang="en-US" dirty="0"/>
          </a:p>
        </p:txBody>
      </p:sp>
      <p:pic>
        <p:nvPicPr>
          <p:cNvPr id="1031" name="Picture 8" descr="fadlogo2"/>
          <p:cNvPicPr>
            <a:picLocks noChangeAspect="1" noChangeArrowheads="1"/>
          </p:cNvPicPr>
          <p:nvPr/>
        </p:nvPicPr>
        <p:blipFill>
          <a:blip r:embed="rId17" cstate="print"/>
          <a:srcRect/>
          <a:stretch>
            <a:fillRect/>
          </a:stretch>
        </p:blipFill>
        <p:spPr bwMode="auto">
          <a:xfrm>
            <a:off x="8001000" y="0"/>
            <a:ext cx="1143000" cy="1143000"/>
          </a:xfrm>
          <a:prstGeom prst="rect">
            <a:avLst/>
          </a:prstGeom>
          <a:noFill/>
          <a:ln w="9525">
            <a:noFill/>
            <a:miter lim="800000"/>
            <a:headEnd/>
            <a:tailEnd/>
          </a:ln>
        </p:spPr>
      </p:pic>
      <p:sp>
        <p:nvSpPr>
          <p:cNvPr id="1033" name="Line 9"/>
          <p:cNvSpPr>
            <a:spLocks noChangeShapeType="1"/>
          </p:cNvSpPr>
          <p:nvPr/>
        </p:nvSpPr>
        <p:spPr bwMode="auto">
          <a:xfrm>
            <a:off x="0" y="1143000"/>
            <a:ext cx="9144000" cy="0"/>
          </a:xfrm>
          <a:prstGeom prst="line">
            <a:avLst/>
          </a:prstGeom>
          <a:noFill/>
          <a:ln w="28575">
            <a:solidFill>
              <a:srgbClr val="990000"/>
            </a:solidFill>
            <a:round/>
            <a:headEnd/>
            <a:tailEnd/>
          </a:ln>
          <a:effectLst/>
        </p:spPr>
        <p:txBody>
          <a:bodyPr/>
          <a:lstStyle/>
          <a:p>
            <a:pPr algn="r" eaLnBrk="1" hangingPunct="1">
              <a:spcBef>
                <a:spcPct val="0"/>
              </a:spcBef>
              <a:defRPr/>
            </a:pPr>
            <a:endParaRPr lang="en-US" b="0" dirty="0">
              <a:solidFill>
                <a:srgbClr val="0000FF"/>
              </a:solidFill>
            </a:endParaRPr>
          </a:p>
        </p:txBody>
      </p:sp>
    </p:spTree>
  </p:cSld>
  <p:clrMap bg1="lt1" tx1="dk1" bg2="lt2" tx2="dk2" accent1="accent1" accent2="accent2" accent3="accent3" accent4="accent4" accent5="accent5" accent6="accent6" hlink="hlink" folHlink="folHlink"/>
  <p:sldLayoutIdLst>
    <p:sldLayoutId id="2147483734"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Lst>
  <p:hf hdr="0" ftr="0" dt="0"/>
  <p:txStyles>
    <p:titleStyle>
      <a:lvl1pPr algn="l" rtl="0" eaLnBrk="0" fontAlgn="base" hangingPunct="0">
        <a:spcBef>
          <a:spcPct val="0"/>
        </a:spcBef>
        <a:spcAft>
          <a:spcPct val="0"/>
        </a:spcAft>
        <a:defRPr sz="2800" b="1">
          <a:solidFill>
            <a:srgbClr val="990000"/>
          </a:solidFill>
          <a:latin typeface="+mj-lt"/>
          <a:ea typeface="+mj-ea"/>
          <a:cs typeface="+mj-cs"/>
        </a:defRPr>
      </a:lvl1pPr>
      <a:lvl2pPr algn="l" rtl="0" eaLnBrk="0" fontAlgn="base" hangingPunct="0">
        <a:spcBef>
          <a:spcPct val="0"/>
        </a:spcBef>
        <a:spcAft>
          <a:spcPct val="0"/>
        </a:spcAft>
        <a:defRPr sz="2800" b="1">
          <a:solidFill>
            <a:srgbClr val="990000"/>
          </a:solidFill>
          <a:latin typeface="Arial" charset="0"/>
          <a:cs typeface="Arial" charset="0"/>
        </a:defRPr>
      </a:lvl2pPr>
      <a:lvl3pPr algn="l" rtl="0" eaLnBrk="0" fontAlgn="base" hangingPunct="0">
        <a:spcBef>
          <a:spcPct val="0"/>
        </a:spcBef>
        <a:spcAft>
          <a:spcPct val="0"/>
        </a:spcAft>
        <a:defRPr sz="2800" b="1">
          <a:solidFill>
            <a:srgbClr val="990000"/>
          </a:solidFill>
          <a:latin typeface="Arial" charset="0"/>
          <a:cs typeface="Arial" charset="0"/>
        </a:defRPr>
      </a:lvl3pPr>
      <a:lvl4pPr algn="l" rtl="0" eaLnBrk="0" fontAlgn="base" hangingPunct="0">
        <a:spcBef>
          <a:spcPct val="0"/>
        </a:spcBef>
        <a:spcAft>
          <a:spcPct val="0"/>
        </a:spcAft>
        <a:defRPr sz="2800" b="1">
          <a:solidFill>
            <a:srgbClr val="990000"/>
          </a:solidFill>
          <a:latin typeface="Arial" charset="0"/>
          <a:cs typeface="Arial" charset="0"/>
        </a:defRPr>
      </a:lvl4pPr>
      <a:lvl5pPr algn="l" rtl="0" eaLnBrk="0" fontAlgn="base" hangingPunct="0">
        <a:spcBef>
          <a:spcPct val="0"/>
        </a:spcBef>
        <a:spcAft>
          <a:spcPct val="0"/>
        </a:spcAft>
        <a:defRPr sz="2800" b="1">
          <a:solidFill>
            <a:srgbClr val="990000"/>
          </a:solidFill>
          <a:latin typeface="Arial" charset="0"/>
          <a:cs typeface="Arial" charset="0"/>
        </a:defRPr>
      </a:lvl5pPr>
      <a:lvl6pPr marL="457200" algn="l" rtl="0" fontAlgn="base">
        <a:spcBef>
          <a:spcPct val="0"/>
        </a:spcBef>
        <a:spcAft>
          <a:spcPct val="0"/>
        </a:spcAft>
        <a:defRPr sz="3600">
          <a:solidFill>
            <a:srgbClr val="990000"/>
          </a:solidFill>
          <a:latin typeface="Arial" charset="0"/>
          <a:cs typeface="Arial" charset="0"/>
        </a:defRPr>
      </a:lvl6pPr>
      <a:lvl7pPr marL="914400" algn="l" rtl="0" fontAlgn="base">
        <a:spcBef>
          <a:spcPct val="0"/>
        </a:spcBef>
        <a:spcAft>
          <a:spcPct val="0"/>
        </a:spcAft>
        <a:defRPr sz="3600">
          <a:solidFill>
            <a:srgbClr val="990000"/>
          </a:solidFill>
          <a:latin typeface="Arial" charset="0"/>
          <a:cs typeface="Arial" charset="0"/>
        </a:defRPr>
      </a:lvl7pPr>
      <a:lvl8pPr marL="1371600" algn="l" rtl="0" fontAlgn="base">
        <a:spcBef>
          <a:spcPct val="0"/>
        </a:spcBef>
        <a:spcAft>
          <a:spcPct val="0"/>
        </a:spcAft>
        <a:defRPr sz="3600">
          <a:solidFill>
            <a:srgbClr val="990000"/>
          </a:solidFill>
          <a:latin typeface="Arial" charset="0"/>
          <a:cs typeface="Arial" charset="0"/>
        </a:defRPr>
      </a:lvl8pPr>
      <a:lvl9pPr marL="1828800" algn="l" rtl="0" fontAlgn="base">
        <a:spcBef>
          <a:spcPct val="0"/>
        </a:spcBef>
        <a:spcAft>
          <a:spcPct val="0"/>
        </a:spcAft>
        <a:defRPr sz="3600">
          <a:solidFill>
            <a:srgbClr val="990000"/>
          </a:solidFill>
          <a:latin typeface="Arial" charset="0"/>
          <a:cs typeface="Arial" charset="0"/>
        </a:defRPr>
      </a:lvl9pPr>
    </p:titleStyle>
    <p:bodyStyle>
      <a:lvl1pPr marL="342900" indent="-342900" algn="l" rtl="0" eaLnBrk="0" fontAlgn="base" hangingPunct="0">
        <a:spcBef>
          <a:spcPct val="20000"/>
        </a:spcBef>
        <a:spcAft>
          <a:spcPct val="0"/>
        </a:spcAft>
        <a:buChar char="•"/>
        <a:defRPr sz="3200" b="1">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a:solidFill>
            <a:srgbClr val="990000"/>
          </a:solidFill>
          <a:latin typeface="+mn-lt"/>
          <a:cs typeface="+mn-cs"/>
        </a:defRPr>
      </a:lvl2pPr>
      <a:lvl3pPr marL="1143000" indent="-228600" algn="l" rtl="0" eaLnBrk="0" fontAlgn="base" hangingPunct="0">
        <a:spcBef>
          <a:spcPct val="20000"/>
        </a:spcBef>
        <a:spcAft>
          <a:spcPct val="0"/>
        </a:spcAft>
        <a:buChar char="•"/>
        <a:defRPr sz="2400">
          <a:solidFill>
            <a:schemeClr val="accent2"/>
          </a:solidFill>
          <a:latin typeface="+mn-lt"/>
          <a:cs typeface="+mn-cs"/>
        </a:defRPr>
      </a:lvl3pPr>
      <a:lvl4pPr marL="1600200" indent="-228600" algn="l" rtl="0" eaLnBrk="0" fontAlgn="base" hangingPunct="0">
        <a:spcBef>
          <a:spcPct val="20000"/>
        </a:spcBef>
        <a:spcAft>
          <a:spcPct val="0"/>
        </a:spcAft>
        <a:buChar char="–"/>
        <a:defRPr sz="2000">
          <a:solidFill>
            <a:srgbClr val="CC6600"/>
          </a:solidFill>
          <a:latin typeface="+mn-lt"/>
          <a:cs typeface="+mn-cs"/>
        </a:defRPr>
      </a:lvl4pPr>
      <a:lvl5pPr marL="2057400" indent="-228600" algn="l" rtl="0" eaLnBrk="0" fontAlgn="base" hangingPunct="0">
        <a:spcBef>
          <a:spcPct val="20000"/>
        </a:spcBef>
        <a:spcAft>
          <a:spcPct val="0"/>
        </a:spcAft>
        <a:buChar char="»"/>
        <a:defRPr sz="2000">
          <a:solidFill>
            <a:schemeClr val="accent2"/>
          </a:solidFill>
          <a:latin typeface="+mn-lt"/>
          <a:cs typeface="+mn-cs"/>
        </a:defRPr>
      </a:lvl5pPr>
      <a:lvl6pPr marL="2514600" indent="-228600" algn="l" rtl="0" fontAlgn="base">
        <a:spcBef>
          <a:spcPct val="20000"/>
        </a:spcBef>
        <a:spcAft>
          <a:spcPct val="0"/>
        </a:spcAft>
        <a:buChar char="»"/>
        <a:defRPr sz="2000">
          <a:solidFill>
            <a:schemeClr val="accent2"/>
          </a:solidFill>
          <a:latin typeface="+mn-lt"/>
          <a:cs typeface="+mn-cs"/>
        </a:defRPr>
      </a:lvl6pPr>
      <a:lvl7pPr marL="2971800" indent="-228600" algn="l" rtl="0" fontAlgn="base">
        <a:spcBef>
          <a:spcPct val="20000"/>
        </a:spcBef>
        <a:spcAft>
          <a:spcPct val="0"/>
        </a:spcAft>
        <a:buChar char="»"/>
        <a:defRPr sz="2000">
          <a:solidFill>
            <a:schemeClr val="accent2"/>
          </a:solidFill>
          <a:latin typeface="+mn-lt"/>
          <a:cs typeface="+mn-cs"/>
        </a:defRPr>
      </a:lvl7pPr>
      <a:lvl8pPr marL="3429000" indent="-228600" algn="l" rtl="0" fontAlgn="base">
        <a:spcBef>
          <a:spcPct val="20000"/>
        </a:spcBef>
        <a:spcAft>
          <a:spcPct val="0"/>
        </a:spcAft>
        <a:buChar char="»"/>
        <a:defRPr sz="2000">
          <a:solidFill>
            <a:schemeClr val="accent2"/>
          </a:solidFill>
          <a:latin typeface="+mn-lt"/>
          <a:cs typeface="+mn-cs"/>
        </a:defRPr>
      </a:lvl8pPr>
      <a:lvl9pPr marL="3886200" indent="-228600" algn="l" rtl="0" fontAlgn="base">
        <a:spcBef>
          <a:spcPct val="20000"/>
        </a:spcBef>
        <a:spcAft>
          <a:spcPct val="0"/>
        </a:spcAft>
        <a:buChar char="»"/>
        <a:defRPr sz="2000">
          <a:solidFill>
            <a:schemeClr val="accent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Grp="1" noChangeArrowheads="1"/>
          </p:cNvSpPr>
          <p:nvPr>
            <p:ph type="ctrTitle"/>
          </p:nvPr>
        </p:nvSpPr>
        <p:spPr>
          <a:xfrm>
            <a:off x="685800" y="2035175"/>
            <a:ext cx="7772400" cy="1470025"/>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cene3d>
              <a:camera prst="obliqueTopLeft"/>
              <a:lightRig rig="threePt" dir="t"/>
            </a:scene3d>
            <a:sp3d extrusionH="57150">
              <a:bevelT w="38100" h="38100"/>
            </a:sp3d>
          </a:bodyPr>
          <a:lstStyle/>
          <a:p>
            <a:pPr algn="ctr" eaLnBrk="1" hangingPunct="1"/>
            <a:r>
              <a:rPr lang="ru-RU" sz="3200" dirty="0" smtClean="0">
                <a:solidFill>
                  <a:srgbClr val="800000"/>
                </a:solidFill>
              </a:rPr>
              <a:t>Кодекс налогово-бюджетной прозрачности и оценка налогово-бюджетной прозрачности</a:t>
            </a:r>
            <a:endParaRPr lang="ru-RU" sz="3200" dirty="0" smtClean="0">
              <a:solidFill>
                <a:schemeClr val="accent1"/>
              </a:solidFill>
            </a:endParaRPr>
          </a:p>
        </p:txBody>
      </p:sp>
      <p:sp>
        <p:nvSpPr>
          <p:cNvPr id="6" name="Rectangle 6"/>
          <p:cNvSpPr>
            <a:spLocks noGrp="1" noChangeArrowheads="1"/>
          </p:cNvSpPr>
          <p:nvPr>
            <p:ph type="subTitle" idx="1"/>
          </p:nvPr>
        </p:nvSpPr>
        <p:spPr>
          <a:xfrm>
            <a:off x="1371600" y="3581400"/>
            <a:ext cx="6400800" cy="1447800"/>
          </a:xfrm>
          <a:effectLst/>
        </p:spPr>
        <p:txBody>
          <a:bodyPr>
            <a:scene3d>
              <a:camera prst="orthographicFront"/>
              <a:lightRig rig="threePt" dir="t"/>
            </a:scene3d>
            <a:sp3d extrusionH="57150">
              <a:bevelT w="38100" h="38100"/>
            </a:sp3d>
          </a:bodyPr>
          <a:lstStyle/>
          <a:p>
            <a:pPr lvl="0">
              <a:defRPr/>
            </a:pPr>
            <a:r>
              <a:rPr lang="ru-RU" sz="2400" b="0" dirty="0">
                <a:solidFill>
                  <a:srgbClr val="002060"/>
                </a:solidFill>
              </a:rPr>
              <a:t>Джоанн </a:t>
            </a:r>
            <a:r>
              <a:rPr lang="ru-RU" sz="2400" b="0" dirty="0">
                <a:solidFill>
                  <a:srgbClr val="002060"/>
                </a:solidFill>
              </a:rPr>
              <a:t>Зайвальд</a:t>
            </a:r>
            <a:endParaRPr lang="ru-RU" sz="2400" b="0" dirty="0">
              <a:solidFill>
                <a:srgbClr val="002060"/>
              </a:solidFill>
            </a:endParaRPr>
          </a:p>
          <a:p>
            <a:pPr eaLnBrk="1" hangingPunct="1">
              <a:lnSpc>
                <a:spcPct val="80000"/>
              </a:lnSpc>
            </a:pPr>
            <a:endParaRPr lang="ru-RU" sz="2000" dirty="0" smtClean="0">
              <a:solidFill>
                <a:srgbClr val="000066"/>
              </a:solidFill>
            </a:endParaRPr>
          </a:p>
          <a:p>
            <a:pPr eaLnBrk="1" hangingPunct="1">
              <a:lnSpc>
                <a:spcPct val="80000"/>
              </a:lnSpc>
            </a:pPr>
            <a:endParaRPr lang="ru-RU" sz="2000" dirty="0" smtClean="0">
              <a:solidFill>
                <a:srgbClr val="996600"/>
              </a:solidFill>
            </a:endParaRPr>
          </a:p>
          <a:p>
            <a:pPr eaLnBrk="1" hangingPunct="1">
              <a:lnSpc>
                <a:spcPct val="80000"/>
              </a:lnSpc>
            </a:pPr>
            <a:r>
              <a:rPr lang="ru-RU" sz="2000" dirty="0" smtClean="0">
                <a:solidFill>
                  <a:srgbClr val="996600"/>
                </a:solidFill>
              </a:rPr>
              <a:t>Любляна, 29 июня 2016 г.</a:t>
            </a:r>
            <a:endParaRPr lang="ru-RU" sz="2000" dirty="0" smtClean="0">
              <a:solidFill>
                <a:srgbClr val="9966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7924800" cy="1066800"/>
          </a:xfrm>
        </p:spPr>
        <p:txBody>
          <a:bodyPr/>
          <a:lstStyle/>
          <a:p>
            <a:r>
              <a:rPr lang="ru-RU" sz="2400" dirty="0" smtClean="0"/>
              <a:t>III</a:t>
            </a:r>
            <a:r>
              <a:rPr lang="ru-RU" sz="2400" dirty="0"/>
              <a:t>. Новая оценка налогово-бюджетной прозрачности: </a:t>
            </a:r>
            <a:r>
              <a:rPr lang="ru-RU" sz="2400" dirty="0" smtClean="0"/>
              <a:t/>
            </a:r>
            <a:br>
              <a:rPr lang="ru-RU" sz="2400" dirty="0" smtClean="0"/>
            </a:br>
            <a:r>
              <a:rPr lang="ru-RU" sz="2400" b="0" dirty="0" smtClean="0">
                <a:solidFill>
                  <a:srgbClr val="000066"/>
                </a:solidFill>
              </a:rPr>
              <a:t>e. Последовательный план действий</a:t>
            </a:r>
            <a:endParaRPr lang="ru-RU" sz="2400" dirty="0">
              <a:solidFill>
                <a:srgbClr val="000066"/>
              </a:solidFill>
            </a:endParaRPr>
          </a:p>
        </p:txBody>
      </p:sp>
      <p:sp>
        <p:nvSpPr>
          <p:cNvPr id="4" name="Slide Number Placeholder 3"/>
          <p:cNvSpPr>
            <a:spLocks noGrp="1"/>
          </p:cNvSpPr>
          <p:nvPr>
            <p:ph type="sldNum" sz="quarter" idx="12"/>
          </p:nvPr>
        </p:nvSpPr>
        <p:spPr>
          <a:xfrm>
            <a:off x="6705600" y="6457950"/>
            <a:ext cx="2133600" cy="476250"/>
          </a:xfrm>
        </p:spPr>
        <p:txBody>
          <a:bodyPr/>
          <a:lstStyle/>
          <a:p>
            <a:fld id="{7199FE57-B04B-4B7C-816D-A15AF53620B8}" type="slidenum">
              <a:rPr lang="ru-RU" smtClean="0"/>
              <a:pPr/>
              <a:t>10</a:t>
            </a:fld>
            <a:endParaRPr lang="ru-RU" dirty="0"/>
          </a:p>
        </p:txBody>
      </p:sp>
      <p:sp>
        <p:nvSpPr>
          <p:cNvPr id="6" name="TextBox 5"/>
          <p:cNvSpPr txBox="1"/>
          <p:nvPr/>
        </p:nvSpPr>
        <p:spPr>
          <a:xfrm>
            <a:off x="322574" y="1371600"/>
            <a:ext cx="8506111" cy="369332"/>
          </a:xfrm>
          <a:prstGeom prst="rect">
            <a:avLst/>
          </a:prstGeom>
          <a:noFill/>
        </p:spPr>
        <p:txBody>
          <a:bodyPr wrap="none" rtlCol="0">
            <a:spAutoFit/>
          </a:bodyPr>
          <a:lstStyle/>
          <a:p>
            <a:pPr algn="ctr">
              <a:spcBef>
                <a:spcPts val="0"/>
              </a:spcBef>
            </a:pPr>
            <a:r>
              <a:rPr lang="ru-RU" sz="1800" dirty="0" smtClean="0">
                <a:solidFill>
                  <a:srgbClr val="000000"/>
                </a:solidFill>
              </a:rPr>
              <a:t>План действий в области налогово-бюджетной прозрачности Ирландии</a:t>
            </a:r>
            <a:endParaRPr lang="ru-RU" sz="1800" dirty="0" smtClean="0">
              <a:solidFill>
                <a:srgbClr val="000000"/>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2848971024"/>
              </p:ext>
            </p:extLst>
          </p:nvPr>
        </p:nvGraphicFramePr>
        <p:xfrm>
          <a:off x="304800" y="1905000"/>
          <a:ext cx="8610601" cy="4750352"/>
        </p:xfrm>
        <a:graphic>
          <a:graphicData uri="http://schemas.openxmlformats.org/drawingml/2006/table">
            <a:tbl>
              <a:tblPr/>
              <a:tblGrid>
                <a:gridCol w="1734509"/>
                <a:gridCol w="1300882"/>
                <a:gridCol w="1424776"/>
                <a:gridCol w="1424776"/>
                <a:gridCol w="1362829"/>
                <a:gridCol w="1362829"/>
              </a:tblGrid>
              <a:tr h="263275">
                <a:tc>
                  <a:txBody>
                    <a:bodyPr/>
                    <a:lstStyle/>
                    <a:p>
                      <a:pPr marL="347345" marR="0" indent="-347345" algn="ctr">
                        <a:lnSpc>
                          <a:spcPct val="110000"/>
                        </a:lnSpc>
                        <a:spcBef>
                          <a:spcPts val="0"/>
                        </a:spcBef>
                        <a:spcAft>
                          <a:spcPts val="0"/>
                        </a:spcAft>
                      </a:pPr>
                      <a:r>
                        <a:rPr lang="ru-RU" sz="900" b="1" kern="1200" dirty="0" smtClean="0">
                          <a:solidFill>
                            <a:srgbClr val="000000"/>
                          </a:solidFill>
                          <a:latin typeface="Arial"/>
                          <a:ea typeface="Times New Roman"/>
                          <a:cs typeface="Times New Roman"/>
                        </a:rPr>
                        <a:t>Действия</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0000"/>
                        </a:lnSpc>
                        <a:spcBef>
                          <a:spcPts val="0"/>
                        </a:spcBef>
                        <a:spcAft>
                          <a:spcPts val="0"/>
                        </a:spcAft>
                      </a:pPr>
                      <a:r>
                        <a:rPr lang="en-US" sz="900" b="1" kern="1200" dirty="0">
                          <a:solidFill>
                            <a:srgbClr val="000000"/>
                          </a:solidFill>
                          <a:latin typeface="Arial"/>
                          <a:ea typeface="Times New Roman"/>
                          <a:cs typeface="Times New Roman"/>
                        </a:rPr>
                        <a:t>2013</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0000"/>
                        </a:lnSpc>
                        <a:spcBef>
                          <a:spcPts val="0"/>
                        </a:spcBef>
                        <a:spcAft>
                          <a:spcPts val="0"/>
                        </a:spcAft>
                      </a:pPr>
                      <a:r>
                        <a:rPr lang="en-US" sz="900" b="1" kern="1200" dirty="0">
                          <a:solidFill>
                            <a:srgbClr val="000000"/>
                          </a:solidFill>
                          <a:latin typeface="Arial"/>
                          <a:ea typeface="Times New Roman"/>
                          <a:cs typeface="Times New Roman"/>
                        </a:rPr>
                        <a:t>2014</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0000"/>
                        </a:lnSpc>
                        <a:spcBef>
                          <a:spcPts val="0"/>
                        </a:spcBef>
                        <a:spcAft>
                          <a:spcPts val="0"/>
                        </a:spcAft>
                      </a:pPr>
                      <a:r>
                        <a:rPr lang="en-US" sz="900" b="1" kern="1200" dirty="0">
                          <a:solidFill>
                            <a:srgbClr val="000000"/>
                          </a:solidFill>
                          <a:latin typeface="Arial"/>
                          <a:ea typeface="Times New Roman"/>
                          <a:cs typeface="Times New Roman"/>
                        </a:rPr>
                        <a:t>2015</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0000"/>
                        </a:lnSpc>
                        <a:spcBef>
                          <a:spcPts val="0"/>
                        </a:spcBef>
                        <a:spcAft>
                          <a:spcPts val="0"/>
                        </a:spcAft>
                      </a:pPr>
                      <a:r>
                        <a:rPr lang="en-US" sz="900" b="1" kern="1200" dirty="0">
                          <a:solidFill>
                            <a:srgbClr val="000000"/>
                          </a:solidFill>
                          <a:latin typeface="Arial"/>
                          <a:ea typeface="Times New Roman"/>
                          <a:cs typeface="Times New Roman"/>
                        </a:rPr>
                        <a:t>2016</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0000"/>
                        </a:lnSpc>
                        <a:spcBef>
                          <a:spcPts val="0"/>
                        </a:spcBef>
                        <a:spcAft>
                          <a:spcPts val="0"/>
                        </a:spcAft>
                      </a:pPr>
                      <a:r>
                        <a:rPr lang="en-US" sz="900" b="1" kern="1200" dirty="0">
                          <a:solidFill>
                            <a:srgbClr val="000000"/>
                          </a:solidFill>
                          <a:latin typeface="Arial"/>
                          <a:ea typeface="Times New Roman"/>
                          <a:cs typeface="Times New Roman"/>
                        </a:rPr>
                        <a:t>2017</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57983">
                <a:tc gridSpan="6">
                  <a:txBody>
                    <a:bodyPr/>
                    <a:lstStyle/>
                    <a:p>
                      <a:pPr marL="0" marR="0">
                        <a:lnSpc>
                          <a:spcPct val="110000"/>
                        </a:lnSpc>
                        <a:spcBef>
                          <a:spcPts val="0"/>
                        </a:spcBef>
                        <a:spcAft>
                          <a:spcPts val="0"/>
                        </a:spcAft>
                      </a:pPr>
                      <a:r>
                        <a:rPr lang="en-US" sz="900" b="1" kern="1200" dirty="0">
                          <a:solidFill>
                            <a:srgbClr val="000000"/>
                          </a:solidFill>
                          <a:latin typeface="Arial"/>
                          <a:ea typeface="Times New Roman"/>
                          <a:cs typeface="Times New Roman"/>
                        </a:rPr>
                        <a:t>1. </a:t>
                      </a:r>
                      <a:r>
                        <a:rPr lang="ru-RU" sz="900" b="1" kern="1200" dirty="0" smtClean="0">
                          <a:solidFill>
                            <a:srgbClr val="000000"/>
                          </a:solidFill>
                          <a:latin typeface="Arial"/>
                          <a:ea typeface="Times New Roman"/>
                          <a:cs typeface="Times New Roman"/>
                        </a:rPr>
                        <a:t>Расширить институциональный</a:t>
                      </a:r>
                      <a:r>
                        <a:rPr lang="ru-RU" sz="900" b="1" kern="1200" baseline="0" dirty="0" smtClean="0">
                          <a:solidFill>
                            <a:srgbClr val="000000"/>
                          </a:solidFill>
                          <a:latin typeface="Arial"/>
                          <a:ea typeface="Times New Roman"/>
                          <a:cs typeface="Times New Roman"/>
                        </a:rPr>
                        <a:t> охват бюджетов, статистики и отчетов</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29711">
                <a:tc>
                  <a:txBody>
                    <a:bodyPr/>
                    <a:lstStyle/>
                    <a:p>
                      <a:pPr marL="114300" marR="0" indent="-114300">
                        <a:lnSpc>
                          <a:spcPct val="110000"/>
                        </a:lnSpc>
                        <a:spcBef>
                          <a:spcPts val="0"/>
                        </a:spcBef>
                        <a:spcAft>
                          <a:spcPts val="0"/>
                        </a:spcAft>
                      </a:pPr>
                      <a:r>
                        <a:rPr lang="en-US" sz="900" b="1" dirty="0" smtClean="0">
                          <a:solidFill>
                            <a:srgbClr val="000000"/>
                          </a:solidFill>
                          <a:latin typeface="Arial"/>
                          <a:ea typeface="Times New Roman"/>
                          <a:cs typeface="Times New Roman"/>
                        </a:rPr>
                        <a:t>a.</a:t>
                      </a:r>
                      <a:r>
                        <a:rPr lang="ru-RU" sz="900" b="0" baseline="0" dirty="0" smtClean="0">
                          <a:solidFill>
                            <a:srgbClr val="000000"/>
                          </a:solidFill>
                          <a:latin typeface="Arial"/>
                          <a:ea typeface="Times New Roman"/>
                          <a:cs typeface="Times New Roman"/>
                        </a:rPr>
                        <a:t> </a:t>
                      </a:r>
                      <a:r>
                        <a:rPr lang="ru-RU" sz="900" b="1" dirty="0" smtClean="0">
                          <a:solidFill>
                            <a:srgbClr val="000000"/>
                          </a:solidFill>
                          <a:latin typeface="Arial"/>
                          <a:ea typeface="Times New Roman"/>
                          <a:cs typeface="Times New Roman"/>
                        </a:rPr>
                        <a:t>Представить все валовые доходы и расходы организаций центрального правительства в бюджетной документации</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900" dirty="0">
                        <a:solidFill>
                          <a:srgbClr val="000000"/>
                        </a:solidFill>
                        <a:latin typeface="Calibri"/>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ru-RU" sz="900" dirty="0" smtClean="0">
                          <a:solidFill>
                            <a:srgbClr val="000000"/>
                          </a:solidFill>
                          <a:latin typeface="Arial"/>
                          <a:ea typeface="Times New Roman"/>
                          <a:cs typeface="Times New Roman"/>
                        </a:rPr>
                        <a:t>Включить</a:t>
                      </a:r>
                      <a:r>
                        <a:rPr lang="ru-RU" sz="900" baseline="0" dirty="0" smtClean="0">
                          <a:solidFill>
                            <a:srgbClr val="000000"/>
                          </a:solidFill>
                          <a:latin typeface="Arial"/>
                          <a:ea typeface="Times New Roman"/>
                          <a:cs typeface="Times New Roman"/>
                        </a:rPr>
                        <a:t> </a:t>
                      </a:r>
                      <a:r>
                        <a:rPr lang="en-US" sz="900" dirty="0" smtClean="0">
                          <a:solidFill>
                            <a:srgbClr val="000000"/>
                          </a:solidFill>
                          <a:latin typeface="Arial"/>
                          <a:ea typeface="Times New Roman"/>
                          <a:cs typeface="Times New Roman"/>
                        </a:rPr>
                        <a:t>NPRF </a:t>
                      </a:r>
                      <a:r>
                        <a:rPr lang="ru-RU" sz="900" dirty="0" smtClean="0">
                          <a:solidFill>
                            <a:srgbClr val="000000"/>
                          </a:solidFill>
                          <a:latin typeface="Arial"/>
                          <a:ea typeface="Times New Roman"/>
                          <a:cs typeface="Times New Roman"/>
                        </a:rPr>
                        <a:t>(национальный пенсионный резервный фонд) в бюджетную документацию</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ru-RU" sz="900" dirty="0" smtClean="0">
                          <a:solidFill>
                            <a:srgbClr val="000000"/>
                          </a:solidFill>
                          <a:latin typeface="Arial"/>
                          <a:ea typeface="Times New Roman"/>
                          <a:cs typeface="Times New Roman"/>
                        </a:rPr>
                        <a:t>Включить некоммерческие полугосударственные органы в бюджетную в бюджетную документацию</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ru-RU" sz="900" dirty="0" smtClean="0">
                          <a:solidFill>
                            <a:srgbClr val="000000"/>
                          </a:solidFill>
                          <a:latin typeface="Arial"/>
                          <a:ea typeface="Times New Roman"/>
                          <a:cs typeface="Times New Roman"/>
                        </a:rPr>
                        <a:t>Включить все организации центрального правительства в бюджетную документацию</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ru-RU" sz="900" dirty="0" smtClean="0">
                          <a:solidFill>
                            <a:srgbClr val="000000"/>
                          </a:solidFill>
                          <a:latin typeface="+mn-lt"/>
                          <a:ea typeface="Times New Roman"/>
                          <a:cs typeface="Times New Roman"/>
                        </a:rPr>
                        <a:t>Интегрировать некоммерческие полугосударственные </a:t>
                      </a:r>
                      <a:r>
                        <a:rPr lang="ru-RU" sz="900" dirty="0" smtClean="0">
                          <a:solidFill>
                            <a:srgbClr val="000000"/>
                          </a:solidFill>
                          <a:latin typeface="Arial"/>
                          <a:ea typeface="Times New Roman"/>
                          <a:cs typeface="Times New Roman"/>
                        </a:rPr>
                        <a:t>органы в голоса департаментов</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5575">
                <a:tc>
                  <a:txBody>
                    <a:bodyPr/>
                    <a:lstStyle/>
                    <a:p>
                      <a:pPr marL="114300" marR="0" indent="-114300">
                        <a:lnSpc>
                          <a:spcPct val="110000"/>
                        </a:lnSpc>
                        <a:spcBef>
                          <a:spcPts val="0"/>
                        </a:spcBef>
                        <a:spcAft>
                          <a:spcPts val="0"/>
                        </a:spcAft>
                      </a:pPr>
                      <a:r>
                        <a:rPr lang="en-US" sz="900" b="1" kern="1200" dirty="0">
                          <a:solidFill>
                            <a:srgbClr val="000000"/>
                          </a:solidFill>
                          <a:latin typeface="Arial"/>
                          <a:ea typeface="Times New Roman"/>
                          <a:cs typeface="Times New Roman"/>
                        </a:rPr>
                        <a:t>b. </a:t>
                      </a:r>
                      <a:r>
                        <a:rPr lang="ru-RU" sz="900" b="1" kern="1200" dirty="0" smtClean="0">
                          <a:solidFill>
                            <a:srgbClr val="000000"/>
                          </a:solidFill>
                          <a:latin typeface="Arial"/>
                          <a:ea typeface="Times New Roman"/>
                          <a:cs typeface="Times New Roman"/>
                        </a:rPr>
                        <a:t>Скомбинировать финансовые счета</a:t>
                      </a:r>
                      <a:r>
                        <a:rPr lang="ru-RU" sz="900" b="1" kern="1200" baseline="0" dirty="0" smtClean="0">
                          <a:solidFill>
                            <a:srgbClr val="000000"/>
                          </a:solidFill>
                          <a:latin typeface="Arial"/>
                          <a:ea typeface="Times New Roman"/>
                          <a:cs typeface="Times New Roman"/>
                        </a:rPr>
                        <a:t> и счета ассигнований</a:t>
                      </a:r>
                      <a:r>
                        <a:rPr lang="ru-RU" sz="900" b="1" kern="1200" dirty="0" smtClean="0">
                          <a:solidFill>
                            <a:srgbClr val="000000"/>
                          </a:solidFill>
                          <a:latin typeface="Arial"/>
                          <a:ea typeface="Times New Roman"/>
                          <a:cs typeface="Times New Roman"/>
                        </a:rPr>
                        <a:t>  в консолидированной отчетности центрального правительства</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ru-RU" sz="900" kern="1200" dirty="0" smtClean="0">
                          <a:solidFill>
                            <a:srgbClr val="000000"/>
                          </a:solidFill>
                          <a:latin typeface="Arial"/>
                          <a:ea typeface="Times New Roman"/>
                          <a:cs typeface="Times New Roman"/>
                        </a:rPr>
                        <a:t>Скомбинировать информацию в примечаниях с счетам ассигнований для подготовки</a:t>
                      </a:r>
                      <a:r>
                        <a:rPr lang="ru-RU" sz="900" kern="1200" baseline="0" dirty="0" smtClean="0">
                          <a:solidFill>
                            <a:srgbClr val="000000"/>
                          </a:solidFill>
                          <a:latin typeface="Arial"/>
                          <a:ea typeface="Times New Roman"/>
                          <a:cs typeface="Times New Roman"/>
                        </a:rPr>
                        <a:t> </a:t>
                      </a:r>
                      <a:r>
                        <a:rPr lang="ru-RU" sz="900" kern="1200" dirty="0" smtClean="0">
                          <a:solidFill>
                            <a:srgbClr val="000000"/>
                          </a:solidFill>
                          <a:latin typeface="Arial"/>
                          <a:ea typeface="Times New Roman"/>
                          <a:cs typeface="Times New Roman"/>
                        </a:rPr>
                        <a:t>итогового отчета</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ru-RU" sz="900" b="0" kern="1200" dirty="0" smtClean="0">
                          <a:solidFill>
                            <a:srgbClr val="000000"/>
                          </a:solidFill>
                          <a:latin typeface="+mn-lt"/>
                          <a:ea typeface="Times New Roman"/>
                          <a:cs typeface="Times New Roman"/>
                        </a:rPr>
                        <a:t>Скомбинировать финансовые счета</a:t>
                      </a:r>
                      <a:r>
                        <a:rPr lang="ru-RU" sz="900" b="0" kern="1200" baseline="0" dirty="0" smtClean="0">
                          <a:solidFill>
                            <a:srgbClr val="000000"/>
                          </a:solidFill>
                          <a:latin typeface="+mn-lt"/>
                          <a:ea typeface="Times New Roman"/>
                          <a:cs typeface="Times New Roman"/>
                        </a:rPr>
                        <a:t> и счета ассигнований</a:t>
                      </a:r>
                      <a:r>
                        <a:rPr lang="ru-RU" sz="900" b="0" kern="1200" dirty="0" smtClean="0">
                          <a:solidFill>
                            <a:srgbClr val="000000"/>
                          </a:solidFill>
                          <a:latin typeface="+mn-lt"/>
                          <a:ea typeface="Times New Roman"/>
                          <a:cs typeface="Times New Roman"/>
                        </a:rPr>
                        <a:t> </a:t>
                      </a:r>
                      <a:r>
                        <a:rPr lang="ru-RU" sz="900" dirty="0" smtClean="0">
                          <a:solidFill>
                            <a:srgbClr val="000000"/>
                          </a:solidFill>
                          <a:latin typeface="Arial"/>
                          <a:ea typeface="Times New Roman"/>
                          <a:cs typeface="Times New Roman"/>
                        </a:rPr>
                        <a:t>в частичной финансовой отчетности центрального правительства на основании существующих учетных политик</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ru-RU" sz="900" dirty="0" smtClean="0">
                          <a:solidFill>
                            <a:srgbClr val="000000"/>
                          </a:solidFill>
                          <a:latin typeface="Arial"/>
                          <a:ea typeface="Times New Roman"/>
                          <a:cs typeface="Times New Roman"/>
                        </a:rPr>
                        <a:t>Включить </a:t>
                      </a:r>
                      <a:r>
                        <a:rPr lang="en-US" sz="900" dirty="0" smtClean="0">
                          <a:solidFill>
                            <a:srgbClr val="000000"/>
                          </a:solidFill>
                          <a:latin typeface="Arial"/>
                          <a:ea typeface="Times New Roman"/>
                          <a:cs typeface="Times New Roman"/>
                        </a:rPr>
                        <a:t>SIF </a:t>
                      </a:r>
                      <a:r>
                        <a:rPr lang="ru-RU" sz="900" dirty="0" smtClean="0">
                          <a:solidFill>
                            <a:srgbClr val="000000"/>
                          </a:solidFill>
                          <a:latin typeface="Arial"/>
                          <a:ea typeface="Times New Roman"/>
                          <a:cs typeface="Times New Roman"/>
                        </a:rPr>
                        <a:t>(Фонд социальных инвестиций)</a:t>
                      </a:r>
                      <a:r>
                        <a:rPr lang="ru-RU" sz="900" baseline="0" dirty="0" smtClean="0">
                          <a:solidFill>
                            <a:srgbClr val="000000"/>
                          </a:solidFill>
                          <a:latin typeface="Arial"/>
                          <a:ea typeface="Times New Roman"/>
                          <a:cs typeface="Times New Roman"/>
                        </a:rPr>
                        <a:t> и </a:t>
                      </a:r>
                      <a:r>
                        <a:rPr lang="en-US" sz="900" dirty="0" smtClean="0">
                          <a:solidFill>
                            <a:srgbClr val="000000"/>
                          </a:solidFill>
                          <a:latin typeface="Arial"/>
                          <a:ea typeface="Times New Roman"/>
                          <a:cs typeface="Times New Roman"/>
                        </a:rPr>
                        <a:t>NPRF </a:t>
                      </a:r>
                      <a:r>
                        <a:rPr lang="ru-RU" sz="900" dirty="0" smtClean="0">
                          <a:solidFill>
                            <a:srgbClr val="000000"/>
                          </a:solidFill>
                          <a:latin typeface="+mn-lt"/>
                          <a:ea typeface="Times New Roman"/>
                          <a:cs typeface="Times New Roman"/>
                        </a:rPr>
                        <a:t>в частичную финансовую отчетность центрального правительства</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ru-RU" sz="900" dirty="0" smtClean="0">
                          <a:solidFill>
                            <a:srgbClr val="000000"/>
                          </a:solidFill>
                          <a:latin typeface="Arial"/>
                          <a:ea typeface="Times New Roman"/>
                          <a:cs typeface="Times New Roman"/>
                        </a:rPr>
                        <a:t>Включить </a:t>
                      </a:r>
                      <a:r>
                        <a:rPr lang="ru-RU" sz="900" dirty="0" smtClean="0">
                          <a:solidFill>
                            <a:srgbClr val="000000"/>
                          </a:solidFill>
                          <a:latin typeface="+mn-lt"/>
                          <a:ea typeface="Times New Roman"/>
                          <a:cs typeface="Times New Roman"/>
                        </a:rPr>
                        <a:t>некоммерческие полугосударственные органы в </a:t>
                      </a:r>
                      <a:r>
                        <a:rPr lang="ru-RU" sz="900" dirty="0" smtClean="0">
                          <a:solidFill>
                            <a:srgbClr val="000000"/>
                          </a:solidFill>
                          <a:latin typeface="Arial"/>
                          <a:ea typeface="Times New Roman"/>
                          <a:cs typeface="Times New Roman"/>
                        </a:rPr>
                        <a:t>консолидированную предварительную</a:t>
                      </a:r>
                      <a:r>
                        <a:rPr lang="ru-RU" sz="900" baseline="0" dirty="0" smtClean="0">
                          <a:solidFill>
                            <a:srgbClr val="000000"/>
                          </a:solidFill>
                          <a:latin typeface="Arial"/>
                          <a:ea typeface="Times New Roman"/>
                          <a:cs typeface="Times New Roman"/>
                        </a:rPr>
                        <a:t> отчетность центрального правительства</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ru-RU" sz="900" dirty="0" smtClean="0">
                          <a:solidFill>
                            <a:srgbClr val="000000"/>
                          </a:solidFill>
                          <a:latin typeface="Arial"/>
                          <a:ea typeface="Times New Roman"/>
                          <a:cs typeface="Times New Roman"/>
                        </a:rPr>
                        <a:t>Подготовить</a:t>
                      </a:r>
                      <a:r>
                        <a:rPr lang="ru-RU" sz="900" baseline="0" dirty="0" smtClean="0">
                          <a:solidFill>
                            <a:srgbClr val="000000"/>
                          </a:solidFill>
                          <a:latin typeface="Arial"/>
                          <a:ea typeface="Times New Roman"/>
                          <a:cs typeface="Times New Roman"/>
                        </a:rPr>
                        <a:t> комплексную консолидированную финансовую отчетность </a:t>
                      </a:r>
                      <a:r>
                        <a:rPr lang="ru-RU" sz="900" baseline="0" dirty="0" smtClean="0">
                          <a:solidFill>
                            <a:srgbClr val="000000"/>
                          </a:solidFill>
                          <a:latin typeface="+mn-lt"/>
                          <a:ea typeface="Times New Roman"/>
                          <a:cs typeface="Times New Roman"/>
                        </a:rPr>
                        <a:t>центрального правительства для аудита </a:t>
                      </a:r>
                      <a:r>
                        <a:rPr lang="en-US" sz="900" dirty="0" smtClean="0">
                          <a:solidFill>
                            <a:srgbClr val="000000"/>
                          </a:solidFill>
                          <a:latin typeface="Arial"/>
                          <a:ea typeface="Times New Roman"/>
                          <a:cs typeface="Times New Roman"/>
                        </a:rPr>
                        <a:t> C&amp;AG</a:t>
                      </a:r>
                      <a:r>
                        <a:rPr lang="ru-RU" sz="900" dirty="0" smtClean="0">
                          <a:solidFill>
                            <a:srgbClr val="000000"/>
                          </a:solidFill>
                          <a:latin typeface="Arial"/>
                          <a:ea typeface="Times New Roman"/>
                          <a:cs typeface="Times New Roman"/>
                        </a:rPr>
                        <a:t> (государственный бухгалтер-ревизор)</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5575">
                <a:tc>
                  <a:txBody>
                    <a:bodyPr/>
                    <a:lstStyle/>
                    <a:p>
                      <a:pPr marL="137160" marR="0" indent="-137160">
                        <a:lnSpc>
                          <a:spcPct val="110000"/>
                        </a:lnSpc>
                        <a:spcBef>
                          <a:spcPts val="0"/>
                        </a:spcBef>
                        <a:spcAft>
                          <a:spcPts val="0"/>
                        </a:spcAft>
                      </a:pPr>
                      <a:r>
                        <a:rPr lang="en-US" sz="900" b="1" dirty="0">
                          <a:solidFill>
                            <a:srgbClr val="000000"/>
                          </a:solidFill>
                          <a:latin typeface="Arial"/>
                          <a:ea typeface="Times New Roman"/>
                          <a:cs typeface="Times New Roman"/>
                        </a:rPr>
                        <a:t>c. </a:t>
                      </a:r>
                      <a:r>
                        <a:rPr lang="ru-RU" sz="900" b="1" dirty="0" smtClean="0">
                          <a:solidFill>
                            <a:srgbClr val="000000"/>
                          </a:solidFill>
                          <a:latin typeface="Arial"/>
                          <a:ea typeface="Times New Roman"/>
                          <a:cs typeface="Times New Roman"/>
                        </a:rPr>
                        <a:t>Представить обзор валовых доходов и расходов сектора общего государственного управления и его</a:t>
                      </a:r>
                      <a:r>
                        <a:rPr lang="ru-RU" sz="900" b="1" baseline="0" dirty="0" smtClean="0">
                          <a:solidFill>
                            <a:srgbClr val="000000"/>
                          </a:solidFill>
                          <a:latin typeface="Arial"/>
                          <a:ea typeface="Times New Roman"/>
                          <a:cs typeface="Times New Roman"/>
                        </a:rPr>
                        <a:t> подсекторов</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ru-RU" sz="900" dirty="0" smtClean="0">
                          <a:solidFill>
                            <a:srgbClr val="000000"/>
                          </a:solidFill>
                          <a:latin typeface="Arial"/>
                          <a:ea typeface="Times New Roman"/>
                          <a:cs typeface="Times New Roman"/>
                        </a:rPr>
                        <a:t>Сверить валовые доходы и расходы казначейства и сектора</a:t>
                      </a:r>
                      <a:r>
                        <a:rPr lang="ru-RU" sz="900" baseline="0" dirty="0" smtClean="0">
                          <a:solidFill>
                            <a:srgbClr val="000000"/>
                          </a:solidFill>
                          <a:latin typeface="Arial"/>
                          <a:ea typeface="Times New Roman"/>
                          <a:cs typeface="Times New Roman"/>
                        </a:rPr>
                        <a:t> </a:t>
                      </a:r>
                      <a:r>
                        <a:rPr lang="ru-RU" sz="900" b="0" dirty="0" smtClean="0">
                          <a:solidFill>
                            <a:srgbClr val="000000"/>
                          </a:solidFill>
                          <a:latin typeface="+mn-lt"/>
                          <a:ea typeface="Times New Roman"/>
                          <a:cs typeface="Times New Roman"/>
                        </a:rPr>
                        <a:t>общего государственного управления </a:t>
                      </a:r>
                      <a:r>
                        <a:rPr lang="ru-RU" sz="900" dirty="0" smtClean="0">
                          <a:solidFill>
                            <a:srgbClr val="000000"/>
                          </a:solidFill>
                          <a:latin typeface="Arial"/>
                          <a:ea typeface="Times New Roman"/>
                          <a:cs typeface="Times New Roman"/>
                        </a:rPr>
                        <a:t>в бюджете</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ru-RU" sz="900" dirty="0" smtClean="0">
                          <a:solidFill>
                            <a:srgbClr val="000000"/>
                          </a:solidFill>
                          <a:latin typeface="Arial"/>
                          <a:ea typeface="Times New Roman"/>
                          <a:cs typeface="Times New Roman"/>
                        </a:rPr>
                        <a:t>Предоставить резюме валовых доходов и расходов</a:t>
                      </a:r>
                      <a:r>
                        <a:rPr lang="en-US" sz="900" dirty="0" smtClean="0">
                          <a:solidFill>
                            <a:srgbClr val="000000"/>
                          </a:solidFill>
                          <a:latin typeface="Arial"/>
                          <a:ea typeface="Times New Roman"/>
                          <a:cs typeface="Times New Roman"/>
                        </a:rPr>
                        <a:t> </a:t>
                      </a:r>
                      <a:r>
                        <a:rPr lang="ru-RU" sz="900" dirty="0" smtClean="0">
                          <a:solidFill>
                            <a:srgbClr val="000000"/>
                          </a:solidFill>
                          <a:latin typeface="Arial"/>
                          <a:ea typeface="Times New Roman"/>
                          <a:cs typeface="Times New Roman"/>
                        </a:rPr>
                        <a:t>центрального правительства в бюджете</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ru-RU" sz="900" dirty="0" smtClean="0">
                          <a:solidFill>
                            <a:srgbClr val="000000"/>
                          </a:solidFill>
                          <a:latin typeface="Arial"/>
                          <a:ea typeface="Times New Roman"/>
                          <a:cs typeface="Times New Roman"/>
                        </a:rPr>
                        <a:t>Предоставить резюме валовых доходов и расходов</a:t>
                      </a:r>
                      <a:r>
                        <a:rPr lang="en-US" sz="900" dirty="0" smtClean="0">
                          <a:solidFill>
                            <a:srgbClr val="000000"/>
                          </a:solidFill>
                          <a:latin typeface="Arial"/>
                          <a:ea typeface="Times New Roman"/>
                          <a:cs typeface="Times New Roman"/>
                        </a:rPr>
                        <a:t> </a:t>
                      </a:r>
                      <a:r>
                        <a:rPr lang="ru-RU" sz="900" dirty="0" smtClean="0">
                          <a:solidFill>
                            <a:srgbClr val="000000"/>
                          </a:solidFill>
                          <a:latin typeface="Arial"/>
                          <a:ea typeface="Times New Roman"/>
                          <a:cs typeface="Times New Roman"/>
                        </a:rPr>
                        <a:t>центрального </a:t>
                      </a:r>
                      <a:r>
                        <a:rPr lang="ru-RU" sz="900" baseline="0" dirty="0" smtClean="0">
                          <a:solidFill>
                            <a:srgbClr val="000000"/>
                          </a:solidFill>
                          <a:latin typeface="Arial"/>
                          <a:ea typeface="Times New Roman"/>
                          <a:cs typeface="Times New Roman"/>
                        </a:rPr>
                        <a:t> правительства, местных органов власти и сектора </a:t>
                      </a:r>
                      <a:r>
                        <a:rPr lang="ru-RU" sz="900" b="0" dirty="0" smtClean="0">
                          <a:solidFill>
                            <a:srgbClr val="000000"/>
                          </a:solidFill>
                          <a:latin typeface="+mn-lt"/>
                          <a:ea typeface="Times New Roman"/>
                          <a:cs typeface="Times New Roman"/>
                        </a:rPr>
                        <a:t>общего государственного управления в бюджете</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ru-RU" sz="900" dirty="0" smtClean="0">
                          <a:solidFill>
                            <a:srgbClr val="000000"/>
                          </a:solidFill>
                          <a:latin typeface="Arial"/>
                          <a:ea typeface="Times New Roman"/>
                          <a:cs typeface="Times New Roman"/>
                        </a:rPr>
                        <a:t>Публиковать ежеквартальную</a:t>
                      </a:r>
                      <a:r>
                        <a:rPr lang="ru-RU" sz="900" baseline="0" dirty="0" smtClean="0">
                          <a:solidFill>
                            <a:srgbClr val="000000"/>
                          </a:solidFill>
                          <a:latin typeface="Arial"/>
                          <a:ea typeface="Times New Roman"/>
                          <a:cs typeface="Times New Roman"/>
                        </a:rPr>
                        <a:t> статистику по валовым доходам и </a:t>
                      </a:r>
                      <a:r>
                        <a:rPr lang="ru-RU" sz="900" baseline="0" dirty="0" smtClean="0">
                          <a:solidFill>
                            <a:srgbClr val="000000"/>
                          </a:solidFill>
                          <a:latin typeface="+mn-lt"/>
                          <a:ea typeface="Times New Roman"/>
                          <a:cs typeface="Times New Roman"/>
                        </a:rPr>
                        <a:t>расходам </a:t>
                      </a:r>
                      <a:r>
                        <a:rPr lang="ru-RU" sz="900" dirty="0" smtClean="0">
                          <a:solidFill>
                            <a:srgbClr val="000000"/>
                          </a:solidFill>
                          <a:latin typeface="+mn-lt"/>
                          <a:ea typeface="Times New Roman"/>
                          <a:cs typeface="Times New Roman"/>
                        </a:rPr>
                        <a:t>центрального </a:t>
                      </a:r>
                      <a:r>
                        <a:rPr lang="ru-RU" sz="900" baseline="0" dirty="0" smtClean="0">
                          <a:solidFill>
                            <a:srgbClr val="000000"/>
                          </a:solidFill>
                          <a:latin typeface="+mn-lt"/>
                          <a:ea typeface="Times New Roman"/>
                          <a:cs typeface="Times New Roman"/>
                        </a:rPr>
                        <a:t> правительства, местных органов власти и сектора </a:t>
                      </a:r>
                      <a:r>
                        <a:rPr lang="ru-RU" sz="900" b="0" dirty="0" smtClean="0">
                          <a:solidFill>
                            <a:srgbClr val="000000"/>
                          </a:solidFill>
                          <a:latin typeface="+mn-lt"/>
                          <a:ea typeface="Times New Roman"/>
                          <a:cs typeface="Times New Roman"/>
                        </a:rPr>
                        <a:t>общего государственного управления</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r>
                        <a:rPr lang="ru-RU" sz="900" dirty="0" smtClean="0">
                          <a:solidFill>
                            <a:srgbClr val="000000"/>
                          </a:solidFill>
                          <a:latin typeface="Arial"/>
                          <a:ea typeface="Times New Roman"/>
                          <a:cs typeface="Times New Roman"/>
                        </a:rPr>
                        <a:t>Публиковать</a:t>
                      </a:r>
                      <a:r>
                        <a:rPr lang="ru-RU" sz="900" baseline="0" dirty="0" smtClean="0">
                          <a:solidFill>
                            <a:srgbClr val="000000"/>
                          </a:solidFill>
                          <a:latin typeface="Arial"/>
                          <a:ea typeface="Times New Roman"/>
                          <a:cs typeface="Times New Roman"/>
                        </a:rPr>
                        <a:t> ежемесячную статистику </a:t>
                      </a:r>
                      <a:r>
                        <a:rPr lang="ru-RU" sz="900" baseline="0" dirty="0" smtClean="0">
                          <a:solidFill>
                            <a:srgbClr val="000000"/>
                          </a:solidFill>
                          <a:latin typeface="+mn-lt"/>
                          <a:ea typeface="Times New Roman"/>
                          <a:cs typeface="Times New Roman"/>
                        </a:rPr>
                        <a:t>по валовым доходам и расходам </a:t>
                      </a:r>
                      <a:r>
                        <a:rPr lang="ru-RU" sz="900" dirty="0" smtClean="0">
                          <a:solidFill>
                            <a:srgbClr val="000000"/>
                          </a:solidFill>
                          <a:latin typeface="+mn-lt"/>
                          <a:ea typeface="Times New Roman"/>
                          <a:cs typeface="Times New Roman"/>
                        </a:rPr>
                        <a:t>центрального </a:t>
                      </a:r>
                      <a:r>
                        <a:rPr lang="ru-RU" sz="900" baseline="0" dirty="0" smtClean="0">
                          <a:solidFill>
                            <a:srgbClr val="000000"/>
                          </a:solidFill>
                          <a:latin typeface="+mn-lt"/>
                          <a:ea typeface="Times New Roman"/>
                          <a:cs typeface="Times New Roman"/>
                        </a:rPr>
                        <a:t> правительства, местных органов власти и сектора </a:t>
                      </a:r>
                      <a:r>
                        <a:rPr lang="ru-RU" sz="900" b="0" dirty="0" smtClean="0">
                          <a:solidFill>
                            <a:srgbClr val="000000"/>
                          </a:solidFill>
                          <a:latin typeface="+mn-lt"/>
                          <a:ea typeface="Times New Roman"/>
                          <a:cs typeface="Times New Roman"/>
                        </a:rPr>
                        <a:t>общего государственного управления</a:t>
                      </a:r>
                      <a:endParaRPr lang="en-US" sz="900" dirty="0">
                        <a:solidFill>
                          <a:srgbClr val="000000"/>
                        </a:solidFill>
                        <a:latin typeface="Times New Roman"/>
                        <a:ea typeface="Times New Roman"/>
                        <a:cs typeface="Times New Roman"/>
                      </a:endParaRPr>
                    </a:p>
                  </a:txBody>
                  <a:tcPr marL="62926" marR="62926" marT="31463" marB="3146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7924800" cy="1066800"/>
          </a:xfrm>
        </p:spPr>
        <p:txBody>
          <a:bodyPr/>
          <a:lstStyle/>
          <a:p>
            <a:r>
              <a:rPr lang="ru-RU" sz="2400" dirty="0" smtClean="0"/>
              <a:t>О</a:t>
            </a:r>
            <a:r>
              <a:rPr lang="ru-RU" sz="2400" dirty="0" smtClean="0"/>
              <a:t>ценка </a:t>
            </a:r>
            <a:r>
              <a:rPr lang="ru-RU" sz="2400" dirty="0"/>
              <a:t>налогово-бюджетной прозрачности:  </a:t>
            </a:r>
            <a:br>
              <a:rPr lang="ru-RU" sz="2400" dirty="0"/>
            </a:br>
            <a:r>
              <a:rPr lang="ru-RU" sz="2300" b="0" dirty="0" smtClean="0">
                <a:solidFill>
                  <a:srgbClr val="000066"/>
                </a:solidFill>
              </a:rPr>
              <a:t>Потенциальные выгоды для пользователей</a:t>
            </a:r>
            <a:endParaRPr lang="ru-RU" sz="2300" b="0" dirty="0">
              <a:solidFill>
                <a:srgbClr val="000066"/>
              </a:solidFill>
            </a:endParaRPr>
          </a:p>
        </p:txBody>
      </p:sp>
      <p:sp>
        <p:nvSpPr>
          <p:cNvPr id="3" name="Content Placeholder 2"/>
          <p:cNvSpPr>
            <a:spLocks noGrp="1"/>
          </p:cNvSpPr>
          <p:nvPr>
            <p:ph idx="1"/>
          </p:nvPr>
        </p:nvSpPr>
        <p:spPr/>
        <p:txBody>
          <a:bodyPr anchor="ctr"/>
          <a:lstStyle/>
          <a:p>
            <a:r>
              <a:rPr lang="ru-RU" sz="2000" dirty="0" smtClean="0"/>
              <a:t>Власти страны</a:t>
            </a:r>
          </a:p>
          <a:p>
            <a:pPr lvl="1"/>
            <a:r>
              <a:rPr lang="ru-RU" sz="2000" dirty="0" smtClean="0"/>
              <a:t>Более четкая картина того, где они находятся относительно международных стандартов</a:t>
            </a:r>
          </a:p>
          <a:p>
            <a:pPr lvl="1"/>
            <a:r>
              <a:rPr lang="ru-RU" sz="2000" dirty="0" smtClean="0"/>
              <a:t>Лучшая расстановка приоритетов и последовательный план действий для решения </a:t>
            </a:r>
            <a:r>
              <a:rPr lang="ru-RU" sz="2000" dirty="0" smtClean="0"/>
              <a:t>проблемы пробелов в отчетности</a:t>
            </a:r>
            <a:endParaRPr lang="ru-RU" sz="2000" dirty="0" smtClean="0"/>
          </a:p>
          <a:p>
            <a:pPr lvl="1"/>
            <a:r>
              <a:rPr lang="ru-RU" sz="2000" dirty="0" smtClean="0"/>
              <a:t>Огромное количество данных для использования пр</a:t>
            </a:r>
            <a:r>
              <a:rPr lang="ru-RU" sz="2000" dirty="0" smtClean="0"/>
              <a:t>и начале заполнения этих пробелов</a:t>
            </a:r>
            <a:endParaRPr lang="ru-RU" sz="2000" dirty="0" smtClean="0"/>
          </a:p>
          <a:p>
            <a:pPr lvl="1"/>
            <a:endParaRPr lang="ru-RU" sz="2000" dirty="0" smtClean="0"/>
          </a:p>
          <a:p>
            <a:r>
              <a:rPr lang="ru-RU" sz="2000" dirty="0" smtClean="0"/>
              <a:t>Граждане, рынки и международное </a:t>
            </a:r>
            <a:r>
              <a:rPr lang="ru-RU" sz="2000" dirty="0" smtClean="0"/>
              <a:t>сообщество</a:t>
            </a:r>
            <a:endParaRPr lang="ru-RU" sz="2000" dirty="0" smtClean="0"/>
          </a:p>
          <a:p>
            <a:pPr lvl="1"/>
            <a:r>
              <a:rPr lang="ru-RU" sz="2000" dirty="0" smtClean="0"/>
              <a:t>Более крепка, основанная на доказательствах основа для необходимости действий с целью повышения прозрачности</a:t>
            </a:r>
          </a:p>
          <a:p>
            <a:pPr lvl="1"/>
            <a:r>
              <a:rPr lang="ru-RU" sz="2000" dirty="0" smtClean="0"/>
              <a:t>Облегчает сравнения практик налогово-бюджетной прозрачности между странами</a:t>
            </a:r>
          </a:p>
          <a:p>
            <a:pPr lvl="1"/>
            <a:r>
              <a:rPr lang="ru-RU" sz="2000" dirty="0" smtClean="0"/>
              <a:t>Идентификация неизвестных </a:t>
            </a:r>
            <a:r>
              <a:rPr lang="ru-RU" sz="2000" dirty="0" smtClean="0"/>
              <a:t>неизвестных</a:t>
            </a:r>
            <a:r>
              <a:rPr lang="ru-RU" sz="2000" dirty="0" smtClean="0"/>
              <a:t> обеспечивает прочную основу для оценки рисков</a:t>
            </a:r>
            <a:endParaRPr lang="ru-RU" sz="2000" dirty="0" smtClean="0"/>
          </a:p>
        </p:txBody>
      </p:sp>
      <p:sp>
        <p:nvSpPr>
          <p:cNvPr id="4" name="Slide Number Placeholder 3"/>
          <p:cNvSpPr>
            <a:spLocks noGrp="1"/>
          </p:cNvSpPr>
          <p:nvPr>
            <p:ph type="sldNum" sz="quarter" idx="12"/>
          </p:nvPr>
        </p:nvSpPr>
        <p:spPr/>
        <p:txBody>
          <a:bodyPr/>
          <a:lstStyle/>
          <a:p>
            <a:fld id="{7199FE57-B04B-4B7C-816D-A15AF53620B8}" type="slidenum">
              <a:rPr lang="ru-RU" smtClean="0">
                <a:solidFill>
                  <a:srgbClr val="800000"/>
                </a:solidFill>
              </a:rPr>
              <a:pPr/>
              <a:t>11</a:t>
            </a:fld>
            <a:endParaRPr lang="ru-RU" dirty="0">
              <a:solidFill>
                <a:srgbClr val="800000"/>
              </a:solidFill>
            </a:endParaRPr>
          </a:p>
        </p:txBody>
      </p:sp>
    </p:spTree>
    <p:extLst>
      <p:ext uri="{BB962C8B-B14F-4D97-AF65-F5344CB8AC3E}">
        <p14:creationId xmlns:p14="http://schemas.microsoft.com/office/powerpoint/2010/main" val="1780831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bwMode="auto">
          <a:xfrm>
            <a:off x="228600" y="2743200"/>
            <a:ext cx="2103120" cy="822960"/>
          </a:xfrm>
          <a:prstGeom prst="roundRect">
            <a:avLst/>
          </a:prstGeom>
          <a:solidFill>
            <a:schemeClr val="accent1"/>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ru-RU" sz="1400" dirty="0" smtClean="0">
                <a:solidFill>
                  <a:schemeClr val="bg1"/>
                </a:solidFill>
              </a:rPr>
              <a:t>Квази</a:t>
            </a:r>
            <a:r>
              <a:rPr lang="ru-RU" sz="1400" dirty="0" smtClean="0">
                <a:solidFill>
                  <a:schemeClr val="bg1"/>
                </a:solidFill>
              </a:rPr>
              <a:t>-фискальная деятельность ГП</a:t>
            </a:r>
            <a:endParaRPr kumimoji="0" lang="ru-RU" sz="1400" i="0" u="none" strike="noStrike" cap="none" normalizeH="0" baseline="0" dirty="0" smtClean="0">
              <a:ln>
                <a:noFill/>
              </a:ln>
              <a:solidFill>
                <a:schemeClr val="bg1"/>
              </a:solidFill>
              <a:effectLst/>
            </a:endParaRPr>
          </a:p>
        </p:txBody>
      </p:sp>
      <p:sp>
        <p:nvSpPr>
          <p:cNvPr id="13" name="Rounded Rectangle 12"/>
          <p:cNvSpPr/>
          <p:nvPr/>
        </p:nvSpPr>
        <p:spPr bwMode="auto">
          <a:xfrm>
            <a:off x="228600" y="1752600"/>
            <a:ext cx="2103120" cy="822960"/>
          </a:xfrm>
          <a:prstGeom prst="roundRect">
            <a:avLst/>
          </a:prstGeom>
          <a:solidFill>
            <a:srgbClr val="002060"/>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ru-RU" sz="1400" dirty="0" smtClean="0">
                <a:solidFill>
                  <a:schemeClr val="bg1"/>
                </a:solidFill>
              </a:rPr>
              <a:t>Поправки к дефициту</a:t>
            </a:r>
            <a:endParaRPr kumimoji="0" lang="ru-RU" sz="1400" i="0" u="none" strike="noStrike" cap="none" normalizeH="0" baseline="0" dirty="0" smtClean="0">
              <a:ln>
                <a:noFill/>
              </a:ln>
              <a:solidFill>
                <a:schemeClr val="bg1"/>
              </a:solidFill>
              <a:effectLst/>
            </a:endParaRPr>
          </a:p>
        </p:txBody>
      </p:sp>
      <p:sp>
        <p:nvSpPr>
          <p:cNvPr id="14" name="Rounded Rectangle 13"/>
          <p:cNvSpPr/>
          <p:nvPr/>
        </p:nvSpPr>
        <p:spPr bwMode="auto">
          <a:xfrm>
            <a:off x="228600" y="4724400"/>
            <a:ext cx="2103120" cy="822960"/>
          </a:xfrm>
          <a:prstGeom prst="roundRect">
            <a:avLst/>
          </a:prstGeom>
          <a:solidFill>
            <a:srgbClr val="008000"/>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algn="ctr" eaLnBrk="1" hangingPunct="1">
              <a:spcBef>
                <a:spcPct val="0"/>
              </a:spcBef>
            </a:pPr>
            <a:r>
              <a:rPr lang="ru-RU" sz="1400" dirty="0" smtClean="0">
                <a:solidFill>
                  <a:schemeClr val="bg1"/>
                </a:solidFill>
              </a:rPr>
              <a:t>Макроэкономические потрясения</a:t>
            </a:r>
            <a:endParaRPr lang="ru-RU" sz="1400" dirty="0" smtClean="0">
              <a:solidFill>
                <a:schemeClr val="bg1"/>
              </a:solidFill>
            </a:endParaRPr>
          </a:p>
        </p:txBody>
      </p:sp>
      <p:sp>
        <p:nvSpPr>
          <p:cNvPr id="15" name="Rounded Rectangle 14"/>
          <p:cNvSpPr/>
          <p:nvPr/>
        </p:nvSpPr>
        <p:spPr bwMode="auto">
          <a:xfrm>
            <a:off x="228600" y="3733800"/>
            <a:ext cx="2103120" cy="822960"/>
          </a:xfrm>
          <a:prstGeom prst="roundRect">
            <a:avLst/>
          </a:prstGeom>
          <a:solidFill>
            <a:srgbClr val="CC9900"/>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ru-RU" sz="1400" dirty="0" smtClean="0">
                <a:solidFill>
                  <a:schemeClr val="bg1"/>
                </a:solidFill>
              </a:rPr>
              <a:t>Непредставленные потоки</a:t>
            </a:r>
            <a:endParaRPr kumimoji="0" lang="ru-RU" sz="1400" i="0" u="none" strike="noStrike" cap="none" normalizeH="0" baseline="0" dirty="0" smtClean="0">
              <a:ln>
                <a:noFill/>
              </a:ln>
              <a:solidFill>
                <a:schemeClr val="bg1"/>
              </a:solidFill>
              <a:effectLst/>
            </a:endParaRPr>
          </a:p>
        </p:txBody>
      </p:sp>
      <p:sp>
        <p:nvSpPr>
          <p:cNvPr id="16" name="Rounded Rectangle 15"/>
          <p:cNvSpPr/>
          <p:nvPr/>
        </p:nvSpPr>
        <p:spPr bwMode="auto">
          <a:xfrm>
            <a:off x="228600" y="5715000"/>
            <a:ext cx="2103120" cy="822960"/>
          </a:xfrm>
          <a:prstGeom prst="roundRect">
            <a:avLst/>
          </a:prstGeom>
          <a:solidFill>
            <a:schemeClr val="bg1">
              <a:lumMod val="50000"/>
            </a:schemeClr>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ru-RU" sz="1400" i="0" u="none" strike="noStrike" cap="none" normalizeH="0" baseline="0" dirty="0" smtClean="0">
                <a:ln>
                  <a:noFill/>
                </a:ln>
                <a:solidFill>
                  <a:schemeClr val="bg1"/>
                </a:solidFill>
                <a:effectLst/>
                <a:latin typeface="Arial" charset="0"/>
                <a:cs typeface="Arial" charset="0"/>
              </a:rPr>
              <a:t>Доля вложений в финансовый сектор</a:t>
            </a:r>
            <a:endParaRPr kumimoji="0" lang="ru-RU" sz="1400" i="0" u="none" strike="noStrike" cap="none" normalizeH="0" baseline="0" dirty="0" smtClean="0">
              <a:ln>
                <a:noFill/>
              </a:ln>
              <a:solidFill>
                <a:schemeClr val="bg1"/>
              </a:solidFill>
              <a:effectLst/>
              <a:latin typeface="Arial" charset="0"/>
              <a:cs typeface="Arial" charset="0"/>
            </a:endParaRPr>
          </a:p>
        </p:txBody>
      </p:sp>
      <p:sp>
        <p:nvSpPr>
          <p:cNvPr id="17" name="Right Arrow 16"/>
          <p:cNvSpPr/>
          <p:nvPr/>
        </p:nvSpPr>
        <p:spPr bwMode="auto">
          <a:xfrm>
            <a:off x="2454096" y="2908300"/>
            <a:ext cx="974904" cy="381000"/>
          </a:xfrm>
          <a:prstGeom prst="rightArrow">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rgbClr val="0000FF"/>
              </a:solidFill>
              <a:effectLst/>
              <a:latin typeface="Arial" charset="0"/>
              <a:cs typeface="Arial" charset="0"/>
            </a:endParaRPr>
          </a:p>
        </p:txBody>
      </p:sp>
      <p:sp>
        <p:nvSpPr>
          <p:cNvPr id="18" name="Right Arrow 17"/>
          <p:cNvSpPr/>
          <p:nvPr/>
        </p:nvSpPr>
        <p:spPr bwMode="auto">
          <a:xfrm>
            <a:off x="2454096" y="1930400"/>
            <a:ext cx="974904" cy="381000"/>
          </a:xfrm>
          <a:prstGeom prst="rightArrow">
            <a:avLst/>
          </a:prstGeom>
          <a:solidFill>
            <a:srgbClr val="00206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rgbClr val="0000FF"/>
              </a:solidFill>
              <a:effectLst/>
              <a:latin typeface="Arial" charset="0"/>
              <a:cs typeface="Arial" charset="0"/>
            </a:endParaRPr>
          </a:p>
        </p:txBody>
      </p:sp>
      <p:sp>
        <p:nvSpPr>
          <p:cNvPr id="19" name="Right Arrow 18"/>
          <p:cNvSpPr/>
          <p:nvPr/>
        </p:nvSpPr>
        <p:spPr bwMode="auto">
          <a:xfrm>
            <a:off x="2438400" y="4876800"/>
            <a:ext cx="974904" cy="381000"/>
          </a:xfrm>
          <a:prstGeom prst="rightArrow">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rgbClr val="0000FF"/>
              </a:solidFill>
              <a:effectLst/>
              <a:latin typeface="Arial" charset="0"/>
              <a:cs typeface="Arial" charset="0"/>
            </a:endParaRPr>
          </a:p>
        </p:txBody>
      </p:sp>
      <p:sp>
        <p:nvSpPr>
          <p:cNvPr id="20" name="Right Arrow 19"/>
          <p:cNvSpPr/>
          <p:nvPr/>
        </p:nvSpPr>
        <p:spPr bwMode="auto">
          <a:xfrm>
            <a:off x="2454096" y="3898900"/>
            <a:ext cx="974904" cy="381000"/>
          </a:xfrm>
          <a:prstGeom prst="rightArrow">
            <a:avLst/>
          </a:prstGeom>
          <a:solidFill>
            <a:srgbClr val="CC99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rgbClr val="0000FF"/>
              </a:solidFill>
              <a:effectLst/>
              <a:latin typeface="Arial" charset="0"/>
              <a:cs typeface="Arial" charset="0"/>
            </a:endParaRPr>
          </a:p>
        </p:txBody>
      </p:sp>
      <p:sp>
        <p:nvSpPr>
          <p:cNvPr id="21" name="Right Arrow 20"/>
          <p:cNvSpPr/>
          <p:nvPr/>
        </p:nvSpPr>
        <p:spPr bwMode="auto">
          <a:xfrm>
            <a:off x="2454096" y="5892800"/>
            <a:ext cx="974904" cy="381000"/>
          </a:xfrm>
          <a:prstGeom prst="rightArrow">
            <a:avLst/>
          </a:prstGeom>
          <a:solidFill>
            <a:srgbClr val="777777"/>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rgbClr val="0000FF"/>
              </a:solidFill>
              <a:effectLst/>
              <a:latin typeface="Arial" charset="0"/>
              <a:cs typeface="Arial" charset="0"/>
            </a:endParaRPr>
          </a:p>
        </p:txBody>
      </p:sp>
      <p:sp>
        <p:nvSpPr>
          <p:cNvPr id="22" name="Rounded Rectangle 21"/>
          <p:cNvSpPr/>
          <p:nvPr/>
        </p:nvSpPr>
        <p:spPr bwMode="auto">
          <a:xfrm>
            <a:off x="3516233" y="2757748"/>
            <a:ext cx="2103120" cy="748145"/>
          </a:xfrm>
          <a:prstGeom prst="roundRect">
            <a:avLst/>
          </a:prstGeom>
          <a:solidFill>
            <a:srgbClr val="FFCCCC"/>
          </a:solidFill>
          <a:ln w="38100" cap="flat" cmpd="sng" algn="ctr">
            <a:solidFill>
              <a:schemeClr val="accent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ru-RU" sz="1200" i="0" u="none" strike="noStrike" cap="none" normalizeH="0" baseline="0" dirty="0" smtClean="0">
                <a:ln>
                  <a:noFill/>
                </a:ln>
                <a:solidFill>
                  <a:srgbClr val="000000"/>
                </a:solidFill>
                <a:effectLst/>
                <a:latin typeface="Arial" charset="0"/>
                <a:cs typeface="Arial" charset="0"/>
              </a:rPr>
              <a:t>Исключительный фокус на сектор общего государственного управления</a:t>
            </a:r>
            <a:endParaRPr kumimoji="0" lang="ru-RU" sz="1200" i="0" u="none" strike="noStrike" cap="none" normalizeH="0" baseline="0" dirty="0" smtClean="0">
              <a:ln>
                <a:noFill/>
              </a:ln>
              <a:solidFill>
                <a:srgbClr val="000000"/>
              </a:solidFill>
              <a:effectLst/>
              <a:latin typeface="Arial" charset="0"/>
              <a:cs typeface="Arial" charset="0"/>
            </a:endParaRPr>
          </a:p>
        </p:txBody>
      </p:sp>
      <p:sp>
        <p:nvSpPr>
          <p:cNvPr id="23" name="Rounded Rectangle 22"/>
          <p:cNvSpPr/>
          <p:nvPr/>
        </p:nvSpPr>
        <p:spPr bwMode="auto">
          <a:xfrm>
            <a:off x="3508613" y="1729740"/>
            <a:ext cx="2103120" cy="822960"/>
          </a:xfrm>
          <a:prstGeom prst="roundRect">
            <a:avLst/>
          </a:prstGeom>
          <a:solidFill>
            <a:schemeClr val="tx2">
              <a:lumMod val="25000"/>
              <a:lumOff val="75000"/>
            </a:schemeClr>
          </a:solidFill>
          <a:ln w="28575" cap="flat" cmpd="sng" algn="ctr">
            <a:solidFill>
              <a:srgbClr val="000066"/>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ru-RU" sz="1400" dirty="0" smtClean="0">
                <a:solidFill>
                  <a:srgbClr val="000000"/>
                </a:solidFill>
              </a:rPr>
              <a:t>Нечастая налогово-бюджетная отчетность</a:t>
            </a:r>
            <a:endParaRPr kumimoji="0" lang="ru-RU" sz="1400" i="0" u="none" strike="noStrike" cap="none" normalizeH="0" baseline="0" dirty="0" smtClean="0">
              <a:ln>
                <a:noFill/>
              </a:ln>
              <a:solidFill>
                <a:srgbClr val="000000"/>
              </a:solidFill>
              <a:effectLst/>
            </a:endParaRPr>
          </a:p>
        </p:txBody>
      </p:sp>
      <p:sp>
        <p:nvSpPr>
          <p:cNvPr id="24" name="Rounded Rectangle 23"/>
          <p:cNvSpPr/>
          <p:nvPr/>
        </p:nvSpPr>
        <p:spPr bwMode="auto">
          <a:xfrm>
            <a:off x="3516233" y="4714240"/>
            <a:ext cx="2103120" cy="822960"/>
          </a:xfrm>
          <a:prstGeom prst="roundRect">
            <a:avLst/>
          </a:prstGeom>
          <a:solidFill>
            <a:srgbClr val="CCFF99"/>
          </a:solidFill>
          <a:ln w="28575" cap="flat" cmpd="sng" algn="ctr">
            <a:solidFill>
              <a:srgbClr val="008000"/>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algn="ctr" eaLnBrk="1" hangingPunct="1">
              <a:spcBef>
                <a:spcPct val="0"/>
              </a:spcBef>
            </a:pPr>
            <a:r>
              <a:rPr lang="ru-RU" sz="1400" dirty="0" smtClean="0">
                <a:solidFill>
                  <a:srgbClr val="000000"/>
                </a:solidFill>
              </a:rPr>
              <a:t>Предвзятость в макроэкономическом прогнозировании</a:t>
            </a:r>
            <a:endParaRPr lang="ru-RU" sz="1400" dirty="0" smtClean="0">
              <a:solidFill>
                <a:srgbClr val="000000"/>
              </a:solidFill>
            </a:endParaRPr>
          </a:p>
        </p:txBody>
      </p:sp>
      <p:sp>
        <p:nvSpPr>
          <p:cNvPr id="25" name="Rounded Rectangle 24"/>
          <p:cNvSpPr/>
          <p:nvPr/>
        </p:nvSpPr>
        <p:spPr bwMode="auto">
          <a:xfrm>
            <a:off x="3516233" y="3710940"/>
            <a:ext cx="2103120" cy="822960"/>
          </a:xfrm>
          <a:prstGeom prst="roundRect">
            <a:avLst/>
          </a:prstGeom>
          <a:solidFill>
            <a:srgbClr val="FFFF99"/>
          </a:solidFill>
          <a:ln w="28575" cap="flat" cmpd="sng" algn="ctr">
            <a:solidFill>
              <a:srgbClr val="CC9900"/>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ru-RU" sz="1200" dirty="0" smtClean="0">
                <a:solidFill>
                  <a:srgbClr val="000000"/>
                </a:solidFill>
              </a:rPr>
              <a:t>Потери по имеющимся активам и обязательствам не признаются</a:t>
            </a:r>
            <a:endParaRPr kumimoji="0" lang="ru-RU" sz="1200" i="0" u="none" strike="noStrike" cap="none" normalizeH="0" baseline="0" dirty="0" smtClean="0">
              <a:ln>
                <a:noFill/>
              </a:ln>
              <a:solidFill>
                <a:srgbClr val="000000"/>
              </a:solidFill>
              <a:effectLst/>
            </a:endParaRPr>
          </a:p>
        </p:txBody>
      </p:sp>
      <p:sp>
        <p:nvSpPr>
          <p:cNvPr id="26" name="Rounded Rectangle 25"/>
          <p:cNvSpPr/>
          <p:nvPr/>
        </p:nvSpPr>
        <p:spPr bwMode="auto">
          <a:xfrm>
            <a:off x="3516233" y="5730240"/>
            <a:ext cx="2103120" cy="822960"/>
          </a:xfrm>
          <a:prstGeom prst="roundRect">
            <a:avLst/>
          </a:prstGeom>
          <a:solidFill>
            <a:schemeClr val="bg1">
              <a:lumMod val="85000"/>
            </a:schemeClr>
          </a:solidFill>
          <a:ln w="28575" cap="flat" cmpd="sng" algn="ctr">
            <a:solidFill>
              <a:srgbClr val="777777"/>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ru-RU" sz="1400" dirty="0" smtClean="0">
                <a:solidFill>
                  <a:srgbClr val="000000"/>
                </a:solidFill>
              </a:rPr>
              <a:t>Нет признания непредвиденных обязательств</a:t>
            </a:r>
            <a:endParaRPr kumimoji="0" lang="ru-RU" sz="1400" i="0" u="none" strike="noStrike" cap="none" normalizeH="0" baseline="0" dirty="0" smtClean="0">
              <a:ln>
                <a:noFill/>
              </a:ln>
              <a:solidFill>
                <a:srgbClr val="000000"/>
              </a:solidFill>
              <a:effectLst/>
            </a:endParaRPr>
          </a:p>
        </p:txBody>
      </p:sp>
      <p:sp>
        <p:nvSpPr>
          <p:cNvPr id="27" name="TextBox 26"/>
          <p:cNvSpPr txBox="1"/>
          <p:nvPr/>
        </p:nvSpPr>
        <p:spPr>
          <a:xfrm>
            <a:off x="838200" y="1295400"/>
            <a:ext cx="1335237" cy="369332"/>
          </a:xfrm>
          <a:prstGeom prst="rect">
            <a:avLst/>
          </a:prstGeom>
          <a:noFill/>
        </p:spPr>
        <p:txBody>
          <a:bodyPr wrap="none" rtlCol="0">
            <a:spAutoFit/>
          </a:bodyPr>
          <a:lstStyle/>
          <a:p>
            <a:r>
              <a:rPr lang="ru-RU" sz="1800" dirty="0" smtClean="0">
                <a:solidFill>
                  <a:srgbClr val="000000"/>
                </a:solidFill>
              </a:rPr>
              <a:t>Проблема</a:t>
            </a:r>
            <a:endParaRPr lang="ru-RU" sz="1800" dirty="0">
              <a:solidFill>
                <a:srgbClr val="000000"/>
              </a:solidFill>
            </a:endParaRPr>
          </a:p>
        </p:txBody>
      </p:sp>
      <p:sp>
        <p:nvSpPr>
          <p:cNvPr id="28" name="TextBox 27"/>
          <p:cNvSpPr txBox="1"/>
          <p:nvPr/>
        </p:nvSpPr>
        <p:spPr>
          <a:xfrm>
            <a:off x="2655967" y="1143000"/>
            <a:ext cx="3458191" cy="584775"/>
          </a:xfrm>
          <a:prstGeom prst="rect">
            <a:avLst/>
          </a:prstGeom>
          <a:noFill/>
        </p:spPr>
        <p:txBody>
          <a:bodyPr wrap="none" rtlCol="0">
            <a:spAutoFit/>
          </a:bodyPr>
          <a:lstStyle/>
          <a:p>
            <a:r>
              <a:rPr lang="ru-RU" sz="1600" dirty="0" smtClean="0">
                <a:solidFill>
                  <a:srgbClr val="000000"/>
                </a:solidFill>
              </a:rPr>
              <a:t>Слабые стороны действующих </a:t>
            </a:r>
            <a:br>
              <a:rPr lang="ru-RU" sz="1600" dirty="0" smtClean="0">
                <a:solidFill>
                  <a:srgbClr val="000000"/>
                </a:solidFill>
              </a:rPr>
            </a:br>
            <a:r>
              <a:rPr lang="ru-RU" sz="1600" dirty="0" smtClean="0">
                <a:solidFill>
                  <a:srgbClr val="000000"/>
                </a:solidFill>
              </a:rPr>
              <a:t>стандартов</a:t>
            </a:r>
            <a:endParaRPr lang="ru-RU" sz="1800" dirty="0">
              <a:solidFill>
                <a:srgbClr val="000000"/>
              </a:solidFill>
            </a:endParaRPr>
          </a:p>
        </p:txBody>
      </p:sp>
      <p:sp>
        <p:nvSpPr>
          <p:cNvPr id="29" name="Title 28"/>
          <p:cNvSpPr>
            <a:spLocks noGrp="1"/>
          </p:cNvSpPr>
          <p:nvPr>
            <p:ph type="title"/>
          </p:nvPr>
        </p:nvSpPr>
        <p:spPr>
          <a:xfrm>
            <a:off x="0" y="76200"/>
            <a:ext cx="8001000" cy="1066800"/>
          </a:xfrm>
        </p:spPr>
        <p:txBody>
          <a:bodyPr/>
          <a:lstStyle/>
          <a:p>
            <a:r>
              <a:rPr lang="ru-RU" sz="2400" dirty="0" smtClean="0"/>
              <a:t>I. Уроки, извлеченные из кризиса</a:t>
            </a:r>
            <a:br>
              <a:rPr lang="ru-RU" sz="2400" dirty="0" smtClean="0"/>
            </a:br>
            <a:r>
              <a:rPr lang="ru-RU" sz="2400" b="0" dirty="0" smtClean="0">
                <a:solidFill>
                  <a:schemeClr val="tx1"/>
                </a:solidFill>
              </a:rPr>
              <a:t>Последствия для стандартов налогово-бюджетной прозрачности</a:t>
            </a:r>
            <a:endParaRPr lang="ru-RU" sz="2400" b="0" dirty="0" smtClean="0">
              <a:solidFill>
                <a:srgbClr val="002060"/>
              </a:solidFill>
            </a:endParaRPr>
          </a:p>
        </p:txBody>
      </p:sp>
      <p:sp>
        <p:nvSpPr>
          <p:cNvPr id="30" name="Right Arrow 29"/>
          <p:cNvSpPr/>
          <p:nvPr/>
        </p:nvSpPr>
        <p:spPr bwMode="auto">
          <a:xfrm>
            <a:off x="5730696" y="2882900"/>
            <a:ext cx="974904" cy="381000"/>
          </a:xfrm>
          <a:prstGeom prst="rightArrow">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rgbClr val="0000FF"/>
              </a:solidFill>
              <a:effectLst/>
              <a:latin typeface="Arial" charset="0"/>
              <a:cs typeface="Arial" charset="0"/>
            </a:endParaRPr>
          </a:p>
        </p:txBody>
      </p:sp>
      <p:sp>
        <p:nvSpPr>
          <p:cNvPr id="31" name="Right Arrow 30"/>
          <p:cNvSpPr/>
          <p:nvPr/>
        </p:nvSpPr>
        <p:spPr bwMode="auto">
          <a:xfrm>
            <a:off x="5730696" y="1905000"/>
            <a:ext cx="974904" cy="381000"/>
          </a:xfrm>
          <a:prstGeom prst="rightArrow">
            <a:avLst/>
          </a:prstGeom>
          <a:solidFill>
            <a:srgbClr val="00206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rgbClr val="0000FF"/>
              </a:solidFill>
              <a:effectLst/>
              <a:latin typeface="Arial" charset="0"/>
              <a:cs typeface="Arial" charset="0"/>
            </a:endParaRPr>
          </a:p>
        </p:txBody>
      </p:sp>
      <p:sp>
        <p:nvSpPr>
          <p:cNvPr id="32" name="Right Arrow 31"/>
          <p:cNvSpPr/>
          <p:nvPr/>
        </p:nvSpPr>
        <p:spPr bwMode="auto">
          <a:xfrm>
            <a:off x="5715000" y="4851400"/>
            <a:ext cx="974904" cy="381000"/>
          </a:xfrm>
          <a:prstGeom prst="rightArrow">
            <a:avLst/>
          </a:prstGeom>
          <a:solidFill>
            <a:srgbClr val="008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rgbClr val="0000FF"/>
              </a:solidFill>
              <a:effectLst/>
              <a:latin typeface="Arial" charset="0"/>
              <a:cs typeface="Arial" charset="0"/>
            </a:endParaRPr>
          </a:p>
        </p:txBody>
      </p:sp>
      <p:sp>
        <p:nvSpPr>
          <p:cNvPr id="33" name="Right Arrow 32"/>
          <p:cNvSpPr/>
          <p:nvPr/>
        </p:nvSpPr>
        <p:spPr bwMode="auto">
          <a:xfrm>
            <a:off x="5730696" y="3873500"/>
            <a:ext cx="974904" cy="381000"/>
          </a:xfrm>
          <a:prstGeom prst="rightArrow">
            <a:avLst/>
          </a:prstGeom>
          <a:solidFill>
            <a:srgbClr val="CC99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rgbClr val="0000FF"/>
              </a:solidFill>
              <a:effectLst/>
              <a:latin typeface="Arial" charset="0"/>
              <a:cs typeface="Arial" charset="0"/>
            </a:endParaRPr>
          </a:p>
        </p:txBody>
      </p:sp>
      <p:sp>
        <p:nvSpPr>
          <p:cNvPr id="34" name="Right Arrow 33"/>
          <p:cNvSpPr/>
          <p:nvPr/>
        </p:nvSpPr>
        <p:spPr bwMode="auto">
          <a:xfrm>
            <a:off x="5730696" y="5867400"/>
            <a:ext cx="974904" cy="381000"/>
          </a:xfrm>
          <a:prstGeom prst="rightArrow">
            <a:avLst/>
          </a:prstGeom>
          <a:solidFill>
            <a:srgbClr val="777777"/>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rgbClr val="0000FF"/>
              </a:solidFill>
              <a:effectLst/>
              <a:latin typeface="Arial" charset="0"/>
              <a:cs typeface="Arial" charset="0"/>
            </a:endParaRPr>
          </a:p>
        </p:txBody>
      </p:sp>
      <p:sp>
        <p:nvSpPr>
          <p:cNvPr id="35" name="Rounded Rectangle 34"/>
          <p:cNvSpPr/>
          <p:nvPr/>
        </p:nvSpPr>
        <p:spPr bwMode="auto">
          <a:xfrm>
            <a:off x="6870507" y="2682933"/>
            <a:ext cx="2103120" cy="822960"/>
          </a:xfrm>
          <a:prstGeom prst="roundRect">
            <a:avLst/>
          </a:prstGeom>
          <a:solidFill>
            <a:srgbClr val="FFCCCC"/>
          </a:solidFill>
          <a:ln w="38100" cap="flat" cmpd="sng" algn="ctr">
            <a:solidFill>
              <a:schemeClr val="accent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ru-RU" sz="1200" i="0" u="none" strike="noStrike" cap="none" normalizeH="0" baseline="0" dirty="0" smtClean="0">
                <a:ln>
                  <a:noFill/>
                </a:ln>
                <a:solidFill>
                  <a:srgbClr val="000000"/>
                </a:solidFill>
                <a:effectLst/>
                <a:latin typeface="Arial" charset="0"/>
                <a:cs typeface="Arial" charset="0"/>
              </a:rPr>
              <a:t>Публикация налогово-бюджетных</a:t>
            </a:r>
            <a:r>
              <a:rPr kumimoji="0" lang="ru-RU" sz="1200" i="0" u="none" strike="noStrike" cap="none" normalizeH="0" dirty="0" smtClean="0">
                <a:ln>
                  <a:noFill/>
                </a:ln>
                <a:solidFill>
                  <a:srgbClr val="000000"/>
                </a:solidFill>
                <a:effectLst/>
                <a:latin typeface="Arial" charset="0"/>
                <a:cs typeface="Arial" charset="0"/>
              </a:rPr>
              <a:t> данных для госсектора</a:t>
            </a:r>
            <a:endParaRPr kumimoji="0" lang="ru-RU" sz="1200" i="0" u="none" strike="noStrike" cap="none" normalizeH="0" baseline="0" dirty="0" smtClean="0">
              <a:ln>
                <a:noFill/>
              </a:ln>
              <a:solidFill>
                <a:srgbClr val="000000"/>
              </a:solidFill>
              <a:effectLst/>
              <a:latin typeface="Arial" charset="0"/>
              <a:cs typeface="Arial" charset="0"/>
            </a:endParaRPr>
          </a:p>
        </p:txBody>
      </p:sp>
      <p:sp>
        <p:nvSpPr>
          <p:cNvPr id="36" name="Rounded Rectangle 35"/>
          <p:cNvSpPr/>
          <p:nvPr/>
        </p:nvSpPr>
        <p:spPr bwMode="auto">
          <a:xfrm>
            <a:off x="6862887" y="1676400"/>
            <a:ext cx="2103120" cy="822960"/>
          </a:xfrm>
          <a:prstGeom prst="roundRect">
            <a:avLst/>
          </a:prstGeom>
          <a:solidFill>
            <a:schemeClr val="tx2">
              <a:lumMod val="25000"/>
              <a:lumOff val="75000"/>
            </a:schemeClr>
          </a:solidFill>
          <a:ln w="28575" cap="flat" cmpd="sng" algn="ctr">
            <a:solidFill>
              <a:srgbClr val="000066"/>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ru-RU" sz="1200" dirty="0" smtClean="0">
                <a:solidFill>
                  <a:srgbClr val="000000"/>
                </a:solidFill>
              </a:rPr>
              <a:t>Ежемесячные оперативные налогово-бюджетные отчеты</a:t>
            </a:r>
            <a:endParaRPr kumimoji="0" lang="ru-RU" sz="1200" i="0" u="none" strike="noStrike" cap="none" normalizeH="0" baseline="0" dirty="0" smtClean="0">
              <a:ln>
                <a:noFill/>
              </a:ln>
              <a:solidFill>
                <a:srgbClr val="000000"/>
              </a:solidFill>
              <a:effectLst/>
            </a:endParaRPr>
          </a:p>
        </p:txBody>
      </p:sp>
      <p:sp>
        <p:nvSpPr>
          <p:cNvPr id="37" name="Rounded Rectangle 36"/>
          <p:cNvSpPr/>
          <p:nvPr/>
        </p:nvSpPr>
        <p:spPr bwMode="auto">
          <a:xfrm>
            <a:off x="6870507" y="4660900"/>
            <a:ext cx="2103120" cy="822960"/>
          </a:xfrm>
          <a:prstGeom prst="roundRect">
            <a:avLst/>
          </a:prstGeom>
          <a:solidFill>
            <a:srgbClr val="CCFF99"/>
          </a:solidFill>
          <a:ln w="28575" cap="flat" cmpd="sng" algn="ctr">
            <a:solidFill>
              <a:srgbClr val="008000"/>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algn="ctr" eaLnBrk="1" hangingPunct="1">
              <a:spcBef>
                <a:spcPct val="0"/>
              </a:spcBef>
            </a:pPr>
            <a:r>
              <a:rPr lang="ru-RU" sz="1400" dirty="0" smtClean="0">
                <a:solidFill>
                  <a:srgbClr val="000000"/>
                </a:solidFill>
              </a:rPr>
              <a:t>Альтернативный анализ макро-фискальных сценариев</a:t>
            </a:r>
            <a:endParaRPr lang="ru-RU" sz="1400" dirty="0" smtClean="0">
              <a:solidFill>
                <a:srgbClr val="000000"/>
              </a:solidFill>
            </a:endParaRPr>
          </a:p>
        </p:txBody>
      </p:sp>
      <p:sp>
        <p:nvSpPr>
          <p:cNvPr id="38" name="Rounded Rectangle 37"/>
          <p:cNvSpPr/>
          <p:nvPr/>
        </p:nvSpPr>
        <p:spPr bwMode="auto">
          <a:xfrm>
            <a:off x="6870507" y="3657600"/>
            <a:ext cx="2103120" cy="822960"/>
          </a:xfrm>
          <a:prstGeom prst="roundRect">
            <a:avLst/>
          </a:prstGeom>
          <a:solidFill>
            <a:srgbClr val="FFFF99"/>
          </a:solidFill>
          <a:ln w="28575" cap="flat" cmpd="sng" algn="ctr">
            <a:solidFill>
              <a:srgbClr val="CC9900"/>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algn="ctr"/>
            <a:r>
              <a:rPr lang="ru-RU" sz="1200" dirty="0" smtClean="0">
                <a:solidFill>
                  <a:srgbClr val="000000"/>
                </a:solidFill>
              </a:rPr>
              <a:t>Признание сомнительных долгов в итоговых сводных показателях</a:t>
            </a:r>
            <a:endParaRPr lang="ru-RU" sz="1200" dirty="0">
              <a:solidFill>
                <a:srgbClr val="000000"/>
              </a:solidFill>
            </a:endParaRPr>
          </a:p>
        </p:txBody>
      </p:sp>
      <p:sp>
        <p:nvSpPr>
          <p:cNvPr id="39" name="Rounded Rectangle 38"/>
          <p:cNvSpPr/>
          <p:nvPr/>
        </p:nvSpPr>
        <p:spPr bwMode="auto">
          <a:xfrm>
            <a:off x="6870507" y="5676900"/>
            <a:ext cx="2103120" cy="822960"/>
          </a:xfrm>
          <a:prstGeom prst="roundRect">
            <a:avLst/>
          </a:prstGeom>
          <a:solidFill>
            <a:schemeClr val="bg1">
              <a:lumMod val="85000"/>
            </a:schemeClr>
          </a:solidFill>
          <a:ln w="28575" cap="flat" cmpd="sng" algn="ctr">
            <a:solidFill>
              <a:srgbClr val="777777"/>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ru-RU" sz="1100" dirty="0" smtClean="0">
                <a:solidFill>
                  <a:srgbClr val="000000"/>
                </a:solidFill>
              </a:rPr>
              <a:t>Признание выраженных количественно непредвиденных обязательств</a:t>
            </a:r>
            <a:endParaRPr kumimoji="0" lang="ru-RU" sz="1100" i="0" u="none" strike="noStrike" cap="none" normalizeH="0" baseline="0" dirty="0" smtClean="0">
              <a:ln>
                <a:noFill/>
              </a:ln>
              <a:solidFill>
                <a:srgbClr val="000000"/>
              </a:solidFill>
              <a:effectLst/>
            </a:endParaRPr>
          </a:p>
        </p:txBody>
      </p:sp>
      <p:sp>
        <p:nvSpPr>
          <p:cNvPr id="40" name="TextBox 39"/>
          <p:cNvSpPr txBox="1"/>
          <p:nvPr/>
        </p:nvSpPr>
        <p:spPr>
          <a:xfrm>
            <a:off x="6870507" y="1219200"/>
            <a:ext cx="1852815" cy="369332"/>
          </a:xfrm>
          <a:prstGeom prst="rect">
            <a:avLst/>
          </a:prstGeom>
          <a:noFill/>
        </p:spPr>
        <p:txBody>
          <a:bodyPr wrap="none" rtlCol="0">
            <a:spAutoFit/>
          </a:bodyPr>
          <a:lstStyle/>
          <a:p>
            <a:r>
              <a:rPr lang="ru-RU" sz="1800" dirty="0" smtClean="0">
                <a:solidFill>
                  <a:srgbClr val="000000"/>
                </a:solidFill>
              </a:rPr>
              <a:t>Рекомендации</a:t>
            </a:r>
            <a:endParaRPr lang="ru-RU" sz="1800" dirty="0">
              <a:solidFill>
                <a:srgbClr val="0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7924800" cy="1066800"/>
          </a:xfrm>
        </p:spPr>
        <p:txBody>
          <a:bodyPr/>
          <a:lstStyle/>
          <a:p>
            <a:r>
              <a:rPr lang="ru-RU" sz="2400" dirty="0" smtClean="0"/>
              <a:t>II. Кодекс налогово-бюджетной прозрачности 2014</a:t>
            </a:r>
            <a:br>
              <a:rPr lang="ru-RU" sz="2400" dirty="0" smtClean="0"/>
            </a:br>
            <a:r>
              <a:rPr lang="ru-RU" sz="2400" b="0" dirty="0" smtClean="0">
                <a:solidFill>
                  <a:schemeClr val="tx1"/>
                </a:solidFill>
              </a:rPr>
              <a:t>Задачи пересмотренного Кодекса</a:t>
            </a:r>
            <a:endParaRPr lang="ru-RU" sz="2400" b="0" dirty="0">
              <a:solidFill>
                <a:schemeClr val="tx1"/>
              </a:solidFill>
            </a:endParaRPr>
          </a:p>
        </p:txBody>
      </p:sp>
      <p:sp>
        <p:nvSpPr>
          <p:cNvPr id="8" name="Content Placeholder 7"/>
          <p:cNvSpPr>
            <a:spLocks noGrp="1"/>
          </p:cNvSpPr>
          <p:nvPr>
            <p:ph idx="1"/>
          </p:nvPr>
        </p:nvSpPr>
        <p:spPr>
          <a:xfrm>
            <a:off x="457200" y="1493837"/>
            <a:ext cx="8229600" cy="4754563"/>
          </a:xfrm>
        </p:spPr>
        <p:txBody>
          <a:bodyPr anchor="ctr"/>
          <a:lstStyle/>
          <a:p>
            <a:pPr>
              <a:spcBef>
                <a:spcPts val="1200"/>
              </a:spcBef>
              <a:spcAft>
                <a:spcPts val="0"/>
              </a:spcAft>
              <a:buFont typeface="+mj-lt"/>
              <a:buAutoNum type="arabicPeriod"/>
            </a:pPr>
            <a:endParaRPr lang="ru-RU" sz="2000" dirty="0" smtClean="0"/>
          </a:p>
          <a:p>
            <a:pPr>
              <a:spcBef>
                <a:spcPts val="1200"/>
              </a:spcBef>
              <a:spcAft>
                <a:spcPts val="0"/>
              </a:spcAft>
              <a:buFont typeface="+mj-lt"/>
              <a:buAutoNum type="arabicPeriod"/>
            </a:pPr>
            <a:r>
              <a:rPr lang="ru-RU" sz="2000" dirty="0" smtClean="0"/>
              <a:t>Комплексные консультации по кодексу и пилотное внедрение новых основ</a:t>
            </a:r>
          </a:p>
          <a:p>
            <a:pPr>
              <a:spcBef>
                <a:spcPts val="1200"/>
              </a:spcBef>
              <a:spcAft>
                <a:spcPts val="0"/>
              </a:spcAft>
              <a:buFont typeface="+mj-lt"/>
              <a:buAutoNum type="arabicPeriod"/>
            </a:pPr>
            <a:r>
              <a:rPr lang="ru-RU" sz="2000" dirty="0" smtClean="0"/>
              <a:t>Повышение качества и надежности скорее опубликованной информации, нежели ясности отчетных процедур</a:t>
            </a:r>
          </a:p>
          <a:p>
            <a:pPr>
              <a:spcBef>
                <a:spcPts val="1200"/>
              </a:spcBef>
              <a:spcAft>
                <a:spcPts val="0"/>
              </a:spcAft>
              <a:buFont typeface="+mj-lt"/>
              <a:buAutoNum type="arabicPeriod"/>
            </a:pPr>
            <a:r>
              <a:rPr lang="ru-RU" sz="2000" dirty="0" smtClean="0"/>
              <a:t>Обновление принципов и практик </a:t>
            </a:r>
            <a:r>
              <a:rPr lang="ru-RU" sz="2000" dirty="0" smtClean="0"/>
              <a:t>с целью отражения уроков недавнего кризиса</a:t>
            </a:r>
            <a:endParaRPr lang="ru-RU" sz="2000" dirty="0" smtClean="0"/>
          </a:p>
          <a:p>
            <a:pPr>
              <a:spcBef>
                <a:spcPts val="1200"/>
              </a:spcBef>
              <a:spcAft>
                <a:spcPts val="0"/>
              </a:spcAft>
              <a:buFont typeface="+mj-lt"/>
              <a:buAutoNum type="arabicPeriod"/>
            </a:pPr>
            <a:r>
              <a:rPr lang="ru-RU" sz="2000" dirty="0" smtClean="0"/>
              <a:t>Выверка принципов и практик с соответствующими международными стандартами (GFSM 2001, МСУГС, </a:t>
            </a:r>
            <a:r>
              <a:rPr lang="ru-RU" sz="2000" dirty="0" smtClean="0"/>
              <a:t>Принципы </a:t>
            </a:r>
            <a:r>
              <a:rPr lang="ru-RU" sz="2000" dirty="0" smtClean="0"/>
              <a:t>ОЭСР, PEFA)</a:t>
            </a:r>
          </a:p>
          <a:p>
            <a:pPr>
              <a:spcBef>
                <a:spcPts val="1200"/>
              </a:spcBef>
              <a:spcAft>
                <a:spcPts val="0"/>
              </a:spcAft>
              <a:buFont typeface="+mj-lt"/>
              <a:buAutoNum type="arabicPeriod"/>
            </a:pPr>
            <a:r>
              <a:rPr lang="ru-RU" sz="2000" dirty="0" smtClean="0"/>
              <a:t>Предоставление странам ряда достижимых вех на пути к полному соответствию международным стандартам</a:t>
            </a:r>
          </a:p>
          <a:p>
            <a:pPr>
              <a:spcBef>
                <a:spcPts val="0"/>
              </a:spcBef>
              <a:buFont typeface="+mj-lt"/>
              <a:buAutoNum type="arabicPeriod"/>
            </a:pPr>
            <a:endParaRPr lang="ru-RU" sz="1800" dirty="0" smtClean="0">
              <a:solidFill>
                <a:srgbClr val="800000"/>
              </a:solidFill>
            </a:endParaRPr>
          </a:p>
        </p:txBody>
      </p:sp>
      <p:sp>
        <p:nvSpPr>
          <p:cNvPr id="4" name="Slide Number Placeholder 3"/>
          <p:cNvSpPr>
            <a:spLocks noGrp="1"/>
          </p:cNvSpPr>
          <p:nvPr>
            <p:ph type="sldNum" sz="quarter" idx="12"/>
          </p:nvPr>
        </p:nvSpPr>
        <p:spPr/>
        <p:txBody>
          <a:bodyPr/>
          <a:lstStyle/>
          <a:p>
            <a:fld id="{7199FE57-B04B-4B7C-816D-A15AF53620B8}" type="slidenum">
              <a:rPr lang="ru-RU" smtClean="0">
                <a:solidFill>
                  <a:srgbClr val="800000"/>
                </a:solidFill>
              </a:rPr>
              <a:pPr/>
              <a:t>3</a:t>
            </a:fld>
            <a:endParaRPr lang="ru-RU" dirty="0">
              <a:solidFill>
                <a:srgbClr val="8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077200" cy="1066800"/>
          </a:xfrm>
        </p:spPr>
        <p:txBody>
          <a:bodyPr/>
          <a:lstStyle/>
          <a:p>
            <a:r>
              <a:rPr lang="ru-RU" sz="2400" dirty="0" smtClean="0"/>
              <a:t>III. Кодекс налогово-бюджетной прозрачности</a:t>
            </a:r>
            <a:br>
              <a:rPr lang="ru-RU" sz="2400" dirty="0" smtClean="0"/>
            </a:br>
            <a:r>
              <a:rPr lang="ru-RU" sz="2400" b="0" dirty="0" smtClean="0">
                <a:solidFill>
                  <a:schemeClr val="tx1"/>
                </a:solidFill>
              </a:rPr>
              <a:t>Архитектура нового кодекса</a:t>
            </a:r>
            <a:endParaRPr lang="ru-RU" sz="2400" dirty="0">
              <a:solidFill>
                <a:srgbClr val="000066"/>
              </a:solidFill>
            </a:endParaRPr>
          </a:p>
        </p:txBody>
      </p:sp>
      <p:sp>
        <p:nvSpPr>
          <p:cNvPr id="3" name="Slide Number Placeholder 2"/>
          <p:cNvSpPr>
            <a:spLocks noGrp="1"/>
          </p:cNvSpPr>
          <p:nvPr>
            <p:ph type="sldNum" sz="quarter" idx="12"/>
          </p:nvPr>
        </p:nvSpPr>
        <p:spPr/>
        <p:txBody>
          <a:bodyPr/>
          <a:lstStyle/>
          <a:p>
            <a:fld id="{7199FE57-B04B-4B7C-816D-A15AF53620B8}" type="slidenum">
              <a:rPr lang="ru-RU" smtClean="0">
                <a:solidFill>
                  <a:srgbClr val="800000"/>
                </a:solidFill>
              </a:rPr>
              <a:pPr/>
              <a:t>4</a:t>
            </a:fld>
            <a:endParaRPr lang="ru-RU" dirty="0">
              <a:solidFill>
                <a:srgbClr val="800000"/>
              </a:solidFill>
            </a:endParaRPr>
          </a:p>
        </p:txBody>
      </p:sp>
      <p:pic>
        <p:nvPicPr>
          <p:cNvPr id="8" name="Picture 7"/>
          <p:cNvPicPr>
            <a:picLocks noChangeAspect="1"/>
          </p:cNvPicPr>
          <p:nvPr/>
        </p:nvPicPr>
        <p:blipFill>
          <a:blip r:embed="rId3"/>
          <a:stretch>
            <a:fillRect/>
          </a:stretch>
        </p:blipFill>
        <p:spPr>
          <a:xfrm>
            <a:off x="533400" y="1905000"/>
            <a:ext cx="7793860" cy="4476750"/>
          </a:xfrm>
          <a:prstGeom prst="rect">
            <a:avLst/>
          </a:prstGeom>
        </p:spPr>
      </p:pic>
    </p:spTree>
    <p:extLst>
      <p:ext uri="{BB962C8B-B14F-4D97-AF65-F5344CB8AC3E}">
        <p14:creationId xmlns:p14="http://schemas.microsoft.com/office/powerpoint/2010/main" val="1638262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7924800" cy="1066800"/>
          </a:xfrm>
        </p:spPr>
        <p:txBody>
          <a:bodyPr/>
          <a:lstStyle/>
          <a:p>
            <a:r>
              <a:rPr lang="ru-RU" sz="2400" dirty="0" smtClean="0"/>
              <a:t>III</a:t>
            </a:r>
            <a:r>
              <a:rPr lang="ru-RU" sz="2400" dirty="0"/>
              <a:t>. Кодекс налогово-бюджетной прозрачности</a:t>
            </a:r>
            <a:r>
              <a:rPr lang="ru-RU" sz="2400" dirty="0" smtClean="0"/>
              <a:t/>
            </a:r>
            <a:br>
              <a:rPr lang="ru-RU" sz="2400" dirty="0" smtClean="0"/>
            </a:br>
            <a:r>
              <a:rPr lang="ru-RU" sz="2400" b="0" dirty="0" smtClean="0">
                <a:solidFill>
                  <a:schemeClr val="tx1"/>
                </a:solidFill>
              </a:rPr>
              <a:t> Более прогрессивный набор практик</a:t>
            </a:r>
            <a:endParaRPr lang="ru-RU" sz="2400" dirty="0"/>
          </a:p>
        </p:txBody>
      </p:sp>
      <p:sp>
        <p:nvSpPr>
          <p:cNvPr id="4" name="Slide Number Placeholder 3"/>
          <p:cNvSpPr>
            <a:spLocks noGrp="1"/>
          </p:cNvSpPr>
          <p:nvPr>
            <p:ph type="sldNum" sz="quarter" idx="12"/>
          </p:nvPr>
        </p:nvSpPr>
        <p:spPr/>
        <p:txBody>
          <a:bodyPr/>
          <a:lstStyle/>
          <a:p>
            <a:fld id="{7199FE57-B04B-4B7C-816D-A15AF53620B8}" type="slidenum">
              <a:rPr lang="ru-RU" smtClean="0"/>
              <a:pPr/>
              <a:t>5</a:t>
            </a:fld>
            <a:endParaRPr lang="ru-RU" dirty="0"/>
          </a:p>
        </p:txBody>
      </p:sp>
      <p:graphicFrame>
        <p:nvGraphicFramePr>
          <p:cNvPr id="6" name="Table 5"/>
          <p:cNvGraphicFramePr>
            <a:graphicFrameLocks noGrp="1"/>
          </p:cNvGraphicFramePr>
          <p:nvPr>
            <p:extLst>
              <p:ext uri="{D42A27DB-BD31-4B8C-83A1-F6EECF244321}">
                <p14:modId xmlns:p14="http://schemas.microsoft.com/office/powerpoint/2010/main" val="1995440925"/>
              </p:ext>
            </p:extLst>
          </p:nvPr>
        </p:nvGraphicFramePr>
        <p:xfrm>
          <a:off x="228600" y="1219200"/>
          <a:ext cx="8610600" cy="5500108"/>
        </p:xfrm>
        <a:graphic>
          <a:graphicData uri="http://schemas.openxmlformats.org/drawingml/2006/table">
            <a:tbl>
              <a:tblPr/>
              <a:tblGrid>
                <a:gridCol w="511521"/>
                <a:gridCol w="1241080"/>
                <a:gridCol w="1970903"/>
                <a:gridCol w="1462422"/>
                <a:gridCol w="1519675"/>
                <a:gridCol w="1904999"/>
              </a:tblGrid>
              <a:tr h="249851">
                <a:tc rowSpan="2">
                  <a:txBody>
                    <a:bodyPr/>
                    <a:lstStyle/>
                    <a:p>
                      <a:pPr marL="0" marR="0" algn="ctr">
                        <a:lnSpc>
                          <a:spcPct val="110000"/>
                        </a:lnSpc>
                        <a:spcBef>
                          <a:spcPts val="0"/>
                        </a:spcBef>
                        <a:spcAft>
                          <a:spcPts val="0"/>
                        </a:spcAft>
                      </a:pPr>
                      <a:r>
                        <a:rPr lang="en-US" sz="1200" b="1" dirty="0">
                          <a:solidFill>
                            <a:srgbClr val="000000"/>
                          </a:solidFill>
                          <a:latin typeface="+mn-lt"/>
                          <a:ea typeface="Times New Roman"/>
                        </a:rPr>
                        <a:t>#</a:t>
                      </a:r>
                      <a:endParaRPr lang="en-US" sz="12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rowSpan="2">
                  <a:txBody>
                    <a:bodyPr/>
                    <a:lstStyle/>
                    <a:p>
                      <a:pPr marL="0" marR="0" algn="ctr">
                        <a:lnSpc>
                          <a:spcPct val="110000"/>
                        </a:lnSpc>
                        <a:spcBef>
                          <a:spcPts val="0"/>
                        </a:spcBef>
                        <a:spcAft>
                          <a:spcPts val="0"/>
                        </a:spcAft>
                      </a:pPr>
                      <a:r>
                        <a:rPr lang="ru-RU" sz="1200" b="1" dirty="0" smtClean="0">
                          <a:solidFill>
                            <a:srgbClr val="000000"/>
                          </a:solidFill>
                          <a:latin typeface="+mn-lt"/>
                          <a:ea typeface="Times New Roman"/>
                        </a:rPr>
                        <a:t>АСПЕКТ</a:t>
                      </a:r>
                      <a:endParaRPr lang="en-US" sz="12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rowSpan="2">
                  <a:txBody>
                    <a:bodyPr/>
                    <a:lstStyle/>
                    <a:p>
                      <a:pPr marL="0" marR="0" algn="ctr">
                        <a:lnSpc>
                          <a:spcPct val="110000"/>
                        </a:lnSpc>
                        <a:spcBef>
                          <a:spcPts val="0"/>
                        </a:spcBef>
                        <a:spcAft>
                          <a:spcPts val="0"/>
                        </a:spcAft>
                      </a:pPr>
                      <a:r>
                        <a:rPr lang="ru-RU" sz="1200" b="1" dirty="0" smtClean="0">
                          <a:solidFill>
                            <a:srgbClr val="000000"/>
                          </a:solidFill>
                          <a:latin typeface="+mn-lt"/>
                          <a:ea typeface="Times New Roman"/>
                        </a:rPr>
                        <a:t>ПРИНЦИП</a:t>
                      </a:r>
                      <a:endParaRPr lang="en-US" sz="12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3">
                  <a:txBody>
                    <a:bodyPr/>
                    <a:lstStyle/>
                    <a:p>
                      <a:pPr marL="0" marR="0" algn="ctr">
                        <a:lnSpc>
                          <a:spcPct val="110000"/>
                        </a:lnSpc>
                        <a:spcBef>
                          <a:spcPts val="0"/>
                        </a:spcBef>
                        <a:spcAft>
                          <a:spcPts val="0"/>
                        </a:spcAft>
                      </a:pPr>
                      <a:r>
                        <a:rPr lang="ru-RU" sz="1200" b="1" dirty="0" smtClean="0">
                          <a:solidFill>
                            <a:srgbClr val="000000"/>
                          </a:solidFill>
                          <a:latin typeface="+mn-lt"/>
                          <a:ea typeface="Times New Roman"/>
                        </a:rPr>
                        <a:t>ПРАКТИКИ</a:t>
                      </a:r>
                      <a:endParaRPr lang="en-US" sz="12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r>
              <a:tr h="244467">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0000"/>
                        </a:lnSpc>
                        <a:spcBef>
                          <a:spcPts val="0"/>
                        </a:spcBef>
                        <a:spcAft>
                          <a:spcPts val="0"/>
                        </a:spcAft>
                      </a:pPr>
                      <a:r>
                        <a:rPr lang="ru-RU" sz="1200" b="1" dirty="0" smtClean="0">
                          <a:solidFill>
                            <a:srgbClr val="000000"/>
                          </a:solidFill>
                          <a:latin typeface="+mn-lt"/>
                          <a:ea typeface="Times New Roman"/>
                        </a:rPr>
                        <a:t>БАЗОВАЯ</a:t>
                      </a:r>
                      <a:endParaRPr lang="en-US" sz="12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0000"/>
                        </a:lnSpc>
                        <a:spcBef>
                          <a:spcPts val="0"/>
                        </a:spcBef>
                        <a:spcAft>
                          <a:spcPts val="0"/>
                        </a:spcAft>
                      </a:pPr>
                      <a:r>
                        <a:rPr lang="ru-RU" sz="1200" b="1" dirty="0" smtClean="0">
                          <a:solidFill>
                            <a:srgbClr val="000000"/>
                          </a:solidFill>
                          <a:latin typeface="+mn-lt"/>
                          <a:ea typeface="Times New Roman"/>
                        </a:rPr>
                        <a:t>ХОРОШАЯ</a:t>
                      </a:r>
                      <a:endParaRPr lang="en-US" sz="12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0000"/>
                        </a:lnSpc>
                        <a:spcBef>
                          <a:spcPts val="0"/>
                        </a:spcBef>
                        <a:spcAft>
                          <a:spcPts val="0"/>
                        </a:spcAft>
                      </a:pPr>
                      <a:r>
                        <a:rPr lang="ru-RU" sz="1200" b="1" dirty="0" smtClean="0">
                          <a:solidFill>
                            <a:srgbClr val="000000"/>
                          </a:solidFill>
                          <a:latin typeface="+mn-lt"/>
                          <a:ea typeface="Times New Roman"/>
                        </a:rPr>
                        <a:t>ПРОГРЕССИВНАЯ</a:t>
                      </a:r>
                      <a:endParaRPr lang="en-US" sz="12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44467">
                <a:tc gridSpan="6">
                  <a:txBody>
                    <a:bodyPr/>
                    <a:lstStyle/>
                    <a:p>
                      <a:pPr marL="0" marR="0" algn="ctr">
                        <a:lnSpc>
                          <a:spcPct val="110000"/>
                        </a:lnSpc>
                        <a:spcBef>
                          <a:spcPts val="0"/>
                        </a:spcBef>
                        <a:spcAft>
                          <a:spcPts val="0"/>
                        </a:spcAft>
                      </a:pPr>
                      <a:endParaRPr lang="en-US" sz="12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88934">
                <a:tc>
                  <a:txBody>
                    <a:bodyPr/>
                    <a:lstStyle/>
                    <a:p>
                      <a:pPr marL="0" marR="0" algn="ctr">
                        <a:lnSpc>
                          <a:spcPct val="110000"/>
                        </a:lnSpc>
                        <a:spcBef>
                          <a:spcPts val="0"/>
                        </a:spcBef>
                        <a:spcAft>
                          <a:spcPts val="0"/>
                        </a:spcAft>
                      </a:pPr>
                      <a:r>
                        <a:rPr lang="en-US" sz="1200" b="1" dirty="0">
                          <a:solidFill>
                            <a:srgbClr val="000000"/>
                          </a:solidFill>
                          <a:latin typeface="+mn-lt"/>
                          <a:ea typeface="Times New Roman"/>
                        </a:rPr>
                        <a:t>1</a:t>
                      </a:r>
                      <a:endParaRPr lang="en-US" sz="12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l">
                        <a:lnSpc>
                          <a:spcPct val="110000"/>
                        </a:lnSpc>
                        <a:spcBef>
                          <a:spcPts val="0"/>
                        </a:spcBef>
                        <a:spcAft>
                          <a:spcPts val="0"/>
                        </a:spcAft>
                      </a:pPr>
                      <a:r>
                        <a:rPr lang="ru-RU" sz="1100" b="1" dirty="0" smtClean="0">
                          <a:solidFill>
                            <a:srgbClr val="000000"/>
                          </a:solidFill>
                          <a:latin typeface="+mn-lt"/>
                          <a:ea typeface="Times New Roman"/>
                        </a:rPr>
                        <a:t>НАЛОГОВО-БЮДЖЕТНАЯ</a:t>
                      </a:r>
                      <a:r>
                        <a:rPr lang="ru-RU" sz="1100" b="1" baseline="0" dirty="0" smtClean="0">
                          <a:solidFill>
                            <a:srgbClr val="000000"/>
                          </a:solidFill>
                          <a:latin typeface="+mn-lt"/>
                          <a:ea typeface="Times New Roman"/>
                        </a:rPr>
                        <a:t> ОТЧЕТНОСТЬ</a:t>
                      </a:r>
                      <a:endParaRPr lang="en-US" sz="12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4">
                  <a:txBody>
                    <a:bodyPr/>
                    <a:lstStyle/>
                    <a:p>
                      <a:pPr marL="0" marR="0" algn="l">
                        <a:lnSpc>
                          <a:spcPct val="110000"/>
                        </a:lnSpc>
                        <a:spcBef>
                          <a:spcPts val="0"/>
                        </a:spcBef>
                        <a:spcAft>
                          <a:spcPts val="0"/>
                        </a:spcAft>
                      </a:pPr>
                      <a:r>
                        <a:rPr lang="ru-RU" sz="1200" b="1" dirty="0" smtClean="0">
                          <a:solidFill>
                            <a:srgbClr val="000000"/>
                          </a:solidFill>
                          <a:latin typeface="+mn-lt"/>
                          <a:ea typeface="Times New Roman"/>
                        </a:rPr>
                        <a:t>Налогово-бюджетные</a:t>
                      </a:r>
                      <a:r>
                        <a:rPr lang="ru-RU" sz="1200" b="1" baseline="0" dirty="0" smtClean="0">
                          <a:solidFill>
                            <a:srgbClr val="000000"/>
                          </a:solidFill>
                          <a:latin typeface="+mn-lt"/>
                          <a:ea typeface="Times New Roman"/>
                        </a:rPr>
                        <a:t> отчеты должны представлять комплексный, значимый, своевременный и надежный обзор финансового положения и эффективности правительства</a:t>
                      </a:r>
                      <a:endParaRPr lang="en-US" sz="12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518474">
                <a:tc>
                  <a:txBody>
                    <a:bodyPr/>
                    <a:lstStyle/>
                    <a:p>
                      <a:pPr marL="0" marR="0" algn="ctr">
                        <a:lnSpc>
                          <a:spcPct val="110000"/>
                        </a:lnSpc>
                        <a:spcBef>
                          <a:spcPts val="0"/>
                        </a:spcBef>
                        <a:spcAft>
                          <a:spcPts val="0"/>
                        </a:spcAft>
                      </a:pPr>
                      <a:r>
                        <a:rPr lang="en-US" sz="1200" b="1" i="1" dirty="0">
                          <a:solidFill>
                            <a:srgbClr val="000000"/>
                          </a:solidFill>
                          <a:latin typeface="+mn-lt"/>
                          <a:ea typeface="Times New Roman"/>
                        </a:rPr>
                        <a:t>1.1</a:t>
                      </a:r>
                      <a:endParaRPr lang="en-US" sz="12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ru-RU" sz="1100" b="1" i="1" dirty="0" smtClean="0">
                          <a:solidFill>
                            <a:srgbClr val="000000"/>
                          </a:solidFill>
                          <a:latin typeface="+mn-lt"/>
                          <a:ea typeface="Times New Roman"/>
                        </a:rPr>
                        <a:t>Охват</a:t>
                      </a:r>
                      <a:endParaRPr lang="en-US" sz="11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lgn="l">
                        <a:lnSpc>
                          <a:spcPct val="110000"/>
                        </a:lnSpc>
                        <a:spcBef>
                          <a:spcPts val="0"/>
                        </a:spcBef>
                        <a:spcAft>
                          <a:spcPts val="0"/>
                        </a:spcAft>
                      </a:pPr>
                      <a:r>
                        <a:rPr lang="ru-RU" sz="1100" b="1" i="1" dirty="0" smtClean="0">
                          <a:solidFill>
                            <a:srgbClr val="000000"/>
                          </a:solidFill>
                          <a:latin typeface="+mn-lt"/>
                          <a:ea typeface="Times New Roman"/>
                        </a:rPr>
                        <a:t>Налогово-бюджетные</a:t>
                      </a:r>
                      <a:r>
                        <a:rPr lang="ru-RU" sz="1100" b="1" i="1" baseline="0" dirty="0" smtClean="0">
                          <a:solidFill>
                            <a:srgbClr val="000000"/>
                          </a:solidFill>
                          <a:latin typeface="+mn-lt"/>
                          <a:ea typeface="Times New Roman"/>
                        </a:rPr>
                        <a:t> отчеты должны представлять комплексный обзор налогово-бюджетной деятельности государственного сектора</a:t>
                      </a:r>
                      <a:endParaRPr lang="en-US" sz="11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1190587">
                <a:tc>
                  <a:txBody>
                    <a:bodyPr/>
                    <a:lstStyle/>
                    <a:p>
                      <a:pPr marL="0" marR="0" algn="ctr">
                        <a:lnSpc>
                          <a:spcPct val="110000"/>
                        </a:lnSpc>
                        <a:spcBef>
                          <a:spcPts val="0"/>
                        </a:spcBef>
                        <a:spcAft>
                          <a:spcPts val="0"/>
                        </a:spcAft>
                      </a:pPr>
                      <a:r>
                        <a:rPr lang="en-US" sz="1100" dirty="0">
                          <a:solidFill>
                            <a:srgbClr val="000000"/>
                          </a:solidFill>
                          <a:latin typeface="+mn-lt"/>
                          <a:ea typeface="Times New Roman"/>
                        </a:rPr>
                        <a:t>1.1.1</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ru-RU" sz="1100" dirty="0" smtClean="0">
                          <a:solidFill>
                            <a:srgbClr val="000000"/>
                          </a:solidFill>
                          <a:latin typeface="+mn-lt"/>
                          <a:ea typeface="Times New Roman"/>
                        </a:rPr>
                        <a:t>Охват</a:t>
                      </a:r>
                      <a:r>
                        <a:rPr lang="ru-RU" sz="1100" baseline="0" dirty="0" smtClean="0">
                          <a:solidFill>
                            <a:srgbClr val="000000"/>
                          </a:solidFill>
                          <a:latin typeface="+mn-lt"/>
                          <a:ea typeface="Times New Roman"/>
                        </a:rPr>
                        <a:t> институтов</a:t>
                      </a:r>
                      <a:endParaRPr lang="en-US" sz="11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ru-RU" sz="1100" dirty="0" smtClean="0">
                          <a:solidFill>
                            <a:srgbClr val="000000"/>
                          </a:solidFill>
                          <a:latin typeface="+mn-lt"/>
                          <a:ea typeface="Times New Roman"/>
                        </a:rPr>
                        <a:t>Налогово-бюджетные отчеты</a:t>
                      </a:r>
                      <a:r>
                        <a:rPr lang="en-US" sz="1100" dirty="0" smtClean="0">
                          <a:solidFill>
                            <a:srgbClr val="000000"/>
                          </a:solidFill>
                          <a:latin typeface="+mn-lt"/>
                          <a:ea typeface="Times New Roman"/>
                        </a:rPr>
                        <a:t> </a:t>
                      </a:r>
                      <a:r>
                        <a:rPr lang="ru-RU" sz="1100" dirty="0" smtClean="0">
                          <a:solidFill>
                            <a:srgbClr val="000000"/>
                          </a:solidFill>
                          <a:latin typeface="+mn-lt"/>
                          <a:ea typeface="Times New Roman"/>
                        </a:rPr>
                        <a:t>охватывают все организации, вовлеченные в публичную деятельность, которые обозначены в соответствии с</a:t>
                      </a:r>
                      <a:r>
                        <a:rPr lang="ru-RU" sz="1100" baseline="0" dirty="0" smtClean="0">
                          <a:solidFill>
                            <a:srgbClr val="000000"/>
                          </a:solidFill>
                          <a:latin typeface="+mn-lt"/>
                          <a:ea typeface="Times New Roman"/>
                        </a:rPr>
                        <a:t> международными стандартами</a:t>
                      </a:r>
                      <a:r>
                        <a:rPr lang="en-US" sz="1100" dirty="0" smtClean="0">
                          <a:solidFill>
                            <a:srgbClr val="000000"/>
                          </a:solidFill>
                          <a:latin typeface="+mn-lt"/>
                          <a:ea typeface="Times New Roman"/>
                        </a:rPr>
                        <a:t>.</a:t>
                      </a:r>
                      <a:endParaRPr lang="en-US" sz="11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ru-RU" sz="1100" dirty="0" smtClean="0">
                          <a:solidFill>
                            <a:srgbClr val="000000"/>
                          </a:solidFill>
                          <a:latin typeface="+mn-lt"/>
                          <a:ea typeface="Times New Roman"/>
                        </a:rPr>
                        <a:t>Налогово-бюджетные отчеты</a:t>
                      </a:r>
                      <a:r>
                        <a:rPr lang="en-US" sz="1100" dirty="0" smtClean="0">
                          <a:solidFill>
                            <a:srgbClr val="000000"/>
                          </a:solidFill>
                          <a:latin typeface="+mn-lt"/>
                          <a:ea typeface="Times New Roman"/>
                        </a:rPr>
                        <a:t> </a:t>
                      </a:r>
                      <a:r>
                        <a:rPr lang="ru-RU" sz="1100" dirty="0" smtClean="0">
                          <a:solidFill>
                            <a:srgbClr val="000000"/>
                          </a:solidFill>
                          <a:latin typeface="+mn-lt"/>
                          <a:ea typeface="Times New Roman"/>
                        </a:rPr>
                        <a:t>консолидируют</a:t>
                      </a:r>
                      <a:r>
                        <a:rPr lang="ru-RU" sz="1100" baseline="0" dirty="0" smtClean="0">
                          <a:solidFill>
                            <a:srgbClr val="000000"/>
                          </a:solidFill>
                          <a:latin typeface="+mn-lt"/>
                          <a:ea typeface="Times New Roman"/>
                        </a:rPr>
                        <a:t> все организации сектора общего государственного управления</a:t>
                      </a:r>
                      <a:r>
                        <a:rPr lang="en-US" sz="1100" dirty="0" smtClean="0">
                          <a:solidFill>
                            <a:srgbClr val="000000"/>
                          </a:solidFill>
                          <a:latin typeface="+mn-lt"/>
                          <a:ea typeface="Times New Roman"/>
                        </a:rPr>
                        <a:t>.</a:t>
                      </a:r>
                      <a:endParaRPr lang="en-US" sz="11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l">
                        <a:lnSpc>
                          <a:spcPct val="110000"/>
                        </a:lnSpc>
                        <a:spcBef>
                          <a:spcPts val="0"/>
                        </a:spcBef>
                        <a:spcAft>
                          <a:spcPts val="0"/>
                        </a:spcAft>
                      </a:pPr>
                      <a:r>
                        <a:rPr lang="ru-RU" sz="1100" dirty="0" smtClean="0">
                          <a:solidFill>
                            <a:srgbClr val="000000"/>
                          </a:solidFill>
                          <a:latin typeface="+mn-lt"/>
                          <a:ea typeface="Times New Roman"/>
                        </a:rPr>
                        <a:t>Налогово-бюджетные отчеты</a:t>
                      </a:r>
                      <a:r>
                        <a:rPr lang="en-US" sz="1100" dirty="0" smtClean="0">
                          <a:solidFill>
                            <a:srgbClr val="000000"/>
                          </a:solidFill>
                          <a:latin typeface="+mn-lt"/>
                          <a:ea typeface="Times New Roman"/>
                        </a:rPr>
                        <a:t> </a:t>
                      </a:r>
                      <a:r>
                        <a:rPr lang="ru-RU" sz="1100" dirty="0" smtClean="0">
                          <a:solidFill>
                            <a:srgbClr val="000000"/>
                          </a:solidFill>
                          <a:latin typeface="+mn-lt"/>
                          <a:ea typeface="Times New Roman"/>
                        </a:rPr>
                        <a:t>консолидируют</a:t>
                      </a:r>
                      <a:r>
                        <a:rPr lang="ru-RU" sz="1100" baseline="0" dirty="0" smtClean="0">
                          <a:solidFill>
                            <a:srgbClr val="000000"/>
                          </a:solidFill>
                          <a:latin typeface="+mn-lt"/>
                          <a:ea typeface="Times New Roman"/>
                        </a:rPr>
                        <a:t> все организации сектора общего государственного управления</a:t>
                      </a:r>
                      <a:r>
                        <a:rPr lang="en-US" sz="1100" dirty="0" smtClean="0">
                          <a:solidFill>
                            <a:srgbClr val="000000"/>
                          </a:solidFill>
                          <a:latin typeface="+mn-lt"/>
                          <a:ea typeface="Times New Roman"/>
                        </a:rPr>
                        <a:t>.</a:t>
                      </a:r>
                      <a:endParaRPr lang="en-US" sz="11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66"/>
                    </a:solidFill>
                  </a:tcPr>
                </a:tc>
                <a:tc>
                  <a:txBody>
                    <a:bodyPr/>
                    <a:lstStyle/>
                    <a:p>
                      <a:pPr marL="0" marR="0" algn="l">
                        <a:lnSpc>
                          <a:spcPct val="110000"/>
                        </a:lnSpc>
                        <a:spcBef>
                          <a:spcPts val="0"/>
                        </a:spcBef>
                        <a:spcAft>
                          <a:spcPts val="0"/>
                        </a:spcAft>
                      </a:pPr>
                      <a:r>
                        <a:rPr lang="ru-RU" sz="1100" dirty="0" smtClean="0">
                          <a:solidFill>
                            <a:srgbClr val="000000"/>
                          </a:solidFill>
                          <a:latin typeface="+mn-lt"/>
                          <a:ea typeface="Times New Roman"/>
                        </a:rPr>
                        <a:t>Налогово-бюджетные отчеты</a:t>
                      </a:r>
                      <a:r>
                        <a:rPr lang="en-US" sz="1100" dirty="0" smtClean="0">
                          <a:solidFill>
                            <a:srgbClr val="000000"/>
                          </a:solidFill>
                          <a:latin typeface="+mn-lt"/>
                          <a:ea typeface="Times New Roman"/>
                        </a:rPr>
                        <a:t> </a:t>
                      </a:r>
                      <a:r>
                        <a:rPr lang="ru-RU" sz="1100" dirty="0" smtClean="0">
                          <a:solidFill>
                            <a:srgbClr val="000000"/>
                          </a:solidFill>
                          <a:latin typeface="+mn-lt"/>
                          <a:ea typeface="Times New Roman"/>
                        </a:rPr>
                        <a:t>консолидируют</a:t>
                      </a:r>
                      <a:r>
                        <a:rPr lang="ru-RU" sz="1100" baseline="0" dirty="0" smtClean="0">
                          <a:solidFill>
                            <a:srgbClr val="000000"/>
                          </a:solidFill>
                          <a:latin typeface="+mn-lt"/>
                          <a:ea typeface="Times New Roman"/>
                        </a:rPr>
                        <a:t> все организации сектора общего государственного управления</a:t>
                      </a:r>
                      <a:r>
                        <a:rPr lang="en-US" sz="1100" dirty="0" smtClean="0">
                          <a:solidFill>
                            <a:srgbClr val="000000"/>
                          </a:solidFill>
                          <a:latin typeface="+mn-lt"/>
                          <a:ea typeface="Times New Roman"/>
                        </a:rPr>
                        <a:t>.</a:t>
                      </a:r>
                      <a:endParaRPr lang="en-US" sz="11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r>
              <a:tr h="1101820">
                <a:tc>
                  <a:txBody>
                    <a:bodyPr/>
                    <a:lstStyle/>
                    <a:p>
                      <a:pPr marL="0" marR="0" algn="ctr">
                        <a:lnSpc>
                          <a:spcPct val="110000"/>
                        </a:lnSpc>
                        <a:spcBef>
                          <a:spcPts val="0"/>
                        </a:spcBef>
                        <a:spcAft>
                          <a:spcPts val="0"/>
                        </a:spcAft>
                      </a:pPr>
                      <a:r>
                        <a:rPr lang="en-US" sz="1100" dirty="0" smtClean="0">
                          <a:solidFill>
                            <a:srgbClr val="000000"/>
                          </a:solidFill>
                          <a:latin typeface="+mn-lt"/>
                          <a:ea typeface="Times New Roman"/>
                        </a:rPr>
                        <a:t>1.1.2</a:t>
                      </a:r>
                      <a:endParaRPr lang="en-US" sz="11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ru-RU" sz="1100" dirty="0" smtClean="0">
                          <a:solidFill>
                            <a:srgbClr val="000000"/>
                          </a:solidFill>
                          <a:latin typeface="+mn-lt"/>
                          <a:ea typeface="Times New Roman"/>
                        </a:rPr>
                        <a:t>Охват потоков</a:t>
                      </a:r>
                      <a:endParaRPr lang="en-US" sz="11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ru-RU" sz="1100" dirty="0" smtClean="0">
                          <a:solidFill>
                            <a:srgbClr val="000000"/>
                          </a:solidFill>
                          <a:latin typeface="+mn-lt"/>
                          <a:ea typeface="Times New Roman"/>
                        </a:rPr>
                        <a:t>Налогово-бюджетные отчеты</a:t>
                      </a:r>
                      <a:r>
                        <a:rPr lang="en-US" sz="1100" dirty="0" smtClean="0">
                          <a:solidFill>
                            <a:srgbClr val="000000"/>
                          </a:solidFill>
                          <a:latin typeface="+mn-lt"/>
                          <a:ea typeface="Times New Roman"/>
                        </a:rPr>
                        <a:t> </a:t>
                      </a:r>
                      <a:r>
                        <a:rPr lang="ru-RU" sz="1100" dirty="0" smtClean="0">
                          <a:solidFill>
                            <a:srgbClr val="000000"/>
                          </a:solidFill>
                          <a:latin typeface="+mn-lt"/>
                          <a:ea typeface="Times New Roman"/>
                        </a:rPr>
                        <a:t>охватывают все государственные доходы, расходы и финансирование</a:t>
                      </a:r>
                      <a:r>
                        <a:rPr lang="en-US" sz="1100" dirty="0" smtClean="0">
                          <a:solidFill>
                            <a:srgbClr val="000000"/>
                          </a:solidFill>
                          <a:latin typeface="+mn-lt"/>
                          <a:ea typeface="Times New Roman"/>
                        </a:rPr>
                        <a:t>.</a:t>
                      </a:r>
                      <a:endParaRPr lang="en-US" sz="11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ru-RU" sz="1100" dirty="0" smtClean="0">
                          <a:solidFill>
                            <a:srgbClr val="000000"/>
                          </a:solidFill>
                          <a:latin typeface="+mn-lt"/>
                          <a:ea typeface="Times New Roman"/>
                        </a:rPr>
                        <a:t>Налогово-бюджетные отчеты</a:t>
                      </a:r>
                      <a:r>
                        <a:rPr lang="en-US" sz="1100" dirty="0" smtClean="0">
                          <a:solidFill>
                            <a:srgbClr val="000000"/>
                          </a:solidFill>
                          <a:latin typeface="+mn-lt"/>
                          <a:ea typeface="Times New Roman"/>
                        </a:rPr>
                        <a:t> </a:t>
                      </a:r>
                      <a:r>
                        <a:rPr lang="ru-RU" sz="1100" dirty="0" smtClean="0">
                          <a:solidFill>
                            <a:srgbClr val="000000"/>
                          </a:solidFill>
                          <a:latin typeface="+mn-lt"/>
                          <a:ea typeface="Times New Roman"/>
                        </a:rPr>
                        <a:t>охватывают все кассовые</a:t>
                      </a:r>
                      <a:r>
                        <a:rPr lang="ru-RU" sz="1100" baseline="0" dirty="0" smtClean="0">
                          <a:solidFill>
                            <a:srgbClr val="000000"/>
                          </a:solidFill>
                          <a:latin typeface="+mn-lt"/>
                          <a:ea typeface="Times New Roman"/>
                        </a:rPr>
                        <a:t> доходы и расходы</a:t>
                      </a:r>
                      <a:r>
                        <a:rPr lang="en-US" sz="1100" dirty="0" smtClean="0">
                          <a:solidFill>
                            <a:srgbClr val="000000"/>
                          </a:solidFill>
                          <a:latin typeface="+mn-lt"/>
                          <a:ea typeface="Times New Roman"/>
                        </a:rPr>
                        <a:t>.</a:t>
                      </a:r>
                      <a:endParaRPr lang="en-US" sz="11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l">
                        <a:lnSpc>
                          <a:spcPct val="110000"/>
                        </a:lnSpc>
                        <a:spcBef>
                          <a:spcPts val="0"/>
                        </a:spcBef>
                        <a:spcAft>
                          <a:spcPts val="0"/>
                        </a:spcAft>
                      </a:pPr>
                      <a:r>
                        <a:rPr lang="ru-RU" sz="1100" dirty="0" smtClean="0">
                          <a:solidFill>
                            <a:srgbClr val="000000"/>
                          </a:solidFill>
                          <a:latin typeface="+mn-lt"/>
                          <a:ea typeface="Times New Roman"/>
                        </a:rPr>
                        <a:t>Налогово-бюджетные отчеты</a:t>
                      </a:r>
                      <a:r>
                        <a:rPr lang="en-US" sz="1100" dirty="0" smtClean="0">
                          <a:solidFill>
                            <a:srgbClr val="000000"/>
                          </a:solidFill>
                          <a:latin typeface="+mn-lt"/>
                          <a:ea typeface="Times New Roman"/>
                        </a:rPr>
                        <a:t> </a:t>
                      </a:r>
                      <a:r>
                        <a:rPr lang="ru-RU" sz="1100" dirty="0" smtClean="0">
                          <a:solidFill>
                            <a:srgbClr val="000000"/>
                          </a:solidFill>
                          <a:latin typeface="+mn-lt"/>
                          <a:ea typeface="Times New Roman"/>
                        </a:rPr>
                        <a:t>охватывают потоки</a:t>
                      </a:r>
                      <a:r>
                        <a:rPr lang="ru-RU" sz="1100" baseline="0" dirty="0" smtClean="0">
                          <a:solidFill>
                            <a:srgbClr val="000000"/>
                          </a:solidFill>
                          <a:latin typeface="+mn-lt"/>
                          <a:ea typeface="Times New Roman"/>
                        </a:rPr>
                        <a:t> денежных средств и все начисленные доходы и расходы</a:t>
                      </a:r>
                      <a:r>
                        <a:rPr lang="en-US" sz="1100" dirty="0" smtClean="0">
                          <a:solidFill>
                            <a:srgbClr val="000000"/>
                          </a:solidFill>
                          <a:latin typeface="+mn-lt"/>
                          <a:ea typeface="Times New Roman"/>
                        </a:rPr>
                        <a:t>.</a:t>
                      </a:r>
                      <a:endParaRPr lang="en-US" sz="11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66"/>
                    </a:solidFill>
                  </a:tcPr>
                </a:tc>
                <a:tc>
                  <a:txBody>
                    <a:bodyPr/>
                    <a:lstStyle/>
                    <a:p>
                      <a:pPr marL="0" marR="0" algn="l">
                        <a:lnSpc>
                          <a:spcPct val="110000"/>
                        </a:lnSpc>
                        <a:spcBef>
                          <a:spcPts val="0"/>
                        </a:spcBef>
                        <a:spcAft>
                          <a:spcPts val="0"/>
                        </a:spcAft>
                      </a:pPr>
                      <a:r>
                        <a:rPr lang="ru-RU" sz="1100" dirty="0" smtClean="0">
                          <a:solidFill>
                            <a:srgbClr val="000000"/>
                          </a:solidFill>
                          <a:latin typeface="+mn-lt"/>
                          <a:ea typeface="Times New Roman"/>
                        </a:rPr>
                        <a:t>Налогово-бюджетные отчеты</a:t>
                      </a:r>
                      <a:r>
                        <a:rPr lang="en-US" sz="1100" dirty="0" smtClean="0">
                          <a:solidFill>
                            <a:srgbClr val="000000"/>
                          </a:solidFill>
                          <a:latin typeface="+mn-lt"/>
                          <a:ea typeface="Times New Roman"/>
                        </a:rPr>
                        <a:t> </a:t>
                      </a:r>
                      <a:r>
                        <a:rPr lang="ru-RU" sz="1100" dirty="0" smtClean="0">
                          <a:solidFill>
                            <a:srgbClr val="000000"/>
                          </a:solidFill>
                          <a:latin typeface="+mn-lt"/>
                          <a:ea typeface="Times New Roman"/>
                        </a:rPr>
                        <a:t>охватывают потоки</a:t>
                      </a:r>
                      <a:r>
                        <a:rPr lang="ru-RU" sz="1100" baseline="0" dirty="0" smtClean="0">
                          <a:solidFill>
                            <a:srgbClr val="000000"/>
                          </a:solidFill>
                          <a:latin typeface="+mn-lt"/>
                          <a:ea typeface="Times New Roman"/>
                        </a:rPr>
                        <a:t> денежных средств и все начисленные доходы и расходы</a:t>
                      </a:r>
                      <a:r>
                        <a:rPr lang="ru-RU" sz="1100" dirty="0" smtClean="0">
                          <a:solidFill>
                            <a:srgbClr val="000000"/>
                          </a:solidFill>
                          <a:latin typeface="+mn-lt"/>
                          <a:ea typeface="Times New Roman"/>
                        </a:rPr>
                        <a:t> и другие экономические потоки</a:t>
                      </a:r>
                      <a:r>
                        <a:rPr lang="en-US" sz="1100" dirty="0" smtClean="0">
                          <a:solidFill>
                            <a:srgbClr val="000000"/>
                          </a:solidFill>
                          <a:latin typeface="+mn-lt"/>
                          <a:ea typeface="Times New Roman"/>
                        </a:rPr>
                        <a:t>.</a:t>
                      </a:r>
                      <a:endParaRPr lang="en-US" sz="11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r>
              <a:tr h="1054231">
                <a:tc>
                  <a:txBody>
                    <a:bodyPr/>
                    <a:lstStyle/>
                    <a:p>
                      <a:pPr marL="0" marR="0" algn="ctr">
                        <a:lnSpc>
                          <a:spcPct val="110000"/>
                        </a:lnSpc>
                        <a:spcBef>
                          <a:spcPts val="0"/>
                        </a:spcBef>
                        <a:spcAft>
                          <a:spcPts val="0"/>
                        </a:spcAft>
                      </a:pPr>
                      <a:r>
                        <a:rPr lang="en-US" sz="1100" dirty="0">
                          <a:solidFill>
                            <a:srgbClr val="000000"/>
                          </a:solidFill>
                          <a:latin typeface="+mn-lt"/>
                          <a:ea typeface="Times New Roman"/>
                        </a:rPr>
                        <a:t>1.1.3</a:t>
                      </a: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ru-RU" sz="1100" dirty="0" smtClean="0">
                          <a:solidFill>
                            <a:srgbClr val="000000"/>
                          </a:solidFill>
                          <a:latin typeface="+mn-lt"/>
                          <a:ea typeface="Times New Roman"/>
                        </a:rPr>
                        <a:t>Охват запасов</a:t>
                      </a:r>
                      <a:endParaRPr lang="en-US" sz="11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ru-RU" sz="1100" dirty="0" smtClean="0">
                          <a:solidFill>
                            <a:srgbClr val="000000"/>
                          </a:solidFill>
                          <a:latin typeface="+mn-lt"/>
                          <a:ea typeface="Times New Roman"/>
                        </a:rPr>
                        <a:t>Налогово-бюджетные отчеты</a:t>
                      </a:r>
                      <a:r>
                        <a:rPr lang="en-US" sz="1100" dirty="0" smtClean="0">
                          <a:solidFill>
                            <a:srgbClr val="000000"/>
                          </a:solidFill>
                          <a:latin typeface="+mn-lt"/>
                          <a:ea typeface="Times New Roman"/>
                        </a:rPr>
                        <a:t> </a:t>
                      </a:r>
                      <a:r>
                        <a:rPr lang="ru-RU" sz="1100" dirty="0" smtClean="0">
                          <a:solidFill>
                            <a:srgbClr val="000000"/>
                          </a:solidFill>
                          <a:latin typeface="+mn-lt"/>
                          <a:ea typeface="Times New Roman"/>
                        </a:rPr>
                        <a:t>включают бухгалтерский баланс государственных</a:t>
                      </a:r>
                      <a:r>
                        <a:rPr lang="ru-RU" sz="1100" baseline="0" dirty="0" smtClean="0">
                          <a:solidFill>
                            <a:srgbClr val="000000"/>
                          </a:solidFill>
                          <a:latin typeface="+mn-lt"/>
                          <a:ea typeface="Times New Roman"/>
                        </a:rPr>
                        <a:t> активов, обязательств и </a:t>
                      </a:r>
                      <a:r>
                        <a:rPr lang="ru-RU" sz="1100" dirty="0" smtClean="0">
                          <a:solidFill>
                            <a:srgbClr val="000000"/>
                          </a:solidFill>
                          <a:latin typeface="+mn-lt"/>
                          <a:ea typeface="Times New Roman"/>
                        </a:rPr>
                        <a:t>чистую стоимость</a:t>
                      </a:r>
                      <a:r>
                        <a:rPr lang="en-US" sz="1100" dirty="0" smtClean="0">
                          <a:solidFill>
                            <a:srgbClr val="000000"/>
                          </a:solidFill>
                          <a:latin typeface="+mn-lt"/>
                          <a:ea typeface="Times New Roman"/>
                        </a:rPr>
                        <a:t>.</a:t>
                      </a:r>
                      <a:endParaRPr lang="en-US" sz="11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0000"/>
                        </a:lnSpc>
                        <a:spcBef>
                          <a:spcPts val="0"/>
                        </a:spcBef>
                        <a:spcAft>
                          <a:spcPts val="0"/>
                        </a:spcAft>
                      </a:pPr>
                      <a:r>
                        <a:rPr lang="ru-RU" sz="1100" dirty="0" smtClean="0">
                          <a:solidFill>
                            <a:srgbClr val="000000"/>
                          </a:solidFill>
                          <a:latin typeface="+mn-lt"/>
                          <a:ea typeface="Times New Roman"/>
                        </a:rPr>
                        <a:t>Налогово-бюджетные отчеты</a:t>
                      </a:r>
                      <a:r>
                        <a:rPr lang="en-US" sz="1100" dirty="0" smtClean="0">
                          <a:solidFill>
                            <a:srgbClr val="000000"/>
                          </a:solidFill>
                          <a:latin typeface="+mn-lt"/>
                          <a:ea typeface="Times New Roman"/>
                        </a:rPr>
                        <a:t> </a:t>
                      </a:r>
                      <a:r>
                        <a:rPr lang="ru-RU" sz="1100" dirty="0" smtClean="0">
                          <a:solidFill>
                            <a:srgbClr val="000000"/>
                          </a:solidFill>
                          <a:latin typeface="+mn-lt"/>
                          <a:ea typeface="Times New Roman"/>
                        </a:rPr>
                        <a:t>охватывают денежные средства</a:t>
                      </a:r>
                      <a:r>
                        <a:rPr lang="ru-RU" sz="1100" baseline="0" dirty="0" smtClean="0">
                          <a:solidFill>
                            <a:srgbClr val="000000"/>
                          </a:solidFill>
                          <a:latin typeface="+mn-lt"/>
                          <a:ea typeface="Times New Roman"/>
                        </a:rPr>
                        <a:t> и весь долг</a:t>
                      </a:r>
                      <a:endParaRPr lang="en-US" sz="11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l">
                        <a:lnSpc>
                          <a:spcPct val="110000"/>
                        </a:lnSpc>
                        <a:spcBef>
                          <a:spcPts val="0"/>
                        </a:spcBef>
                        <a:spcAft>
                          <a:spcPts val="0"/>
                        </a:spcAft>
                      </a:pPr>
                      <a:r>
                        <a:rPr lang="ru-RU" sz="1100" dirty="0" smtClean="0">
                          <a:solidFill>
                            <a:srgbClr val="000000"/>
                          </a:solidFill>
                          <a:latin typeface="+mn-lt"/>
                          <a:ea typeface="Times New Roman"/>
                        </a:rPr>
                        <a:t>Налогово-бюджетные отчеты</a:t>
                      </a:r>
                      <a:r>
                        <a:rPr lang="en-US" sz="1100" dirty="0" smtClean="0">
                          <a:solidFill>
                            <a:srgbClr val="000000"/>
                          </a:solidFill>
                          <a:latin typeface="+mn-lt"/>
                          <a:ea typeface="Times New Roman"/>
                        </a:rPr>
                        <a:t> </a:t>
                      </a:r>
                      <a:r>
                        <a:rPr lang="ru-RU" sz="1100" dirty="0" smtClean="0">
                          <a:solidFill>
                            <a:srgbClr val="000000"/>
                          </a:solidFill>
                          <a:latin typeface="+mn-lt"/>
                          <a:ea typeface="Times New Roman"/>
                        </a:rPr>
                        <a:t>охватывают все финансовые активы и обязательства</a:t>
                      </a:r>
                      <a:r>
                        <a:rPr lang="en-US" sz="1100" dirty="0" smtClean="0">
                          <a:solidFill>
                            <a:srgbClr val="000000"/>
                          </a:solidFill>
                          <a:latin typeface="+mn-lt"/>
                          <a:ea typeface="Times New Roman"/>
                        </a:rPr>
                        <a:t>.</a:t>
                      </a:r>
                      <a:endParaRPr lang="en-US" sz="11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66"/>
                    </a:solidFill>
                  </a:tcPr>
                </a:tc>
                <a:tc>
                  <a:txBody>
                    <a:bodyPr/>
                    <a:lstStyle/>
                    <a:p>
                      <a:pPr marL="0" marR="0" algn="l">
                        <a:lnSpc>
                          <a:spcPct val="110000"/>
                        </a:lnSpc>
                        <a:spcBef>
                          <a:spcPts val="0"/>
                        </a:spcBef>
                        <a:spcAft>
                          <a:spcPts val="0"/>
                        </a:spcAft>
                      </a:pPr>
                      <a:r>
                        <a:rPr lang="ru-RU" sz="1100" dirty="0" smtClean="0">
                          <a:solidFill>
                            <a:srgbClr val="000000"/>
                          </a:solidFill>
                          <a:latin typeface="+mn-lt"/>
                          <a:ea typeface="Times New Roman"/>
                        </a:rPr>
                        <a:t>Налогово-бюджетные отчеты </a:t>
                      </a:r>
                      <a:r>
                        <a:rPr lang="en-US" sz="1100" dirty="0" smtClean="0">
                          <a:solidFill>
                            <a:srgbClr val="000000"/>
                          </a:solidFill>
                          <a:latin typeface="+mn-lt"/>
                          <a:ea typeface="Times New Roman"/>
                        </a:rPr>
                        <a:t> </a:t>
                      </a:r>
                      <a:r>
                        <a:rPr lang="ru-RU" sz="1100" dirty="0" smtClean="0">
                          <a:solidFill>
                            <a:srgbClr val="000000"/>
                          </a:solidFill>
                          <a:latin typeface="+mn-lt"/>
                          <a:ea typeface="Times New Roman"/>
                        </a:rPr>
                        <a:t>охватывают все финансовые и нефинансовые активы и обязательства и</a:t>
                      </a:r>
                      <a:r>
                        <a:rPr lang="ru-RU" sz="1100" baseline="0" dirty="0" smtClean="0">
                          <a:solidFill>
                            <a:srgbClr val="000000"/>
                          </a:solidFill>
                          <a:latin typeface="+mn-lt"/>
                          <a:ea typeface="Times New Roman"/>
                        </a:rPr>
                        <a:t> чистую стоимость</a:t>
                      </a:r>
                      <a:r>
                        <a:rPr lang="en-US" sz="1100" dirty="0" smtClean="0">
                          <a:solidFill>
                            <a:srgbClr val="000000"/>
                          </a:solidFill>
                          <a:latin typeface="+mn-lt"/>
                          <a:ea typeface="Times New Roman"/>
                        </a:rPr>
                        <a:t>.</a:t>
                      </a:r>
                      <a:endParaRPr lang="en-US" sz="1100" dirty="0">
                        <a:solidFill>
                          <a:srgbClr val="000000"/>
                        </a:solidFill>
                        <a:latin typeface="+mn-lt"/>
                        <a:ea typeface="Times New Roman"/>
                      </a:endParaRPr>
                    </a:p>
                  </a:txBody>
                  <a:tcPr marL="49371" marR="493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199FE57-B04B-4B7C-816D-A15AF53620B8}" type="slidenum">
              <a:rPr lang="ru-RU" smtClean="0"/>
              <a:pPr/>
              <a:t>6</a:t>
            </a:fld>
            <a:endParaRPr lang="ru-RU" dirty="0"/>
          </a:p>
        </p:txBody>
      </p:sp>
      <p:pic>
        <p:nvPicPr>
          <p:cNvPr id="1027" name="Picture 3"/>
          <p:cNvPicPr>
            <a:picLocks noChangeAspect="1" noChangeArrowheads="1"/>
          </p:cNvPicPr>
          <p:nvPr/>
        </p:nvPicPr>
        <p:blipFill>
          <a:blip r:embed="rId3" cstate="print"/>
          <a:srcRect/>
          <a:stretch>
            <a:fillRect/>
          </a:stretch>
        </p:blipFill>
        <p:spPr bwMode="auto">
          <a:xfrm>
            <a:off x="7077075" y="2057400"/>
            <a:ext cx="1990725" cy="1019175"/>
          </a:xfrm>
          <a:prstGeom prst="rect">
            <a:avLst/>
          </a:prstGeom>
          <a:noFill/>
          <a:ln w="9525">
            <a:noFill/>
            <a:miter lim="800000"/>
            <a:headEnd/>
            <a:tailEnd/>
          </a:ln>
          <a:effectLst/>
        </p:spPr>
      </p:pic>
      <p:sp>
        <p:nvSpPr>
          <p:cNvPr id="10" name="TextBox 9"/>
          <p:cNvSpPr txBox="1"/>
          <p:nvPr/>
        </p:nvSpPr>
        <p:spPr>
          <a:xfrm>
            <a:off x="304800" y="1143000"/>
            <a:ext cx="8077200" cy="677108"/>
          </a:xfrm>
          <a:prstGeom prst="rect">
            <a:avLst/>
          </a:prstGeom>
          <a:noFill/>
        </p:spPr>
        <p:txBody>
          <a:bodyPr wrap="square" rtlCol="0">
            <a:spAutoFit/>
          </a:bodyPr>
          <a:lstStyle/>
          <a:p>
            <a:pPr algn="ctr"/>
            <a:r>
              <a:rPr lang="ru-RU" sz="1400" dirty="0" smtClean="0">
                <a:solidFill>
                  <a:schemeClr val="tx2"/>
                </a:solidFill>
              </a:rPr>
              <a:t>Коста</a:t>
            </a:r>
            <a:r>
              <a:rPr lang="ru-RU" sz="1400" dirty="0" smtClean="0">
                <a:solidFill>
                  <a:schemeClr val="tx2"/>
                </a:solidFill>
              </a:rPr>
              <a:t>-Рика</a:t>
            </a:r>
            <a:r>
              <a:rPr lang="ru-RU" sz="1400" dirty="0" smtClean="0">
                <a:solidFill>
                  <a:schemeClr val="tx2"/>
                </a:solidFill>
              </a:rPr>
              <a:t>: Оценка по сравнению с практиками налогово-бюджетной прозрачности</a:t>
            </a:r>
          </a:p>
          <a:p>
            <a:endParaRPr lang="ru-RU" sz="2000" dirty="0"/>
          </a:p>
        </p:txBody>
      </p:sp>
      <p:sp>
        <p:nvSpPr>
          <p:cNvPr id="11" name="Title 1"/>
          <p:cNvSpPr>
            <a:spLocks noGrp="1"/>
          </p:cNvSpPr>
          <p:nvPr>
            <p:ph type="title" sz="quarter"/>
          </p:nvPr>
        </p:nvSpPr>
        <p:spPr>
          <a:xfrm>
            <a:off x="0" y="76200"/>
            <a:ext cx="7924800" cy="1066800"/>
          </a:xfrm>
        </p:spPr>
        <p:txBody>
          <a:bodyPr/>
          <a:lstStyle/>
          <a:p>
            <a:r>
              <a:rPr lang="ru-RU" sz="2400" dirty="0" smtClean="0"/>
              <a:t>IV. Новая оценка налогово-бюджетной </a:t>
            </a:r>
            <a:r>
              <a:rPr lang="ru-RU" sz="2400" dirty="0" smtClean="0"/>
              <a:t>прозрачности</a:t>
            </a:r>
            <a:r>
              <a:rPr lang="ru-RU" sz="2400" dirty="0" smtClean="0"/>
              <a:t>:</a:t>
            </a:r>
            <a:br>
              <a:rPr lang="ru-RU" sz="2400" dirty="0" smtClean="0"/>
            </a:br>
            <a:r>
              <a:rPr lang="ru-RU" sz="2400" b="0" dirty="0" smtClean="0">
                <a:solidFill>
                  <a:srgbClr val="000066"/>
                </a:solidFill>
              </a:rPr>
              <a:t>a. </a:t>
            </a:r>
            <a:r>
              <a:rPr lang="ru-RU" sz="2400" b="0" dirty="0" smtClean="0">
                <a:solidFill>
                  <a:srgbClr val="000066"/>
                </a:solidFill>
              </a:rPr>
              <a:t>Краткое представление карты интенсивности</a:t>
            </a:r>
            <a:endParaRPr lang="ru-RU" sz="2400" dirty="0">
              <a:solidFill>
                <a:srgbClr val="000066"/>
              </a:solidFill>
            </a:endParaRPr>
          </a:p>
        </p:txBody>
      </p:sp>
      <p:pic>
        <p:nvPicPr>
          <p:cNvPr id="2050" name="Picture 2"/>
          <p:cNvPicPr>
            <a:picLocks noChangeAspect="1" noChangeArrowheads="1"/>
          </p:cNvPicPr>
          <p:nvPr/>
        </p:nvPicPr>
        <p:blipFill>
          <a:blip r:embed="rId4" cstate="print"/>
          <a:srcRect/>
          <a:stretch>
            <a:fillRect/>
          </a:stretch>
        </p:blipFill>
        <p:spPr bwMode="auto">
          <a:xfrm>
            <a:off x="1762131" y="1524002"/>
            <a:ext cx="4505953" cy="500071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4038821" y="2333279"/>
            <a:ext cx="5028979" cy="2853145"/>
          </a:xfrm>
          <a:prstGeom prst="rect">
            <a:avLst/>
          </a:prstGeom>
          <a:noFill/>
          <a:ln w="9525">
            <a:noFill/>
            <a:miter lim="800000"/>
            <a:headEnd/>
            <a:tailEnd/>
          </a:ln>
          <a:effectLst/>
        </p:spPr>
      </p:pic>
      <p:pic>
        <p:nvPicPr>
          <p:cNvPr id="18" name="Picture 17"/>
          <p:cNvPicPr>
            <a:picLocks noChangeAspect="1"/>
          </p:cNvPicPr>
          <p:nvPr/>
        </p:nvPicPr>
        <p:blipFill>
          <a:blip r:embed="rId4" cstate="print"/>
          <a:srcRect/>
          <a:stretch>
            <a:fillRect/>
          </a:stretch>
        </p:blipFill>
        <p:spPr bwMode="auto">
          <a:xfrm>
            <a:off x="381000" y="2362200"/>
            <a:ext cx="3485714" cy="2862857"/>
          </a:xfrm>
          <a:prstGeom prst="rect">
            <a:avLst/>
          </a:prstGeom>
          <a:noFill/>
          <a:ln w="9525">
            <a:noFill/>
            <a:miter lim="800000"/>
            <a:headEnd/>
            <a:tailEnd/>
          </a:ln>
        </p:spPr>
      </p:pic>
      <p:sp>
        <p:nvSpPr>
          <p:cNvPr id="2" name="Title 1"/>
          <p:cNvSpPr>
            <a:spLocks noGrp="1"/>
          </p:cNvSpPr>
          <p:nvPr>
            <p:ph type="title" sz="quarter"/>
          </p:nvPr>
        </p:nvSpPr>
        <p:spPr>
          <a:xfrm>
            <a:off x="0" y="76200"/>
            <a:ext cx="7924800" cy="1066800"/>
          </a:xfrm>
        </p:spPr>
        <p:txBody>
          <a:bodyPr/>
          <a:lstStyle/>
          <a:p>
            <a:r>
              <a:rPr lang="ru-RU" sz="2000" dirty="0" smtClean="0"/>
              <a:t>III</a:t>
            </a:r>
            <a:r>
              <a:rPr lang="ru-RU" sz="2000" dirty="0"/>
              <a:t>. Новая оценка налогово-бюджетной прозрачности: </a:t>
            </a:r>
            <a:r>
              <a:rPr lang="ru-RU" sz="2000" dirty="0" smtClean="0"/>
              <a:t> </a:t>
            </a:r>
            <a:r>
              <a:rPr lang="ru-RU" sz="2000" dirty="0" smtClean="0"/>
              <a:t/>
            </a:r>
            <a:br>
              <a:rPr lang="ru-RU" sz="2000" dirty="0" smtClean="0"/>
            </a:br>
            <a:r>
              <a:rPr lang="ru-RU" sz="2000" b="0" dirty="0" smtClean="0">
                <a:solidFill>
                  <a:srgbClr val="000066"/>
                </a:solidFill>
              </a:rPr>
              <a:t>b. Показатели налогово-бюджетной прозрачности: налогово-бюджетная отчетность</a:t>
            </a:r>
            <a:endParaRPr lang="ru-RU" sz="2000" dirty="0">
              <a:solidFill>
                <a:srgbClr val="000066"/>
              </a:solidFill>
            </a:endParaRPr>
          </a:p>
        </p:txBody>
      </p:sp>
      <p:sp>
        <p:nvSpPr>
          <p:cNvPr id="3" name="Content Placeholder 2"/>
          <p:cNvSpPr>
            <a:spLocks noGrp="1"/>
          </p:cNvSpPr>
          <p:nvPr>
            <p:ph sz="quarter" idx="1"/>
          </p:nvPr>
        </p:nvSpPr>
        <p:spPr>
          <a:xfrm>
            <a:off x="152400" y="1752600"/>
            <a:ext cx="4038600" cy="609600"/>
          </a:xfrm>
        </p:spPr>
        <p:txBody>
          <a:bodyPr/>
          <a:lstStyle/>
          <a:p>
            <a:pPr algn="ctr">
              <a:buNone/>
            </a:pPr>
            <a:r>
              <a:rPr lang="ru-RU" sz="1200" dirty="0" smtClean="0">
                <a:solidFill>
                  <a:srgbClr val="000000"/>
                </a:solidFill>
              </a:rPr>
              <a:t>Охват организаций государственного сектора</a:t>
            </a:r>
          </a:p>
          <a:p>
            <a:pPr algn="ctr">
              <a:buNone/>
            </a:pPr>
            <a:r>
              <a:rPr lang="ru-RU" sz="1000" b="0" dirty="0" smtClean="0">
                <a:solidFill>
                  <a:srgbClr val="000000"/>
                </a:solidFill>
              </a:rPr>
              <a:t>(процент расходов)</a:t>
            </a:r>
            <a:endParaRPr lang="ru-RU" sz="1000" b="0" dirty="0" smtClean="0">
              <a:solidFill>
                <a:srgbClr val="000000"/>
              </a:solidFill>
            </a:endParaRPr>
          </a:p>
        </p:txBody>
      </p:sp>
      <p:sp>
        <p:nvSpPr>
          <p:cNvPr id="4" name="Content Placeholder 3"/>
          <p:cNvSpPr>
            <a:spLocks noGrp="1"/>
          </p:cNvSpPr>
          <p:nvPr>
            <p:ph sz="quarter" idx="2"/>
          </p:nvPr>
        </p:nvSpPr>
        <p:spPr>
          <a:xfrm>
            <a:off x="4953000" y="1752600"/>
            <a:ext cx="4038600" cy="457200"/>
          </a:xfrm>
        </p:spPr>
        <p:txBody>
          <a:bodyPr/>
          <a:lstStyle/>
          <a:p>
            <a:pPr algn="ctr">
              <a:spcBef>
                <a:spcPts val="0"/>
              </a:spcBef>
              <a:buNone/>
            </a:pPr>
            <a:r>
              <a:rPr lang="ru-RU" sz="1200" dirty="0" smtClean="0">
                <a:solidFill>
                  <a:srgbClr val="000000"/>
                </a:solidFill>
              </a:rPr>
              <a:t>Отчетность по активам и обязательствам</a:t>
            </a:r>
            <a:endParaRPr lang="ru-RU" sz="1200" dirty="0" smtClean="0">
              <a:solidFill>
                <a:srgbClr val="000000"/>
              </a:solidFill>
            </a:endParaRPr>
          </a:p>
          <a:p>
            <a:pPr algn="ctr">
              <a:spcBef>
                <a:spcPts val="0"/>
              </a:spcBef>
              <a:buNone/>
            </a:pPr>
            <a:r>
              <a:rPr lang="ru-RU" sz="1000" b="0" dirty="0" smtClean="0">
                <a:solidFill>
                  <a:srgbClr val="000000"/>
                </a:solidFill>
              </a:rPr>
              <a:t>(процент ВВП)</a:t>
            </a:r>
          </a:p>
          <a:p>
            <a:pPr algn="ctr">
              <a:buNone/>
            </a:pPr>
            <a:endParaRPr lang="ru-RU" sz="1800" dirty="0"/>
          </a:p>
        </p:txBody>
      </p:sp>
      <p:sp>
        <p:nvSpPr>
          <p:cNvPr id="14" name="TextBox 13"/>
          <p:cNvSpPr txBox="1"/>
          <p:nvPr/>
        </p:nvSpPr>
        <p:spPr>
          <a:xfrm>
            <a:off x="2590800" y="1251038"/>
            <a:ext cx="6200800" cy="338554"/>
          </a:xfrm>
          <a:prstGeom prst="rect">
            <a:avLst/>
          </a:prstGeom>
          <a:noFill/>
        </p:spPr>
        <p:txBody>
          <a:bodyPr wrap="none" rtlCol="0">
            <a:spAutoFit/>
          </a:bodyPr>
          <a:lstStyle/>
          <a:p>
            <a:r>
              <a:rPr lang="ru-RU" sz="1600" dirty="0" smtClean="0">
                <a:solidFill>
                  <a:srgbClr val="000000"/>
                </a:solidFill>
              </a:rPr>
              <a:t>Ирландия: Показатели налогово-бюджетной прозрачности</a:t>
            </a:r>
            <a:endParaRPr lang="ru-RU" sz="1600" dirty="0">
              <a:solidFill>
                <a:srgbClr val="000000"/>
              </a:solidFill>
            </a:endParaRPr>
          </a:p>
        </p:txBody>
      </p:sp>
      <p:sp>
        <p:nvSpPr>
          <p:cNvPr id="12" name="Rounded Rectangle 11"/>
          <p:cNvSpPr/>
          <p:nvPr/>
        </p:nvSpPr>
        <p:spPr bwMode="auto">
          <a:xfrm>
            <a:off x="2971800" y="2133600"/>
            <a:ext cx="1219200" cy="762000"/>
          </a:xfrm>
          <a:prstGeom prst="roundRect">
            <a:avLst/>
          </a:prstGeom>
          <a:solidFill>
            <a:schemeClr val="bg1"/>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ru-RU" sz="700" b="0" dirty="0" smtClean="0">
                <a:solidFill>
                  <a:srgbClr val="000000"/>
                </a:solidFill>
              </a:rPr>
              <a:t>Государственные корпорации остаются за пределами налогово-бюджетной отчетности</a:t>
            </a:r>
            <a:endParaRPr kumimoji="0" lang="ru-RU" sz="700" b="0" i="0" u="none" strike="noStrike" cap="none" normalizeH="0" baseline="0" dirty="0" smtClean="0">
              <a:ln>
                <a:noFill/>
              </a:ln>
              <a:solidFill>
                <a:srgbClr val="000000"/>
              </a:solidFill>
              <a:effectLst/>
            </a:endParaRPr>
          </a:p>
        </p:txBody>
      </p:sp>
      <p:sp>
        <p:nvSpPr>
          <p:cNvPr id="13" name="Rounded Rectangle 12"/>
          <p:cNvSpPr/>
          <p:nvPr/>
        </p:nvSpPr>
        <p:spPr bwMode="auto">
          <a:xfrm>
            <a:off x="7772400" y="2286000"/>
            <a:ext cx="1219200" cy="762000"/>
          </a:xfrm>
          <a:prstGeom prst="roundRect">
            <a:avLst/>
          </a:prstGeom>
          <a:solidFill>
            <a:schemeClr val="bg1"/>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1" hangingPunct="1">
              <a:spcBef>
                <a:spcPct val="0"/>
              </a:spcBef>
            </a:pPr>
            <a:r>
              <a:rPr lang="ru-RU" sz="700" b="0" dirty="0" smtClean="0">
                <a:solidFill>
                  <a:srgbClr val="000000"/>
                </a:solidFill>
              </a:rPr>
              <a:t>В отчеты включается лишь четверть обязательств государственного сектора</a:t>
            </a:r>
            <a:endParaRPr lang="ru-RU" sz="700" b="0" dirty="0" smtClean="0">
              <a:solidFill>
                <a:srgbClr val="0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76200"/>
            <a:ext cx="7924800" cy="1066800"/>
          </a:xfrm>
        </p:spPr>
        <p:txBody>
          <a:bodyPr/>
          <a:lstStyle/>
          <a:p>
            <a:r>
              <a:rPr lang="ru-RU" sz="2000" dirty="0" smtClean="0"/>
              <a:t>III</a:t>
            </a:r>
            <a:r>
              <a:rPr lang="ru-RU" sz="2000" dirty="0"/>
              <a:t>. Новая оценка налогово-бюджетной прозрачности:  </a:t>
            </a:r>
            <a:br>
              <a:rPr lang="ru-RU" sz="2000" dirty="0"/>
            </a:br>
            <a:r>
              <a:rPr lang="ru-RU" sz="2000" b="0" dirty="0" smtClean="0">
                <a:solidFill>
                  <a:srgbClr val="000066"/>
                </a:solidFill>
              </a:rPr>
              <a:t>с. </a:t>
            </a:r>
            <a:r>
              <a:rPr lang="ru-RU" sz="2000" b="0" dirty="0">
                <a:solidFill>
                  <a:srgbClr val="000066"/>
                </a:solidFill>
              </a:rPr>
              <a:t>Показатели налогово-бюджетной прозрачности: </a:t>
            </a:r>
            <a:r>
              <a:rPr lang="ru-RU" sz="1800" b="0" dirty="0" smtClean="0">
                <a:solidFill>
                  <a:srgbClr val="000066"/>
                </a:solidFill>
              </a:rPr>
              <a:t> Налогово-бюджетное прогнозирование и бюджетирование</a:t>
            </a:r>
            <a:endParaRPr lang="ru-RU" sz="1800" dirty="0">
              <a:solidFill>
                <a:srgbClr val="000066"/>
              </a:solidFill>
            </a:endParaRPr>
          </a:p>
        </p:txBody>
      </p:sp>
      <p:sp>
        <p:nvSpPr>
          <p:cNvPr id="14" name="TextBox 13"/>
          <p:cNvSpPr txBox="1"/>
          <p:nvPr/>
        </p:nvSpPr>
        <p:spPr>
          <a:xfrm>
            <a:off x="2882058" y="1230868"/>
            <a:ext cx="5359159" cy="338554"/>
          </a:xfrm>
          <a:prstGeom prst="rect">
            <a:avLst/>
          </a:prstGeom>
          <a:noFill/>
        </p:spPr>
        <p:txBody>
          <a:bodyPr wrap="none" rtlCol="0">
            <a:spAutoFit/>
          </a:bodyPr>
          <a:lstStyle/>
          <a:p>
            <a:r>
              <a:rPr lang="ru-RU" sz="1600" dirty="0" smtClean="0">
                <a:solidFill>
                  <a:srgbClr val="000000"/>
                </a:solidFill>
              </a:rPr>
              <a:t>Боливия: Источник ошибок бюджетных прогнозов</a:t>
            </a:r>
            <a:endParaRPr lang="ru-RU" sz="1600" dirty="0">
              <a:solidFill>
                <a:srgbClr val="000000"/>
              </a:solidFill>
            </a:endParaRPr>
          </a:p>
        </p:txBody>
      </p:sp>
      <p:sp>
        <p:nvSpPr>
          <p:cNvPr id="28" name="TextBox 27"/>
          <p:cNvSpPr txBox="1"/>
          <p:nvPr/>
        </p:nvSpPr>
        <p:spPr>
          <a:xfrm>
            <a:off x="457200" y="1863602"/>
            <a:ext cx="3810000" cy="498598"/>
          </a:xfrm>
          <a:prstGeom prst="rect">
            <a:avLst/>
          </a:prstGeom>
          <a:noFill/>
        </p:spPr>
        <p:txBody>
          <a:bodyPr wrap="square" rtlCol="0">
            <a:spAutoFit/>
          </a:bodyPr>
          <a:lstStyle/>
          <a:p>
            <a:pPr algn="ctr"/>
            <a:r>
              <a:rPr lang="ru-RU" sz="1200" dirty="0" smtClean="0">
                <a:solidFill>
                  <a:srgbClr val="000000"/>
                </a:solidFill>
              </a:rPr>
              <a:t>Ошибки прогноза доходов</a:t>
            </a:r>
          </a:p>
          <a:p>
            <a:pPr algn="ctr"/>
            <a:r>
              <a:rPr lang="ru-RU" sz="1200" b="0" dirty="0" smtClean="0">
                <a:solidFill>
                  <a:srgbClr val="000000"/>
                </a:solidFill>
              </a:rPr>
              <a:t>(вклад в процентных пунктах)</a:t>
            </a:r>
            <a:endParaRPr lang="ru-RU" sz="1200" b="0" dirty="0">
              <a:solidFill>
                <a:srgbClr val="000000"/>
              </a:solidFill>
            </a:endParaRPr>
          </a:p>
        </p:txBody>
      </p:sp>
      <p:sp>
        <p:nvSpPr>
          <p:cNvPr id="29" name="TextBox 28"/>
          <p:cNvSpPr txBox="1"/>
          <p:nvPr/>
        </p:nvSpPr>
        <p:spPr>
          <a:xfrm>
            <a:off x="4800600" y="1863602"/>
            <a:ext cx="4038600" cy="498598"/>
          </a:xfrm>
          <a:prstGeom prst="rect">
            <a:avLst/>
          </a:prstGeom>
          <a:noFill/>
        </p:spPr>
        <p:txBody>
          <a:bodyPr wrap="square" rtlCol="0">
            <a:spAutoFit/>
          </a:bodyPr>
          <a:lstStyle/>
          <a:p>
            <a:pPr algn="ctr"/>
            <a:r>
              <a:rPr lang="ru-RU" sz="1200" dirty="0" smtClean="0">
                <a:solidFill>
                  <a:srgbClr val="000000"/>
                </a:solidFill>
              </a:rPr>
              <a:t>Ошибка прогноза расходов</a:t>
            </a:r>
            <a:endParaRPr lang="ru-RU" sz="1200" dirty="0" smtClean="0">
              <a:solidFill>
                <a:srgbClr val="000000"/>
              </a:solidFill>
            </a:endParaRPr>
          </a:p>
          <a:p>
            <a:pPr algn="ctr"/>
            <a:r>
              <a:rPr lang="ru-RU" sz="1200" b="0" dirty="0">
                <a:solidFill>
                  <a:srgbClr val="000000"/>
                </a:solidFill>
              </a:rPr>
              <a:t>(вклад в процентных пунктах)</a:t>
            </a:r>
            <a:endParaRPr lang="ru-RU" sz="1200" b="0" dirty="0">
              <a:solidFill>
                <a:srgbClr val="000000"/>
              </a:solidFill>
            </a:endParaRPr>
          </a:p>
        </p:txBody>
      </p:sp>
      <p:pic>
        <p:nvPicPr>
          <p:cNvPr id="1034" name="Picture 10"/>
          <p:cNvPicPr>
            <a:picLocks noChangeAspect="1" noChangeArrowheads="1"/>
          </p:cNvPicPr>
          <p:nvPr/>
        </p:nvPicPr>
        <p:blipFill>
          <a:blip r:embed="rId3" cstate="print"/>
          <a:srcRect/>
          <a:stretch>
            <a:fillRect/>
          </a:stretch>
        </p:blipFill>
        <p:spPr bwMode="auto">
          <a:xfrm>
            <a:off x="4533900" y="2362200"/>
            <a:ext cx="4457700" cy="3819525"/>
          </a:xfrm>
          <a:prstGeom prst="rect">
            <a:avLst/>
          </a:prstGeom>
          <a:noFill/>
          <a:ln w="9525">
            <a:noFill/>
            <a:miter lim="800000"/>
            <a:headEnd/>
            <a:tailEnd/>
          </a:ln>
          <a:effectLst/>
        </p:spPr>
      </p:pic>
      <p:pic>
        <p:nvPicPr>
          <p:cNvPr id="1035" name="Picture 11"/>
          <p:cNvPicPr>
            <a:picLocks noChangeAspect="1" noChangeArrowheads="1"/>
          </p:cNvPicPr>
          <p:nvPr/>
        </p:nvPicPr>
        <p:blipFill>
          <a:blip r:embed="rId4" cstate="print"/>
          <a:srcRect/>
          <a:stretch>
            <a:fillRect/>
          </a:stretch>
        </p:blipFill>
        <p:spPr bwMode="auto">
          <a:xfrm>
            <a:off x="76200" y="2371725"/>
            <a:ext cx="4505325" cy="3800475"/>
          </a:xfrm>
          <a:prstGeom prst="rect">
            <a:avLst/>
          </a:prstGeom>
          <a:noFill/>
          <a:ln w="9525">
            <a:noFill/>
            <a:miter lim="800000"/>
            <a:headEnd/>
            <a:tailEnd/>
          </a:ln>
          <a:effectLst/>
        </p:spPr>
      </p:pic>
      <p:sp>
        <p:nvSpPr>
          <p:cNvPr id="34" name="Rounded Rectangle 33"/>
          <p:cNvSpPr/>
          <p:nvPr/>
        </p:nvSpPr>
        <p:spPr bwMode="auto">
          <a:xfrm>
            <a:off x="2209800" y="4724400"/>
            <a:ext cx="1295400" cy="762000"/>
          </a:xfrm>
          <a:prstGeom prst="roundRect">
            <a:avLst/>
          </a:prstGeom>
          <a:solidFill>
            <a:schemeClr val="bg1"/>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ru-RU" sz="1000" b="0" dirty="0" smtClean="0">
                <a:solidFill>
                  <a:srgbClr val="000000"/>
                </a:solidFill>
              </a:rPr>
              <a:t>Массовая недооценка доходов в бюджете</a:t>
            </a:r>
            <a:endParaRPr kumimoji="0" lang="ru-RU" sz="1000" b="0" i="0" u="none" strike="noStrike" cap="none" normalizeH="0" baseline="0" dirty="0" smtClean="0">
              <a:ln>
                <a:noFill/>
              </a:ln>
              <a:solidFill>
                <a:srgbClr val="000000"/>
              </a:solidFill>
              <a:effectLst/>
            </a:endParaRPr>
          </a:p>
        </p:txBody>
      </p:sp>
      <p:sp>
        <p:nvSpPr>
          <p:cNvPr id="35" name="Rounded Rectangle 34"/>
          <p:cNvSpPr/>
          <p:nvPr/>
        </p:nvSpPr>
        <p:spPr bwMode="auto">
          <a:xfrm>
            <a:off x="6858000" y="2819400"/>
            <a:ext cx="1295400" cy="762000"/>
          </a:xfrm>
          <a:prstGeom prst="roundRect">
            <a:avLst/>
          </a:prstGeom>
          <a:solidFill>
            <a:schemeClr val="bg1"/>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ru-RU" sz="700" b="0" dirty="0" smtClean="0">
                <a:solidFill>
                  <a:srgbClr val="000000"/>
                </a:solidFill>
              </a:rPr>
              <a:t>Означает, что заложенные в бюджет расходы мало связаны с фактическими результатами</a:t>
            </a:r>
            <a:endParaRPr kumimoji="0" lang="ru-RU" sz="700" b="0" i="0" u="none" strike="noStrike" cap="none" normalizeH="0" baseline="0" dirty="0" smtClean="0">
              <a:ln>
                <a:noFill/>
              </a:ln>
              <a:solidFill>
                <a:srgbClr val="000000"/>
              </a:solidFill>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7924800" cy="1066800"/>
          </a:xfrm>
        </p:spPr>
        <p:txBody>
          <a:bodyPr/>
          <a:lstStyle/>
          <a:p>
            <a:r>
              <a:rPr lang="ru-RU" sz="2400" dirty="0" smtClean="0"/>
              <a:t>III</a:t>
            </a:r>
            <a:r>
              <a:rPr lang="ru-RU" sz="2400" dirty="0"/>
              <a:t>. Новая оценка налогово-бюджетной прозрачности:  </a:t>
            </a:r>
            <a:br>
              <a:rPr lang="ru-RU" sz="2400" dirty="0"/>
            </a:br>
            <a:r>
              <a:rPr lang="ru-RU" sz="2400" b="0" dirty="0" smtClean="0">
                <a:solidFill>
                  <a:srgbClr val="000066"/>
                </a:solidFill>
              </a:rPr>
              <a:t>d. Целевые рекомендации: Ирландия</a:t>
            </a:r>
            <a:endParaRPr lang="ru-RU" sz="2400" dirty="0"/>
          </a:p>
        </p:txBody>
      </p:sp>
      <p:sp>
        <p:nvSpPr>
          <p:cNvPr id="4" name="Slide Number Placeholder 3"/>
          <p:cNvSpPr>
            <a:spLocks noGrp="1"/>
          </p:cNvSpPr>
          <p:nvPr>
            <p:ph type="sldNum" sz="quarter" idx="12"/>
          </p:nvPr>
        </p:nvSpPr>
        <p:spPr/>
        <p:txBody>
          <a:bodyPr/>
          <a:lstStyle/>
          <a:p>
            <a:fld id="{7199FE57-B04B-4B7C-816D-A15AF53620B8}" type="slidenum">
              <a:rPr lang="ru-RU" smtClean="0"/>
              <a:pPr/>
              <a:t>9</a:t>
            </a:fld>
            <a:endParaRPr lang="ru-RU" dirty="0"/>
          </a:p>
        </p:txBody>
      </p:sp>
      <p:graphicFrame>
        <p:nvGraphicFramePr>
          <p:cNvPr id="7" name="Table 6"/>
          <p:cNvGraphicFramePr>
            <a:graphicFrameLocks noGrp="1"/>
          </p:cNvGraphicFramePr>
          <p:nvPr>
            <p:extLst>
              <p:ext uri="{D42A27DB-BD31-4B8C-83A1-F6EECF244321}">
                <p14:modId xmlns:p14="http://schemas.microsoft.com/office/powerpoint/2010/main" val="1882156294"/>
              </p:ext>
            </p:extLst>
          </p:nvPr>
        </p:nvGraphicFramePr>
        <p:xfrm>
          <a:off x="152400" y="1143000"/>
          <a:ext cx="8648750" cy="5674862"/>
        </p:xfrm>
        <a:graphic>
          <a:graphicData uri="http://schemas.openxmlformats.org/drawingml/2006/table">
            <a:tbl>
              <a:tblPr firstRow="1" firstCol="1" bandRow="1" bandCol="1"/>
              <a:tblGrid>
                <a:gridCol w="533400"/>
                <a:gridCol w="1725758"/>
                <a:gridCol w="3008717"/>
                <a:gridCol w="2839235"/>
                <a:gridCol w="541640"/>
              </a:tblGrid>
              <a:tr h="182379">
                <a:tc>
                  <a:txBody>
                    <a:bodyPr/>
                    <a:lstStyle/>
                    <a:p>
                      <a:pPr marL="0" marR="0" algn="ctr">
                        <a:lnSpc>
                          <a:spcPts val="1500"/>
                        </a:lnSpc>
                        <a:spcBef>
                          <a:spcPts val="0"/>
                        </a:spcBef>
                        <a:spcAft>
                          <a:spcPts val="0"/>
                        </a:spcAft>
                      </a:pP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ts val="1500"/>
                        </a:lnSpc>
                        <a:spcBef>
                          <a:spcPts val="0"/>
                        </a:spcBef>
                        <a:spcAft>
                          <a:spcPts val="0"/>
                        </a:spcAft>
                      </a:pPr>
                      <a:r>
                        <a:rPr lang="ru-RU" sz="900" b="1" kern="1200" dirty="0" smtClean="0">
                          <a:solidFill>
                            <a:srgbClr val="000000"/>
                          </a:solidFill>
                          <a:effectLst/>
                          <a:latin typeface="Arial" panose="020B0604020202020204" pitchFamily="34" charset="0"/>
                          <a:ea typeface="MS Mincho" panose="02020609040205080304" pitchFamily="49" charset="-128"/>
                          <a:cs typeface="Times New Roman" panose="02020603050405020304" pitchFamily="18" charset="0"/>
                        </a:rPr>
                        <a:t>Принцип</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ts val="1500"/>
                        </a:lnSpc>
                        <a:spcBef>
                          <a:spcPts val="0"/>
                        </a:spcBef>
                        <a:spcAft>
                          <a:spcPts val="0"/>
                        </a:spcAft>
                      </a:pPr>
                      <a:r>
                        <a:rPr lang="ru-RU" sz="900" b="1" kern="1200" dirty="0" smtClean="0">
                          <a:solidFill>
                            <a:srgbClr val="000000"/>
                          </a:solidFill>
                          <a:effectLst/>
                          <a:latin typeface="Arial" panose="020B0604020202020204" pitchFamily="34" charset="0"/>
                          <a:ea typeface="MS Mincho" panose="02020609040205080304" pitchFamily="49" charset="-128"/>
                          <a:cs typeface="Times New Roman" panose="02020603050405020304" pitchFamily="18" charset="0"/>
                        </a:rPr>
                        <a:t>Оценка</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ts val="1500"/>
                        </a:lnSpc>
                        <a:spcBef>
                          <a:spcPts val="0"/>
                        </a:spcBef>
                        <a:spcAft>
                          <a:spcPts val="0"/>
                        </a:spcAft>
                      </a:pPr>
                      <a:r>
                        <a:rPr lang="ru-RU" sz="900" b="1" kern="1200" dirty="0" smtClean="0">
                          <a:solidFill>
                            <a:srgbClr val="000000"/>
                          </a:solidFill>
                          <a:effectLst/>
                          <a:latin typeface="Arial" panose="020B0604020202020204" pitchFamily="34" charset="0"/>
                          <a:ea typeface="MS Mincho" panose="02020609040205080304" pitchFamily="49" charset="-128"/>
                          <a:cs typeface="Times New Roman" panose="02020603050405020304" pitchFamily="18" charset="0"/>
                        </a:rPr>
                        <a:t>Важность</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ts val="1500"/>
                        </a:lnSpc>
                        <a:spcBef>
                          <a:spcPts val="0"/>
                        </a:spcBef>
                        <a:spcAft>
                          <a:spcPts val="0"/>
                        </a:spcAft>
                      </a:pPr>
                      <a:r>
                        <a:rPr lang="ru-RU" sz="900" b="1" kern="1200" dirty="0" smtClean="0">
                          <a:solidFill>
                            <a:srgbClr val="000000"/>
                          </a:solidFill>
                          <a:effectLst/>
                          <a:latin typeface="Arial" panose="020B0604020202020204" pitchFamily="34" charset="0"/>
                          <a:ea typeface="MS Mincho" panose="02020609040205080304" pitchFamily="49" charset="-128"/>
                          <a:cs typeface="Times New Roman" panose="02020603050405020304" pitchFamily="18" charset="0"/>
                        </a:rPr>
                        <a:t>Рек</a:t>
                      </a:r>
                      <a:r>
                        <a:rPr lang="en-US" sz="900" b="1" kern="1200" dirty="0" smtClean="0">
                          <a:solidFill>
                            <a:srgbClr val="000000"/>
                          </a:solidFill>
                          <a:effectLst/>
                          <a:latin typeface="Arial" panose="020B0604020202020204" pitchFamily="34" charset="0"/>
                          <a:ea typeface="MS Mincho" panose="02020609040205080304" pitchFamily="49" charset="-128"/>
                          <a:cs typeface="Times New Roman" panose="02020603050405020304" pitchFamily="18" charset="0"/>
                        </a:rPr>
                        <a:t>.</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457218">
                <a:tc>
                  <a:txBody>
                    <a:bodyPr/>
                    <a:lstStyle/>
                    <a:p>
                      <a:pPr marL="0" marR="0" algn="ctr">
                        <a:lnSpc>
                          <a:spcPts val="1500"/>
                        </a:lnSpc>
                        <a:spcBef>
                          <a:spcPts val="0"/>
                        </a:spcBef>
                        <a:spcAft>
                          <a:spcPts val="0"/>
                        </a:spcAft>
                      </a:pPr>
                      <a:r>
                        <a:rPr lang="en-US" sz="900" b="1" dirty="0">
                          <a:effectLst/>
                          <a:latin typeface="Arial" panose="020B0604020202020204" pitchFamily="34" charset="0"/>
                          <a:ea typeface="MS Mincho" panose="02020609040205080304" pitchFamily="49" charset="-128"/>
                          <a:cs typeface="Times New Roman" panose="02020603050405020304" pitchFamily="18" charset="0"/>
                        </a:rPr>
                        <a:t>2.1.1</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u-RU" sz="900" b="1" dirty="0" smtClean="0">
                          <a:effectLst/>
                          <a:latin typeface="Arial" panose="020B0604020202020204" pitchFamily="34" charset="0"/>
                          <a:ea typeface="MS Mincho" panose="02020609040205080304" pitchFamily="49" charset="-128"/>
                          <a:cs typeface="Times New Roman" panose="02020603050405020304" pitchFamily="18" charset="0"/>
                        </a:rPr>
                        <a:t>Единство бюджетной системы</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500"/>
                        </a:lnSpc>
                        <a:spcBef>
                          <a:spcPts val="600"/>
                        </a:spcBef>
                        <a:spcAft>
                          <a:spcPts val="600"/>
                        </a:spcAft>
                      </a:pPr>
                      <a:r>
                        <a:rPr lang="ru-RU" sz="900" b="1"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Высшая:</a:t>
                      </a:r>
                      <a:r>
                        <a:rPr lang="en-US" sz="90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Бюджет представлен на валовой основе,</a:t>
                      </a:r>
                      <a:r>
                        <a:rPr lang="ru-RU" sz="900" baseline="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 а бюджетная документация включает все организации сектора общего государственного управления</a:t>
                      </a:r>
                      <a:r>
                        <a:rPr lang="en-US" sz="90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marL="0" marR="0" indent="-11430" algn="l">
                        <a:lnSpc>
                          <a:spcPts val="1500"/>
                        </a:lnSpc>
                        <a:spcBef>
                          <a:spcPts val="600"/>
                        </a:spcBef>
                        <a:spcAft>
                          <a:spcPts val="600"/>
                        </a:spcAft>
                      </a:pPr>
                      <a:r>
                        <a:rPr lang="ru-RU" sz="900" b="1" dirty="0" smtClean="0">
                          <a:effectLst/>
                          <a:latin typeface="Arial" panose="020B0604020202020204" pitchFamily="34" charset="0"/>
                          <a:ea typeface="MS Mincho" panose="02020609040205080304" pitchFamily="49" charset="-128"/>
                          <a:cs typeface="Times New Roman" panose="02020603050405020304" pitchFamily="18" charset="0"/>
                        </a:rPr>
                        <a:t>Низкая:</a:t>
                      </a:r>
                      <a:r>
                        <a:rPr lang="en-US" sz="900" b="1" dirty="0" smtClean="0">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На долю собственных</a:t>
                      </a:r>
                      <a:r>
                        <a:rPr lang="ru-RU" sz="900" baseline="0" dirty="0" smtClean="0">
                          <a:effectLst/>
                          <a:latin typeface="Arial" panose="020B0604020202020204" pitchFamily="34" charset="0"/>
                          <a:ea typeface="MS Mincho" panose="02020609040205080304" pitchFamily="49" charset="-128"/>
                          <a:cs typeface="Times New Roman" panose="02020603050405020304" pitchFamily="18" charset="0"/>
                        </a:rPr>
                        <a:t> источников доходов приходится </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2</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6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процента от всех доходов, которые представлены</a:t>
                      </a:r>
                      <a:r>
                        <a:rPr lang="ru-RU" sz="900" baseline="0" dirty="0" smtClean="0">
                          <a:effectLst/>
                          <a:latin typeface="Arial" panose="020B0604020202020204" pitchFamily="34" charset="0"/>
                          <a:ea typeface="MS Mincho" panose="02020609040205080304" pitchFamily="49" charset="-128"/>
                          <a:cs typeface="Times New Roman" panose="02020603050405020304" pitchFamily="18" charset="0"/>
                        </a:rPr>
                        <a:t> брутто в приложении</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ts val="1500"/>
                        </a:lnSpc>
                        <a:spcBef>
                          <a:spcPts val="0"/>
                        </a:spcBef>
                        <a:spcAft>
                          <a:spcPts val="0"/>
                        </a:spcAft>
                      </a:pPr>
                      <a:r>
                        <a:rPr lang="en-US" sz="900" b="1" dirty="0">
                          <a:effectLst/>
                          <a:latin typeface="Arial" panose="020B0604020202020204" pitchFamily="34" charset="0"/>
                          <a:ea typeface="MS Mincho" panose="02020609040205080304" pitchFamily="49" charset="-128"/>
                          <a:cs typeface="Times New Roman" panose="02020603050405020304" pitchFamily="18" charset="0"/>
                        </a:rPr>
                        <a:t> </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62031">
                <a:tc>
                  <a:txBody>
                    <a:bodyPr/>
                    <a:lstStyle/>
                    <a:p>
                      <a:pPr marL="0" marR="0" algn="ctr">
                        <a:lnSpc>
                          <a:spcPts val="1500"/>
                        </a:lnSpc>
                        <a:spcBef>
                          <a:spcPts val="0"/>
                        </a:spcBef>
                        <a:spcAft>
                          <a:spcPts val="0"/>
                        </a:spcAft>
                      </a:pPr>
                      <a:r>
                        <a:rPr lang="en-US" sz="900" b="1" dirty="0">
                          <a:effectLst/>
                          <a:latin typeface="Arial" panose="020B0604020202020204" pitchFamily="34" charset="0"/>
                          <a:ea typeface="MS Mincho" panose="02020609040205080304" pitchFamily="49" charset="-128"/>
                          <a:cs typeface="Times New Roman" panose="02020603050405020304" pitchFamily="18" charset="0"/>
                        </a:rPr>
                        <a:t>2.1.2</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u-RU" sz="900" b="1" dirty="0" smtClean="0">
                          <a:effectLst/>
                          <a:latin typeface="Arial" panose="020B0604020202020204" pitchFamily="34" charset="0"/>
                          <a:ea typeface="MS Mincho" panose="02020609040205080304" pitchFamily="49" charset="-128"/>
                          <a:cs typeface="Times New Roman" panose="02020603050405020304" pitchFamily="18" charset="0"/>
                        </a:rPr>
                        <a:t>Макроэкономические прогнозы</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500"/>
                        </a:lnSpc>
                        <a:spcBef>
                          <a:spcPts val="600"/>
                        </a:spcBef>
                        <a:spcAft>
                          <a:spcPts val="600"/>
                        </a:spcAft>
                      </a:pPr>
                      <a:r>
                        <a:rPr lang="ru-RU" sz="900" b="1"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Высшая:</a:t>
                      </a:r>
                      <a:r>
                        <a:rPr lang="en-US" sz="90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Правительство</a:t>
                      </a:r>
                      <a:r>
                        <a:rPr lang="ru-RU" sz="900" baseline="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 публикует четыре комплексных макроэкономических прогноза в год с объяснением всех основных переменных, представлением их состава</a:t>
                      </a:r>
                      <a:r>
                        <a:rPr lang="ru-RU" sz="90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 и лежащих</a:t>
                      </a:r>
                      <a:r>
                        <a:rPr lang="ru-RU" sz="900" baseline="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 в основе допущений</a:t>
                      </a:r>
                      <a:r>
                        <a:rPr lang="en-US" sz="90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marL="0" marR="0" indent="-11430" algn="l">
                        <a:lnSpc>
                          <a:spcPts val="1500"/>
                        </a:lnSpc>
                        <a:spcBef>
                          <a:spcPts val="600"/>
                        </a:spcBef>
                        <a:spcAft>
                          <a:spcPts val="600"/>
                        </a:spcAft>
                      </a:pPr>
                      <a:r>
                        <a:rPr lang="ru-RU" sz="900" b="1" dirty="0" smtClean="0">
                          <a:effectLst/>
                          <a:latin typeface="Arial" panose="020B0604020202020204" pitchFamily="34" charset="0"/>
                          <a:ea typeface="MS Mincho" panose="02020609040205080304" pitchFamily="49" charset="-128"/>
                          <a:cs typeface="Times New Roman" panose="02020603050405020304" pitchFamily="18" charset="0"/>
                        </a:rPr>
                        <a:t>Средняя:</a:t>
                      </a:r>
                      <a:r>
                        <a:rPr lang="en-US" sz="900" b="1" dirty="0" smtClean="0">
                          <a:effectLst/>
                          <a:latin typeface="Arial" panose="020B0604020202020204" pitchFamily="34" charset="0"/>
                          <a:ea typeface="MS Mincho" panose="02020609040205080304" pitchFamily="49" charset="-128"/>
                          <a:cs typeface="Times New Roman" panose="02020603050405020304" pitchFamily="18" charset="0"/>
                        </a:rPr>
                        <a:t> </a:t>
                      </a:r>
                      <a:r>
                        <a:rPr lang="ru-RU" sz="900" b="0" dirty="0" smtClean="0">
                          <a:effectLst/>
                          <a:latin typeface="Arial" panose="020B0604020202020204" pitchFamily="34" charset="0"/>
                          <a:ea typeface="MS Mincho" panose="02020609040205080304" pitchFamily="49" charset="-128"/>
                          <a:cs typeface="Times New Roman" panose="02020603050405020304" pitchFamily="18" charset="0"/>
                        </a:rPr>
                        <a:t>Прогноз роста реального ВВП содержит</a:t>
                      </a:r>
                      <a:r>
                        <a:rPr lang="ru-RU" sz="900" b="0" baseline="0" dirty="0" smtClean="0">
                          <a:effectLst/>
                          <a:latin typeface="Arial" panose="020B0604020202020204" pitchFamily="34" charset="0"/>
                          <a:ea typeface="MS Mincho" panose="02020609040205080304" pitchFamily="49" charset="-128"/>
                          <a:cs typeface="Times New Roman" panose="02020603050405020304" pitchFamily="18" charset="0"/>
                        </a:rPr>
                        <a:t> ошибку завышения прогноза </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1.0</a:t>
                      </a:r>
                      <a:r>
                        <a:rPr lang="en-US" sz="900" dirty="0">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процент ВВП</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в год </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t+2</a:t>
                      </a:r>
                      <a:r>
                        <a:rPr lang="en-US" sz="900" dirty="0">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и ошибку прогноза, откорректированную</a:t>
                      </a:r>
                      <a:r>
                        <a:rPr lang="ru-RU" sz="900" baseline="0" dirty="0" smtClean="0">
                          <a:effectLst/>
                          <a:latin typeface="Arial" panose="020B0604020202020204" pitchFamily="34" charset="0"/>
                          <a:ea typeface="MS Mincho" panose="02020609040205080304" pitchFamily="49" charset="-128"/>
                          <a:cs typeface="Times New Roman" panose="02020603050405020304" pitchFamily="18" charset="0"/>
                        </a:rPr>
                        <a:t> с учетом абсолютной волатильности, </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 0</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45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процента ВВП</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ts val="1500"/>
                        </a:lnSpc>
                        <a:spcBef>
                          <a:spcPts val="0"/>
                        </a:spcBef>
                        <a:spcAft>
                          <a:spcPts val="0"/>
                        </a:spcAft>
                      </a:pPr>
                      <a:r>
                        <a:rPr lang="en-US" sz="900" b="1" dirty="0">
                          <a:effectLst/>
                          <a:latin typeface="Arial" panose="020B0604020202020204" pitchFamily="34" charset="0"/>
                          <a:ea typeface="MS Mincho" panose="02020609040205080304" pitchFamily="49" charset="-128"/>
                          <a:cs typeface="Times New Roman" panose="02020603050405020304" pitchFamily="18" charset="0"/>
                        </a:rPr>
                        <a:t> </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09624">
                <a:tc>
                  <a:txBody>
                    <a:bodyPr/>
                    <a:lstStyle/>
                    <a:p>
                      <a:pPr marL="0" marR="0" algn="ctr">
                        <a:lnSpc>
                          <a:spcPts val="1500"/>
                        </a:lnSpc>
                        <a:spcBef>
                          <a:spcPts val="0"/>
                        </a:spcBef>
                        <a:spcAft>
                          <a:spcPts val="0"/>
                        </a:spcAft>
                      </a:pPr>
                      <a:r>
                        <a:rPr lang="en-US" sz="900" b="1" dirty="0">
                          <a:effectLst/>
                          <a:latin typeface="Arial" panose="020B0604020202020204" pitchFamily="34" charset="0"/>
                          <a:ea typeface="MS Mincho" panose="02020609040205080304" pitchFamily="49" charset="-128"/>
                          <a:cs typeface="Times New Roman" panose="02020603050405020304" pitchFamily="18" charset="0"/>
                        </a:rPr>
                        <a:t>2.1.3</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u-RU" sz="900" b="1" dirty="0" smtClean="0">
                          <a:effectLst/>
                          <a:latin typeface="Arial" panose="020B0604020202020204" pitchFamily="34" charset="0"/>
                          <a:ea typeface="MS Mincho" panose="02020609040205080304" pitchFamily="49" charset="-128"/>
                          <a:cs typeface="Times New Roman" panose="02020603050405020304" pitchFamily="18" charset="0"/>
                        </a:rPr>
                        <a:t>Среднесрочный прогноз бюджета</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500"/>
                        </a:lnSpc>
                        <a:spcBef>
                          <a:spcPts val="600"/>
                        </a:spcBef>
                        <a:spcAft>
                          <a:spcPts val="600"/>
                        </a:spcAft>
                      </a:pPr>
                      <a:r>
                        <a:rPr lang="ru-RU" sz="900" b="1"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Высшая:</a:t>
                      </a:r>
                      <a:r>
                        <a:rPr lang="en-US" sz="90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Бюджетная документация включает среднесрочные лимиты расходов и доходы по министерствам и экономическим категориям</a:t>
                      </a:r>
                      <a:r>
                        <a:rPr lang="en-US" sz="90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marL="0" marR="0" indent="-11430" algn="l">
                        <a:lnSpc>
                          <a:spcPts val="1500"/>
                        </a:lnSpc>
                        <a:spcBef>
                          <a:spcPts val="600"/>
                        </a:spcBef>
                        <a:spcAft>
                          <a:spcPts val="600"/>
                        </a:spcAft>
                      </a:pPr>
                      <a:r>
                        <a:rPr lang="ru-RU" sz="900" b="1" dirty="0" smtClean="0">
                          <a:effectLst/>
                          <a:latin typeface="Arial" panose="020B0604020202020204" pitchFamily="34" charset="0"/>
                          <a:ea typeface="MS Mincho" panose="02020609040205080304" pitchFamily="49" charset="-128"/>
                          <a:cs typeface="Times New Roman" panose="02020603050405020304" pitchFamily="18" charset="0"/>
                        </a:rPr>
                        <a:t>Высокая:</a:t>
                      </a:r>
                      <a:r>
                        <a:rPr lang="en-US" sz="900" b="1" dirty="0" smtClean="0">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Пределы расходов охватывают только </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80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процентов бюджета, налоговые расходы и внебюджетные фонды не включаются</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 </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ts val="1500"/>
                        </a:lnSpc>
                        <a:spcBef>
                          <a:spcPts val="0"/>
                        </a:spcBef>
                        <a:spcAft>
                          <a:spcPts val="0"/>
                        </a:spcAft>
                      </a:pPr>
                      <a:r>
                        <a:rPr lang="en-US" sz="900" dirty="0">
                          <a:effectLst/>
                          <a:latin typeface="Arial" panose="020B0604020202020204" pitchFamily="34" charset="0"/>
                          <a:ea typeface="MS Mincho" panose="02020609040205080304" pitchFamily="49" charset="-128"/>
                          <a:cs typeface="Times New Roman" panose="02020603050405020304" pitchFamily="18" charset="0"/>
                        </a:rPr>
                        <a:t>2.1.</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62031">
                <a:tc>
                  <a:txBody>
                    <a:bodyPr/>
                    <a:lstStyle/>
                    <a:p>
                      <a:pPr marL="0" marR="0" algn="ctr">
                        <a:lnSpc>
                          <a:spcPts val="1500"/>
                        </a:lnSpc>
                        <a:spcBef>
                          <a:spcPts val="0"/>
                        </a:spcBef>
                        <a:spcAft>
                          <a:spcPts val="0"/>
                        </a:spcAft>
                      </a:pPr>
                      <a:r>
                        <a:rPr lang="en-US" sz="900" b="1" dirty="0">
                          <a:effectLst/>
                          <a:latin typeface="Arial" panose="020B0604020202020204" pitchFamily="34" charset="0"/>
                          <a:ea typeface="MS Mincho" panose="02020609040205080304" pitchFamily="49" charset="-128"/>
                          <a:cs typeface="Times New Roman" panose="02020603050405020304" pitchFamily="18" charset="0"/>
                        </a:rPr>
                        <a:t>2.1.4</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u-RU" sz="900" b="1" dirty="0" smtClean="0">
                          <a:effectLst/>
                          <a:latin typeface="Arial" panose="020B0604020202020204" pitchFamily="34" charset="0"/>
                          <a:ea typeface="MS Mincho" panose="02020609040205080304" pitchFamily="49" charset="-128"/>
                          <a:cs typeface="Times New Roman" panose="02020603050405020304" pitchFamily="18" charset="0"/>
                        </a:rPr>
                        <a:t>Инвестиционные проекты</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500"/>
                        </a:lnSpc>
                        <a:spcBef>
                          <a:spcPts val="600"/>
                        </a:spcBef>
                        <a:spcAft>
                          <a:spcPts val="600"/>
                        </a:spcAft>
                      </a:pPr>
                      <a:r>
                        <a:rPr lang="ru-RU" sz="900" b="1" dirty="0" smtClean="0">
                          <a:effectLst/>
                          <a:latin typeface="Arial" panose="020B0604020202020204" pitchFamily="34" charset="0"/>
                          <a:ea typeface="MS Mincho" panose="02020609040205080304" pitchFamily="49" charset="-128"/>
                          <a:cs typeface="Times New Roman" panose="02020603050405020304" pitchFamily="18" charset="0"/>
                        </a:rPr>
                        <a:t>Хорошая:</a:t>
                      </a:r>
                      <a:r>
                        <a:rPr lang="en-US" sz="900" b="1" dirty="0" smtClean="0">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Все крупные инвестиционные проекты должны проходить </a:t>
                      </a:r>
                      <a:r>
                        <a:rPr lang="ru-RU" sz="900" baseline="0" dirty="0" smtClean="0">
                          <a:effectLst/>
                          <a:latin typeface="Arial" panose="020B0604020202020204" pitchFamily="34" charset="0"/>
                          <a:ea typeface="MS Mincho" panose="02020609040205080304" pitchFamily="49" charset="-128"/>
                          <a:cs typeface="Times New Roman" panose="02020603050405020304" pitchFamily="18" charset="0"/>
                        </a:rPr>
                        <a:t>открытые и конкурентные тендеры, раскрывается информация  среднесрочных обязательствах, но не все анализы соотношения затрат и выгод публикуются до утверждения</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11430" algn="l">
                        <a:lnSpc>
                          <a:spcPts val="1500"/>
                        </a:lnSpc>
                        <a:spcBef>
                          <a:spcPts val="600"/>
                        </a:spcBef>
                        <a:spcAft>
                          <a:spcPts val="600"/>
                        </a:spcAft>
                      </a:pPr>
                      <a:r>
                        <a:rPr lang="ru-RU" sz="900" b="1" dirty="0" smtClean="0">
                          <a:effectLst/>
                          <a:latin typeface="Arial" panose="020B0604020202020204" pitchFamily="34" charset="0"/>
                          <a:ea typeface="MS Mincho" panose="02020609040205080304" pitchFamily="49" charset="-128"/>
                          <a:cs typeface="Times New Roman" panose="02020603050405020304" pitchFamily="18" charset="0"/>
                        </a:rPr>
                        <a:t>Средняя:</a:t>
                      </a:r>
                      <a:r>
                        <a:rPr lang="en-US" sz="900" b="1" dirty="0" smtClean="0">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Государственные</a:t>
                      </a:r>
                      <a:r>
                        <a:rPr lang="ru-RU" sz="900" baseline="0" dirty="0" smtClean="0">
                          <a:effectLst/>
                          <a:latin typeface="Arial" panose="020B0604020202020204" pitchFamily="34" charset="0"/>
                          <a:ea typeface="MS Mincho" panose="02020609040205080304" pitchFamily="49" charset="-128"/>
                          <a:cs typeface="Times New Roman" panose="02020603050405020304" pitchFamily="18" charset="0"/>
                        </a:rPr>
                        <a:t> инвестиции относительно низки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 </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2</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6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процента ВВП</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ts val="1500"/>
                        </a:lnSpc>
                        <a:spcBef>
                          <a:spcPts val="0"/>
                        </a:spcBef>
                        <a:spcAft>
                          <a:spcPts val="0"/>
                        </a:spcAft>
                      </a:pPr>
                      <a:r>
                        <a:rPr lang="en-US" sz="900" dirty="0">
                          <a:effectLst/>
                          <a:latin typeface="Arial" panose="020B0604020202020204" pitchFamily="34" charset="0"/>
                          <a:ea typeface="MS Mincho" panose="02020609040205080304" pitchFamily="49" charset="-128"/>
                          <a:cs typeface="Times New Roman" panose="02020603050405020304" pitchFamily="18" charset="0"/>
                        </a:rPr>
                        <a:t>2.2.</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09624">
                <a:tc>
                  <a:txBody>
                    <a:bodyPr/>
                    <a:lstStyle/>
                    <a:p>
                      <a:pPr marL="0" marR="0" algn="ctr">
                        <a:lnSpc>
                          <a:spcPts val="1500"/>
                        </a:lnSpc>
                        <a:spcBef>
                          <a:spcPts val="0"/>
                        </a:spcBef>
                        <a:spcAft>
                          <a:spcPts val="0"/>
                        </a:spcAft>
                      </a:pPr>
                      <a:r>
                        <a:rPr lang="en-US" sz="900" b="1" dirty="0">
                          <a:effectLst/>
                          <a:latin typeface="Arial" panose="020B0604020202020204" pitchFamily="34" charset="0"/>
                          <a:ea typeface="MS Mincho" panose="02020609040205080304" pitchFamily="49" charset="-128"/>
                          <a:cs typeface="Times New Roman" panose="02020603050405020304" pitchFamily="18" charset="0"/>
                        </a:rPr>
                        <a:t>2.2.1</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u-RU" sz="900" b="1" dirty="0" smtClean="0">
                          <a:effectLst/>
                          <a:latin typeface="Arial" panose="020B0604020202020204" pitchFamily="34" charset="0"/>
                          <a:ea typeface="MS Mincho" panose="02020609040205080304" pitchFamily="49" charset="-128"/>
                          <a:cs typeface="Times New Roman" panose="02020603050405020304" pitchFamily="18" charset="0"/>
                        </a:rPr>
                        <a:t>Налогово-бюджетное законодательство</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500"/>
                        </a:lnSpc>
                        <a:spcBef>
                          <a:spcPts val="0"/>
                        </a:spcBef>
                        <a:spcAft>
                          <a:spcPts val="0"/>
                        </a:spcAft>
                      </a:pPr>
                      <a:r>
                        <a:rPr lang="ru-RU" sz="900" b="1" dirty="0" smtClean="0">
                          <a:effectLst/>
                          <a:latin typeface="Arial" panose="020B0604020202020204" pitchFamily="34" charset="0"/>
                          <a:ea typeface="MS Mincho" panose="02020609040205080304" pitchFamily="49" charset="-128"/>
                          <a:cs typeface="Times New Roman" panose="02020603050405020304" pitchFamily="18" charset="0"/>
                        </a:rPr>
                        <a:t>Хорошая:</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Правовая</a:t>
                      </a:r>
                      <a:r>
                        <a:rPr lang="ru-RU" sz="900" baseline="0" dirty="0" smtClean="0">
                          <a:effectLst/>
                          <a:latin typeface="Arial" panose="020B0604020202020204" pitchFamily="34" charset="0"/>
                          <a:ea typeface="MS Mincho" panose="02020609040205080304" pitchFamily="49" charset="-128"/>
                          <a:cs typeface="Times New Roman" panose="02020603050405020304" pitchFamily="18" charset="0"/>
                        </a:rPr>
                        <a:t> основа </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бюджета является комплексной,</a:t>
                      </a:r>
                      <a:r>
                        <a:rPr lang="ru-RU" sz="900" baseline="0" dirty="0" smtClean="0">
                          <a:effectLst/>
                          <a:latin typeface="Arial" panose="020B0604020202020204" pitchFamily="34" charset="0"/>
                          <a:ea typeface="MS Mincho" panose="02020609040205080304" pitchFamily="49" charset="-128"/>
                          <a:cs typeface="Times New Roman" panose="02020603050405020304" pitchFamily="18" charset="0"/>
                        </a:rPr>
                        <a:t> но не включает положение, ограничивающее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полномочия законодательного органа вносить поправки в предлагаемую бюджетную смету</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11430" algn="l">
                        <a:lnSpc>
                          <a:spcPts val="1500"/>
                        </a:lnSpc>
                        <a:spcBef>
                          <a:spcPts val="600"/>
                        </a:spcBef>
                        <a:spcAft>
                          <a:spcPts val="600"/>
                        </a:spcAft>
                      </a:pPr>
                      <a:r>
                        <a:rPr lang="ru-RU" sz="900" b="1" dirty="0" smtClean="0">
                          <a:effectLst/>
                          <a:latin typeface="Arial" panose="020B0604020202020204" pitchFamily="34" charset="0"/>
                          <a:ea typeface="MS Mincho" panose="02020609040205080304" pitchFamily="49" charset="-128"/>
                          <a:cs typeface="Times New Roman" panose="02020603050405020304" pitchFamily="18" charset="0"/>
                        </a:rPr>
                        <a:t>Низкая:</a:t>
                      </a:r>
                      <a:r>
                        <a:rPr lang="en-US" sz="900" b="1" dirty="0" smtClean="0">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Пересмотр в сторону повышения Парламентом низкий – </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0</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3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процента от общих расходов в среднем</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ts val="1500"/>
                        </a:lnSpc>
                        <a:spcBef>
                          <a:spcPts val="0"/>
                        </a:spcBef>
                        <a:spcAft>
                          <a:spcPts val="0"/>
                        </a:spcAft>
                      </a:pPr>
                      <a:r>
                        <a:rPr lang="en-US" sz="900" dirty="0">
                          <a:effectLst/>
                          <a:latin typeface="Arial" panose="020B0604020202020204" pitchFamily="34" charset="0"/>
                          <a:ea typeface="MS Mincho" panose="02020609040205080304" pitchFamily="49" charset="-128"/>
                          <a:cs typeface="Times New Roman" panose="02020603050405020304" pitchFamily="18" charset="0"/>
                        </a:rPr>
                        <a:t> </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09624">
                <a:tc>
                  <a:txBody>
                    <a:bodyPr/>
                    <a:lstStyle/>
                    <a:p>
                      <a:pPr marL="0" marR="0" algn="ctr">
                        <a:lnSpc>
                          <a:spcPts val="1500"/>
                        </a:lnSpc>
                        <a:spcBef>
                          <a:spcPts val="0"/>
                        </a:spcBef>
                        <a:spcAft>
                          <a:spcPts val="0"/>
                        </a:spcAft>
                      </a:pPr>
                      <a:r>
                        <a:rPr lang="en-US" sz="900" b="1" dirty="0">
                          <a:effectLst/>
                          <a:latin typeface="Arial" panose="020B0604020202020204" pitchFamily="34" charset="0"/>
                          <a:ea typeface="MS Mincho" panose="02020609040205080304" pitchFamily="49" charset="-128"/>
                          <a:cs typeface="Times New Roman" panose="02020603050405020304" pitchFamily="18" charset="0"/>
                        </a:rPr>
                        <a:t>2.2.2</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u-RU" sz="900" b="1" dirty="0" smtClean="0">
                          <a:effectLst/>
                          <a:latin typeface="Arial" panose="020B0604020202020204" pitchFamily="34" charset="0"/>
                          <a:ea typeface="MS Mincho" panose="02020609040205080304" pitchFamily="49" charset="-128"/>
                          <a:cs typeface="Times New Roman" panose="02020603050405020304" pitchFamily="18" charset="0"/>
                        </a:rPr>
                        <a:t>Своевременность</a:t>
                      </a:r>
                      <a:r>
                        <a:rPr lang="ru-RU" sz="900" b="1" baseline="0" dirty="0" smtClean="0">
                          <a:effectLst/>
                          <a:latin typeface="Arial" panose="020B0604020202020204" pitchFamily="34" charset="0"/>
                          <a:ea typeface="MS Mincho" panose="02020609040205080304" pitchFamily="49" charset="-128"/>
                          <a:cs typeface="Times New Roman" panose="02020603050405020304" pitchFamily="18" charset="0"/>
                        </a:rPr>
                        <a:t> бюджетных документов</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500"/>
                        </a:lnSpc>
                        <a:spcBef>
                          <a:spcPts val="600"/>
                        </a:spcBef>
                        <a:spcAft>
                          <a:spcPts val="600"/>
                        </a:spcAft>
                      </a:pPr>
                      <a:r>
                        <a:rPr lang="ru-RU" sz="900" b="1" dirty="0" smtClean="0">
                          <a:effectLst/>
                          <a:latin typeface="Arial" panose="020B0604020202020204" pitchFamily="34" charset="0"/>
                          <a:ea typeface="MS Mincho" panose="02020609040205080304" pitchFamily="49" charset="-128"/>
                          <a:cs typeface="Times New Roman" panose="02020603050405020304" pitchFamily="18" charset="0"/>
                        </a:rPr>
                        <a:t>Хорошая:</a:t>
                      </a:r>
                      <a:r>
                        <a:rPr lang="en-US" sz="900" b="1" dirty="0" smtClean="0">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Бюджетные предложения выпускаются за </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3-4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месяца до начала финансового года, но утверждаются</a:t>
                      </a:r>
                      <a:r>
                        <a:rPr lang="ru-RU" sz="900" baseline="0" dirty="0" smtClean="0">
                          <a:effectLst/>
                          <a:latin typeface="Arial" panose="020B0604020202020204" pitchFamily="34" charset="0"/>
                          <a:ea typeface="MS Mincho" panose="02020609040205080304" pitchFamily="49" charset="-128"/>
                          <a:cs typeface="Times New Roman" panose="02020603050405020304" pitchFamily="18" charset="0"/>
                        </a:rPr>
                        <a:t> Парламентом только в декабре</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11430" algn="l">
                        <a:lnSpc>
                          <a:spcPts val="1500"/>
                        </a:lnSpc>
                        <a:spcBef>
                          <a:spcPts val="600"/>
                        </a:spcBef>
                        <a:spcAft>
                          <a:spcPts val="600"/>
                        </a:spcAft>
                      </a:pPr>
                      <a:r>
                        <a:rPr lang="ru-RU" sz="900" b="1" dirty="0" smtClean="0">
                          <a:effectLst/>
                          <a:latin typeface="Arial" panose="020B0604020202020204" pitchFamily="34" charset="0"/>
                          <a:ea typeface="MS Mincho" panose="02020609040205080304" pitchFamily="49" charset="-128"/>
                          <a:cs typeface="Times New Roman" panose="02020603050405020304" pitchFamily="18" charset="0"/>
                        </a:rPr>
                        <a:t>Низкая:</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Как правило бюджеты утверждаются до начала финансового года.  Парламентские</a:t>
                      </a:r>
                      <a:r>
                        <a:rPr lang="ru-RU" sz="900" baseline="0" dirty="0" smtClean="0">
                          <a:effectLst/>
                          <a:latin typeface="Arial" panose="020B0604020202020204" pitchFamily="34" charset="0"/>
                          <a:ea typeface="MS Mincho" panose="02020609040205080304" pitchFamily="49" charset="-128"/>
                          <a:cs typeface="Times New Roman" panose="02020603050405020304" pitchFamily="18" charset="0"/>
                        </a:rPr>
                        <a:t> поправки ограничены</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ts val="1500"/>
                        </a:lnSpc>
                        <a:spcBef>
                          <a:spcPts val="0"/>
                        </a:spcBef>
                        <a:spcAft>
                          <a:spcPts val="0"/>
                        </a:spcAft>
                      </a:pPr>
                      <a:r>
                        <a:rPr lang="en-US" sz="900" dirty="0">
                          <a:effectLst/>
                          <a:latin typeface="Arial" panose="020B0604020202020204" pitchFamily="34" charset="0"/>
                          <a:ea typeface="MS Mincho" panose="02020609040205080304" pitchFamily="49" charset="-128"/>
                          <a:cs typeface="Times New Roman" panose="02020603050405020304" pitchFamily="18" charset="0"/>
                        </a:rPr>
                        <a:t> </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62031">
                <a:tc>
                  <a:txBody>
                    <a:bodyPr/>
                    <a:lstStyle/>
                    <a:p>
                      <a:pPr marL="0" marR="0" algn="ctr">
                        <a:lnSpc>
                          <a:spcPts val="1500"/>
                        </a:lnSpc>
                        <a:spcBef>
                          <a:spcPts val="0"/>
                        </a:spcBef>
                        <a:spcAft>
                          <a:spcPts val="0"/>
                        </a:spcAft>
                      </a:pPr>
                      <a:r>
                        <a:rPr lang="en-US" sz="900" b="1" dirty="0">
                          <a:effectLst/>
                          <a:latin typeface="Arial" panose="020B0604020202020204" pitchFamily="34" charset="0"/>
                          <a:ea typeface="MS Mincho" panose="02020609040205080304" pitchFamily="49" charset="-128"/>
                          <a:cs typeface="Times New Roman" panose="02020603050405020304" pitchFamily="18" charset="0"/>
                        </a:rPr>
                        <a:t>2.3.1</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u-RU" sz="900" b="1" dirty="0" smtClean="0">
                          <a:effectLst/>
                          <a:latin typeface="Arial" panose="020B0604020202020204" pitchFamily="34" charset="0"/>
                          <a:ea typeface="MS Mincho" panose="02020609040205080304" pitchFamily="49" charset="-128"/>
                          <a:cs typeface="Times New Roman" panose="02020603050405020304" pitchFamily="18" charset="0"/>
                        </a:rPr>
                        <a:t>Задачи</a:t>
                      </a:r>
                      <a:r>
                        <a:rPr lang="ru-RU" sz="900" b="1" baseline="0" dirty="0" smtClean="0">
                          <a:effectLst/>
                          <a:latin typeface="Arial" panose="020B0604020202020204" pitchFamily="34" charset="0"/>
                          <a:ea typeface="MS Mincho" panose="02020609040205080304" pitchFamily="49" charset="-128"/>
                          <a:cs typeface="Times New Roman" panose="02020603050405020304" pitchFamily="18" charset="0"/>
                        </a:rPr>
                        <a:t> налогово-бюджетной политики</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500"/>
                        </a:lnSpc>
                        <a:spcBef>
                          <a:spcPts val="600"/>
                        </a:spcBef>
                        <a:spcAft>
                          <a:spcPts val="600"/>
                        </a:spcAft>
                      </a:pPr>
                      <a:r>
                        <a:rPr lang="ru-RU" sz="900" b="1"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Высшая:</a:t>
                      </a:r>
                      <a:r>
                        <a:rPr lang="en-US" sz="90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У правительства есть несколько точных и привязанных ко времени национальных и наднациональных</a:t>
                      </a:r>
                      <a:r>
                        <a:rPr lang="ru-RU" sz="900" baseline="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налогово-бюджетных</a:t>
                      </a:r>
                      <a:r>
                        <a:rPr lang="ru-RU" sz="900" baseline="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 правил, некоторые из них более чем на 3 года</a:t>
                      </a:r>
                      <a:r>
                        <a:rPr lang="en-US" sz="90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о соответствии отчитывается </a:t>
                      </a:r>
                      <a:r>
                        <a:rPr lang="en-US" sz="90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NAO</a:t>
                      </a:r>
                      <a:r>
                        <a:rPr lang="ru-RU" sz="900" dirty="0" smtClean="0">
                          <a:solidFill>
                            <a:srgbClr val="FFFFFF"/>
                          </a:solidFill>
                          <a:effectLst/>
                          <a:latin typeface="Arial" panose="020B0604020202020204" pitchFamily="34" charset="0"/>
                          <a:ea typeface="MS Mincho" panose="02020609040205080304" pitchFamily="49" charset="-128"/>
                          <a:cs typeface="Times New Roman" panose="02020603050405020304" pitchFamily="18" charset="0"/>
                        </a:rPr>
                        <a:t>, а не Минфин</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marL="0" marR="0" indent="-11430" algn="l">
                        <a:lnSpc>
                          <a:spcPts val="1500"/>
                        </a:lnSpc>
                        <a:spcBef>
                          <a:spcPts val="600"/>
                        </a:spcBef>
                        <a:spcAft>
                          <a:spcPts val="600"/>
                        </a:spcAft>
                      </a:pPr>
                      <a:r>
                        <a:rPr lang="ru-RU" sz="900" b="1" dirty="0" smtClean="0">
                          <a:effectLst/>
                          <a:latin typeface="Arial" panose="020B0604020202020204" pitchFamily="34" charset="0"/>
                          <a:ea typeface="MS Mincho" panose="02020609040205080304" pitchFamily="49" charset="-128"/>
                          <a:cs typeface="Times New Roman" panose="02020603050405020304" pitchFamily="18" charset="0"/>
                        </a:rPr>
                        <a:t>Высокая:</a:t>
                      </a:r>
                      <a:r>
                        <a:rPr lang="en-US" sz="900" b="1" dirty="0" smtClean="0">
                          <a:effectLst/>
                          <a:latin typeface="Arial" panose="020B0604020202020204" pitchFamily="34" charset="0"/>
                          <a:ea typeface="MS Mincho" panose="02020609040205080304" pitchFamily="49" charset="-128"/>
                          <a:cs typeface="Times New Roman" panose="02020603050405020304" pitchFamily="18" charset="0"/>
                        </a:rPr>
                        <a:t> </a:t>
                      </a:r>
                      <a:r>
                        <a:rPr lang="ru-RU" sz="900" b="0" dirty="0" smtClean="0">
                          <a:effectLst/>
                          <a:latin typeface="Arial" panose="020B0604020202020204" pitchFamily="34" charset="0"/>
                          <a:ea typeface="MS Mincho" panose="02020609040205080304" pitchFamily="49" charset="-128"/>
                          <a:cs typeface="Times New Roman" panose="02020603050405020304" pitchFamily="18" charset="0"/>
                        </a:rPr>
                        <a:t>Не все задачи национальной налогово-бюджетной политики последовательно соблюдаются</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Валовый долг </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CG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не снижается, а будет расти - с </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41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процента в</a:t>
                      </a:r>
                      <a:r>
                        <a:rPr lang="ru-RU" sz="900" baseline="0" dirty="0" smtClean="0">
                          <a:effectLst/>
                          <a:latin typeface="Arial" panose="020B0604020202020204" pitchFamily="34" charset="0"/>
                          <a:ea typeface="MS Mincho" panose="02020609040205080304" pitchFamily="49" charset="-128"/>
                          <a:cs typeface="Times New Roman" panose="02020603050405020304" pitchFamily="18" charset="0"/>
                        </a:rPr>
                        <a:t> </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2010 </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г. до </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49</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 процентов в </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2015</a:t>
                      </a:r>
                      <a:r>
                        <a:rPr lang="ru-RU" sz="900" dirty="0" smtClean="0">
                          <a:effectLst/>
                          <a:latin typeface="Arial" panose="020B0604020202020204" pitchFamily="34" charset="0"/>
                          <a:ea typeface="MS Mincho" panose="02020609040205080304" pitchFamily="49" charset="-128"/>
                          <a:cs typeface="Times New Roman" panose="02020603050405020304" pitchFamily="18" charset="0"/>
                        </a:rPr>
                        <a:t> г.</a:t>
                      </a:r>
                      <a:r>
                        <a:rPr lang="en-US" sz="900" dirty="0" smtClean="0">
                          <a:effectLst/>
                          <a:latin typeface="Arial" panose="020B0604020202020204" pitchFamily="34" charset="0"/>
                          <a:ea typeface="MS Mincho" panose="02020609040205080304" pitchFamily="49" charset="-128"/>
                          <a:cs typeface="Times New Roman" panose="02020603050405020304" pitchFamily="18" charset="0"/>
                        </a:rPr>
                        <a:t>. </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ts val="1500"/>
                        </a:lnSpc>
                        <a:spcBef>
                          <a:spcPts val="0"/>
                        </a:spcBef>
                        <a:spcAft>
                          <a:spcPts val="0"/>
                        </a:spcAft>
                      </a:pPr>
                      <a:r>
                        <a:rPr lang="en-US" sz="900" dirty="0">
                          <a:effectLst/>
                          <a:latin typeface="Arial" panose="020B0604020202020204" pitchFamily="34" charset="0"/>
                          <a:ea typeface="MS Mincho" panose="02020609040205080304" pitchFamily="49" charset="-128"/>
                          <a:cs typeface="Times New Roman" panose="02020603050405020304" pitchFamily="18" charset="0"/>
                        </a:rPr>
                        <a:t>2.1.</a:t>
                      </a:r>
                      <a:endParaRPr lang="en-US" sz="900" dirty="0">
                        <a:effectLst/>
                        <a:latin typeface="Segoe UI" panose="020B0502040204020203" pitchFamily="34" charset="0"/>
                        <a:ea typeface="MS Mincho" panose="02020609040205080304" pitchFamily="49" charset="-128"/>
                        <a:cs typeface="Times New Roman" panose="02020603050405020304" pitchFamily="18" charset="0"/>
                      </a:endParaRPr>
                    </a:p>
                  </a:txBody>
                  <a:tcPr marL="54866" marR="548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1">
      <a:dk1>
        <a:srgbClr val="16218E"/>
      </a:dk1>
      <a:lt1>
        <a:srgbClr val="FFFFFF"/>
      </a:lt1>
      <a:dk2>
        <a:srgbClr val="002060"/>
      </a:dk2>
      <a:lt2>
        <a:srgbClr val="808080"/>
      </a:lt2>
      <a:accent1>
        <a:srgbClr val="920000"/>
      </a:accent1>
      <a:accent2>
        <a:srgbClr val="212165"/>
      </a:accent2>
      <a:accent3>
        <a:srgbClr val="D2AA00"/>
      </a:accent3>
      <a:accent4>
        <a:srgbClr val="F2F2F2"/>
      </a:accent4>
      <a:accent5>
        <a:srgbClr val="A5A5A5"/>
      </a:accent5>
      <a:accent6>
        <a:srgbClr val="2D2D8A"/>
      </a:accent6>
      <a:hlink>
        <a:srgbClr val="009999"/>
      </a:hlink>
      <a:folHlink>
        <a:srgbClr val="333399"/>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FF"/>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FF"/>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41930</TotalTime>
  <Words>2635</Words>
  <Application>Microsoft Office PowerPoint</Application>
  <PresentationFormat>On-screen Show (4:3)</PresentationFormat>
  <Paragraphs>253</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MS Mincho</vt:lpstr>
      <vt:lpstr>Arial</vt:lpstr>
      <vt:lpstr>Calibri</vt:lpstr>
      <vt:lpstr>Segoe UI</vt:lpstr>
      <vt:lpstr>Times New Roman</vt:lpstr>
      <vt:lpstr>Default Design</vt:lpstr>
      <vt:lpstr>Кодекс налогово-бюджетной прозрачности и оценка налогово-бюджетной прозрачности</vt:lpstr>
      <vt:lpstr>I. Уроки, извлеченные из кризиса Последствия для стандартов налогово-бюджетной прозрачности</vt:lpstr>
      <vt:lpstr>II. Кодекс налогово-бюджетной прозрачности 2014 Задачи пересмотренного Кодекса</vt:lpstr>
      <vt:lpstr>III. Кодекс налогово-бюджетной прозрачности Архитектура нового кодекса</vt:lpstr>
      <vt:lpstr>III. Кодекс налогово-бюджетной прозрачности  Более прогрессивный набор практик</vt:lpstr>
      <vt:lpstr>IV. Новая оценка налогово-бюджетной прозрачности: a. Краткое представление карты интенсивности</vt:lpstr>
      <vt:lpstr>III. Новая оценка налогово-бюджетной прозрачности:   b. Показатели налогово-бюджетной прозрачности: налогово-бюджетная отчетность</vt:lpstr>
      <vt:lpstr>III. Новая оценка налогово-бюджетной прозрачности:   с. Показатели налогово-бюджетной прозрачности:  Налогово-бюджетное прогнозирование и бюджетирование</vt:lpstr>
      <vt:lpstr>III. Новая оценка налогово-бюджетной прозрачности:   d. Целевые рекомендации: Ирландия</vt:lpstr>
      <vt:lpstr>III. Новая оценка налогово-бюджетной прозрачности:  e. Последовательный план действий</vt:lpstr>
      <vt:lpstr>Оценка налогово-бюджетной прозрачности:   Потенциальные выгоды для пользователей</vt:lpstr>
    </vt:vector>
  </TitlesOfParts>
  <Company>International Monetary Fund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Fiscal ROSCs and PEFA Assessments:  Two Complementary Tools</dc:title>
  <dc:creator>Xavier Rame</dc:creator>
  <cp:keywords/>
  <cp:lastModifiedBy>Marina Lazo</cp:lastModifiedBy>
  <cp:revision>1561</cp:revision>
  <dcterms:created xsi:type="dcterms:W3CDTF">2005-10-27T19:06:44Z</dcterms:created>
  <dcterms:modified xsi:type="dcterms:W3CDTF">2016-06-22T20:35:55Z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