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59" r:id="rId5"/>
    <p:sldId id="260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2E8A"/>
    <a:srgbClr val="F7321A"/>
    <a:srgbClr val="F69C2A"/>
    <a:srgbClr val="F681BD"/>
    <a:srgbClr val="D39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50011E-C004-4D07-B390-7E2375919173}" v="2587" dt="2019-07-12T13:20:24.0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4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62" y="-2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9A50011E-C004-4D07-B390-7E2375919173}"/>
    <pc:docChg chg="custSel modSld">
      <pc:chgData name="Inna Anatolievna Davidova" userId="615709de-f45c-42cb-8bad-60412f98c39f" providerId="ADAL" clId="{9A50011E-C004-4D07-B390-7E2375919173}" dt="2019-07-12T13:20:24.017" v="239" actId="6549"/>
      <pc:docMkLst>
        <pc:docMk/>
      </pc:docMkLst>
      <pc:sldChg chg="modSp">
        <pc:chgData name="Inna Anatolievna Davidova" userId="615709de-f45c-42cb-8bad-60412f98c39f" providerId="ADAL" clId="{9A50011E-C004-4D07-B390-7E2375919173}" dt="2019-07-12T13:17:19.552" v="11" actId="20577"/>
        <pc:sldMkLst>
          <pc:docMk/>
          <pc:sldMk cId="0" sldId="256"/>
        </pc:sldMkLst>
        <pc:spChg chg="mod">
          <ac:chgData name="Inna Anatolievna Davidova" userId="615709de-f45c-42cb-8bad-60412f98c39f" providerId="ADAL" clId="{9A50011E-C004-4D07-B390-7E2375919173}" dt="2019-07-12T13:17:19.552" v="11" actId="20577"/>
          <ac:spMkLst>
            <pc:docMk/>
            <pc:sldMk cId="0" sldId="256"/>
            <ac:spMk id="11267" creationId="{00000000-0000-0000-0000-000000000000}"/>
          </ac:spMkLst>
        </pc:spChg>
      </pc:sldChg>
      <pc:sldChg chg="modSp">
        <pc:chgData name="Inna Anatolievna Davidova" userId="615709de-f45c-42cb-8bad-60412f98c39f" providerId="ADAL" clId="{9A50011E-C004-4D07-B390-7E2375919173}" dt="2019-07-12T13:19:43.920" v="213" actId="1076"/>
        <pc:sldMkLst>
          <pc:docMk/>
          <pc:sldMk cId="0" sldId="260"/>
        </pc:sldMkLst>
        <pc:spChg chg="mod">
          <ac:chgData name="Inna Anatolievna Davidova" userId="615709de-f45c-42cb-8bad-60412f98c39f" providerId="ADAL" clId="{9A50011E-C004-4D07-B390-7E2375919173}" dt="2019-07-12T13:19:43.920" v="213" actId="1076"/>
          <ac:spMkLst>
            <pc:docMk/>
            <pc:sldMk cId="0" sldId="260"/>
            <ac:spMk id="17" creationId="{00000000-0000-0000-0000-000000000000}"/>
          </ac:spMkLst>
        </pc:spChg>
      </pc:sldChg>
      <pc:sldChg chg="modSp">
        <pc:chgData name="Inna Anatolievna Davidova" userId="615709de-f45c-42cb-8bad-60412f98c39f" providerId="ADAL" clId="{9A50011E-C004-4D07-B390-7E2375919173}" dt="2019-07-12T13:18:00.609" v="17" actId="20577"/>
        <pc:sldMkLst>
          <pc:docMk/>
          <pc:sldMk cId="0" sldId="262"/>
        </pc:sldMkLst>
        <pc:spChg chg="mod">
          <ac:chgData name="Inna Anatolievna Davidova" userId="615709de-f45c-42cb-8bad-60412f98c39f" providerId="ADAL" clId="{9A50011E-C004-4D07-B390-7E2375919173}" dt="2019-07-12T13:18:00.609" v="17" actId="20577"/>
          <ac:spMkLst>
            <pc:docMk/>
            <pc:sldMk cId="0" sldId="262"/>
            <ac:spMk id="17410" creationId="{00000000-0000-0000-0000-000000000000}"/>
          </ac:spMkLst>
        </pc:spChg>
      </pc:sldChg>
      <pc:sldChg chg="modSp">
        <pc:chgData name="Inna Anatolievna Davidova" userId="615709de-f45c-42cb-8bad-60412f98c39f" providerId="ADAL" clId="{9A50011E-C004-4D07-B390-7E2375919173}" dt="2019-07-12T13:20:24.017" v="239" actId="6549"/>
        <pc:sldMkLst>
          <pc:docMk/>
          <pc:sldMk cId="0" sldId="264"/>
        </pc:sldMkLst>
        <pc:spChg chg="mod">
          <ac:chgData name="Inna Anatolievna Davidova" userId="615709de-f45c-42cb-8bad-60412f98c39f" providerId="ADAL" clId="{9A50011E-C004-4D07-B390-7E2375919173}" dt="2019-07-12T13:20:24.017" v="239" actId="6549"/>
          <ac:spMkLst>
            <pc:docMk/>
            <pc:sldMk cId="0" sldId="264"/>
            <ac:spMk id="19458" creationId="{00000000-0000-0000-0000-000000000000}"/>
          </ac:spMkLst>
        </pc:spChg>
      </pc:sldChg>
      <pc:sldChg chg="modSp">
        <pc:chgData name="Inna Anatolievna Davidova" userId="615709de-f45c-42cb-8bad-60412f98c39f" providerId="ADAL" clId="{9A50011E-C004-4D07-B390-7E2375919173}" dt="2019-07-12T13:20:08.705" v="229" actId="313"/>
        <pc:sldMkLst>
          <pc:docMk/>
          <pc:sldMk cId="1813389899" sldId="265"/>
        </pc:sldMkLst>
        <pc:spChg chg="mod">
          <ac:chgData name="Inna Anatolievna Davidova" userId="615709de-f45c-42cb-8bad-60412f98c39f" providerId="ADAL" clId="{9A50011E-C004-4D07-B390-7E2375919173}" dt="2019-07-12T13:20:08.705" v="229" actId="313"/>
          <ac:spMkLst>
            <pc:docMk/>
            <pc:sldMk cId="1813389899" sldId="265"/>
            <ac:spMk id="79" creationId="{00000000-0000-0000-0000-000000000000}"/>
          </ac:spMkLst>
        </pc:spChg>
      </pc:sldChg>
    </pc:docChg>
  </pc:docChgLst>
  <pc:docChgLst>
    <pc:chgData name="Inna Anatolievna Davidova" userId="615709de-f45c-42cb-8bad-60412f98c39f" providerId="ADAL" clId="{C6A6BC9B-41D1-4E1A-8723-9C1CBDD5E97D}"/>
    <pc:docChg chg="custSel modSld">
      <pc:chgData name="Inna Anatolievna Davidova" userId="615709de-f45c-42cb-8bad-60412f98c39f" providerId="ADAL" clId="{C6A6BC9B-41D1-4E1A-8723-9C1CBDD5E97D}" dt="2019-06-28T09:16:03.298" v="2345" actId="20577"/>
      <pc:docMkLst>
        <pc:docMk/>
      </pc:docMkLst>
      <pc:sldChg chg="modSp">
        <pc:chgData name="Inna Anatolievna Davidova" userId="615709de-f45c-42cb-8bad-60412f98c39f" providerId="ADAL" clId="{C6A6BC9B-41D1-4E1A-8723-9C1CBDD5E97D}" dt="2019-06-28T08:52:32.493" v="217" actId="20577"/>
        <pc:sldMkLst>
          <pc:docMk/>
          <pc:sldMk cId="0" sldId="256"/>
        </pc:sldMkLst>
        <pc:spChg chg="mod">
          <ac:chgData name="Inna Anatolievna Davidova" userId="615709de-f45c-42cb-8bad-60412f98c39f" providerId="ADAL" clId="{C6A6BC9B-41D1-4E1A-8723-9C1CBDD5E97D}" dt="2019-06-28T08:52:32.493" v="217" actId="20577"/>
          <ac:spMkLst>
            <pc:docMk/>
            <pc:sldMk cId="0" sldId="256"/>
            <ac:spMk id="11266" creationId="{00000000-0000-0000-0000-000000000000}"/>
          </ac:spMkLst>
        </pc:spChg>
      </pc:sldChg>
      <pc:sldChg chg="modSp">
        <pc:chgData name="Inna Anatolievna Davidova" userId="615709de-f45c-42cb-8bad-60412f98c39f" providerId="ADAL" clId="{C6A6BC9B-41D1-4E1A-8723-9C1CBDD5E97D}" dt="2019-06-28T09:11:09.665" v="2281" actId="20577"/>
        <pc:sldMkLst>
          <pc:docMk/>
          <pc:sldMk cId="0" sldId="257"/>
        </pc:sldMkLst>
        <pc:spChg chg="mod">
          <ac:chgData name="Inna Anatolievna Davidova" userId="615709de-f45c-42cb-8bad-60412f98c39f" providerId="ADAL" clId="{C6A6BC9B-41D1-4E1A-8723-9C1CBDD5E97D}" dt="2019-06-28T09:11:09.665" v="2281" actId="20577"/>
          <ac:spMkLst>
            <pc:docMk/>
            <pc:sldMk cId="0" sldId="257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10:17.398" v="2272" actId="255"/>
          <ac:spMkLst>
            <pc:docMk/>
            <pc:sldMk cId="0" sldId="257"/>
            <ac:spMk id="4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09:59.326" v="2269" actId="255"/>
          <ac:spMkLst>
            <pc:docMk/>
            <pc:sldMk cId="0" sldId="257"/>
            <ac:spMk id="46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10:31.550" v="2276" actId="255"/>
          <ac:spMkLst>
            <pc:docMk/>
            <pc:sldMk cId="0" sldId="257"/>
            <ac:spMk id="55" creationId="{6696B41C-05BB-413F-B5D6-03EB1FEEF05D}"/>
          </ac:spMkLst>
        </pc:spChg>
        <pc:spChg chg="mod">
          <ac:chgData name="Inna Anatolievna Davidova" userId="615709de-f45c-42cb-8bad-60412f98c39f" providerId="ADAL" clId="{C6A6BC9B-41D1-4E1A-8723-9C1CBDD5E97D}" dt="2019-06-28T09:10:21.919" v="2273" actId="255"/>
          <ac:spMkLst>
            <pc:docMk/>
            <pc:sldMk cId="0" sldId="257"/>
            <ac:spMk id="58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10:26.350" v="2274" actId="255"/>
          <ac:spMkLst>
            <pc:docMk/>
            <pc:sldMk cId="0" sldId="257"/>
            <ac:spMk id="65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11:00.033" v="2277" actId="20577"/>
          <ac:spMkLst>
            <pc:docMk/>
            <pc:sldMk cId="0" sldId="257"/>
            <ac:spMk id="12290" creationId="{00000000-0000-0000-0000-000000000000}"/>
          </ac:spMkLst>
        </pc:spChg>
        <pc:picChg chg="mod">
          <ac:chgData name="Inna Anatolievna Davidova" userId="615709de-f45c-42cb-8bad-60412f98c39f" providerId="ADAL" clId="{C6A6BC9B-41D1-4E1A-8723-9C1CBDD5E97D}" dt="2019-06-28T09:10:27.683" v="2275" actId="1076"/>
          <ac:picMkLst>
            <pc:docMk/>
            <pc:sldMk cId="0" sldId="257"/>
            <ac:picMk id="2" creationId="{00000000-0000-0000-0000-000000000000}"/>
          </ac:picMkLst>
        </pc:picChg>
      </pc:sldChg>
      <pc:sldChg chg="modSp">
        <pc:chgData name="Inna Anatolievna Davidova" userId="615709de-f45c-42cb-8bad-60412f98c39f" providerId="ADAL" clId="{C6A6BC9B-41D1-4E1A-8723-9C1CBDD5E97D}" dt="2019-06-28T09:02:09.093" v="1369" actId="255"/>
        <pc:sldMkLst>
          <pc:docMk/>
          <pc:sldMk cId="0" sldId="259"/>
        </pc:sldMkLst>
        <pc:spChg chg="mod">
          <ac:chgData name="Inna Anatolievna Davidova" userId="615709de-f45c-42cb-8bad-60412f98c39f" providerId="ADAL" clId="{C6A6BC9B-41D1-4E1A-8723-9C1CBDD5E97D}" dt="2019-06-28T08:59:47.278" v="1145" actId="20577"/>
          <ac:spMkLst>
            <pc:docMk/>
            <pc:sldMk cId="0" sldId="259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02:09.093" v="1369" actId="255"/>
          <ac:spMkLst>
            <pc:docMk/>
            <pc:sldMk cId="0" sldId="259"/>
            <ac:spMk id="4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8:58:47.614" v="1008" actId="255"/>
          <ac:spMkLst>
            <pc:docMk/>
            <pc:sldMk cId="0" sldId="259"/>
            <ac:spMk id="11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8:59:27.875" v="1106" actId="6549"/>
          <ac:spMkLst>
            <pc:docMk/>
            <pc:sldMk cId="0" sldId="259"/>
            <ac:spMk id="20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01:46.403" v="1309" actId="20577"/>
          <ac:spMkLst>
            <pc:docMk/>
            <pc:sldMk cId="0" sldId="259"/>
            <ac:spMk id="42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8:58:35.311" v="984" actId="6549"/>
          <ac:spMkLst>
            <pc:docMk/>
            <pc:sldMk cId="0" sldId="259"/>
            <ac:spMk id="45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8:58:21.775" v="948" actId="20577"/>
          <ac:spMkLst>
            <pc:docMk/>
            <pc:sldMk cId="0" sldId="259"/>
            <ac:spMk id="14338" creationId="{00000000-0000-0000-0000-000000000000}"/>
          </ac:spMkLst>
        </pc:spChg>
        <pc:grpChg chg="mod">
          <ac:chgData name="Inna Anatolievna Davidova" userId="615709de-f45c-42cb-8bad-60412f98c39f" providerId="ADAL" clId="{C6A6BC9B-41D1-4E1A-8723-9C1CBDD5E97D}" dt="2019-06-28T09:01:15.878" v="1276"/>
          <ac:grpSpMkLst>
            <pc:docMk/>
            <pc:sldMk cId="0" sldId="259"/>
            <ac:grpSpMk id="39" creationId="{00000000-0000-0000-0000-000000000000}"/>
          </ac:grpSpMkLst>
        </pc:grpChg>
      </pc:sldChg>
      <pc:sldChg chg="modSp">
        <pc:chgData name="Inna Anatolievna Davidova" userId="615709de-f45c-42cb-8bad-60412f98c39f" providerId="ADAL" clId="{C6A6BC9B-41D1-4E1A-8723-9C1CBDD5E97D}" dt="2019-06-28T09:15:25.189" v="2336" actId="6549"/>
        <pc:sldMkLst>
          <pc:docMk/>
          <pc:sldMk cId="0" sldId="260"/>
        </pc:sldMkLst>
        <pc:spChg chg="mod">
          <ac:chgData name="Inna Anatolievna Davidova" userId="615709de-f45c-42cb-8bad-60412f98c39f" providerId="ADAL" clId="{C6A6BC9B-41D1-4E1A-8723-9C1CBDD5E97D}" dt="2019-06-28T09:03:57.254" v="1588" actId="255"/>
          <ac:spMkLst>
            <pc:docMk/>
            <pc:sldMk cId="0" sldId="260"/>
            <ac:spMk id="49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03:49.455" v="1586" actId="20577"/>
          <ac:spMkLst>
            <pc:docMk/>
            <pc:sldMk cId="0" sldId="260"/>
            <ac:spMk id="50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04:14.309" v="1620" actId="255"/>
          <ac:spMkLst>
            <pc:docMk/>
            <pc:sldMk cId="0" sldId="260"/>
            <ac:spMk id="51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03:44.023" v="1583" actId="1076"/>
          <ac:spMkLst>
            <pc:docMk/>
            <pc:sldMk cId="0" sldId="260"/>
            <ac:spMk id="55" creationId="{2358F6B7-5407-478C-BBCE-24DB33354B70}"/>
          </ac:spMkLst>
        </pc:spChg>
        <pc:spChg chg="mod">
          <ac:chgData name="Inna Anatolievna Davidova" userId="615709de-f45c-42cb-8bad-60412f98c39f" providerId="ADAL" clId="{C6A6BC9B-41D1-4E1A-8723-9C1CBDD5E97D}" dt="2019-06-28T09:15:25.189" v="2336" actId="6549"/>
          <ac:spMkLst>
            <pc:docMk/>
            <pc:sldMk cId="0" sldId="260"/>
            <ac:spMk id="57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04:37.870" v="1669" actId="255"/>
          <ac:spMkLst>
            <pc:docMk/>
            <pc:sldMk cId="0" sldId="260"/>
            <ac:spMk id="58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05:15.568" v="1771" actId="20577"/>
          <ac:spMkLst>
            <pc:docMk/>
            <pc:sldMk cId="0" sldId="260"/>
            <ac:spMk id="59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02:33.456" v="1411" actId="20577"/>
          <ac:spMkLst>
            <pc:docMk/>
            <pc:sldMk cId="0" sldId="260"/>
            <ac:spMk id="15362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15:08.772" v="2327" actId="20577"/>
          <ac:spMkLst>
            <pc:docMk/>
            <pc:sldMk cId="0" sldId="260"/>
            <ac:spMk id="15364" creationId="{00000000-0000-0000-0000-000000000000}"/>
          </ac:spMkLst>
        </pc:spChg>
      </pc:sldChg>
      <pc:sldChg chg="modSp">
        <pc:chgData name="Inna Anatolievna Davidova" userId="615709de-f45c-42cb-8bad-60412f98c39f" providerId="ADAL" clId="{C6A6BC9B-41D1-4E1A-8723-9C1CBDD5E97D}" dt="2019-06-28T09:13:51.123" v="2323" actId="20577"/>
        <pc:sldMkLst>
          <pc:docMk/>
          <pc:sldMk cId="0" sldId="262"/>
        </pc:sldMkLst>
        <pc:spChg chg="mod">
          <ac:chgData name="Inna Anatolievna Davidova" userId="615709de-f45c-42cb-8bad-60412f98c39f" providerId="ADAL" clId="{C6A6BC9B-41D1-4E1A-8723-9C1CBDD5E97D}" dt="2019-06-28T08:53:16.430" v="363" actId="20577"/>
          <ac:spMkLst>
            <pc:docMk/>
            <pc:sldMk cId="0" sldId="262"/>
            <ac:spMk id="6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8:58:10.342" v="915" actId="313"/>
          <ac:spMkLst>
            <pc:docMk/>
            <pc:sldMk cId="0" sldId="262"/>
            <ac:spMk id="8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13:51.123" v="2323" actId="20577"/>
          <ac:spMkLst>
            <pc:docMk/>
            <pc:sldMk cId="0" sldId="262"/>
            <ac:spMk id="17410" creationId="{00000000-0000-0000-0000-000000000000}"/>
          </ac:spMkLst>
        </pc:spChg>
      </pc:sldChg>
      <pc:sldChg chg="modSp">
        <pc:chgData name="Inna Anatolievna Davidova" userId="615709de-f45c-42cb-8bad-60412f98c39f" providerId="ADAL" clId="{C6A6BC9B-41D1-4E1A-8723-9C1CBDD5E97D}" dt="2019-06-28T09:16:03.298" v="2345" actId="20577"/>
        <pc:sldMkLst>
          <pc:docMk/>
          <pc:sldMk cId="1813389899" sldId="265"/>
        </pc:sldMkLst>
        <pc:spChg chg="mod">
          <ac:chgData name="Inna Anatolievna Davidova" userId="615709de-f45c-42cb-8bad-60412f98c39f" providerId="ADAL" clId="{C6A6BC9B-41D1-4E1A-8723-9C1CBDD5E97D}" dt="2019-06-28T09:06:04.624" v="1841" actId="20577"/>
          <ac:spMkLst>
            <pc:docMk/>
            <pc:sldMk cId="1813389899" sldId="265"/>
            <ac:spMk id="5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06:27.534" v="1883" actId="313"/>
          <ac:spMkLst>
            <pc:docMk/>
            <pc:sldMk cId="1813389899" sldId="265"/>
            <ac:spMk id="75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16:03.298" v="2345" actId="20577"/>
          <ac:spMkLst>
            <pc:docMk/>
            <pc:sldMk cId="1813389899" sldId="265"/>
            <ac:spMk id="76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07:38.834" v="2055" actId="6549"/>
          <ac:spMkLst>
            <pc:docMk/>
            <pc:sldMk cId="1813389899" sldId="265"/>
            <ac:spMk id="79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09:09.668" v="2201" actId="20577"/>
          <ac:spMkLst>
            <pc:docMk/>
            <pc:sldMk cId="1813389899" sldId="265"/>
            <ac:spMk id="84" creationId="{00000000-0000-0000-0000-000000000000}"/>
          </ac:spMkLst>
        </pc:spChg>
        <pc:spChg chg="mod">
          <ac:chgData name="Inna Anatolievna Davidova" userId="615709de-f45c-42cb-8bad-60412f98c39f" providerId="ADAL" clId="{C6A6BC9B-41D1-4E1A-8723-9C1CBDD5E97D}" dt="2019-06-28T09:06:17.392" v="1844" actId="20577"/>
          <ac:spMkLst>
            <pc:docMk/>
            <pc:sldMk cId="1813389899" sldId="265"/>
            <ac:spMk id="11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974840048290639E-2"/>
          <c:y val="0.17880834745697521"/>
          <c:w val="0.95593205128205128"/>
          <c:h val="0.81868115306839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Latvia</c:v>
                </c:pt>
              </c:strCache>
            </c:strRef>
          </c:tx>
          <c:spPr>
            <a:solidFill>
              <a:srgbClr val="D39001"/>
            </a:solidFill>
            <a:ln>
              <a:noFill/>
            </a:ln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FE8-4242-8ECA-4295B7F6854A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FE8-4242-8ECA-4295B7F6854A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FE8-4242-8ECA-4295B7F6854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FE8-4242-8ECA-4295B7F6854A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4FE8-4242-8ECA-4295B7F6854A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4FE8-4242-8ECA-4295B7F6854A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4FE8-4242-8ECA-4295B7F6854A}"/>
              </c:ext>
            </c:extLst>
          </c:dPt>
          <c:dLbls>
            <c:dLbl>
              <c:idx val="4"/>
              <c:layout>
                <c:manualLayout>
                  <c:x val="0"/>
                  <c:y val="1.92424242424242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E8-4242-8ECA-4295B7F6854A}"/>
                </c:ext>
              </c:extLst>
            </c:dLbl>
            <c:dLbl>
              <c:idx val="5"/>
              <c:layout>
                <c:manualLayout>
                  <c:x val="-2.7680001743622157E-3"/>
                  <c:y val="6.06273546805272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E8-4242-8ECA-4295B7F6854A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rgbClr val="53565A"/>
                    </a:solidFill>
                    <a:latin typeface="Arial (Body)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Sheet1!$B$2:$B$11</c:f>
              <c:numCache>
                <c:formatCode>0.0</c:formatCode>
                <c:ptCount val="9"/>
                <c:pt idx="0">
                  <c:v>-1.2056289573930341</c:v>
                </c:pt>
                <c:pt idx="1">
                  <c:v>-1.1591452015915822</c:v>
                </c:pt>
                <c:pt idx="2">
                  <c:v>-1.4</c:v>
                </c:pt>
                <c:pt idx="3">
                  <c:v>-1.3628133417959407</c:v>
                </c:pt>
                <c:pt idx="4">
                  <c:v>6.4669150589467136E-2</c:v>
                </c:pt>
                <c:pt idx="5">
                  <c:v>-0.57605930679831374</c:v>
                </c:pt>
                <c:pt idx="6">
                  <c:v>-1</c:v>
                </c:pt>
                <c:pt idx="7">
                  <c:v>-0.5</c:v>
                </c:pt>
                <c:pt idx="8">
                  <c:v>-0.4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FE8-4242-8ECA-4295B7F685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EU-28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rgbClr val="53565A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Sheet1!$C$2:$C$11</c:f>
              <c:numCache>
                <c:formatCode>0.0</c:formatCode>
                <c:ptCount val="9"/>
                <c:pt idx="0">
                  <c:v>-4.3</c:v>
                </c:pt>
                <c:pt idx="1">
                  <c:v>-3.3</c:v>
                </c:pt>
                <c:pt idx="2">
                  <c:v>-2.9</c:v>
                </c:pt>
                <c:pt idx="3">
                  <c:v>-2.2999999999999998</c:v>
                </c:pt>
                <c:pt idx="4">
                  <c:v>-1.7</c:v>
                </c:pt>
                <c:pt idx="5">
                  <c:v>-1</c:v>
                </c:pt>
                <c:pt idx="6">
                  <c:v>-0.6</c:v>
                </c:pt>
                <c:pt idx="7">
                  <c:v>-1</c:v>
                </c:pt>
                <c:pt idx="8">
                  <c:v>-1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E8-4242-8ECA-4295B7F68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92818176"/>
        <c:axId val="592819712"/>
      </c:barChart>
      <c:catAx>
        <c:axId val="59281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high"/>
        <c:txPr>
          <a:bodyPr/>
          <a:lstStyle/>
          <a:p>
            <a: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592819712"/>
        <c:crosses val="autoZero"/>
        <c:auto val="0"/>
        <c:lblAlgn val="ctr"/>
        <c:lblOffset val="100"/>
        <c:noMultiLvlLbl val="0"/>
      </c:catAx>
      <c:valAx>
        <c:axId val="592819712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">
                <a:solidFill>
                  <a:schemeClr val="bg1"/>
                </a:solidFill>
              </a:defRPr>
            </a:pPr>
            <a:endParaRPr lang="en-US"/>
          </a:p>
        </c:txPr>
        <c:crossAx val="592818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1466602564102559"/>
          <c:y val="0.66680325796099271"/>
          <c:w val="0.22055833333333336"/>
          <c:h val="0.13913030303030302"/>
        </c:manualLayout>
      </c:layout>
      <c:overlay val="0"/>
      <c:txPr>
        <a:bodyPr/>
        <a:lstStyle/>
        <a:p>
          <a:pPr>
            <a:defRPr sz="8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BA0D76-47CD-4535-A655-14125D15BCA0}" type="datetimeFigureOut">
              <a:rPr lang="lv-LV"/>
              <a:pPr>
                <a:defRPr/>
              </a:pPr>
              <a:t>12.07.2019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2D1A8CB-E49F-45B3-8AAD-22B39F1337C3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931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40087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16887" y="6324600"/>
            <a:ext cx="42231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88D313E-2000-476B-A18C-F5D14CEA870F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55465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40807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17607" y="6324600"/>
            <a:ext cx="42159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804BBB9-D345-4762-9A38-D3349188939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55114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65608EB7-202B-4AFA-82F5-7AF681B157C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668821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40807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417607" y="6324600"/>
            <a:ext cx="42159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628A8CE-7C57-40DE-A0F8-91D1987A2249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03100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B5902CF-729C-4726-BDD1-940226CCFAF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200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21AECA0-07B1-45A7-A870-EA1875C70B6F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66197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0AF3B6F-5562-40C1-8A19-7E841FA45911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719934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732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56388" y="6356349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299237-B350-496C-9405-AD3DFA3E094F}" type="datetime1">
              <a:rPr lang="en-US"/>
              <a:pPr>
                <a:defRPr/>
              </a:pPr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89988" y="6356350"/>
            <a:ext cx="3905427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5416" y="6356350"/>
            <a:ext cx="491383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81E0681-0E9D-47F9-AC38-AD07F0A83B01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m.gov.lv/" TargetMode="External"/><Relationship Id="rId2" Type="http://schemas.openxmlformats.org/officeDocument/2006/relationships/hyperlink" Target="mailto:info@fm.gov.lv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15196" y="3613689"/>
            <a:ext cx="7772400" cy="960438"/>
          </a:xfrm>
        </p:spPr>
        <p:txBody>
          <a:bodyPr>
            <a:normAutofit fontScale="90000"/>
          </a:bodyPr>
          <a:lstStyle/>
          <a:p>
            <a:r>
              <a:rPr lang="ru-RU" altLang="lv-LV" dirty="0"/>
              <a:t>Выявление бюджетных рисков и управление ими в Латвии</a:t>
            </a:r>
            <a:endParaRPr lang="en-US" altLang="lv-LV" dirty="0"/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15196" y="5267864"/>
            <a:ext cx="7772400" cy="914400"/>
          </a:xfrm>
        </p:spPr>
        <p:txBody>
          <a:bodyPr>
            <a:normAutofit fontScale="92500" lnSpcReduction="10000"/>
          </a:bodyPr>
          <a:lstStyle/>
          <a:p>
            <a:pPr algn="r"/>
            <a:endParaRPr lang="lv-LV" b="1" dirty="0"/>
          </a:p>
          <a:p>
            <a:pPr lvl="0" algn="r"/>
            <a:r>
              <a:rPr lang="ru-RU" b="1" i="1" dirty="0" err="1"/>
              <a:t>Криста</a:t>
            </a:r>
            <a:r>
              <a:rPr lang="ru-RU" b="1" i="1" dirty="0"/>
              <a:t> </a:t>
            </a:r>
            <a:r>
              <a:rPr lang="ru-RU" b="1" i="1" dirty="0" err="1"/>
              <a:t>Белийя</a:t>
            </a:r>
            <a:br>
              <a:rPr lang="en-US" dirty="0"/>
            </a:br>
            <a:r>
              <a:rPr lang="ru-RU" i="1" dirty="0"/>
              <a:t>Старший эксперт </a:t>
            </a:r>
          </a:p>
          <a:p>
            <a:pPr lvl="0" algn="r"/>
            <a:r>
              <a:rPr lang="ru-RU" i="1" dirty="0"/>
              <a:t>Департамент разработки бюджетной политики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901810" y="230442"/>
            <a:ext cx="8928339" cy="1036638"/>
          </a:xfrm>
        </p:spPr>
        <p:txBody>
          <a:bodyPr>
            <a:normAutofit/>
          </a:bodyPr>
          <a:lstStyle/>
          <a:p>
            <a:r>
              <a:rPr lang="ru-RU" altLang="lv-LV" dirty="0"/>
              <a:t>Развитие ситуации в области </a:t>
            </a:r>
            <a:br>
              <a:rPr lang="ru-RU" altLang="lv-LV" dirty="0"/>
            </a:br>
            <a:r>
              <a:rPr lang="ru-RU" altLang="lv-LV" dirty="0"/>
              <a:t>управления бюджетом</a:t>
            </a:r>
            <a:endParaRPr lang="en-US" alt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96271DD-1E79-466E-B978-A66A697F303D}" type="slidenum">
              <a:rPr lang="en-US" altLang="lv-LV"/>
              <a:pPr/>
              <a:t>2</a:t>
            </a:fld>
            <a:endParaRPr lang="en-US" altLang="lv-LV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5358E68-7035-4B0B-BA56-7C4CEFA05510}"/>
              </a:ext>
            </a:extLst>
          </p:cNvPr>
          <p:cNvGrpSpPr/>
          <p:nvPr/>
        </p:nvGrpSpPr>
        <p:grpSpPr>
          <a:xfrm>
            <a:off x="5728272" y="1828168"/>
            <a:ext cx="3826200" cy="707150"/>
            <a:chOff x="8285025" y="1766647"/>
            <a:chExt cx="3826200" cy="707150"/>
          </a:xfrm>
        </p:grpSpPr>
        <p:sp>
          <p:nvSpPr>
            <p:cNvPr id="46" name="TextBox 45"/>
            <p:cNvSpPr txBox="1"/>
            <p:nvPr/>
          </p:nvSpPr>
          <p:spPr>
            <a:xfrm>
              <a:off x="8285025" y="1766647"/>
              <a:ext cx="3826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800" b="1" dirty="0">
                  <a:latin typeface="Arial" pitchFamily="34" charset="0"/>
                  <a:cs typeface="Arial" pitchFamily="34" charset="0"/>
                </a:rPr>
                <a:t>Среднесрочная структура бюджета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8523595" y="2135243"/>
              <a:ext cx="287586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6696B41C-05BB-413F-B5D6-03EB1FEEF05D}"/>
              </a:ext>
            </a:extLst>
          </p:cNvPr>
          <p:cNvSpPr txBox="1"/>
          <p:nvPr/>
        </p:nvSpPr>
        <p:spPr>
          <a:xfrm>
            <a:off x="632407" y="1848019"/>
            <a:ext cx="2411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b="1" dirty="0">
                <a:latin typeface="Arial" pitchFamily="34" charset="0"/>
                <a:cs typeface="Arial" pitchFamily="34" charset="0"/>
              </a:rPr>
              <a:t>Бюджетные правила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-258781" y="3342814"/>
            <a:ext cx="2858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b="1" dirty="0">
                <a:latin typeface="Arial" pitchFamily="34" charset="0"/>
                <a:cs typeface="Arial" pitchFamily="34" charset="0"/>
              </a:rPr>
              <a:t>Анализ расходов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018" y="1828168"/>
            <a:ext cx="3563043" cy="379865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54515" y="4487722"/>
            <a:ext cx="36482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1218987" fontAlgn="auto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latin typeface="Arial" pitchFamily="34" charset="0"/>
              </a:rPr>
              <a:t>Связь документов стратегического планирования и бюджетных ресурсов</a:t>
            </a:r>
            <a:endParaRPr lang="en-US" sz="1800" b="1" dirty="0">
              <a:latin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930546" y="3376309"/>
            <a:ext cx="382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87" fontAlgn="auto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latin typeface="Arial" pitchFamily="34" charset="0"/>
              </a:rPr>
              <a:t>Коммуникации в области бюджета</a:t>
            </a:r>
            <a:endParaRPr lang="en-US" sz="1800" b="1" dirty="0">
              <a:latin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4963" y="4443631"/>
            <a:ext cx="258831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8987" fontAlgn="auto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latin typeface="Arial" pitchFamily="34" charset="0"/>
              </a:rPr>
              <a:t>Выявление бюджетных рисков и управление ими</a:t>
            </a:r>
            <a:endParaRPr lang="en-US" sz="1800" b="1" dirty="0">
              <a:latin typeface="Arial" pitchFamily="34" charset="0"/>
            </a:endParaRPr>
          </a:p>
          <a:p>
            <a:pPr lvl="0" algn="r" defTabSz="1218987" fontAlgn="auto">
              <a:spcBef>
                <a:spcPts val="0"/>
              </a:spcBef>
              <a:spcAft>
                <a:spcPts val="0"/>
              </a:spcAft>
            </a:pPr>
            <a:endParaRPr lang="en-IN" sz="2200" b="1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03517" y="1593186"/>
            <a:ext cx="8796067" cy="2134404"/>
          </a:xfrm>
        </p:spPr>
        <p:txBody>
          <a:bodyPr>
            <a:normAutofit fontScale="47500" lnSpcReduction="20000"/>
          </a:bodyPr>
          <a:lstStyle/>
          <a:p>
            <a:pPr marL="171450" indent="-17145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2500" dirty="0"/>
              <a:t>Стратегия в области бюджетной политики основана на обеспечении сбалансированности бюджета в течение экономического цикла</a:t>
            </a:r>
            <a:endParaRPr lang="lv-LV" sz="2500" dirty="0"/>
          </a:p>
          <a:p>
            <a:pPr marL="171450" indent="-17145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2500" dirty="0"/>
              <a:t>Структурный дефицит бюджета расширенного правительства в долгосрочной перспективе не должен превышать </a:t>
            </a:r>
            <a:r>
              <a:rPr lang="en-US" sz="2500" dirty="0"/>
              <a:t>0.5%</a:t>
            </a:r>
            <a:endParaRPr lang="lv-LV" sz="2500" dirty="0"/>
          </a:p>
          <a:p>
            <a:pPr marL="171450" indent="-17145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2500" dirty="0"/>
              <a:t>Меры налоговой реформы, нацеленные на обеспечение вклада бюджетной политики в потенциальный рост экономики с </a:t>
            </a:r>
            <a:r>
              <a:rPr lang="en-US" sz="2500" dirty="0"/>
              <a:t>3% </a:t>
            </a:r>
            <a:r>
              <a:rPr lang="ru-RU" sz="2500" dirty="0"/>
              <a:t>до </a:t>
            </a:r>
            <a:r>
              <a:rPr lang="en-US" sz="2500" dirty="0"/>
              <a:t>5% </a:t>
            </a:r>
            <a:r>
              <a:rPr lang="ru-RU" sz="2500" dirty="0"/>
              <a:t>ВВП</a:t>
            </a:r>
            <a:endParaRPr lang="lv-LV" sz="2500" dirty="0"/>
          </a:p>
          <a:p>
            <a:pPr marL="171450" indent="-17145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sz="2500" dirty="0"/>
              <a:t>Поддержание структурного баланса бюджета расширенного правительства на уровне </a:t>
            </a:r>
            <a:r>
              <a:rPr lang="en-US" sz="2500" dirty="0"/>
              <a:t>-0.</a:t>
            </a:r>
            <a:r>
              <a:rPr lang="lv-LV" sz="2500" dirty="0"/>
              <a:t>5</a:t>
            </a:r>
            <a:r>
              <a:rPr lang="en-US" sz="2500" dirty="0"/>
              <a:t>% </a:t>
            </a:r>
            <a:r>
              <a:rPr lang="ru-RU" sz="2500" dirty="0"/>
              <a:t>ВВП в </a:t>
            </a:r>
            <a:r>
              <a:rPr lang="en-US" sz="2500" dirty="0"/>
              <a:t>2019</a:t>
            </a:r>
            <a:r>
              <a:rPr lang="ru-RU" sz="2500" dirty="0"/>
              <a:t>г.  и</a:t>
            </a:r>
            <a:r>
              <a:rPr lang="en-US" sz="2500" dirty="0"/>
              <a:t> </a:t>
            </a:r>
            <a:r>
              <a:rPr lang="lv-LV" sz="2500" dirty="0"/>
              <a:t> </a:t>
            </a:r>
            <a:r>
              <a:rPr lang="en-US" sz="2500" dirty="0"/>
              <a:t>-0.4% </a:t>
            </a:r>
            <a:r>
              <a:rPr lang="ru-RU" sz="2500" dirty="0"/>
              <a:t>ВВП в </a:t>
            </a:r>
            <a:r>
              <a:rPr lang="en-US" sz="2500" dirty="0"/>
              <a:t>2020</a:t>
            </a:r>
            <a:r>
              <a:rPr lang="ru-RU" sz="2500" dirty="0"/>
              <a:t> г.</a:t>
            </a:r>
            <a:endParaRPr lang="lv-LV" altLang="lv-LV" sz="2500" dirty="0"/>
          </a:p>
          <a:p>
            <a:endParaRPr lang="lv-LV" alt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B1A0CC0-AE7E-4AB3-BCE0-34A3C1D7BD39}" type="slidenum">
              <a:rPr lang="en-US" altLang="lv-LV"/>
              <a:pPr/>
              <a:t>3</a:t>
            </a:fld>
            <a:endParaRPr lang="en-US" altLang="lv-LV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122098" y="304800"/>
            <a:ext cx="6564702" cy="1066800"/>
          </a:xfrm>
          <a:prstGeom prst="rect">
            <a:avLst/>
          </a:prstGeom>
        </p:spPr>
        <p:txBody>
          <a:bodyPr/>
          <a:lstStyle>
            <a:lvl1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ru-RU" alt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Планы в части бюджетной политики</a:t>
            </a:r>
            <a:endParaRPr lang="en-US" altLang="lv-LV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270831045"/>
              </p:ext>
            </p:extLst>
          </p:nvPr>
        </p:nvGraphicFramePr>
        <p:xfrm>
          <a:off x="3459192" y="3884100"/>
          <a:ext cx="5440392" cy="2794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3535393" y="3681759"/>
            <a:ext cx="5287992" cy="360000"/>
          </a:xfrm>
          <a:prstGeom prst="rect">
            <a:avLst/>
          </a:prstGeom>
          <a:solidFill>
            <a:srgbClr val="002060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ヒラギノ角ゴ Pro W3" pitchFamily="124" charset="-128"/>
                <a:cs typeface="+mn-cs"/>
              </a:rPr>
              <a:t>Баланс бюджета расширенного правительства </a:t>
            </a:r>
            <a:r>
              <a:rPr kumimoji="0" lang="en-GB" sz="1200" b="1" i="0" u="none" strike="noStrike" kern="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ヒラギノ角ゴ Pro W3" pitchFamily="124" charset="-128"/>
                <a:cs typeface="+mn-cs"/>
              </a:rPr>
              <a:t>(% of GDP)</a:t>
            </a:r>
            <a:endParaRPr kumimoji="0" lang="en-GB" sz="1200" b="1" i="0" u="none" strike="noStrike" kern="0" cap="none" spc="0" normalizeH="0" baseline="-25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j-ea"/>
              <a:cs typeface="+mn-cs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601765" y="6619336"/>
            <a:ext cx="4680000" cy="1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0" algn="l" fontAlgn="auto">
              <a:spcBef>
                <a:spcPts val="0"/>
              </a:spcBef>
              <a:spcAft>
                <a:spcPct val="40000"/>
              </a:spcAft>
              <a:defRPr/>
            </a:pPr>
            <a:r>
              <a: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  <a:cs typeface="+mn-cs"/>
              </a:rPr>
              <a:t>Source: </a:t>
            </a:r>
            <a:r>
              <a:rPr kumimoji="0" lang="en-US" sz="700" b="0" i="0" u="none" strike="noStrike" kern="0" cap="none" spc="0" normalizeH="0" baseline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  <a:cs typeface="+mn-cs"/>
              </a:rPr>
              <a:t>Eurostat, </a:t>
            </a:r>
            <a:r>
              <a:rPr kumimoji="0" lang="lv-LV" sz="7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  <a:cs typeface="+mn-cs"/>
              </a:rPr>
              <a:t>AMECO, </a:t>
            </a:r>
            <a:r>
              <a:rPr kumimoji="0" lang="en-US" sz="700" b="0" i="0" u="none" strike="noStrike" kern="0" cap="none" spc="0" normalizeH="0" baseline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  <a:cs typeface="+mn-cs"/>
              </a:rPr>
              <a:t>Latvia’s Stability Programme</a:t>
            </a:r>
            <a:r>
              <a:rPr kumimoji="0" lang="en-US" sz="700" b="0" i="0" u="none" strike="noStrike" kern="0" cap="none" spc="0" normalizeH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  <a:cs typeface="+mn-cs"/>
              </a:rPr>
              <a:t> </a:t>
            </a:r>
            <a:r>
              <a:rPr kumimoji="0" lang="lv-LV" sz="700" b="0" i="0" u="none" strike="noStrike" kern="0" cap="none" spc="0" normalizeH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  <a:cs typeface="+mn-cs"/>
              </a:rPr>
              <a:t>2019-2022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pitchFamily="34" charset="0"/>
              <a:ea typeface="ヒラギノ角ゴ Pro W3" pitchFamily="124" charset="-128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159479" y="184030"/>
            <a:ext cx="6096000" cy="652732"/>
          </a:xfrm>
        </p:spPr>
        <p:txBody>
          <a:bodyPr>
            <a:normAutofit fontScale="90000"/>
          </a:bodyPr>
          <a:lstStyle/>
          <a:p>
            <a:r>
              <a:rPr lang="ru-RU" kern="0" dirty="0"/>
              <a:t>Закон о бюджетной дисциплине</a:t>
            </a:r>
            <a:br>
              <a:rPr lang="en-US" kern="0" dirty="0">
                <a:solidFill>
                  <a:prstClr val="white"/>
                </a:solidFill>
                <a:latin typeface="Arial" pitchFamily="34" charset="0"/>
              </a:rPr>
            </a:br>
            <a:endParaRPr lang="lv-LV" alt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85BBE91-E1E6-4785-9785-5D7BB50DC816}" type="slidenum">
              <a:rPr lang="en-US" altLang="lv-LV"/>
              <a:pPr/>
              <a:t>4</a:t>
            </a:fld>
            <a:endParaRPr lang="en-US" altLang="lv-LV"/>
          </a:p>
        </p:txBody>
      </p:sp>
      <p:grpSp>
        <p:nvGrpSpPr>
          <p:cNvPr id="8" name="Group 7"/>
          <p:cNvGrpSpPr/>
          <p:nvPr/>
        </p:nvGrpSpPr>
        <p:grpSpPr>
          <a:xfrm>
            <a:off x="558659" y="1977490"/>
            <a:ext cx="2310065" cy="3830778"/>
            <a:chOff x="1124618" y="2201722"/>
            <a:chExt cx="2310065" cy="3830778"/>
          </a:xfrm>
        </p:grpSpPr>
        <p:sp>
          <p:nvSpPr>
            <p:cNvPr id="9" name="Rounded Rectangle 8"/>
            <p:cNvSpPr/>
            <p:nvPr/>
          </p:nvSpPr>
          <p:spPr>
            <a:xfrm>
              <a:off x="1124619" y="2201722"/>
              <a:ext cx="2310063" cy="3830778"/>
            </a:xfrm>
            <a:prstGeom prst="roundRect">
              <a:avLst>
                <a:gd name="adj" fmla="val 4572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24618" y="5094087"/>
              <a:ext cx="2310064" cy="5414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spc="-3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385295" y="5160119"/>
              <a:ext cx="17974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b="1" dirty="0"/>
                <a:t>Правило баланса бюджета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2" name="Round Same Side Corner Rectangle 11"/>
            <p:cNvSpPr/>
            <p:nvPr/>
          </p:nvSpPr>
          <p:spPr>
            <a:xfrm>
              <a:off x="1124619" y="2201722"/>
              <a:ext cx="2310064" cy="830906"/>
            </a:xfrm>
            <a:prstGeom prst="round2SameRect">
              <a:avLst>
                <a:gd name="adj1" fmla="val 8831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777605" y="2480266"/>
              <a:ext cx="997527" cy="9723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414156" y="2282636"/>
            <a:ext cx="2310065" cy="3830778"/>
            <a:chOff x="3668851" y="2201722"/>
            <a:chExt cx="2310065" cy="3830778"/>
          </a:xfrm>
        </p:grpSpPr>
        <p:sp>
          <p:nvSpPr>
            <p:cNvPr id="18" name="Rounded Rectangle 17"/>
            <p:cNvSpPr/>
            <p:nvPr/>
          </p:nvSpPr>
          <p:spPr>
            <a:xfrm>
              <a:off x="3668852" y="2201722"/>
              <a:ext cx="2310063" cy="3830778"/>
            </a:xfrm>
            <a:prstGeom prst="roundRect">
              <a:avLst>
                <a:gd name="adj" fmla="val 4572"/>
              </a:avLst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668851" y="5094087"/>
              <a:ext cx="2310064" cy="5414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spc="-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69620" y="3657283"/>
              <a:ext cx="2010638" cy="1400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>
                  <a:solidFill>
                    <a:schemeClr val="bg1"/>
                  </a:solidFill>
                </a:rPr>
                <a:t>Расходы не должны опережать средний темп роста потенциального ВВП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1" name="Round Same Side Corner Rectangle 20"/>
            <p:cNvSpPr/>
            <p:nvPr/>
          </p:nvSpPr>
          <p:spPr>
            <a:xfrm>
              <a:off x="3668852" y="2201722"/>
              <a:ext cx="2310064" cy="830906"/>
            </a:xfrm>
            <a:prstGeom prst="round2SameRect">
              <a:avLst>
                <a:gd name="adj1" fmla="val 8831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321838" y="2480266"/>
              <a:ext cx="997527" cy="9723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206741" y="1977490"/>
            <a:ext cx="2408073" cy="3830778"/>
            <a:chOff x="6194384" y="2201722"/>
            <a:chExt cx="2408073" cy="3830778"/>
          </a:xfrm>
        </p:grpSpPr>
        <p:sp>
          <p:nvSpPr>
            <p:cNvPr id="40" name="Rounded Rectangle 39"/>
            <p:cNvSpPr/>
            <p:nvPr/>
          </p:nvSpPr>
          <p:spPr>
            <a:xfrm>
              <a:off x="6213085" y="2201722"/>
              <a:ext cx="2310063" cy="3830778"/>
            </a:xfrm>
            <a:prstGeom prst="roundRect">
              <a:avLst>
                <a:gd name="adj" fmla="val 4572"/>
              </a:avLst>
            </a:prstGeom>
            <a:solidFill>
              <a:srgbClr val="D3900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213084" y="5094087"/>
              <a:ext cx="2310064" cy="5414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spc="-3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194384" y="3464805"/>
              <a:ext cx="2408073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bg1"/>
                  </a:solidFill>
                </a:rPr>
                <a:t>Пороговые значения расходов в 1 и 2 годы после внедрения рамочного закона устанавливаются на уровне 2 и 3 года предыдущего рамочного закона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3" name="Round Same Side Corner Rectangle 42"/>
            <p:cNvSpPr/>
            <p:nvPr/>
          </p:nvSpPr>
          <p:spPr>
            <a:xfrm>
              <a:off x="6213085" y="2201722"/>
              <a:ext cx="2310064" cy="830906"/>
            </a:xfrm>
            <a:prstGeom prst="round2SameRect">
              <a:avLst>
                <a:gd name="adj1" fmla="val 8831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6869352" y="2471824"/>
              <a:ext cx="997527" cy="9723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3565829" y="5103499"/>
            <a:ext cx="213251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ea typeface="Times New Roman" panose="02020603050405020304" pitchFamily="18" charset="0"/>
              </a:rPr>
              <a:t>Правило темпов роста расходов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15971" y="4823868"/>
            <a:ext cx="25896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Пороговые значения расходов в среднесрочной перспективе</a:t>
            </a:r>
            <a:endParaRPr lang="en-US" sz="1600" dirty="0"/>
          </a:p>
        </p:txBody>
      </p:sp>
      <p:grpSp>
        <p:nvGrpSpPr>
          <p:cNvPr id="51" name="Group 22"/>
          <p:cNvGrpSpPr>
            <a:grpSpLocks noChangeAspect="1"/>
          </p:cNvGrpSpPr>
          <p:nvPr/>
        </p:nvGrpSpPr>
        <p:grpSpPr bwMode="auto">
          <a:xfrm>
            <a:off x="4349331" y="2861806"/>
            <a:ext cx="482271" cy="484633"/>
            <a:chOff x="-388" y="78"/>
            <a:chExt cx="817" cy="821"/>
          </a:xfrm>
          <a:solidFill>
            <a:schemeClr val="accent2"/>
          </a:solidFill>
        </p:grpSpPr>
        <p:sp>
          <p:nvSpPr>
            <p:cNvPr id="52" name="Freeform 24"/>
            <p:cNvSpPr>
              <a:spLocks/>
            </p:cNvSpPr>
            <p:nvPr/>
          </p:nvSpPr>
          <p:spPr bwMode="auto">
            <a:xfrm>
              <a:off x="-388" y="78"/>
              <a:ext cx="817" cy="821"/>
            </a:xfrm>
            <a:custGeom>
              <a:avLst/>
              <a:gdLst>
                <a:gd name="T0" fmla="*/ 220 w 3269"/>
                <a:gd name="T1" fmla="*/ 0 h 3285"/>
                <a:gd name="T2" fmla="*/ 346 w 3269"/>
                <a:gd name="T3" fmla="*/ 235 h 3285"/>
                <a:gd name="T4" fmla="*/ 385 w 3269"/>
                <a:gd name="T5" fmla="*/ 244 h 3285"/>
                <a:gd name="T6" fmla="*/ 415 w 3269"/>
                <a:gd name="T7" fmla="*/ 268 h 3285"/>
                <a:gd name="T8" fmla="*/ 432 w 3269"/>
                <a:gd name="T9" fmla="*/ 302 h 3285"/>
                <a:gd name="T10" fmla="*/ 432 w 3269"/>
                <a:gd name="T11" fmla="*/ 343 h 3285"/>
                <a:gd name="T12" fmla="*/ 415 w 3269"/>
                <a:gd name="T13" fmla="*/ 378 h 3285"/>
                <a:gd name="T14" fmla="*/ 385 w 3269"/>
                <a:gd name="T15" fmla="*/ 402 h 3285"/>
                <a:gd name="T16" fmla="*/ 346 w 3269"/>
                <a:gd name="T17" fmla="*/ 411 h 3285"/>
                <a:gd name="T18" fmla="*/ 220 w 3269"/>
                <a:gd name="T19" fmla="*/ 804 h 3285"/>
                <a:gd name="T20" fmla="*/ 366 w 3269"/>
                <a:gd name="T21" fmla="*/ 806 h 3285"/>
                <a:gd name="T22" fmla="*/ 401 w 3269"/>
                <a:gd name="T23" fmla="*/ 823 h 3285"/>
                <a:gd name="T24" fmla="*/ 426 w 3269"/>
                <a:gd name="T25" fmla="*/ 853 h 3285"/>
                <a:gd name="T26" fmla="*/ 434 w 3269"/>
                <a:gd name="T27" fmla="*/ 892 h 3285"/>
                <a:gd name="T28" fmla="*/ 426 w 3269"/>
                <a:gd name="T29" fmla="*/ 930 h 3285"/>
                <a:gd name="T30" fmla="*/ 401 w 3269"/>
                <a:gd name="T31" fmla="*/ 961 h 3285"/>
                <a:gd name="T32" fmla="*/ 366 w 3269"/>
                <a:gd name="T33" fmla="*/ 978 h 3285"/>
                <a:gd name="T34" fmla="*/ 220 w 3269"/>
                <a:gd name="T35" fmla="*/ 980 h 3285"/>
                <a:gd name="T36" fmla="*/ 346 w 3269"/>
                <a:gd name="T37" fmla="*/ 1373 h 3285"/>
                <a:gd name="T38" fmla="*/ 385 w 3269"/>
                <a:gd name="T39" fmla="*/ 1382 h 3285"/>
                <a:gd name="T40" fmla="*/ 415 w 3269"/>
                <a:gd name="T41" fmla="*/ 1405 h 3285"/>
                <a:gd name="T42" fmla="*/ 432 w 3269"/>
                <a:gd name="T43" fmla="*/ 1441 h 3285"/>
                <a:gd name="T44" fmla="*/ 432 w 3269"/>
                <a:gd name="T45" fmla="*/ 1481 h 3285"/>
                <a:gd name="T46" fmla="*/ 415 w 3269"/>
                <a:gd name="T47" fmla="*/ 1516 h 3285"/>
                <a:gd name="T48" fmla="*/ 385 w 3269"/>
                <a:gd name="T49" fmla="*/ 1540 h 3285"/>
                <a:gd name="T50" fmla="*/ 346 w 3269"/>
                <a:gd name="T51" fmla="*/ 1549 h 3285"/>
                <a:gd name="T52" fmla="*/ 220 w 3269"/>
                <a:gd name="T53" fmla="*/ 1941 h 3285"/>
                <a:gd name="T54" fmla="*/ 366 w 3269"/>
                <a:gd name="T55" fmla="*/ 1944 h 3285"/>
                <a:gd name="T56" fmla="*/ 401 w 3269"/>
                <a:gd name="T57" fmla="*/ 1961 h 3285"/>
                <a:gd name="T58" fmla="*/ 426 w 3269"/>
                <a:gd name="T59" fmla="*/ 1991 h 3285"/>
                <a:gd name="T60" fmla="*/ 434 w 3269"/>
                <a:gd name="T61" fmla="*/ 2030 h 3285"/>
                <a:gd name="T62" fmla="*/ 426 w 3269"/>
                <a:gd name="T63" fmla="*/ 2069 h 3285"/>
                <a:gd name="T64" fmla="*/ 401 w 3269"/>
                <a:gd name="T65" fmla="*/ 2099 h 3285"/>
                <a:gd name="T66" fmla="*/ 366 w 3269"/>
                <a:gd name="T67" fmla="*/ 2115 h 3285"/>
                <a:gd name="T68" fmla="*/ 220 w 3269"/>
                <a:gd name="T69" fmla="*/ 2118 h 3285"/>
                <a:gd name="T70" fmla="*/ 346 w 3269"/>
                <a:gd name="T71" fmla="*/ 2510 h 3285"/>
                <a:gd name="T72" fmla="*/ 385 w 3269"/>
                <a:gd name="T73" fmla="*/ 2519 h 3285"/>
                <a:gd name="T74" fmla="*/ 415 w 3269"/>
                <a:gd name="T75" fmla="*/ 2544 h 3285"/>
                <a:gd name="T76" fmla="*/ 432 w 3269"/>
                <a:gd name="T77" fmla="*/ 2578 h 3285"/>
                <a:gd name="T78" fmla="*/ 432 w 3269"/>
                <a:gd name="T79" fmla="*/ 2618 h 3285"/>
                <a:gd name="T80" fmla="*/ 415 w 3269"/>
                <a:gd name="T81" fmla="*/ 2654 h 3285"/>
                <a:gd name="T82" fmla="*/ 385 w 3269"/>
                <a:gd name="T83" fmla="*/ 2678 h 3285"/>
                <a:gd name="T84" fmla="*/ 346 w 3269"/>
                <a:gd name="T85" fmla="*/ 2686 h 3285"/>
                <a:gd name="T86" fmla="*/ 220 w 3269"/>
                <a:gd name="T87" fmla="*/ 3064 h 3285"/>
                <a:gd name="T88" fmla="*/ 3269 w 3269"/>
                <a:gd name="T89" fmla="*/ 3285 h 3285"/>
                <a:gd name="T90" fmla="*/ 0 w 3269"/>
                <a:gd name="T91" fmla="*/ 0 h 3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69" h="3285">
                  <a:moveTo>
                    <a:pt x="0" y="0"/>
                  </a:moveTo>
                  <a:lnTo>
                    <a:pt x="220" y="0"/>
                  </a:lnTo>
                  <a:lnTo>
                    <a:pt x="220" y="235"/>
                  </a:lnTo>
                  <a:lnTo>
                    <a:pt x="346" y="235"/>
                  </a:lnTo>
                  <a:lnTo>
                    <a:pt x="366" y="237"/>
                  </a:lnTo>
                  <a:lnTo>
                    <a:pt x="385" y="244"/>
                  </a:lnTo>
                  <a:lnTo>
                    <a:pt x="401" y="254"/>
                  </a:lnTo>
                  <a:lnTo>
                    <a:pt x="415" y="268"/>
                  </a:lnTo>
                  <a:lnTo>
                    <a:pt x="426" y="284"/>
                  </a:lnTo>
                  <a:lnTo>
                    <a:pt x="432" y="302"/>
                  </a:lnTo>
                  <a:lnTo>
                    <a:pt x="434" y="323"/>
                  </a:lnTo>
                  <a:lnTo>
                    <a:pt x="432" y="343"/>
                  </a:lnTo>
                  <a:lnTo>
                    <a:pt x="426" y="361"/>
                  </a:lnTo>
                  <a:lnTo>
                    <a:pt x="415" y="378"/>
                  </a:lnTo>
                  <a:lnTo>
                    <a:pt x="401" y="391"/>
                  </a:lnTo>
                  <a:lnTo>
                    <a:pt x="385" y="402"/>
                  </a:lnTo>
                  <a:lnTo>
                    <a:pt x="366" y="409"/>
                  </a:lnTo>
                  <a:lnTo>
                    <a:pt x="346" y="411"/>
                  </a:lnTo>
                  <a:lnTo>
                    <a:pt x="220" y="411"/>
                  </a:lnTo>
                  <a:lnTo>
                    <a:pt x="220" y="804"/>
                  </a:lnTo>
                  <a:lnTo>
                    <a:pt x="346" y="804"/>
                  </a:lnTo>
                  <a:lnTo>
                    <a:pt x="366" y="806"/>
                  </a:lnTo>
                  <a:lnTo>
                    <a:pt x="385" y="813"/>
                  </a:lnTo>
                  <a:lnTo>
                    <a:pt x="401" y="823"/>
                  </a:lnTo>
                  <a:lnTo>
                    <a:pt x="415" y="836"/>
                  </a:lnTo>
                  <a:lnTo>
                    <a:pt x="426" y="853"/>
                  </a:lnTo>
                  <a:lnTo>
                    <a:pt x="432" y="872"/>
                  </a:lnTo>
                  <a:lnTo>
                    <a:pt x="434" y="892"/>
                  </a:lnTo>
                  <a:lnTo>
                    <a:pt x="432" y="912"/>
                  </a:lnTo>
                  <a:lnTo>
                    <a:pt x="426" y="930"/>
                  </a:lnTo>
                  <a:lnTo>
                    <a:pt x="415" y="946"/>
                  </a:lnTo>
                  <a:lnTo>
                    <a:pt x="401" y="961"/>
                  </a:lnTo>
                  <a:lnTo>
                    <a:pt x="385" y="971"/>
                  </a:lnTo>
                  <a:lnTo>
                    <a:pt x="366" y="978"/>
                  </a:lnTo>
                  <a:lnTo>
                    <a:pt x="346" y="980"/>
                  </a:lnTo>
                  <a:lnTo>
                    <a:pt x="220" y="980"/>
                  </a:lnTo>
                  <a:lnTo>
                    <a:pt x="220" y="1373"/>
                  </a:lnTo>
                  <a:lnTo>
                    <a:pt x="346" y="1373"/>
                  </a:lnTo>
                  <a:lnTo>
                    <a:pt x="366" y="1375"/>
                  </a:lnTo>
                  <a:lnTo>
                    <a:pt x="385" y="1382"/>
                  </a:lnTo>
                  <a:lnTo>
                    <a:pt x="401" y="1392"/>
                  </a:lnTo>
                  <a:lnTo>
                    <a:pt x="415" y="1405"/>
                  </a:lnTo>
                  <a:lnTo>
                    <a:pt x="426" y="1423"/>
                  </a:lnTo>
                  <a:lnTo>
                    <a:pt x="432" y="1441"/>
                  </a:lnTo>
                  <a:lnTo>
                    <a:pt x="434" y="1461"/>
                  </a:lnTo>
                  <a:lnTo>
                    <a:pt x="432" y="1481"/>
                  </a:lnTo>
                  <a:lnTo>
                    <a:pt x="426" y="1499"/>
                  </a:lnTo>
                  <a:lnTo>
                    <a:pt x="415" y="1516"/>
                  </a:lnTo>
                  <a:lnTo>
                    <a:pt x="401" y="1530"/>
                  </a:lnTo>
                  <a:lnTo>
                    <a:pt x="385" y="1540"/>
                  </a:lnTo>
                  <a:lnTo>
                    <a:pt x="366" y="1546"/>
                  </a:lnTo>
                  <a:lnTo>
                    <a:pt x="346" y="1549"/>
                  </a:lnTo>
                  <a:lnTo>
                    <a:pt x="220" y="1549"/>
                  </a:lnTo>
                  <a:lnTo>
                    <a:pt x="220" y="1941"/>
                  </a:lnTo>
                  <a:lnTo>
                    <a:pt x="346" y="1941"/>
                  </a:lnTo>
                  <a:lnTo>
                    <a:pt x="366" y="1944"/>
                  </a:lnTo>
                  <a:lnTo>
                    <a:pt x="385" y="1950"/>
                  </a:lnTo>
                  <a:lnTo>
                    <a:pt x="401" y="1961"/>
                  </a:lnTo>
                  <a:lnTo>
                    <a:pt x="415" y="1975"/>
                  </a:lnTo>
                  <a:lnTo>
                    <a:pt x="426" y="1991"/>
                  </a:lnTo>
                  <a:lnTo>
                    <a:pt x="432" y="2010"/>
                  </a:lnTo>
                  <a:lnTo>
                    <a:pt x="434" y="2030"/>
                  </a:lnTo>
                  <a:lnTo>
                    <a:pt x="432" y="2050"/>
                  </a:lnTo>
                  <a:lnTo>
                    <a:pt x="426" y="2069"/>
                  </a:lnTo>
                  <a:lnTo>
                    <a:pt x="415" y="2085"/>
                  </a:lnTo>
                  <a:lnTo>
                    <a:pt x="401" y="2099"/>
                  </a:lnTo>
                  <a:lnTo>
                    <a:pt x="385" y="2109"/>
                  </a:lnTo>
                  <a:lnTo>
                    <a:pt x="366" y="2115"/>
                  </a:lnTo>
                  <a:lnTo>
                    <a:pt x="346" y="2118"/>
                  </a:lnTo>
                  <a:lnTo>
                    <a:pt x="220" y="2118"/>
                  </a:lnTo>
                  <a:lnTo>
                    <a:pt x="220" y="2510"/>
                  </a:lnTo>
                  <a:lnTo>
                    <a:pt x="346" y="2510"/>
                  </a:lnTo>
                  <a:lnTo>
                    <a:pt x="366" y="2513"/>
                  </a:lnTo>
                  <a:lnTo>
                    <a:pt x="385" y="2519"/>
                  </a:lnTo>
                  <a:lnTo>
                    <a:pt x="401" y="2530"/>
                  </a:lnTo>
                  <a:lnTo>
                    <a:pt x="415" y="2544"/>
                  </a:lnTo>
                  <a:lnTo>
                    <a:pt x="426" y="2560"/>
                  </a:lnTo>
                  <a:lnTo>
                    <a:pt x="432" y="2578"/>
                  </a:lnTo>
                  <a:lnTo>
                    <a:pt x="434" y="2598"/>
                  </a:lnTo>
                  <a:lnTo>
                    <a:pt x="432" y="2618"/>
                  </a:lnTo>
                  <a:lnTo>
                    <a:pt x="426" y="2638"/>
                  </a:lnTo>
                  <a:lnTo>
                    <a:pt x="415" y="2654"/>
                  </a:lnTo>
                  <a:lnTo>
                    <a:pt x="401" y="2667"/>
                  </a:lnTo>
                  <a:lnTo>
                    <a:pt x="385" y="2678"/>
                  </a:lnTo>
                  <a:lnTo>
                    <a:pt x="366" y="2684"/>
                  </a:lnTo>
                  <a:lnTo>
                    <a:pt x="346" y="2686"/>
                  </a:lnTo>
                  <a:lnTo>
                    <a:pt x="220" y="2686"/>
                  </a:lnTo>
                  <a:lnTo>
                    <a:pt x="220" y="3064"/>
                  </a:lnTo>
                  <a:lnTo>
                    <a:pt x="3269" y="3064"/>
                  </a:lnTo>
                  <a:lnTo>
                    <a:pt x="3269" y="3285"/>
                  </a:lnTo>
                  <a:lnTo>
                    <a:pt x="0" y="328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defTabSz="914126"/>
              <a:endParaRPr lang="en-US" sz="1799">
                <a:solidFill>
                  <a:prstClr val="black"/>
                </a:solidFill>
              </a:endParaRPr>
            </a:p>
          </p:txBody>
        </p:sp>
        <p:sp>
          <p:nvSpPr>
            <p:cNvPr id="53" name="Freeform 25"/>
            <p:cNvSpPr>
              <a:spLocks/>
            </p:cNvSpPr>
            <p:nvPr/>
          </p:nvSpPr>
          <p:spPr bwMode="auto">
            <a:xfrm>
              <a:off x="-241" y="308"/>
              <a:ext cx="632" cy="303"/>
            </a:xfrm>
            <a:custGeom>
              <a:avLst/>
              <a:gdLst>
                <a:gd name="T0" fmla="*/ 767 w 2529"/>
                <a:gd name="T1" fmla="*/ 0 h 1211"/>
                <a:gd name="T2" fmla="*/ 1884 w 2529"/>
                <a:gd name="T3" fmla="*/ 938 h 1211"/>
                <a:gd name="T4" fmla="*/ 2152 w 2529"/>
                <a:gd name="T5" fmla="*/ 488 h 1211"/>
                <a:gd name="T6" fmla="*/ 1937 w 2529"/>
                <a:gd name="T7" fmla="*/ 360 h 1211"/>
                <a:gd name="T8" fmla="*/ 2529 w 2529"/>
                <a:gd name="T9" fmla="*/ 28 h 1211"/>
                <a:gd name="T10" fmla="*/ 2519 w 2529"/>
                <a:gd name="T11" fmla="*/ 709 h 1211"/>
                <a:gd name="T12" fmla="*/ 2305 w 2529"/>
                <a:gd name="T13" fmla="*/ 580 h 1211"/>
                <a:gd name="T14" fmla="*/ 1930 w 2529"/>
                <a:gd name="T15" fmla="*/ 1211 h 1211"/>
                <a:gd name="T16" fmla="*/ 790 w 2529"/>
                <a:gd name="T17" fmla="*/ 254 h 1211"/>
                <a:gd name="T18" fmla="*/ 137 w 2529"/>
                <a:gd name="T19" fmla="*/ 1048 h 1211"/>
                <a:gd name="T20" fmla="*/ 0 w 2529"/>
                <a:gd name="T21" fmla="*/ 934 h 1211"/>
                <a:gd name="T22" fmla="*/ 767 w 2529"/>
                <a:gd name="T23" fmla="*/ 0 h 1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29" h="1211">
                  <a:moveTo>
                    <a:pt x="767" y="0"/>
                  </a:moveTo>
                  <a:lnTo>
                    <a:pt x="1884" y="938"/>
                  </a:lnTo>
                  <a:lnTo>
                    <a:pt x="2152" y="488"/>
                  </a:lnTo>
                  <a:lnTo>
                    <a:pt x="1937" y="360"/>
                  </a:lnTo>
                  <a:lnTo>
                    <a:pt x="2529" y="28"/>
                  </a:lnTo>
                  <a:lnTo>
                    <a:pt x="2519" y="709"/>
                  </a:lnTo>
                  <a:lnTo>
                    <a:pt x="2305" y="580"/>
                  </a:lnTo>
                  <a:lnTo>
                    <a:pt x="1930" y="1211"/>
                  </a:lnTo>
                  <a:lnTo>
                    <a:pt x="790" y="254"/>
                  </a:lnTo>
                  <a:lnTo>
                    <a:pt x="137" y="1048"/>
                  </a:lnTo>
                  <a:lnTo>
                    <a:pt x="0" y="934"/>
                  </a:lnTo>
                  <a:lnTo>
                    <a:pt x="7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defTabSz="914126"/>
              <a:endParaRPr lang="en-US" sz="1799">
                <a:solidFill>
                  <a:prstClr val="black"/>
                </a:solidFill>
              </a:endParaRPr>
            </a:p>
          </p:txBody>
        </p:sp>
        <p:sp>
          <p:nvSpPr>
            <p:cNvPr id="54" name="Freeform 26"/>
            <p:cNvSpPr>
              <a:spLocks/>
            </p:cNvSpPr>
            <p:nvPr/>
          </p:nvSpPr>
          <p:spPr bwMode="auto">
            <a:xfrm>
              <a:off x="116" y="122"/>
              <a:ext cx="239" cy="298"/>
            </a:xfrm>
            <a:custGeom>
              <a:avLst/>
              <a:gdLst>
                <a:gd name="T0" fmla="*/ 956 w 956"/>
                <a:gd name="T1" fmla="*/ 0 h 1193"/>
                <a:gd name="T2" fmla="*/ 861 w 956"/>
                <a:gd name="T3" fmla="*/ 673 h 1193"/>
                <a:gd name="T4" fmla="*/ 665 w 956"/>
                <a:gd name="T5" fmla="*/ 520 h 1193"/>
                <a:gd name="T6" fmla="*/ 141 w 956"/>
                <a:gd name="T7" fmla="*/ 1193 h 1193"/>
                <a:gd name="T8" fmla="*/ 0 w 956"/>
                <a:gd name="T9" fmla="*/ 1082 h 1193"/>
                <a:gd name="T10" fmla="*/ 524 w 956"/>
                <a:gd name="T11" fmla="*/ 409 h 1193"/>
                <a:gd name="T12" fmla="*/ 328 w 956"/>
                <a:gd name="T13" fmla="*/ 254 h 1193"/>
                <a:gd name="T14" fmla="*/ 956 w 956"/>
                <a:gd name="T15" fmla="*/ 0 h 1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56" h="1193">
                  <a:moveTo>
                    <a:pt x="956" y="0"/>
                  </a:moveTo>
                  <a:lnTo>
                    <a:pt x="861" y="673"/>
                  </a:lnTo>
                  <a:lnTo>
                    <a:pt x="665" y="520"/>
                  </a:lnTo>
                  <a:lnTo>
                    <a:pt x="141" y="1193"/>
                  </a:lnTo>
                  <a:lnTo>
                    <a:pt x="0" y="1082"/>
                  </a:lnTo>
                  <a:lnTo>
                    <a:pt x="524" y="409"/>
                  </a:lnTo>
                  <a:lnTo>
                    <a:pt x="328" y="254"/>
                  </a:lnTo>
                  <a:lnTo>
                    <a:pt x="9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defTabSz="914126"/>
              <a:endParaRPr lang="en-US" sz="1799">
                <a:solidFill>
                  <a:prstClr val="black"/>
                </a:solidFill>
              </a:endParaRPr>
            </a:p>
          </p:txBody>
        </p:sp>
        <p:sp>
          <p:nvSpPr>
            <p:cNvPr id="55" name="Freeform 27"/>
            <p:cNvSpPr>
              <a:spLocks/>
            </p:cNvSpPr>
            <p:nvPr/>
          </p:nvSpPr>
          <p:spPr bwMode="auto">
            <a:xfrm>
              <a:off x="-205" y="504"/>
              <a:ext cx="291" cy="227"/>
            </a:xfrm>
            <a:custGeom>
              <a:avLst/>
              <a:gdLst>
                <a:gd name="T0" fmla="*/ 1019 w 1162"/>
                <a:gd name="T1" fmla="*/ 0 h 907"/>
                <a:gd name="T2" fmla="*/ 1162 w 1162"/>
                <a:gd name="T3" fmla="*/ 109 h 907"/>
                <a:gd name="T4" fmla="*/ 808 w 1162"/>
                <a:gd name="T5" fmla="*/ 574 h 907"/>
                <a:gd name="T6" fmla="*/ 578 w 1162"/>
                <a:gd name="T7" fmla="*/ 342 h 907"/>
                <a:gd name="T8" fmla="*/ 142 w 1162"/>
                <a:gd name="T9" fmla="*/ 907 h 907"/>
                <a:gd name="T10" fmla="*/ 0 w 1162"/>
                <a:gd name="T11" fmla="*/ 798 h 907"/>
                <a:gd name="T12" fmla="*/ 561 w 1162"/>
                <a:gd name="T13" fmla="*/ 71 h 907"/>
                <a:gd name="T14" fmla="*/ 790 w 1162"/>
                <a:gd name="T15" fmla="*/ 302 h 907"/>
                <a:gd name="T16" fmla="*/ 1019 w 1162"/>
                <a:gd name="T17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907">
                  <a:moveTo>
                    <a:pt x="1019" y="0"/>
                  </a:moveTo>
                  <a:lnTo>
                    <a:pt x="1162" y="109"/>
                  </a:lnTo>
                  <a:lnTo>
                    <a:pt x="808" y="574"/>
                  </a:lnTo>
                  <a:lnTo>
                    <a:pt x="578" y="342"/>
                  </a:lnTo>
                  <a:lnTo>
                    <a:pt x="142" y="907"/>
                  </a:lnTo>
                  <a:lnTo>
                    <a:pt x="0" y="798"/>
                  </a:lnTo>
                  <a:lnTo>
                    <a:pt x="561" y="71"/>
                  </a:lnTo>
                  <a:lnTo>
                    <a:pt x="790" y="302"/>
                  </a:lnTo>
                  <a:lnTo>
                    <a:pt x="101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defTabSz="914126"/>
              <a:endParaRPr lang="en-US" sz="1799">
                <a:solidFill>
                  <a:prstClr val="black"/>
                </a:solidFill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702250" y="3572717"/>
            <a:ext cx="1926536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Структурный баланс не менее </a:t>
            </a:r>
            <a:r>
              <a:rPr lang="en-US" dirty="0">
                <a:solidFill>
                  <a:schemeClr val="bg1"/>
                </a:solidFill>
              </a:rPr>
              <a:t>-</a:t>
            </a:r>
            <a:r>
              <a:rPr lang="lv-LV" dirty="0">
                <a:solidFill>
                  <a:schemeClr val="bg1"/>
                </a:solidFill>
              </a:rPr>
              <a:t>0</a:t>
            </a:r>
            <a:r>
              <a:rPr lang="en-US" dirty="0">
                <a:solidFill>
                  <a:schemeClr val="bg1"/>
                </a:solidFill>
              </a:rPr>
              <a:t>.5% </a:t>
            </a:r>
            <a:r>
              <a:rPr lang="ru-RU" dirty="0">
                <a:solidFill>
                  <a:schemeClr val="bg1"/>
                </a:solidFill>
              </a:rPr>
              <a:t>ВВП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6" name="Parallelogram 30">
            <a:extLst>
              <a:ext uri="{FF2B5EF4-FFF2-40B4-BE49-F238E27FC236}">
                <a16:creationId xmlns:a16="http://schemas.microsoft.com/office/drawing/2014/main" id="{EF001BEE-B713-4378-AB60-2DA8C3AE30F6}"/>
              </a:ext>
            </a:extLst>
          </p:cNvPr>
          <p:cNvSpPr/>
          <p:nvPr/>
        </p:nvSpPr>
        <p:spPr>
          <a:xfrm flipH="1">
            <a:off x="7187279" y="2614351"/>
            <a:ext cx="446999" cy="49491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rgbClr val="D39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086" y="2459501"/>
            <a:ext cx="645355" cy="604697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98408" y="6324600"/>
            <a:ext cx="2958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>
                <a:latin typeface="Arial" panose="020B0604020202020204" pitchFamily="34" charset="0"/>
              </a:rPr>
              <a:t>*</a:t>
            </a:r>
            <a:r>
              <a:rPr lang="en-US" sz="1100" b="1" dirty="0">
                <a:latin typeface="Arial" panose="020B0604020202020204" pitchFamily="34" charset="0"/>
              </a:rPr>
              <a:t>FL</a:t>
            </a:r>
            <a:r>
              <a:rPr lang="lv-LV" sz="1100" b="1" dirty="0">
                <a:latin typeface="Arial" panose="020B0604020202020204" pitchFamily="34" charset="0"/>
              </a:rPr>
              <a:t> </a:t>
            </a:r>
            <a:r>
              <a:rPr lang="en-US" sz="1100" b="1" dirty="0">
                <a:latin typeface="Arial" panose="020B0604020202020204" pitchFamily="34" charset="0"/>
              </a:rPr>
              <a:t>–</a:t>
            </a:r>
            <a:r>
              <a:rPr lang="lv-LV" sz="1100" b="1" dirty="0">
                <a:latin typeface="Arial" panose="020B0604020202020204" pitchFamily="34" charset="0"/>
              </a:rPr>
              <a:t> </a:t>
            </a:r>
            <a:r>
              <a:rPr lang="en-US" sz="1100" b="1" dirty="0">
                <a:latin typeface="Arial" panose="020B0604020202020204" pitchFamily="34" charset="0"/>
              </a:rPr>
              <a:t>Framework Law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147977" y="304800"/>
            <a:ext cx="6538823" cy="1066800"/>
          </a:xfrm>
        </p:spPr>
        <p:txBody>
          <a:bodyPr>
            <a:normAutofit/>
          </a:bodyPr>
          <a:lstStyle/>
          <a:p>
            <a:r>
              <a:rPr lang="ru-RU" altLang="lv-LV" dirty="0"/>
              <a:t>Общее управление бюджетными рисками</a:t>
            </a:r>
            <a:endParaRPr lang="lv-LV" altLang="lv-LV" dirty="0"/>
          </a:p>
        </p:txBody>
      </p:sp>
      <p:sp>
        <p:nvSpPr>
          <p:cNvPr id="15364" name="Content Placeholder 3"/>
          <p:cNvSpPr>
            <a:spLocks noGrp="1"/>
          </p:cNvSpPr>
          <p:nvPr>
            <p:ph sz="half" idx="2"/>
          </p:nvPr>
        </p:nvSpPr>
        <p:spPr>
          <a:xfrm>
            <a:off x="682509" y="1144904"/>
            <a:ext cx="7815533" cy="37385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lv-LV" sz="1600" b="1" dirty="0"/>
              <a:t>Декларация бюджетных рисков</a:t>
            </a:r>
            <a:endParaRPr lang="en-US" altLang="lv-LV" sz="1600" b="1" dirty="0"/>
          </a:p>
          <a:p>
            <a:pPr marL="822325" lvl="2" indent="0">
              <a:buNone/>
            </a:pPr>
            <a:r>
              <a:rPr lang="en-US" altLang="lv-LV" sz="1400" dirty="0"/>
              <a:t>     </a:t>
            </a:r>
            <a:r>
              <a:rPr lang="lv-LV" altLang="lv-LV" sz="1400" dirty="0"/>
              <a:t>     </a:t>
            </a:r>
            <a:r>
              <a:rPr lang="en-US" altLang="lv-LV" sz="1400" dirty="0"/>
              <a:t>(</a:t>
            </a:r>
            <a:r>
              <a:rPr lang="ru-RU" altLang="lv-LV" sz="1400" dirty="0"/>
              <a:t>приложение к закону о среднесрочной структуре бюджета</a:t>
            </a:r>
            <a:r>
              <a:rPr lang="en-US" altLang="lv-LV" sz="1400" dirty="0"/>
              <a:t>)</a:t>
            </a:r>
          </a:p>
          <a:p>
            <a:pPr marL="0" indent="0">
              <a:buNone/>
            </a:pPr>
            <a:endParaRPr lang="lv-LV" altLang="lv-LV" dirty="0"/>
          </a:p>
          <a:p>
            <a:pPr marL="0" indent="0">
              <a:buNone/>
            </a:pPr>
            <a:endParaRPr lang="lv-LV" altLang="lv-L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23EF7E3-BEF1-44E6-8D5E-1B41D5E42082}" type="slidenum">
              <a:rPr lang="en-US" altLang="lv-LV"/>
              <a:pPr/>
              <a:t>5</a:t>
            </a:fld>
            <a:endParaRPr lang="en-US" altLang="lv-LV"/>
          </a:p>
        </p:txBody>
      </p:sp>
      <p:sp>
        <p:nvSpPr>
          <p:cNvPr id="16" name="Rectangle 15"/>
          <p:cNvSpPr/>
          <p:nvPr/>
        </p:nvSpPr>
        <p:spPr>
          <a:xfrm>
            <a:off x="1597017" y="3827256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lv-LV" sz="2000" b="1" kern="0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000" b="1" kern="0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5186" y="6184276"/>
            <a:ext cx="66041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</a:rPr>
              <a:t>Постановление кабинета министров </a:t>
            </a:r>
            <a:r>
              <a:rPr lang="lv-LV" sz="1100" b="1" dirty="0">
                <a:latin typeface="Arial" panose="020B0604020202020204" pitchFamily="34" charset="0"/>
              </a:rPr>
              <a:t>No. 229 «</a:t>
            </a:r>
            <a:r>
              <a:rPr lang="ru-RU" sz="1100" b="1" dirty="0">
                <a:latin typeface="Arial" panose="020B0604020202020204" pitchFamily="34" charset="0"/>
              </a:rPr>
              <a:t>Постановление об общих принципах управления бюджетными рисками и методология определения объема стратегических бюджетных резервов</a:t>
            </a:r>
            <a:r>
              <a:rPr lang="lv-LV" sz="1100" b="1" dirty="0">
                <a:latin typeface="Arial" panose="020B0604020202020204" pitchFamily="34" charset="0"/>
              </a:rPr>
              <a:t>»</a:t>
            </a:r>
            <a:endParaRPr lang="en-US" sz="1100" b="1" dirty="0">
              <a:latin typeface="Arial" panose="020B0604020202020204" pitchFamily="34" charset="0"/>
            </a:endParaRPr>
          </a:p>
          <a:p>
            <a:r>
              <a:rPr lang="lv-LV" sz="1100" b="1" dirty="0">
                <a:latin typeface="Arial" panose="020B0604020202020204" pitchFamily="34" charset="0"/>
              </a:rPr>
              <a:t> </a:t>
            </a:r>
            <a:endParaRPr lang="en-US" sz="1100" b="1" dirty="0">
              <a:latin typeface="Arial" panose="020B0604020202020204" pitchFamily="34" charset="0"/>
            </a:endParaRPr>
          </a:p>
        </p:txBody>
      </p:sp>
      <p:grpSp>
        <p:nvGrpSpPr>
          <p:cNvPr id="20" name="Group 9"/>
          <p:cNvGrpSpPr>
            <a:grpSpLocks noChangeAspect="1"/>
          </p:cNvGrpSpPr>
          <p:nvPr/>
        </p:nvGrpSpPr>
        <p:grpSpPr bwMode="auto">
          <a:xfrm>
            <a:off x="1282904" y="3310008"/>
            <a:ext cx="354684" cy="283169"/>
            <a:chOff x="993" y="1962"/>
            <a:chExt cx="274" cy="218"/>
          </a:xfrm>
          <a:solidFill>
            <a:schemeClr val="bg1"/>
          </a:solidFill>
        </p:grpSpPr>
        <p:sp>
          <p:nvSpPr>
            <p:cNvPr id="22" name="Freeform 12"/>
            <p:cNvSpPr>
              <a:spLocks/>
            </p:cNvSpPr>
            <p:nvPr/>
          </p:nvSpPr>
          <p:spPr bwMode="auto">
            <a:xfrm>
              <a:off x="1124" y="1962"/>
              <a:ext cx="12" cy="29"/>
            </a:xfrm>
            <a:custGeom>
              <a:avLst/>
              <a:gdLst>
                <a:gd name="T0" fmla="*/ 63 w 127"/>
                <a:gd name="T1" fmla="*/ 0 h 318"/>
                <a:gd name="T2" fmla="*/ 63 w 127"/>
                <a:gd name="T3" fmla="*/ 0 h 318"/>
                <a:gd name="T4" fmla="*/ 80 w 127"/>
                <a:gd name="T5" fmla="*/ 2 h 318"/>
                <a:gd name="T6" fmla="*/ 96 w 127"/>
                <a:gd name="T7" fmla="*/ 9 h 318"/>
                <a:gd name="T8" fmla="*/ 109 w 127"/>
                <a:gd name="T9" fmla="*/ 19 h 318"/>
                <a:gd name="T10" fmla="*/ 119 w 127"/>
                <a:gd name="T11" fmla="*/ 32 h 318"/>
                <a:gd name="T12" fmla="*/ 125 w 127"/>
                <a:gd name="T13" fmla="*/ 47 h 318"/>
                <a:gd name="T14" fmla="*/ 127 w 127"/>
                <a:gd name="T15" fmla="*/ 64 h 318"/>
                <a:gd name="T16" fmla="*/ 127 w 127"/>
                <a:gd name="T17" fmla="*/ 254 h 318"/>
                <a:gd name="T18" fmla="*/ 125 w 127"/>
                <a:gd name="T19" fmla="*/ 272 h 318"/>
                <a:gd name="T20" fmla="*/ 119 w 127"/>
                <a:gd name="T21" fmla="*/ 286 h 318"/>
                <a:gd name="T22" fmla="*/ 109 w 127"/>
                <a:gd name="T23" fmla="*/ 300 h 318"/>
                <a:gd name="T24" fmla="*/ 96 w 127"/>
                <a:gd name="T25" fmla="*/ 309 h 318"/>
                <a:gd name="T26" fmla="*/ 80 w 127"/>
                <a:gd name="T27" fmla="*/ 315 h 318"/>
                <a:gd name="T28" fmla="*/ 63 w 127"/>
                <a:gd name="T29" fmla="*/ 318 h 318"/>
                <a:gd name="T30" fmla="*/ 47 w 127"/>
                <a:gd name="T31" fmla="*/ 315 h 318"/>
                <a:gd name="T32" fmla="*/ 31 w 127"/>
                <a:gd name="T33" fmla="*/ 309 h 318"/>
                <a:gd name="T34" fmla="*/ 18 w 127"/>
                <a:gd name="T35" fmla="*/ 300 h 318"/>
                <a:gd name="T36" fmla="*/ 8 w 127"/>
                <a:gd name="T37" fmla="*/ 286 h 318"/>
                <a:gd name="T38" fmla="*/ 2 w 127"/>
                <a:gd name="T39" fmla="*/ 272 h 318"/>
                <a:gd name="T40" fmla="*/ 0 w 127"/>
                <a:gd name="T41" fmla="*/ 254 h 318"/>
                <a:gd name="T42" fmla="*/ 0 w 127"/>
                <a:gd name="T43" fmla="*/ 64 h 318"/>
                <a:gd name="T44" fmla="*/ 2 w 127"/>
                <a:gd name="T45" fmla="*/ 47 h 318"/>
                <a:gd name="T46" fmla="*/ 8 w 127"/>
                <a:gd name="T47" fmla="*/ 32 h 318"/>
                <a:gd name="T48" fmla="*/ 18 w 127"/>
                <a:gd name="T49" fmla="*/ 19 h 318"/>
                <a:gd name="T50" fmla="*/ 31 w 127"/>
                <a:gd name="T51" fmla="*/ 9 h 318"/>
                <a:gd name="T52" fmla="*/ 47 w 127"/>
                <a:gd name="T53" fmla="*/ 2 h 318"/>
                <a:gd name="T54" fmla="*/ 63 w 127"/>
                <a:gd name="T55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7" h="318">
                  <a:moveTo>
                    <a:pt x="63" y="0"/>
                  </a:moveTo>
                  <a:lnTo>
                    <a:pt x="63" y="0"/>
                  </a:lnTo>
                  <a:lnTo>
                    <a:pt x="80" y="2"/>
                  </a:lnTo>
                  <a:lnTo>
                    <a:pt x="96" y="9"/>
                  </a:lnTo>
                  <a:lnTo>
                    <a:pt x="109" y="19"/>
                  </a:lnTo>
                  <a:lnTo>
                    <a:pt x="119" y="32"/>
                  </a:lnTo>
                  <a:lnTo>
                    <a:pt x="125" y="47"/>
                  </a:lnTo>
                  <a:lnTo>
                    <a:pt x="127" y="64"/>
                  </a:lnTo>
                  <a:lnTo>
                    <a:pt x="127" y="254"/>
                  </a:lnTo>
                  <a:lnTo>
                    <a:pt x="125" y="272"/>
                  </a:lnTo>
                  <a:lnTo>
                    <a:pt x="119" y="286"/>
                  </a:lnTo>
                  <a:lnTo>
                    <a:pt x="109" y="300"/>
                  </a:lnTo>
                  <a:lnTo>
                    <a:pt x="96" y="309"/>
                  </a:lnTo>
                  <a:lnTo>
                    <a:pt x="80" y="315"/>
                  </a:lnTo>
                  <a:lnTo>
                    <a:pt x="63" y="318"/>
                  </a:lnTo>
                  <a:lnTo>
                    <a:pt x="47" y="315"/>
                  </a:lnTo>
                  <a:lnTo>
                    <a:pt x="31" y="309"/>
                  </a:lnTo>
                  <a:lnTo>
                    <a:pt x="18" y="300"/>
                  </a:lnTo>
                  <a:lnTo>
                    <a:pt x="8" y="286"/>
                  </a:lnTo>
                  <a:lnTo>
                    <a:pt x="2" y="272"/>
                  </a:lnTo>
                  <a:lnTo>
                    <a:pt x="0" y="254"/>
                  </a:lnTo>
                  <a:lnTo>
                    <a:pt x="0" y="64"/>
                  </a:lnTo>
                  <a:lnTo>
                    <a:pt x="2" y="47"/>
                  </a:lnTo>
                  <a:lnTo>
                    <a:pt x="8" y="32"/>
                  </a:lnTo>
                  <a:lnTo>
                    <a:pt x="18" y="19"/>
                  </a:lnTo>
                  <a:lnTo>
                    <a:pt x="31" y="9"/>
                  </a:lnTo>
                  <a:lnTo>
                    <a:pt x="47" y="2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3"/>
            <p:cNvSpPr>
              <a:spLocks/>
            </p:cNvSpPr>
            <p:nvPr/>
          </p:nvSpPr>
          <p:spPr bwMode="auto">
            <a:xfrm>
              <a:off x="1059" y="1980"/>
              <a:ext cx="20" cy="26"/>
            </a:xfrm>
            <a:custGeom>
              <a:avLst/>
              <a:gdLst>
                <a:gd name="T0" fmla="*/ 64 w 224"/>
                <a:gd name="T1" fmla="*/ 0 h 293"/>
                <a:gd name="T2" fmla="*/ 80 w 224"/>
                <a:gd name="T3" fmla="*/ 2 h 293"/>
                <a:gd name="T4" fmla="*/ 95 w 224"/>
                <a:gd name="T5" fmla="*/ 8 h 293"/>
                <a:gd name="T6" fmla="*/ 109 w 224"/>
                <a:gd name="T7" fmla="*/ 18 h 293"/>
                <a:gd name="T8" fmla="*/ 119 w 224"/>
                <a:gd name="T9" fmla="*/ 32 h 293"/>
                <a:gd name="T10" fmla="*/ 216 w 224"/>
                <a:gd name="T11" fmla="*/ 197 h 293"/>
                <a:gd name="T12" fmla="*/ 222 w 224"/>
                <a:gd name="T13" fmla="*/ 213 h 293"/>
                <a:gd name="T14" fmla="*/ 224 w 224"/>
                <a:gd name="T15" fmla="*/ 230 h 293"/>
                <a:gd name="T16" fmla="*/ 222 w 224"/>
                <a:gd name="T17" fmla="*/ 245 h 293"/>
                <a:gd name="T18" fmla="*/ 216 w 224"/>
                <a:gd name="T19" fmla="*/ 261 h 293"/>
                <a:gd name="T20" fmla="*/ 206 w 224"/>
                <a:gd name="T21" fmla="*/ 274 h 293"/>
                <a:gd name="T22" fmla="*/ 193 w 224"/>
                <a:gd name="T23" fmla="*/ 285 h 293"/>
                <a:gd name="T24" fmla="*/ 177 w 224"/>
                <a:gd name="T25" fmla="*/ 291 h 293"/>
                <a:gd name="T26" fmla="*/ 160 w 224"/>
                <a:gd name="T27" fmla="*/ 293 h 293"/>
                <a:gd name="T28" fmla="*/ 143 w 224"/>
                <a:gd name="T29" fmla="*/ 291 h 293"/>
                <a:gd name="T30" fmla="*/ 129 w 224"/>
                <a:gd name="T31" fmla="*/ 285 h 293"/>
                <a:gd name="T32" fmla="*/ 115 w 224"/>
                <a:gd name="T33" fmla="*/ 274 h 293"/>
                <a:gd name="T34" fmla="*/ 105 w 224"/>
                <a:gd name="T35" fmla="*/ 261 h 293"/>
                <a:gd name="T36" fmla="*/ 8 w 224"/>
                <a:gd name="T37" fmla="*/ 95 h 293"/>
                <a:gd name="T38" fmla="*/ 2 w 224"/>
                <a:gd name="T39" fmla="*/ 80 h 293"/>
                <a:gd name="T40" fmla="*/ 0 w 224"/>
                <a:gd name="T41" fmla="*/ 63 h 293"/>
                <a:gd name="T42" fmla="*/ 2 w 224"/>
                <a:gd name="T43" fmla="*/ 48 h 293"/>
                <a:gd name="T44" fmla="*/ 8 w 224"/>
                <a:gd name="T45" fmla="*/ 32 h 293"/>
                <a:gd name="T46" fmla="*/ 19 w 224"/>
                <a:gd name="T47" fmla="*/ 19 h 293"/>
                <a:gd name="T48" fmla="*/ 31 w 224"/>
                <a:gd name="T49" fmla="*/ 9 h 293"/>
                <a:gd name="T50" fmla="*/ 48 w 224"/>
                <a:gd name="T51" fmla="*/ 2 h 293"/>
                <a:gd name="T52" fmla="*/ 64 w 224"/>
                <a:gd name="T53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4" h="293">
                  <a:moveTo>
                    <a:pt x="64" y="0"/>
                  </a:moveTo>
                  <a:lnTo>
                    <a:pt x="80" y="2"/>
                  </a:lnTo>
                  <a:lnTo>
                    <a:pt x="95" y="8"/>
                  </a:lnTo>
                  <a:lnTo>
                    <a:pt x="109" y="18"/>
                  </a:lnTo>
                  <a:lnTo>
                    <a:pt x="119" y="32"/>
                  </a:lnTo>
                  <a:lnTo>
                    <a:pt x="216" y="197"/>
                  </a:lnTo>
                  <a:lnTo>
                    <a:pt x="222" y="213"/>
                  </a:lnTo>
                  <a:lnTo>
                    <a:pt x="224" y="230"/>
                  </a:lnTo>
                  <a:lnTo>
                    <a:pt x="222" y="245"/>
                  </a:lnTo>
                  <a:lnTo>
                    <a:pt x="216" y="261"/>
                  </a:lnTo>
                  <a:lnTo>
                    <a:pt x="206" y="274"/>
                  </a:lnTo>
                  <a:lnTo>
                    <a:pt x="193" y="285"/>
                  </a:lnTo>
                  <a:lnTo>
                    <a:pt x="177" y="291"/>
                  </a:lnTo>
                  <a:lnTo>
                    <a:pt x="160" y="293"/>
                  </a:lnTo>
                  <a:lnTo>
                    <a:pt x="143" y="291"/>
                  </a:lnTo>
                  <a:lnTo>
                    <a:pt x="129" y="285"/>
                  </a:lnTo>
                  <a:lnTo>
                    <a:pt x="115" y="274"/>
                  </a:lnTo>
                  <a:lnTo>
                    <a:pt x="105" y="261"/>
                  </a:lnTo>
                  <a:lnTo>
                    <a:pt x="8" y="95"/>
                  </a:lnTo>
                  <a:lnTo>
                    <a:pt x="2" y="80"/>
                  </a:lnTo>
                  <a:lnTo>
                    <a:pt x="0" y="63"/>
                  </a:lnTo>
                  <a:lnTo>
                    <a:pt x="2" y="48"/>
                  </a:lnTo>
                  <a:lnTo>
                    <a:pt x="8" y="32"/>
                  </a:lnTo>
                  <a:lnTo>
                    <a:pt x="19" y="19"/>
                  </a:lnTo>
                  <a:lnTo>
                    <a:pt x="31" y="9"/>
                  </a:lnTo>
                  <a:lnTo>
                    <a:pt x="48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4"/>
            <p:cNvSpPr>
              <a:spLocks/>
            </p:cNvSpPr>
            <p:nvPr/>
          </p:nvSpPr>
          <p:spPr bwMode="auto">
            <a:xfrm>
              <a:off x="1011" y="2027"/>
              <a:ext cx="26" cy="21"/>
            </a:xfrm>
            <a:custGeom>
              <a:avLst/>
              <a:gdLst>
                <a:gd name="T0" fmla="*/ 64 w 294"/>
                <a:gd name="T1" fmla="*/ 0 h 222"/>
                <a:gd name="T2" fmla="*/ 79 w 294"/>
                <a:gd name="T3" fmla="*/ 2 h 222"/>
                <a:gd name="T4" fmla="*/ 96 w 294"/>
                <a:gd name="T5" fmla="*/ 8 h 222"/>
                <a:gd name="T6" fmla="*/ 263 w 294"/>
                <a:gd name="T7" fmla="*/ 103 h 222"/>
                <a:gd name="T8" fmla="*/ 276 w 294"/>
                <a:gd name="T9" fmla="*/ 114 h 222"/>
                <a:gd name="T10" fmla="*/ 286 w 294"/>
                <a:gd name="T11" fmla="*/ 127 h 222"/>
                <a:gd name="T12" fmla="*/ 292 w 294"/>
                <a:gd name="T13" fmla="*/ 142 h 222"/>
                <a:gd name="T14" fmla="*/ 294 w 294"/>
                <a:gd name="T15" fmla="*/ 158 h 222"/>
                <a:gd name="T16" fmla="*/ 292 w 294"/>
                <a:gd name="T17" fmla="*/ 175 h 222"/>
                <a:gd name="T18" fmla="*/ 286 w 294"/>
                <a:gd name="T19" fmla="*/ 190 h 222"/>
                <a:gd name="T20" fmla="*/ 275 w 294"/>
                <a:gd name="T21" fmla="*/ 204 h 222"/>
                <a:gd name="T22" fmla="*/ 262 w 294"/>
                <a:gd name="T23" fmla="*/ 214 h 222"/>
                <a:gd name="T24" fmla="*/ 246 w 294"/>
                <a:gd name="T25" fmla="*/ 220 h 222"/>
                <a:gd name="T26" fmla="*/ 230 w 294"/>
                <a:gd name="T27" fmla="*/ 222 h 222"/>
                <a:gd name="T28" fmla="*/ 213 w 294"/>
                <a:gd name="T29" fmla="*/ 220 h 222"/>
                <a:gd name="T30" fmla="*/ 198 w 294"/>
                <a:gd name="T31" fmla="*/ 213 h 222"/>
                <a:gd name="T32" fmla="*/ 31 w 294"/>
                <a:gd name="T33" fmla="*/ 118 h 222"/>
                <a:gd name="T34" fmla="*/ 18 w 294"/>
                <a:gd name="T35" fmla="*/ 108 h 222"/>
                <a:gd name="T36" fmla="*/ 8 w 294"/>
                <a:gd name="T37" fmla="*/ 95 h 222"/>
                <a:gd name="T38" fmla="*/ 2 w 294"/>
                <a:gd name="T39" fmla="*/ 80 h 222"/>
                <a:gd name="T40" fmla="*/ 0 w 294"/>
                <a:gd name="T41" fmla="*/ 63 h 222"/>
                <a:gd name="T42" fmla="*/ 2 w 294"/>
                <a:gd name="T43" fmla="*/ 47 h 222"/>
                <a:gd name="T44" fmla="*/ 8 w 294"/>
                <a:gd name="T45" fmla="*/ 31 h 222"/>
                <a:gd name="T46" fmla="*/ 19 w 294"/>
                <a:gd name="T47" fmla="*/ 18 h 222"/>
                <a:gd name="T48" fmla="*/ 32 w 294"/>
                <a:gd name="T49" fmla="*/ 8 h 222"/>
                <a:gd name="T50" fmla="*/ 47 w 294"/>
                <a:gd name="T51" fmla="*/ 2 h 222"/>
                <a:gd name="T52" fmla="*/ 64 w 294"/>
                <a:gd name="T53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2">
                  <a:moveTo>
                    <a:pt x="64" y="0"/>
                  </a:moveTo>
                  <a:lnTo>
                    <a:pt x="79" y="2"/>
                  </a:lnTo>
                  <a:lnTo>
                    <a:pt x="96" y="8"/>
                  </a:lnTo>
                  <a:lnTo>
                    <a:pt x="263" y="103"/>
                  </a:lnTo>
                  <a:lnTo>
                    <a:pt x="276" y="114"/>
                  </a:lnTo>
                  <a:lnTo>
                    <a:pt x="286" y="127"/>
                  </a:lnTo>
                  <a:lnTo>
                    <a:pt x="292" y="142"/>
                  </a:lnTo>
                  <a:lnTo>
                    <a:pt x="294" y="158"/>
                  </a:lnTo>
                  <a:lnTo>
                    <a:pt x="292" y="175"/>
                  </a:lnTo>
                  <a:lnTo>
                    <a:pt x="286" y="190"/>
                  </a:lnTo>
                  <a:lnTo>
                    <a:pt x="275" y="204"/>
                  </a:lnTo>
                  <a:lnTo>
                    <a:pt x="262" y="214"/>
                  </a:lnTo>
                  <a:lnTo>
                    <a:pt x="246" y="220"/>
                  </a:lnTo>
                  <a:lnTo>
                    <a:pt x="230" y="222"/>
                  </a:lnTo>
                  <a:lnTo>
                    <a:pt x="213" y="220"/>
                  </a:lnTo>
                  <a:lnTo>
                    <a:pt x="198" y="213"/>
                  </a:lnTo>
                  <a:lnTo>
                    <a:pt x="31" y="118"/>
                  </a:lnTo>
                  <a:lnTo>
                    <a:pt x="18" y="108"/>
                  </a:lnTo>
                  <a:lnTo>
                    <a:pt x="8" y="95"/>
                  </a:lnTo>
                  <a:lnTo>
                    <a:pt x="2" y="80"/>
                  </a:lnTo>
                  <a:lnTo>
                    <a:pt x="0" y="63"/>
                  </a:lnTo>
                  <a:lnTo>
                    <a:pt x="2" y="47"/>
                  </a:lnTo>
                  <a:lnTo>
                    <a:pt x="8" y="31"/>
                  </a:lnTo>
                  <a:lnTo>
                    <a:pt x="19" y="18"/>
                  </a:lnTo>
                  <a:lnTo>
                    <a:pt x="32" y="8"/>
                  </a:lnTo>
                  <a:lnTo>
                    <a:pt x="47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5"/>
            <p:cNvSpPr>
              <a:spLocks/>
            </p:cNvSpPr>
            <p:nvPr/>
          </p:nvSpPr>
          <p:spPr bwMode="auto">
            <a:xfrm>
              <a:off x="993" y="2092"/>
              <a:ext cx="29" cy="12"/>
            </a:xfrm>
            <a:custGeom>
              <a:avLst/>
              <a:gdLst>
                <a:gd name="T0" fmla="*/ 64 w 321"/>
                <a:gd name="T1" fmla="*/ 0 h 128"/>
                <a:gd name="T2" fmla="*/ 257 w 321"/>
                <a:gd name="T3" fmla="*/ 0 h 128"/>
                <a:gd name="T4" fmla="*/ 273 w 321"/>
                <a:gd name="T5" fmla="*/ 4 h 128"/>
                <a:gd name="T6" fmla="*/ 289 w 321"/>
                <a:gd name="T7" fmla="*/ 10 h 128"/>
                <a:gd name="T8" fmla="*/ 302 w 321"/>
                <a:gd name="T9" fmla="*/ 19 h 128"/>
                <a:gd name="T10" fmla="*/ 312 w 321"/>
                <a:gd name="T11" fmla="*/ 33 h 128"/>
                <a:gd name="T12" fmla="*/ 318 w 321"/>
                <a:gd name="T13" fmla="*/ 47 h 128"/>
                <a:gd name="T14" fmla="*/ 321 w 321"/>
                <a:gd name="T15" fmla="*/ 65 h 128"/>
                <a:gd name="T16" fmla="*/ 318 w 321"/>
                <a:gd name="T17" fmla="*/ 82 h 128"/>
                <a:gd name="T18" fmla="*/ 312 w 321"/>
                <a:gd name="T19" fmla="*/ 96 h 128"/>
                <a:gd name="T20" fmla="*/ 302 w 321"/>
                <a:gd name="T21" fmla="*/ 110 h 128"/>
                <a:gd name="T22" fmla="*/ 289 w 321"/>
                <a:gd name="T23" fmla="*/ 119 h 128"/>
                <a:gd name="T24" fmla="*/ 273 w 321"/>
                <a:gd name="T25" fmla="*/ 126 h 128"/>
                <a:gd name="T26" fmla="*/ 257 w 321"/>
                <a:gd name="T27" fmla="*/ 128 h 128"/>
                <a:gd name="T28" fmla="*/ 64 w 321"/>
                <a:gd name="T29" fmla="*/ 128 h 128"/>
                <a:gd name="T30" fmla="*/ 47 w 321"/>
                <a:gd name="T31" fmla="*/ 126 h 128"/>
                <a:gd name="T32" fmla="*/ 32 w 321"/>
                <a:gd name="T33" fmla="*/ 119 h 128"/>
                <a:gd name="T34" fmla="*/ 19 w 321"/>
                <a:gd name="T35" fmla="*/ 110 h 128"/>
                <a:gd name="T36" fmla="*/ 9 w 321"/>
                <a:gd name="T37" fmla="*/ 96 h 128"/>
                <a:gd name="T38" fmla="*/ 2 w 321"/>
                <a:gd name="T39" fmla="*/ 82 h 128"/>
                <a:gd name="T40" fmla="*/ 0 w 321"/>
                <a:gd name="T41" fmla="*/ 65 h 128"/>
                <a:gd name="T42" fmla="*/ 2 w 321"/>
                <a:gd name="T43" fmla="*/ 47 h 128"/>
                <a:gd name="T44" fmla="*/ 9 w 321"/>
                <a:gd name="T45" fmla="*/ 33 h 128"/>
                <a:gd name="T46" fmla="*/ 19 w 321"/>
                <a:gd name="T47" fmla="*/ 19 h 128"/>
                <a:gd name="T48" fmla="*/ 32 w 321"/>
                <a:gd name="T49" fmla="*/ 10 h 128"/>
                <a:gd name="T50" fmla="*/ 47 w 321"/>
                <a:gd name="T51" fmla="*/ 4 h 128"/>
                <a:gd name="T52" fmla="*/ 64 w 321"/>
                <a:gd name="T5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1" h="128">
                  <a:moveTo>
                    <a:pt x="64" y="0"/>
                  </a:moveTo>
                  <a:lnTo>
                    <a:pt x="257" y="0"/>
                  </a:lnTo>
                  <a:lnTo>
                    <a:pt x="273" y="4"/>
                  </a:lnTo>
                  <a:lnTo>
                    <a:pt x="289" y="10"/>
                  </a:lnTo>
                  <a:lnTo>
                    <a:pt x="302" y="19"/>
                  </a:lnTo>
                  <a:lnTo>
                    <a:pt x="312" y="33"/>
                  </a:lnTo>
                  <a:lnTo>
                    <a:pt x="318" y="47"/>
                  </a:lnTo>
                  <a:lnTo>
                    <a:pt x="321" y="65"/>
                  </a:lnTo>
                  <a:lnTo>
                    <a:pt x="318" y="82"/>
                  </a:lnTo>
                  <a:lnTo>
                    <a:pt x="312" y="96"/>
                  </a:lnTo>
                  <a:lnTo>
                    <a:pt x="302" y="110"/>
                  </a:lnTo>
                  <a:lnTo>
                    <a:pt x="289" y="119"/>
                  </a:lnTo>
                  <a:lnTo>
                    <a:pt x="273" y="126"/>
                  </a:lnTo>
                  <a:lnTo>
                    <a:pt x="257" y="128"/>
                  </a:lnTo>
                  <a:lnTo>
                    <a:pt x="64" y="128"/>
                  </a:lnTo>
                  <a:lnTo>
                    <a:pt x="47" y="126"/>
                  </a:lnTo>
                  <a:lnTo>
                    <a:pt x="32" y="119"/>
                  </a:lnTo>
                  <a:lnTo>
                    <a:pt x="19" y="110"/>
                  </a:lnTo>
                  <a:lnTo>
                    <a:pt x="9" y="96"/>
                  </a:lnTo>
                  <a:lnTo>
                    <a:pt x="2" y="82"/>
                  </a:lnTo>
                  <a:lnTo>
                    <a:pt x="0" y="65"/>
                  </a:lnTo>
                  <a:lnTo>
                    <a:pt x="2" y="47"/>
                  </a:lnTo>
                  <a:lnTo>
                    <a:pt x="9" y="33"/>
                  </a:lnTo>
                  <a:lnTo>
                    <a:pt x="19" y="19"/>
                  </a:lnTo>
                  <a:lnTo>
                    <a:pt x="32" y="10"/>
                  </a:lnTo>
                  <a:lnTo>
                    <a:pt x="47" y="4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6"/>
            <p:cNvSpPr>
              <a:spLocks/>
            </p:cNvSpPr>
            <p:nvPr/>
          </p:nvSpPr>
          <p:spPr bwMode="auto">
            <a:xfrm>
              <a:off x="1011" y="2149"/>
              <a:ext cx="26" cy="20"/>
            </a:xfrm>
            <a:custGeom>
              <a:avLst/>
              <a:gdLst>
                <a:gd name="T0" fmla="*/ 230 w 294"/>
                <a:gd name="T1" fmla="*/ 0 h 224"/>
                <a:gd name="T2" fmla="*/ 247 w 294"/>
                <a:gd name="T3" fmla="*/ 3 h 224"/>
                <a:gd name="T4" fmla="*/ 262 w 294"/>
                <a:gd name="T5" fmla="*/ 9 h 224"/>
                <a:gd name="T6" fmla="*/ 275 w 294"/>
                <a:gd name="T7" fmla="*/ 19 h 224"/>
                <a:gd name="T8" fmla="*/ 286 w 294"/>
                <a:gd name="T9" fmla="*/ 33 h 224"/>
                <a:gd name="T10" fmla="*/ 292 w 294"/>
                <a:gd name="T11" fmla="*/ 48 h 224"/>
                <a:gd name="T12" fmla="*/ 294 w 294"/>
                <a:gd name="T13" fmla="*/ 65 h 224"/>
                <a:gd name="T14" fmla="*/ 292 w 294"/>
                <a:gd name="T15" fmla="*/ 80 h 224"/>
                <a:gd name="T16" fmla="*/ 286 w 294"/>
                <a:gd name="T17" fmla="*/ 96 h 224"/>
                <a:gd name="T18" fmla="*/ 275 w 294"/>
                <a:gd name="T19" fmla="*/ 110 h 224"/>
                <a:gd name="T20" fmla="*/ 263 w 294"/>
                <a:gd name="T21" fmla="*/ 120 h 224"/>
                <a:gd name="T22" fmla="*/ 96 w 294"/>
                <a:gd name="T23" fmla="*/ 215 h 224"/>
                <a:gd name="T24" fmla="*/ 80 w 294"/>
                <a:gd name="T25" fmla="*/ 221 h 224"/>
                <a:gd name="T26" fmla="*/ 64 w 294"/>
                <a:gd name="T27" fmla="*/ 224 h 224"/>
                <a:gd name="T28" fmla="*/ 47 w 294"/>
                <a:gd name="T29" fmla="*/ 221 h 224"/>
                <a:gd name="T30" fmla="*/ 32 w 294"/>
                <a:gd name="T31" fmla="*/ 216 h 224"/>
                <a:gd name="T32" fmla="*/ 19 w 294"/>
                <a:gd name="T33" fmla="*/ 205 h 224"/>
                <a:gd name="T34" fmla="*/ 8 w 294"/>
                <a:gd name="T35" fmla="*/ 192 h 224"/>
                <a:gd name="T36" fmla="*/ 2 w 294"/>
                <a:gd name="T37" fmla="*/ 176 h 224"/>
                <a:gd name="T38" fmla="*/ 0 w 294"/>
                <a:gd name="T39" fmla="*/ 159 h 224"/>
                <a:gd name="T40" fmla="*/ 2 w 294"/>
                <a:gd name="T41" fmla="*/ 144 h 224"/>
                <a:gd name="T42" fmla="*/ 8 w 294"/>
                <a:gd name="T43" fmla="*/ 128 h 224"/>
                <a:gd name="T44" fmla="*/ 18 w 294"/>
                <a:gd name="T45" fmla="*/ 116 h 224"/>
                <a:gd name="T46" fmla="*/ 31 w 294"/>
                <a:gd name="T47" fmla="*/ 105 h 224"/>
                <a:gd name="T48" fmla="*/ 198 w 294"/>
                <a:gd name="T49" fmla="*/ 10 h 224"/>
                <a:gd name="T50" fmla="*/ 215 w 294"/>
                <a:gd name="T51" fmla="*/ 2 h 224"/>
                <a:gd name="T52" fmla="*/ 230 w 294"/>
                <a:gd name="T5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4">
                  <a:moveTo>
                    <a:pt x="230" y="0"/>
                  </a:moveTo>
                  <a:lnTo>
                    <a:pt x="247" y="3"/>
                  </a:lnTo>
                  <a:lnTo>
                    <a:pt x="262" y="9"/>
                  </a:lnTo>
                  <a:lnTo>
                    <a:pt x="275" y="19"/>
                  </a:lnTo>
                  <a:lnTo>
                    <a:pt x="286" y="33"/>
                  </a:lnTo>
                  <a:lnTo>
                    <a:pt x="292" y="48"/>
                  </a:lnTo>
                  <a:lnTo>
                    <a:pt x="294" y="65"/>
                  </a:lnTo>
                  <a:lnTo>
                    <a:pt x="292" y="80"/>
                  </a:lnTo>
                  <a:lnTo>
                    <a:pt x="286" y="96"/>
                  </a:lnTo>
                  <a:lnTo>
                    <a:pt x="275" y="110"/>
                  </a:lnTo>
                  <a:lnTo>
                    <a:pt x="263" y="120"/>
                  </a:lnTo>
                  <a:lnTo>
                    <a:pt x="96" y="215"/>
                  </a:lnTo>
                  <a:lnTo>
                    <a:pt x="80" y="221"/>
                  </a:lnTo>
                  <a:lnTo>
                    <a:pt x="64" y="224"/>
                  </a:lnTo>
                  <a:lnTo>
                    <a:pt x="47" y="221"/>
                  </a:lnTo>
                  <a:lnTo>
                    <a:pt x="32" y="216"/>
                  </a:lnTo>
                  <a:lnTo>
                    <a:pt x="19" y="205"/>
                  </a:lnTo>
                  <a:lnTo>
                    <a:pt x="8" y="192"/>
                  </a:lnTo>
                  <a:lnTo>
                    <a:pt x="2" y="176"/>
                  </a:lnTo>
                  <a:lnTo>
                    <a:pt x="0" y="159"/>
                  </a:lnTo>
                  <a:lnTo>
                    <a:pt x="2" y="144"/>
                  </a:lnTo>
                  <a:lnTo>
                    <a:pt x="8" y="128"/>
                  </a:lnTo>
                  <a:lnTo>
                    <a:pt x="18" y="116"/>
                  </a:lnTo>
                  <a:lnTo>
                    <a:pt x="31" y="105"/>
                  </a:lnTo>
                  <a:lnTo>
                    <a:pt x="198" y="10"/>
                  </a:lnTo>
                  <a:lnTo>
                    <a:pt x="215" y="2"/>
                  </a:lnTo>
                  <a:lnTo>
                    <a:pt x="2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7"/>
            <p:cNvSpPr>
              <a:spLocks/>
            </p:cNvSpPr>
            <p:nvPr/>
          </p:nvSpPr>
          <p:spPr bwMode="auto">
            <a:xfrm>
              <a:off x="1223" y="2149"/>
              <a:ext cx="26" cy="20"/>
            </a:xfrm>
            <a:custGeom>
              <a:avLst/>
              <a:gdLst>
                <a:gd name="T0" fmla="*/ 64 w 294"/>
                <a:gd name="T1" fmla="*/ 0 h 224"/>
                <a:gd name="T2" fmla="*/ 80 w 294"/>
                <a:gd name="T3" fmla="*/ 2 h 224"/>
                <a:gd name="T4" fmla="*/ 96 w 294"/>
                <a:gd name="T5" fmla="*/ 10 h 224"/>
                <a:gd name="T6" fmla="*/ 263 w 294"/>
                <a:gd name="T7" fmla="*/ 105 h 224"/>
                <a:gd name="T8" fmla="*/ 276 w 294"/>
                <a:gd name="T9" fmla="*/ 116 h 224"/>
                <a:gd name="T10" fmla="*/ 286 w 294"/>
                <a:gd name="T11" fmla="*/ 128 h 224"/>
                <a:gd name="T12" fmla="*/ 292 w 294"/>
                <a:gd name="T13" fmla="*/ 144 h 224"/>
                <a:gd name="T14" fmla="*/ 294 w 294"/>
                <a:gd name="T15" fmla="*/ 159 h 224"/>
                <a:gd name="T16" fmla="*/ 292 w 294"/>
                <a:gd name="T17" fmla="*/ 176 h 224"/>
                <a:gd name="T18" fmla="*/ 286 w 294"/>
                <a:gd name="T19" fmla="*/ 192 h 224"/>
                <a:gd name="T20" fmla="*/ 275 w 294"/>
                <a:gd name="T21" fmla="*/ 205 h 224"/>
                <a:gd name="T22" fmla="*/ 262 w 294"/>
                <a:gd name="T23" fmla="*/ 216 h 224"/>
                <a:gd name="T24" fmla="*/ 247 w 294"/>
                <a:gd name="T25" fmla="*/ 221 h 224"/>
                <a:gd name="T26" fmla="*/ 230 w 294"/>
                <a:gd name="T27" fmla="*/ 224 h 224"/>
                <a:gd name="T28" fmla="*/ 214 w 294"/>
                <a:gd name="T29" fmla="*/ 221 h 224"/>
                <a:gd name="T30" fmla="*/ 198 w 294"/>
                <a:gd name="T31" fmla="*/ 215 h 224"/>
                <a:gd name="T32" fmla="*/ 31 w 294"/>
                <a:gd name="T33" fmla="*/ 120 h 224"/>
                <a:gd name="T34" fmla="*/ 19 w 294"/>
                <a:gd name="T35" fmla="*/ 110 h 224"/>
                <a:gd name="T36" fmla="*/ 8 w 294"/>
                <a:gd name="T37" fmla="*/ 96 h 224"/>
                <a:gd name="T38" fmla="*/ 2 w 294"/>
                <a:gd name="T39" fmla="*/ 80 h 224"/>
                <a:gd name="T40" fmla="*/ 0 w 294"/>
                <a:gd name="T41" fmla="*/ 65 h 224"/>
                <a:gd name="T42" fmla="*/ 2 w 294"/>
                <a:gd name="T43" fmla="*/ 48 h 224"/>
                <a:gd name="T44" fmla="*/ 8 w 294"/>
                <a:gd name="T45" fmla="*/ 33 h 224"/>
                <a:gd name="T46" fmla="*/ 19 w 294"/>
                <a:gd name="T47" fmla="*/ 19 h 224"/>
                <a:gd name="T48" fmla="*/ 32 w 294"/>
                <a:gd name="T49" fmla="*/ 9 h 224"/>
                <a:gd name="T50" fmla="*/ 47 w 294"/>
                <a:gd name="T51" fmla="*/ 3 h 224"/>
                <a:gd name="T52" fmla="*/ 64 w 294"/>
                <a:gd name="T5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4">
                  <a:moveTo>
                    <a:pt x="64" y="0"/>
                  </a:moveTo>
                  <a:lnTo>
                    <a:pt x="80" y="2"/>
                  </a:lnTo>
                  <a:lnTo>
                    <a:pt x="96" y="10"/>
                  </a:lnTo>
                  <a:lnTo>
                    <a:pt x="263" y="105"/>
                  </a:lnTo>
                  <a:lnTo>
                    <a:pt x="276" y="116"/>
                  </a:lnTo>
                  <a:lnTo>
                    <a:pt x="286" y="128"/>
                  </a:lnTo>
                  <a:lnTo>
                    <a:pt x="292" y="144"/>
                  </a:lnTo>
                  <a:lnTo>
                    <a:pt x="294" y="159"/>
                  </a:lnTo>
                  <a:lnTo>
                    <a:pt x="292" y="176"/>
                  </a:lnTo>
                  <a:lnTo>
                    <a:pt x="286" y="192"/>
                  </a:lnTo>
                  <a:lnTo>
                    <a:pt x="275" y="205"/>
                  </a:lnTo>
                  <a:lnTo>
                    <a:pt x="262" y="216"/>
                  </a:lnTo>
                  <a:lnTo>
                    <a:pt x="247" y="221"/>
                  </a:lnTo>
                  <a:lnTo>
                    <a:pt x="230" y="224"/>
                  </a:lnTo>
                  <a:lnTo>
                    <a:pt x="214" y="221"/>
                  </a:lnTo>
                  <a:lnTo>
                    <a:pt x="198" y="215"/>
                  </a:lnTo>
                  <a:lnTo>
                    <a:pt x="31" y="120"/>
                  </a:lnTo>
                  <a:lnTo>
                    <a:pt x="19" y="110"/>
                  </a:lnTo>
                  <a:lnTo>
                    <a:pt x="8" y="96"/>
                  </a:lnTo>
                  <a:lnTo>
                    <a:pt x="2" y="80"/>
                  </a:lnTo>
                  <a:lnTo>
                    <a:pt x="0" y="65"/>
                  </a:lnTo>
                  <a:lnTo>
                    <a:pt x="2" y="48"/>
                  </a:lnTo>
                  <a:lnTo>
                    <a:pt x="8" y="33"/>
                  </a:lnTo>
                  <a:lnTo>
                    <a:pt x="19" y="19"/>
                  </a:lnTo>
                  <a:lnTo>
                    <a:pt x="32" y="9"/>
                  </a:lnTo>
                  <a:lnTo>
                    <a:pt x="47" y="3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8"/>
            <p:cNvSpPr>
              <a:spLocks/>
            </p:cNvSpPr>
            <p:nvPr/>
          </p:nvSpPr>
          <p:spPr bwMode="auto">
            <a:xfrm>
              <a:off x="1238" y="2092"/>
              <a:ext cx="29" cy="12"/>
            </a:xfrm>
            <a:custGeom>
              <a:avLst/>
              <a:gdLst>
                <a:gd name="T0" fmla="*/ 64 w 321"/>
                <a:gd name="T1" fmla="*/ 0 h 128"/>
                <a:gd name="T2" fmla="*/ 257 w 321"/>
                <a:gd name="T3" fmla="*/ 0 h 128"/>
                <a:gd name="T4" fmla="*/ 274 w 321"/>
                <a:gd name="T5" fmla="*/ 4 h 128"/>
                <a:gd name="T6" fmla="*/ 290 w 321"/>
                <a:gd name="T7" fmla="*/ 10 h 128"/>
                <a:gd name="T8" fmla="*/ 302 w 321"/>
                <a:gd name="T9" fmla="*/ 19 h 128"/>
                <a:gd name="T10" fmla="*/ 312 w 321"/>
                <a:gd name="T11" fmla="*/ 33 h 128"/>
                <a:gd name="T12" fmla="*/ 319 w 321"/>
                <a:gd name="T13" fmla="*/ 47 h 128"/>
                <a:gd name="T14" fmla="*/ 321 w 321"/>
                <a:gd name="T15" fmla="*/ 65 h 128"/>
                <a:gd name="T16" fmla="*/ 319 w 321"/>
                <a:gd name="T17" fmla="*/ 82 h 128"/>
                <a:gd name="T18" fmla="*/ 312 w 321"/>
                <a:gd name="T19" fmla="*/ 96 h 128"/>
                <a:gd name="T20" fmla="*/ 302 w 321"/>
                <a:gd name="T21" fmla="*/ 110 h 128"/>
                <a:gd name="T22" fmla="*/ 290 w 321"/>
                <a:gd name="T23" fmla="*/ 119 h 128"/>
                <a:gd name="T24" fmla="*/ 274 w 321"/>
                <a:gd name="T25" fmla="*/ 126 h 128"/>
                <a:gd name="T26" fmla="*/ 257 w 321"/>
                <a:gd name="T27" fmla="*/ 128 h 128"/>
                <a:gd name="T28" fmla="*/ 64 w 321"/>
                <a:gd name="T29" fmla="*/ 128 h 128"/>
                <a:gd name="T30" fmla="*/ 48 w 321"/>
                <a:gd name="T31" fmla="*/ 126 h 128"/>
                <a:gd name="T32" fmla="*/ 32 w 321"/>
                <a:gd name="T33" fmla="*/ 119 h 128"/>
                <a:gd name="T34" fmla="*/ 19 w 321"/>
                <a:gd name="T35" fmla="*/ 110 h 128"/>
                <a:gd name="T36" fmla="*/ 9 w 321"/>
                <a:gd name="T37" fmla="*/ 96 h 128"/>
                <a:gd name="T38" fmla="*/ 3 w 321"/>
                <a:gd name="T39" fmla="*/ 82 h 128"/>
                <a:gd name="T40" fmla="*/ 0 w 321"/>
                <a:gd name="T41" fmla="*/ 65 h 128"/>
                <a:gd name="T42" fmla="*/ 3 w 321"/>
                <a:gd name="T43" fmla="*/ 47 h 128"/>
                <a:gd name="T44" fmla="*/ 9 w 321"/>
                <a:gd name="T45" fmla="*/ 33 h 128"/>
                <a:gd name="T46" fmla="*/ 19 w 321"/>
                <a:gd name="T47" fmla="*/ 19 h 128"/>
                <a:gd name="T48" fmla="*/ 32 w 321"/>
                <a:gd name="T49" fmla="*/ 10 h 128"/>
                <a:gd name="T50" fmla="*/ 48 w 321"/>
                <a:gd name="T51" fmla="*/ 4 h 128"/>
                <a:gd name="T52" fmla="*/ 64 w 321"/>
                <a:gd name="T5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1" h="128">
                  <a:moveTo>
                    <a:pt x="64" y="0"/>
                  </a:moveTo>
                  <a:lnTo>
                    <a:pt x="257" y="0"/>
                  </a:lnTo>
                  <a:lnTo>
                    <a:pt x="274" y="4"/>
                  </a:lnTo>
                  <a:lnTo>
                    <a:pt x="290" y="10"/>
                  </a:lnTo>
                  <a:lnTo>
                    <a:pt x="302" y="19"/>
                  </a:lnTo>
                  <a:lnTo>
                    <a:pt x="312" y="33"/>
                  </a:lnTo>
                  <a:lnTo>
                    <a:pt x="319" y="47"/>
                  </a:lnTo>
                  <a:lnTo>
                    <a:pt x="321" y="65"/>
                  </a:lnTo>
                  <a:lnTo>
                    <a:pt x="319" y="82"/>
                  </a:lnTo>
                  <a:lnTo>
                    <a:pt x="312" y="96"/>
                  </a:lnTo>
                  <a:lnTo>
                    <a:pt x="302" y="110"/>
                  </a:lnTo>
                  <a:lnTo>
                    <a:pt x="290" y="119"/>
                  </a:lnTo>
                  <a:lnTo>
                    <a:pt x="274" y="126"/>
                  </a:lnTo>
                  <a:lnTo>
                    <a:pt x="257" y="128"/>
                  </a:lnTo>
                  <a:lnTo>
                    <a:pt x="64" y="128"/>
                  </a:lnTo>
                  <a:lnTo>
                    <a:pt x="48" y="126"/>
                  </a:lnTo>
                  <a:lnTo>
                    <a:pt x="32" y="119"/>
                  </a:lnTo>
                  <a:lnTo>
                    <a:pt x="19" y="110"/>
                  </a:lnTo>
                  <a:lnTo>
                    <a:pt x="9" y="96"/>
                  </a:lnTo>
                  <a:lnTo>
                    <a:pt x="3" y="82"/>
                  </a:lnTo>
                  <a:lnTo>
                    <a:pt x="0" y="65"/>
                  </a:lnTo>
                  <a:lnTo>
                    <a:pt x="3" y="47"/>
                  </a:lnTo>
                  <a:lnTo>
                    <a:pt x="9" y="33"/>
                  </a:lnTo>
                  <a:lnTo>
                    <a:pt x="19" y="19"/>
                  </a:lnTo>
                  <a:lnTo>
                    <a:pt x="32" y="10"/>
                  </a:lnTo>
                  <a:lnTo>
                    <a:pt x="48" y="4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9"/>
            <p:cNvSpPr>
              <a:spLocks/>
            </p:cNvSpPr>
            <p:nvPr/>
          </p:nvSpPr>
          <p:spPr bwMode="auto">
            <a:xfrm>
              <a:off x="1223" y="2027"/>
              <a:ext cx="26" cy="21"/>
            </a:xfrm>
            <a:custGeom>
              <a:avLst/>
              <a:gdLst>
                <a:gd name="T0" fmla="*/ 230 w 294"/>
                <a:gd name="T1" fmla="*/ 0 h 222"/>
                <a:gd name="T2" fmla="*/ 247 w 294"/>
                <a:gd name="T3" fmla="*/ 2 h 222"/>
                <a:gd name="T4" fmla="*/ 262 w 294"/>
                <a:gd name="T5" fmla="*/ 8 h 222"/>
                <a:gd name="T6" fmla="*/ 275 w 294"/>
                <a:gd name="T7" fmla="*/ 18 h 222"/>
                <a:gd name="T8" fmla="*/ 286 w 294"/>
                <a:gd name="T9" fmla="*/ 31 h 222"/>
                <a:gd name="T10" fmla="*/ 292 w 294"/>
                <a:gd name="T11" fmla="*/ 47 h 222"/>
                <a:gd name="T12" fmla="*/ 294 w 294"/>
                <a:gd name="T13" fmla="*/ 63 h 222"/>
                <a:gd name="T14" fmla="*/ 292 w 294"/>
                <a:gd name="T15" fmla="*/ 80 h 222"/>
                <a:gd name="T16" fmla="*/ 286 w 294"/>
                <a:gd name="T17" fmla="*/ 95 h 222"/>
                <a:gd name="T18" fmla="*/ 276 w 294"/>
                <a:gd name="T19" fmla="*/ 108 h 222"/>
                <a:gd name="T20" fmla="*/ 263 w 294"/>
                <a:gd name="T21" fmla="*/ 118 h 222"/>
                <a:gd name="T22" fmla="*/ 96 w 294"/>
                <a:gd name="T23" fmla="*/ 213 h 222"/>
                <a:gd name="T24" fmla="*/ 80 w 294"/>
                <a:gd name="T25" fmla="*/ 220 h 222"/>
                <a:gd name="T26" fmla="*/ 64 w 294"/>
                <a:gd name="T27" fmla="*/ 222 h 222"/>
                <a:gd name="T28" fmla="*/ 48 w 294"/>
                <a:gd name="T29" fmla="*/ 220 h 222"/>
                <a:gd name="T30" fmla="*/ 32 w 294"/>
                <a:gd name="T31" fmla="*/ 214 h 222"/>
                <a:gd name="T32" fmla="*/ 19 w 294"/>
                <a:gd name="T33" fmla="*/ 204 h 222"/>
                <a:gd name="T34" fmla="*/ 8 w 294"/>
                <a:gd name="T35" fmla="*/ 190 h 222"/>
                <a:gd name="T36" fmla="*/ 2 w 294"/>
                <a:gd name="T37" fmla="*/ 175 h 222"/>
                <a:gd name="T38" fmla="*/ 0 w 294"/>
                <a:gd name="T39" fmla="*/ 158 h 222"/>
                <a:gd name="T40" fmla="*/ 2 w 294"/>
                <a:gd name="T41" fmla="*/ 142 h 222"/>
                <a:gd name="T42" fmla="*/ 8 w 294"/>
                <a:gd name="T43" fmla="*/ 127 h 222"/>
                <a:gd name="T44" fmla="*/ 19 w 294"/>
                <a:gd name="T45" fmla="*/ 114 h 222"/>
                <a:gd name="T46" fmla="*/ 31 w 294"/>
                <a:gd name="T47" fmla="*/ 103 h 222"/>
                <a:gd name="T48" fmla="*/ 198 w 294"/>
                <a:gd name="T49" fmla="*/ 8 h 222"/>
                <a:gd name="T50" fmla="*/ 215 w 294"/>
                <a:gd name="T51" fmla="*/ 2 h 222"/>
                <a:gd name="T52" fmla="*/ 230 w 294"/>
                <a:gd name="T53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2">
                  <a:moveTo>
                    <a:pt x="230" y="0"/>
                  </a:moveTo>
                  <a:lnTo>
                    <a:pt x="247" y="2"/>
                  </a:lnTo>
                  <a:lnTo>
                    <a:pt x="262" y="8"/>
                  </a:lnTo>
                  <a:lnTo>
                    <a:pt x="275" y="18"/>
                  </a:lnTo>
                  <a:lnTo>
                    <a:pt x="286" y="31"/>
                  </a:lnTo>
                  <a:lnTo>
                    <a:pt x="292" y="47"/>
                  </a:lnTo>
                  <a:lnTo>
                    <a:pt x="294" y="63"/>
                  </a:lnTo>
                  <a:lnTo>
                    <a:pt x="292" y="80"/>
                  </a:lnTo>
                  <a:lnTo>
                    <a:pt x="286" y="95"/>
                  </a:lnTo>
                  <a:lnTo>
                    <a:pt x="276" y="108"/>
                  </a:lnTo>
                  <a:lnTo>
                    <a:pt x="263" y="118"/>
                  </a:lnTo>
                  <a:lnTo>
                    <a:pt x="96" y="213"/>
                  </a:lnTo>
                  <a:lnTo>
                    <a:pt x="80" y="220"/>
                  </a:lnTo>
                  <a:lnTo>
                    <a:pt x="64" y="222"/>
                  </a:lnTo>
                  <a:lnTo>
                    <a:pt x="48" y="220"/>
                  </a:lnTo>
                  <a:lnTo>
                    <a:pt x="32" y="214"/>
                  </a:lnTo>
                  <a:lnTo>
                    <a:pt x="19" y="204"/>
                  </a:lnTo>
                  <a:lnTo>
                    <a:pt x="8" y="190"/>
                  </a:lnTo>
                  <a:lnTo>
                    <a:pt x="2" y="175"/>
                  </a:lnTo>
                  <a:lnTo>
                    <a:pt x="0" y="158"/>
                  </a:lnTo>
                  <a:lnTo>
                    <a:pt x="2" y="142"/>
                  </a:lnTo>
                  <a:lnTo>
                    <a:pt x="8" y="127"/>
                  </a:lnTo>
                  <a:lnTo>
                    <a:pt x="19" y="114"/>
                  </a:lnTo>
                  <a:lnTo>
                    <a:pt x="31" y="103"/>
                  </a:lnTo>
                  <a:lnTo>
                    <a:pt x="198" y="8"/>
                  </a:lnTo>
                  <a:lnTo>
                    <a:pt x="215" y="2"/>
                  </a:lnTo>
                  <a:lnTo>
                    <a:pt x="2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0"/>
            <p:cNvSpPr>
              <a:spLocks/>
            </p:cNvSpPr>
            <p:nvPr/>
          </p:nvSpPr>
          <p:spPr bwMode="auto">
            <a:xfrm>
              <a:off x="1181" y="1980"/>
              <a:ext cx="20" cy="26"/>
            </a:xfrm>
            <a:custGeom>
              <a:avLst/>
              <a:gdLst>
                <a:gd name="T0" fmla="*/ 159 w 224"/>
                <a:gd name="T1" fmla="*/ 0 h 292"/>
                <a:gd name="T2" fmla="*/ 176 w 224"/>
                <a:gd name="T3" fmla="*/ 2 h 292"/>
                <a:gd name="T4" fmla="*/ 192 w 224"/>
                <a:gd name="T5" fmla="*/ 9 h 292"/>
                <a:gd name="T6" fmla="*/ 205 w 224"/>
                <a:gd name="T7" fmla="*/ 19 h 292"/>
                <a:gd name="T8" fmla="*/ 216 w 224"/>
                <a:gd name="T9" fmla="*/ 32 h 292"/>
                <a:gd name="T10" fmla="*/ 222 w 224"/>
                <a:gd name="T11" fmla="*/ 48 h 292"/>
                <a:gd name="T12" fmla="*/ 224 w 224"/>
                <a:gd name="T13" fmla="*/ 63 h 292"/>
                <a:gd name="T14" fmla="*/ 222 w 224"/>
                <a:gd name="T15" fmla="*/ 80 h 292"/>
                <a:gd name="T16" fmla="*/ 216 w 224"/>
                <a:gd name="T17" fmla="*/ 95 h 292"/>
                <a:gd name="T18" fmla="*/ 119 w 224"/>
                <a:gd name="T19" fmla="*/ 261 h 292"/>
                <a:gd name="T20" fmla="*/ 109 w 224"/>
                <a:gd name="T21" fmla="*/ 274 h 292"/>
                <a:gd name="T22" fmla="*/ 95 w 224"/>
                <a:gd name="T23" fmla="*/ 285 h 292"/>
                <a:gd name="T24" fmla="*/ 81 w 224"/>
                <a:gd name="T25" fmla="*/ 290 h 292"/>
                <a:gd name="T26" fmla="*/ 64 w 224"/>
                <a:gd name="T27" fmla="*/ 292 h 292"/>
                <a:gd name="T28" fmla="*/ 48 w 224"/>
                <a:gd name="T29" fmla="*/ 290 h 292"/>
                <a:gd name="T30" fmla="*/ 32 w 224"/>
                <a:gd name="T31" fmla="*/ 284 h 292"/>
                <a:gd name="T32" fmla="*/ 18 w 224"/>
                <a:gd name="T33" fmla="*/ 273 h 292"/>
                <a:gd name="T34" fmla="*/ 8 w 224"/>
                <a:gd name="T35" fmla="*/ 261 h 292"/>
                <a:gd name="T36" fmla="*/ 2 w 224"/>
                <a:gd name="T37" fmla="*/ 245 h 292"/>
                <a:gd name="T38" fmla="*/ 0 w 224"/>
                <a:gd name="T39" fmla="*/ 230 h 292"/>
                <a:gd name="T40" fmla="*/ 2 w 224"/>
                <a:gd name="T41" fmla="*/ 213 h 292"/>
                <a:gd name="T42" fmla="*/ 8 w 224"/>
                <a:gd name="T43" fmla="*/ 197 h 292"/>
                <a:gd name="T44" fmla="*/ 105 w 224"/>
                <a:gd name="T45" fmla="*/ 32 h 292"/>
                <a:gd name="T46" fmla="*/ 115 w 224"/>
                <a:gd name="T47" fmla="*/ 18 h 292"/>
                <a:gd name="T48" fmla="*/ 129 w 224"/>
                <a:gd name="T49" fmla="*/ 8 h 292"/>
                <a:gd name="T50" fmla="*/ 144 w 224"/>
                <a:gd name="T51" fmla="*/ 2 h 292"/>
                <a:gd name="T52" fmla="*/ 159 w 224"/>
                <a:gd name="T53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4" h="292">
                  <a:moveTo>
                    <a:pt x="159" y="0"/>
                  </a:moveTo>
                  <a:lnTo>
                    <a:pt x="176" y="2"/>
                  </a:lnTo>
                  <a:lnTo>
                    <a:pt x="192" y="9"/>
                  </a:lnTo>
                  <a:lnTo>
                    <a:pt x="205" y="19"/>
                  </a:lnTo>
                  <a:lnTo>
                    <a:pt x="216" y="32"/>
                  </a:lnTo>
                  <a:lnTo>
                    <a:pt x="222" y="48"/>
                  </a:lnTo>
                  <a:lnTo>
                    <a:pt x="224" y="63"/>
                  </a:lnTo>
                  <a:lnTo>
                    <a:pt x="222" y="80"/>
                  </a:lnTo>
                  <a:lnTo>
                    <a:pt x="216" y="95"/>
                  </a:lnTo>
                  <a:lnTo>
                    <a:pt x="119" y="261"/>
                  </a:lnTo>
                  <a:lnTo>
                    <a:pt x="109" y="274"/>
                  </a:lnTo>
                  <a:lnTo>
                    <a:pt x="95" y="285"/>
                  </a:lnTo>
                  <a:lnTo>
                    <a:pt x="81" y="290"/>
                  </a:lnTo>
                  <a:lnTo>
                    <a:pt x="64" y="292"/>
                  </a:lnTo>
                  <a:lnTo>
                    <a:pt x="48" y="290"/>
                  </a:lnTo>
                  <a:lnTo>
                    <a:pt x="32" y="284"/>
                  </a:lnTo>
                  <a:lnTo>
                    <a:pt x="18" y="273"/>
                  </a:lnTo>
                  <a:lnTo>
                    <a:pt x="8" y="261"/>
                  </a:lnTo>
                  <a:lnTo>
                    <a:pt x="2" y="245"/>
                  </a:lnTo>
                  <a:lnTo>
                    <a:pt x="0" y="230"/>
                  </a:lnTo>
                  <a:lnTo>
                    <a:pt x="2" y="213"/>
                  </a:lnTo>
                  <a:lnTo>
                    <a:pt x="8" y="197"/>
                  </a:lnTo>
                  <a:lnTo>
                    <a:pt x="105" y="32"/>
                  </a:lnTo>
                  <a:lnTo>
                    <a:pt x="115" y="18"/>
                  </a:lnTo>
                  <a:lnTo>
                    <a:pt x="129" y="8"/>
                  </a:lnTo>
                  <a:lnTo>
                    <a:pt x="144" y="2"/>
                  </a:lnTo>
                  <a:lnTo>
                    <a:pt x="1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1"/>
            <p:cNvSpPr>
              <a:spLocks/>
            </p:cNvSpPr>
            <p:nvPr/>
          </p:nvSpPr>
          <p:spPr bwMode="auto">
            <a:xfrm>
              <a:off x="1116" y="2050"/>
              <a:ext cx="28" cy="90"/>
            </a:xfrm>
            <a:custGeom>
              <a:avLst/>
              <a:gdLst>
                <a:gd name="T0" fmla="*/ 154 w 308"/>
                <a:gd name="T1" fmla="*/ 0 h 991"/>
                <a:gd name="T2" fmla="*/ 186 w 308"/>
                <a:gd name="T3" fmla="*/ 2 h 991"/>
                <a:gd name="T4" fmla="*/ 213 w 308"/>
                <a:gd name="T5" fmla="*/ 8 h 991"/>
                <a:gd name="T6" fmla="*/ 238 w 308"/>
                <a:gd name="T7" fmla="*/ 17 h 991"/>
                <a:gd name="T8" fmla="*/ 259 w 308"/>
                <a:gd name="T9" fmla="*/ 30 h 991"/>
                <a:gd name="T10" fmla="*/ 277 w 308"/>
                <a:gd name="T11" fmla="*/ 47 h 991"/>
                <a:gd name="T12" fmla="*/ 291 w 308"/>
                <a:gd name="T13" fmla="*/ 67 h 991"/>
                <a:gd name="T14" fmla="*/ 301 w 308"/>
                <a:gd name="T15" fmla="*/ 91 h 991"/>
                <a:gd name="T16" fmla="*/ 306 w 308"/>
                <a:gd name="T17" fmla="*/ 119 h 991"/>
                <a:gd name="T18" fmla="*/ 308 w 308"/>
                <a:gd name="T19" fmla="*/ 150 h 991"/>
                <a:gd name="T20" fmla="*/ 308 w 308"/>
                <a:gd name="T21" fmla="*/ 375 h 991"/>
                <a:gd name="T22" fmla="*/ 307 w 308"/>
                <a:gd name="T23" fmla="*/ 405 h 991"/>
                <a:gd name="T24" fmla="*/ 304 w 308"/>
                <a:gd name="T25" fmla="*/ 435 h 991"/>
                <a:gd name="T26" fmla="*/ 301 w 308"/>
                <a:gd name="T27" fmla="*/ 466 h 991"/>
                <a:gd name="T28" fmla="*/ 240 w 308"/>
                <a:gd name="T29" fmla="*/ 920 h 991"/>
                <a:gd name="T30" fmla="*/ 236 w 308"/>
                <a:gd name="T31" fmla="*/ 942 h 991"/>
                <a:gd name="T32" fmla="*/ 229 w 308"/>
                <a:gd name="T33" fmla="*/ 959 h 991"/>
                <a:gd name="T34" fmla="*/ 219 w 308"/>
                <a:gd name="T35" fmla="*/ 972 h 991"/>
                <a:gd name="T36" fmla="*/ 207 w 308"/>
                <a:gd name="T37" fmla="*/ 981 h 991"/>
                <a:gd name="T38" fmla="*/ 192 w 308"/>
                <a:gd name="T39" fmla="*/ 987 h 991"/>
                <a:gd name="T40" fmla="*/ 174 w 308"/>
                <a:gd name="T41" fmla="*/ 990 h 991"/>
                <a:gd name="T42" fmla="*/ 154 w 308"/>
                <a:gd name="T43" fmla="*/ 991 h 991"/>
                <a:gd name="T44" fmla="*/ 135 w 308"/>
                <a:gd name="T45" fmla="*/ 990 h 991"/>
                <a:gd name="T46" fmla="*/ 117 w 308"/>
                <a:gd name="T47" fmla="*/ 987 h 991"/>
                <a:gd name="T48" fmla="*/ 102 w 308"/>
                <a:gd name="T49" fmla="*/ 981 h 991"/>
                <a:gd name="T50" fmla="*/ 90 w 308"/>
                <a:gd name="T51" fmla="*/ 972 h 991"/>
                <a:gd name="T52" fmla="*/ 80 w 308"/>
                <a:gd name="T53" fmla="*/ 959 h 991"/>
                <a:gd name="T54" fmla="*/ 73 w 308"/>
                <a:gd name="T55" fmla="*/ 942 h 991"/>
                <a:gd name="T56" fmla="*/ 69 w 308"/>
                <a:gd name="T57" fmla="*/ 920 h 991"/>
                <a:gd name="T58" fmla="*/ 8 w 308"/>
                <a:gd name="T59" fmla="*/ 466 h 991"/>
                <a:gd name="T60" fmla="*/ 5 w 308"/>
                <a:gd name="T61" fmla="*/ 435 h 991"/>
                <a:gd name="T62" fmla="*/ 2 w 308"/>
                <a:gd name="T63" fmla="*/ 405 h 991"/>
                <a:gd name="T64" fmla="*/ 0 w 308"/>
                <a:gd name="T65" fmla="*/ 375 h 991"/>
                <a:gd name="T66" fmla="*/ 0 w 308"/>
                <a:gd name="T67" fmla="*/ 150 h 991"/>
                <a:gd name="T68" fmla="*/ 3 w 308"/>
                <a:gd name="T69" fmla="*/ 119 h 991"/>
                <a:gd name="T70" fmla="*/ 8 w 308"/>
                <a:gd name="T71" fmla="*/ 91 h 991"/>
                <a:gd name="T72" fmla="*/ 18 w 308"/>
                <a:gd name="T73" fmla="*/ 67 h 991"/>
                <a:gd name="T74" fmla="*/ 32 w 308"/>
                <a:gd name="T75" fmla="*/ 47 h 991"/>
                <a:gd name="T76" fmla="*/ 50 w 308"/>
                <a:gd name="T77" fmla="*/ 30 h 991"/>
                <a:gd name="T78" fmla="*/ 71 w 308"/>
                <a:gd name="T79" fmla="*/ 17 h 991"/>
                <a:gd name="T80" fmla="*/ 96 w 308"/>
                <a:gd name="T81" fmla="*/ 8 h 991"/>
                <a:gd name="T82" fmla="*/ 123 w 308"/>
                <a:gd name="T83" fmla="*/ 2 h 991"/>
                <a:gd name="T84" fmla="*/ 154 w 308"/>
                <a:gd name="T85" fmla="*/ 0 h 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08" h="991">
                  <a:moveTo>
                    <a:pt x="154" y="0"/>
                  </a:moveTo>
                  <a:lnTo>
                    <a:pt x="186" y="2"/>
                  </a:lnTo>
                  <a:lnTo>
                    <a:pt x="213" y="8"/>
                  </a:lnTo>
                  <a:lnTo>
                    <a:pt x="238" y="17"/>
                  </a:lnTo>
                  <a:lnTo>
                    <a:pt x="259" y="30"/>
                  </a:lnTo>
                  <a:lnTo>
                    <a:pt x="277" y="47"/>
                  </a:lnTo>
                  <a:lnTo>
                    <a:pt x="291" y="67"/>
                  </a:lnTo>
                  <a:lnTo>
                    <a:pt x="301" y="91"/>
                  </a:lnTo>
                  <a:lnTo>
                    <a:pt x="306" y="119"/>
                  </a:lnTo>
                  <a:lnTo>
                    <a:pt x="308" y="150"/>
                  </a:lnTo>
                  <a:lnTo>
                    <a:pt x="308" y="375"/>
                  </a:lnTo>
                  <a:lnTo>
                    <a:pt x="307" y="405"/>
                  </a:lnTo>
                  <a:lnTo>
                    <a:pt x="304" y="435"/>
                  </a:lnTo>
                  <a:lnTo>
                    <a:pt x="301" y="466"/>
                  </a:lnTo>
                  <a:lnTo>
                    <a:pt x="240" y="920"/>
                  </a:lnTo>
                  <a:lnTo>
                    <a:pt x="236" y="942"/>
                  </a:lnTo>
                  <a:lnTo>
                    <a:pt x="229" y="959"/>
                  </a:lnTo>
                  <a:lnTo>
                    <a:pt x="219" y="972"/>
                  </a:lnTo>
                  <a:lnTo>
                    <a:pt x="207" y="981"/>
                  </a:lnTo>
                  <a:lnTo>
                    <a:pt x="192" y="987"/>
                  </a:lnTo>
                  <a:lnTo>
                    <a:pt x="174" y="990"/>
                  </a:lnTo>
                  <a:lnTo>
                    <a:pt x="154" y="991"/>
                  </a:lnTo>
                  <a:lnTo>
                    <a:pt x="135" y="990"/>
                  </a:lnTo>
                  <a:lnTo>
                    <a:pt x="117" y="987"/>
                  </a:lnTo>
                  <a:lnTo>
                    <a:pt x="102" y="981"/>
                  </a:lnTo>
                  <a:lnTo>
                    <a:pt x="90" y="972"/>
                  </a:lnTo>
                  <a:lnTo>
                    <a:pt x="80" y="959"/>
                  </a:lnTo>
                  <a:lnTo>
                    <a:pt x="73" y="942"/>
                  </a:lnTo>
                  <a:lnTo>
                    <a:pt x="69" y="920"/>
                  </a:lnTo>
                  <a:lnTo>
                    <a:pt x="8" y="466"/>
                  </a:lnTo>
                  <a:lnTo>
                    <a:pt x="5" y="435"/>
                  </a:lnTo>
                  <a:lnTo>
                    <a:pt x="2" y="405"/>
                  </a:lnTo>
                  <a:lnTo>
                    <a:pt x="0" y="375"/>
                  </a:lnTo>
                  <a:lnTo>
                    <a:pt x="0" y="150"/>
                  </a:lnTo>
                  <a:lnTo>
                    <a:pt x="3" y="119"/>
                  </a:lnTo>
                  <a:lnTo>
                    <a:pt x="8" y="91"/>
                  </a:lnTo>
                  <a:lnTo>
                    <a:pt x="18" y="67"/>
                  </a:lnTo>
                  <a:lnTo>
                    <a:pt x="32" y="47"/>
                  </a:lnTo>
                  <a:lnTo>
                    <a:pt x="50" y="30"/>
                  </a:lnTo>
                  <a:lnTo>
                    <a:pt x="71" y="17"/>
                  </a:lnTo>
                  <a:lnTo>
                    <a:pt x="96" y="8"/>
                  </a:lnTo>
                  <a:lnTo>
                    <a:pt x="123" y="2"/>
                  </a:lnTo>
                  <a:lnTo>
                    <a:pt x="1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2"/>
            <p:cNvSpPr>
              <a:spLocks/>
            </p:cNvSpPr>
            <p:nvPr/>
          </p:nvSpPr>
          <p:spPr bwMode="auto">
            <a:xfrm>
              <a:off x="1115" y="2151"/>
              <a:ext cx="30" cy="29"/>
            </a:xfrm>
            <a:custGeom>
              <a:avLst/>
              <a:gdLst>
                <a:gd name="T0" fmla="*/ 160 w 321"/>
                <a:gd name="T1" fmla="*/ 0 h 319"/>
                <a:gd name="T2" fmla="*/ 193 w 321"/>
                <a:gd name="T3" fmla="*/ 4 h 319"/>
                <a:gd name="T4" fmla="*/ 222 w 321"/>
                <a:gd name="T5" fmla="*/ 14 h 319"/>
                <a:gd name="T6" fmla="*/ 250 w 321"/>
                <a:gd name="T7" fmla="*/ 28 h 319"/>
                <a:gd name="T8" fmla="*/ 274 w 321"/>
                <a:gd name="T9" fmla="*/ 47 h 319"/>
                <a:gd name="T10" fmla="*/ 294 w 321"/>
                <a:gd name="T11" fmla="*/ 71 h 319"/>
                <a:gd name="T12" fmla="*/ 308 w 321"/>
                <a:gd name="T13" fmla="*/ 98 h 319"/>
                <a:gd name="T14" fmla="*/ 318 w 321"/>
                <a:gd name="T15" fmla="*/ 128 h 319"/>
                <a:gd name="T16" fmla="*/ 321 w 321"/>
                <a:gd name="T17" fmla="*/ 159 h 319"/>
                <a:gd name="T18" fmla="*/ 318 w 321"/>
                <a:gd name="T19" fmla="*/ 192 h 319"/>
                <a:gd name="T20" fmla="*/ 308 w 321"/>
                <a:gd name="T21" fmla="*/ 222 h 319"/>
                <a:gd name="T22" fmla="*/ 294 w 321"/>
                <a:gd name="T23" fmla="*/ 249 h 319"/>
                <a:gd name="T24" fmla="*/ 274 w 321"/>
                <a:gd name="T25" fmla="*/ 272 h 319"/>
                <a:gd name="T26" fmla="*/ 250 w 321"/>
                <a:gd name="T27" fmla="*/ 291 h 319"/>
                <a:gd name="T28" fmla="*/ 222 w 321"/>
                <a:gd name="T29" fmla="*/ 306 h 319"/>
                <a:gd name="T30" fmla="*/ 193 w 321"/>
                <a:gd name="T31" fmla="*/ 315 h 319"/>
                <a:gd name="T32" fmla="*/ 160 w 321"/>
                <a:gd name="T33" fmla="*/ 319 h 319"/>
                <a:gd name="T34" fmla="*/ 128 w 321"/>
                <a:gd name="T35" fmla="*/ 315 h 319"/>
                <a:gd name="T36" fmla="*/ 99 w 321"/>
                <a:gd name="T37" fmla="*/ 306 h 319"/>
                <a:gd name="T38" fmla="*/ 71 w 321"/>
                <a:gd name="T39" fmla="*/ 291 h 319"/>
                <a:gd name="T40" fmla="*/ 47 w 321"/>
                <a:gd name="T41" fmla="*/ 272 h 319"/>
                <a:gd name="T42" fmla="*/ 27 w 321"/>
                <a:gd name="T43" fmla="*/ 249 h 319"/>
                <a:gd name="T44" fmla="*/ 13 w 321"/>
                <a:gd name="T45" fmla="*/ 222 h 319"/>
                <a:gd name="T46" fmla="*/ 3 w 321"/>
                <a:gd name="T47" fmla="*/ 192 h 319"/>
                <a:gd name="T48" fmla="*/ 0 w 321"/>
                <a:gd name="T49" fmla="*/ 159 h 319"/>
                <a:gd name="T50" fmla="*/ 3 w 321"/>
                <a:gd name="T51" fmla="*/ 128 h 319"/>
                <a:gd name="T52" fmla="*/ 13 w 321"/>
                <a:gd name="T53" fmla="*/ 98 h 319"/>
                <a:gd name="T54" fmla="*/ 27 w 321"/>
                <a:gd name="T55" fmla="*/ 71 h 319"/>
                <a:gd name="T56" fmla="*/ 47 w 321"/>
                <a:gd name="T57" fmla="*/ 47 h 319"/>
                <a:gd name="T58" fmla="*/ 71 w 321"/>
                <a:gd name="T59" fmla="*/ 28 h 319"/>
                <a:gd name="T60" fmla="*/ 99 w 321"/>
                <a:gd name="T61" fmla="*/ 14 h 319"/>
                <a:gd name="T62" fmla="*/ 128 w 321"/>
                <a:gd name="T63" fmla="*/ 4 h 319"/>
                <a:gd name="T64" fmla="*/ 160 w 321"/>
                <a:gd name="T65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1" h="319">
                  <a:moveTo>
                    <a:pt x="160" y="0"/>
                  </a:moveTo>
                  <a:lnTo>
                    <a:pt x="193" y="4"/>
                  </a:lnTo>
                  <a:lnTo>
                    <a:pt x="222" y="14"/>
                  </a:lnTo>
                  <a:lnTo>
                    <a:pt x="250" y="28"/>
                  </a:lnTo>
                  <a:lnTo>
                    <a:pt x="274" y="47"/>
                  </a:lnTo>
                  <a:lnTo>
                    <a:pt x="294" y="71"/>
                  </a:lnTo>
                  <a:lnTo>
                    <a:pt x="308" y="98"/>
                  </a:lnTo>
                  <a:lnTo>
                    <a:pt x="318" y="128"/>
                  </a:lnTo>
                  <a:lnTo>
                    <a:pt x="321" y="159"/>
                  </a:lnTo>
                  <a:lnTo>
                    <a:pt x="318" y="192"/>
                  </a:lnTo>
                  <a:lnTo>
                    <a:pt x="308" y="222"/>
                  </a:lnTo>
                  <a:lnTo>
                    <a:pt x="294" y="249"/>
                  </a:lnTo>
                  <a:lnTo>
                    <a:pt x="274" y="272"/>
                  </a:lnTo>
                  <a:lnTo>
                    <a:pt x="250" y="291"/>
                  </a:lnTo>
                  <a:lnTo>
                    <a:pt x="222" y="306"/>
                  </a:lnTo>
                  <a:lnTo>
                    <a:pt x="193" y="315"/>
                  </a:lnTo>
                  <a:lnTo>
                    <a:pt x="160" y="319"/>
                  </a:lnTo>
                  <a:lnTo>
                    <a:pt x="128" y="315"/>
                  </a:lnTo>
                  <a:lnTo>
                    <a:pt x="99" y="306"/>
                  </a:lnTo>
                  <a:lnTo>
                    <a:pt x="71" y="291"/>
                  </a:lnTo>
                  <a:lnTo>
                    <a:pt x="47" y="272"/>
                  </a:lnTo>
                  <a:lnTo>
                    <a:pt x="27" y="249"/>
                  </a:lnTo>
                  <a:lnTo>
                    <a:pt x="13" y="222"/>
                  </a:lnTo>
                  <a:lnTo>
                    <a:pt x="3" y="192"/>
                  </a:lnTo>
                  <a:lnTo>
                    <a:pt x="0" y="159"/>
                  </a:lnTo>
                  <a:lnTo>
                    <a:pt x="3" y="128"/>
                  </a:lnTo>
                  <a:lnTo>
                    <a:pt x="13" y="98"/>
                  </a:lnTo>
                  <a:lnTo>
                    <a:pt x="27" y="71"/>
                  </a:lnTo>
                  <a:lnTo>
                    <a:pt x="47" y="47"/>
                  </a:lnTo>
                  <a:lnTo>
                    <a:pt x="71" y="28"/>
                  </a:lnTo>
                  <a:lnTo>
                    <a:pt x="99" y="14"/>
                  </a:lnTo>
                  <a:lnTo>
                    <a:pt x="128" y="4"/>
                  </a:lnTo>
                  <a:lnTo>
                    <a:pt x="1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5" name="Group 9"/>
          <p:cNvGrpSpPr>
            <a:grpSpLocks noChangeAspect="1"/>
          </p:cNvGrpSpPr>
          <p:nvPr/>
        </p:nvGrpSpPr>
        <p:grpSpPr bwMode="auto">
          <a:xfrm>
            <a:off x="4321027" y="3357419"/>
            <a:ext cx="354684" cy="283169"/>
            <a:chOff x="993" y="1962"/>
            <a:chExt cx="274" cy="218"/>
          </a:xfrm>
          <a:solidFill>
            <a:schemeClr val="bg1"/>
          </a:solidFill>
        </p:grpSpPr>
        <p:sp>
          <p:nvSpPr>
            <p:cNvPr id="37" name="Freeform 12"/>
            <p:cNvSpPr>
              <a:spLocks/>
            </p:cNvSpPr>
            <p:nvPr/>
          </p:nvSpPr>
          <p:spPr bwMode="auto">
            <a:xfrm>
              <a:off x="1124" y="1962"/>
              <a:ext cx="12" cy="29"/>
            </a:xfrm>
            <a:custGeom>
              <a:avLst/>
              <a:gdLst>
                <a:gd name="T0" fmla="*/ 63 w 127"/>
                <a:gd name="T1" fmla="*/ 0 h 318"/>
                <a:gd name="T2" fmla="*/ 63 w 127"/>
                <a:gd name="T3" fmla="*/ 0 h 318"/>
                <a:gd name="T4" fmla="*/ 80 w 127"/>
                <a:gd name="T5" fmla="*/ 2 h 318"/>
                <a:gd name="T6" fmla="*/ 96 w 127"/>
                <a:gd name="T7" fmla="*/ 9 h 318"/>
                <a:gd name="T8" fmla="*/ 109 w 127"/>
                <a:gd name="T9" fmla="*/ 19 h 318"/>
                <a:gd name="T10" fmla="*/ 119 w 127"/>
                <a:gd name="T11" fmla="*/ 32 h 318"/>
                <a:gd name="T12" fmla="*/ 125 w 127"/>
                <a:gd name="T13" fmla="*/ 47 h 318"/>
                <a:gd name="T14" fmla="*/ 127 w 127"/>
                <a:gd name="T15" fmla="*/ 64 h 318"/>
                <a:gd name="T16" fmla="*/ 127 w 127"/>
                <a:gd name="T17" fmla="*/ 254 h 318"/>
                <a:gd name="T18" fmla="*/ 125 w 127"/>
                <a:gd name="T19" fmla="*/ 272 h 318"/>
                <a:gd name="T20" fmla="*/ 119 w 127"/>
                <a:gd name="T21" fmla="*/ 286 h 318"/>
                <a:gd name="T22" fmla="*/ 109 w 127"/>
                <a:gd name="T23" fmla="*/ 300 h 318"/>
                <a:gd name="T24" fmla="*/ 96 w 127"/>
                <a:gd name="T25" fmla="*/ 309 h 318"/>
                <a:gd name="T26" fmla="*/ 80 w 127"/>
                <a:gd name="T27" fmla="*/ 315 h 318"/>
                <a:gd name="T28" fmla="*/ 63 w 127"/>
                <a:gd name="T29" fmla="*/ 318 h 318"/>
                <a:gd name="T30" fmla="*/ 47 w 127"/>
                <a:gd name="T31" fmla="*/ 315 h 318"/>
                <a:gd name="T32" fmla="*/ 31 w 127"/>
                <a:gd name="T33" fmla="*/ 309 h 318"/>
                <a:gd name="T34" fmla="*/ 18 w 127"/>
                <a:gd name="T35" fmla="*/ 300 h 318"/>
                <a:gd name="T36" fmla="*/ 8 w 127"/>
                <a:gd name="T37" fmla="*/ 286 h 318"/>
                <a:gd name="T38" fmla="*/ 2 w 127"/>
                <a:gd name="T39" fmla="*/ 272 h 318"/>
                <a:gd name="T40" fmla="*/ 0 w 127"/>
                <a:gd name="T41" fmla="*/ 254 h 318"/>
                <a:gd name="T42" fmla="*/ 0 w 127"/>
                <a:gd name="T43" fmla="*/ 64 h 318"/>
                <a:gd name="T44" fmla="*/ 2 w 127"/>
                <a:gd name="T45" fmla="*/ 47 h 318"/>
                <a:gd name="T46" fmla="*/ 8 w 127"/>
                <a:gd name="T47" fmla="*/ 32 h 318"/>
                <a:gd name="T48" fmla="*/ 18 w 127"/>
                <a:gd name="T49" fmla="*/ 19 h 318"/>
                <a:gd name="T50" fmla="*/ 31 w 127"/>
                <a:gd name="T51" fmla="*/ 9 h 318"/>
                <a:gd name="T52" fmla="*/ 47 w 127"/>
                <a:gd name="T53" fmla="*/ 2 h 318"/>
                <a:gd name="T54" fmla="*/ 63 w 127"/>
                <a:gd name="T55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7" h="318">
                  <a:moveTo>
                    <a:pt x="63" y="0"/>
                  </a:moveTo>
                  <a:lnTo>
                    <a:pt x="63" y="0"/>
                  </a:lnTo>
                  <a:lnTo>
                    <a:pt x="80" y="2"/>
                  </a:lnTo>
                  <a:lnTo>
                    <a:pt x="96" y="9"/>
                  </a:lnTo>
                  <a:lnTo>
                    <a:pt x="109" y="19"/>
                  </a:lnTo>
                  <a:lnTo>
                    <a:pt x="119" y="32"/>
                  </a:lnTo>
                  <a:lnTo>
                    <a:pt x="125" y="47"/>
                  </a:lnTo>
                  <a:lnTo>
                    <a:pt x="127" y="64"/>
                  </a:lnTo>
                  <a:lnTo>
                    <a:pt x="127" y="254"/>
                  </a:lnTo>
                  <a:lnTo>
                    <a:pt x="125" y="272"/>
                  </a:lnTo>
                  <a:lnTo>
                    <a:pt x="119" y="286"/>
                  </a:lnTo>
                  <a:lnTo>
                    <a:pt x="109" y="300"/>
                  </a:lnTo>
                  <a:lnTo>
                    <a:pt x="96" y="309"/>
                  </a:lnTo>
                  <a:lnTo>
                    <a:pt x="80" y="315"/>
                  </a:lnTo>
                  <a:lnTo>
                    <a:pt x="63" y="318"/>
                  </a:lnTo>
                  <a:lnTo>
                    <a:pt x="47" y="315"/>
                  </a:lnTo>
                  <a:lnTo>
                    <a:pt x="31" y="309"/>
                  </a:lnTo>
                  <a:lnTo>
                    <a:pt x="18" y="300"/>
                  </a:lnTo>
                  <a:lnTo>
                    <a:pt x="8" y="286"/>
                  </a:lnTo>
                  <a:lnTo>
                    <a:pt x="2" y="272"/>
                  </a:lnTo>
                  <a:lnTo>
                    <a:pt x="0" y="254"/>
                  </a:lnTo>
                  <a:lnTo>
                    <a:pt x="0" y="64"/>
                  </a:lnTo>
                  <a:lnTo>
                    <a:pt x="2" y="47"/>
                  </a:lnTo>
                  <a:lnTo>
                    <a:pt x="8" y="32"/>
                  </a:lnTo>
                  <a:lnTo>
                    <a:pt x="18" y="19"/>
                  </a:lnTo>
                  <a:lnTo>
                    <a:pt x="31" y="9"/>
                  </a:lnTo>
                  <a:lnTo>
                    <a:pt x="47" y="2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3"/>
            <p:cNvSpPr>
              <a:spLocks/>
            </p:cNvSpPr>
            <p:nvPr/>
          </p:nvSpPr>
          <p:spPr bwMode="auto">
            <a:xfrm>
              <a:off x="1059" y="1980"/>
              <a:ext cx="20" cy="26"/>
            </a:xfrm>
            <a:custGeom>
              <a:avLst/>
              <a:gdLst>
                <a:gd name="T0" fmla="*/ 64 w 224"/>
                <a:gd name="T1" fmla="*/ 0 h 293"/>
                <a:gd name="T2" fmla="*/ 80 w 224"/>
                <a:gd name="T3" fmla="*/ 2 h 293"/>
                <a:gd name="T4" fmla="*/ 95 w 224"/>
                <a:gd name="T5" fmla="*/ 8 h 293"/>
                <a:gd name="T6" fmla="*/ 109 w 224"/>
                <a:gd name="T7" fmla="*/ 18 h 293"/>
                <a:gd name="T8" fmla="*/ 119 w 224"/>
                <a:gd name="T9" fmla="*/ 32 h 293"/>
                <a:gd name="T10" fmla="*/ 216 w 224"/>
                <a:gd name="T11" fmla="*/ 197 h 293"/>
                <a:gd name="T12" fmla="*/ 222 w 224"/>
                <a:gd name="T13" fmla="*/ 213 h 293"/>
                <a:gd name="T14" fmla="*/ 224 w 224"/>
                <a:gd name="T15" fmla="*/ 230 h 293"/>
                <a:gd name="T16" fmla="*/ 222 w 224"/>
                <a:gd name="T17" fmla="*/ 245 h 293"/>
                <a:gd name="T18" fmla="*/ 216 w 224"/>
                <a:gd name="T19" fmla="*/ 261 h 293"/>
                <a:gd name="T20" fmla="*/ 206 w 224"/>
                <a:gd name="T21" fmla="*/ 274 h 293"/>
                <a:gd name="T22" fmla="*/ 193 w 224"/>
                <a:gd name="T23" fmla="*/ 285 h 293"/>
                <a:gd name="T24" fmla="*/ 177 w 224"/>
                <a:gd name="T25" fmla="*/ 291 h 293"/>
                <a:gd name="T26" fmla="*/ 160 w 224"/>
                <a:gd name="T27" fmla="*/ 293 h 293"/>
                <a:gd name="T28" fmla="*/ 143 w 224"/>
                <a:gd name="T29" fmla="*/ 291 h 293"/>
                <a:gd name="T30" fmla="*/ 129 w 224"/>
                <a:gd name="T31" fmla="*/ 285 h 293"/>
                <a:gd name="T32" fmla="*/ 115 w 224"/>
                <a:gd name="T33" fmla="*/ 274 h 293"/>
                <a:gd name="T34" fmla="*/ 105 w 224"/>
                <a:gd name="T35" fmla="*/ 261 h 293"/>
                <a:gd name="T36" fmla="*/ 8 w 224"/>
                <a:gd name="T37" fmla="*/ 95 h 293"/>
                <a:gd name="T38" fmla="*/ 2 w 224"/>
                <a:gd name="T39" fmla="*/ 80 h 293"/>
                <a:gd name="T40" fmla="*/ 0 w 224"/>
                <a:gd name="T41" fmla="*/ 63 h 293"/>
                <a:gd name="T42" fmla="*/ 2 w 224"/>
                <a:gd name="T43" fmla="*/ 48 h 293"/>
                <a:gd name="T44" fmla="*/ 8 w 224"/>
                <a:gd name="T45" fmla="*/ 32 h 293"/>
                <a:gd name="T46" fmla="*/ 19 w 224"/>
                <a:gd name="T47" fmla="*/ 19 h 293"/>
                <a:gd name="T48" fmla="*/ 31 w 224"/>
                <a:gd name="T49" fmla="*/ 9 h 293"/>
                <a:gd name="T50" fmla="*/ 48 w 224"/>
                <a:gd name="T51" fmla="*/ 2 h 293"/>
                <a:gd name="T52" fmla="*/ 64 w 224"/>
                <a:gd name="T53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4" h="293">
                  <a:moveTo>
                    <a:pt x="64" y="0"/>
                  </a:moveTo>
                  <a:lnTo>
                    <a:pt x="80" y="2"/>
                  </a:lnTo>
                  <a:lnTo>
                    <a:pt x="95" y="8"/>
                  </a:lnTo>
                  <a:lnTo>
                    <a:pt x="109" y="18"/>
                  </a:lnTo>
                  <a:lnTo>
                    <a:pt x="119" y="32"/>
                  </a:lnTo>
                  <a:lnTo>
                    <a:pt x="216" y="197"/>
                  </a:lnTo>
                  <a:lnTo>
                    <a:pt x="222" y="213"/>
                  </a:lnTo>
                  <a:lnTo>
                    <a:pt x="224" y="230"/>
                  </a:lnTo>
                  <a:lnTo>
                    <a:pt x="222" y="245"/>
                  </a:lnTo>
                  <a:lnTo>
                    <a:pt x="216" y="261"/>
                  </a:lnTo>
                  <a:lnTo>
                    <a:pt x="206" y="274"/>
                  </a:lnTo>
                  <a:lnTo>
                    <a:pt x="193" y="285"/>
                  </a:lnTo>
                  <a:lnTo>
                    <a:pt x="177" y="291"/>
                  </a:lnTo>
                  <a:lnTo>
                    <a:pt x="160" y="293"/>
                  </a:lnTo>
                  <a:lnTo>
                    <a:pt x="143" y="291"/>
                  </a:lnTo>
                  <a:lnTo>
                    <a:pt x="129" y="285"/>
                  </a:lnTo>
                  <a:lnTo>
                    <a:pt x="115" y="274"/>
                  </a:lnTo>
                  <a:lnTo>
                    <a:pt x="105" y="261"/>
                  </a:lnTo>
                  <a:lnTo>
                    <a:pt x="8" y="95"/>
                  </a:lnTo>
                  <a:lnTo>
                    <a:pt x="2" y="80"/>
                  </a:lnTo>
                  <a:lnTo>
                    <a:pt x="0" y="63"/>
                  </a:lnTo>
                  <a:lnTo>
                    <a:pt x="2" y="48"/>
                  </a:lnTo>
                  <a:lnTo>
                    <a:pt x="8" y="32"/>
                  </a:lnTo>
                  <a:lnTo>
                    <a:pt x="19" y="19"/>
                  </a:lnTo>
                  <a:lnTo>
                    <a:pt x="31" y="9"/>
                  </a:lnTo>
                  <a:lnTo>
                    <a:pt x="48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4"/>
            <p:cNvSpPr>
              <a:spLocks/>
            </p:cNvSpPr>
            <p:nvPr/>
          </p:nvSpPr>
          <p:spPr bwMode="auto">
            <a:xfrm>
              <a:off x="1011" y="2027"/>
              <a:ext cx="26" cy="21"/>
            </a:xfrm>
            <a:custGeom>
              <a:avLst/>
              <a:gdLst>
                <a:gd name="T0" fmla="*/ 64 w 294"/>
                <a:gd name="T1" fmla="*/ 0 h 222"/>
                <a:gd name="T2" fmla="*/ 79 w 294"/>
                <a:gd name="T3" fmla="*/ 2 h 222"/>
                <a:gd name="T4" fmla="*/ 96 w 294"/>
                <a:gd name="T5" fmla="*/ 8 h 222"/>
                <a:gd name="T6" fmla="*/ 263 w 294"/>
                <a:gd name="T7" fmla="*/ 103 h 222"/>
                <a:gd name="T8" fmla="*/ 276 w 294"/>
                <a:gd name="T9" fmla="*/ 114 h 222"/>
                <a:gd name="T10" fmla="*/ 286 w 294"/>
                <a:gd name="T11" fmla="*/ 127 h 222"/>
                <a:gd name="T12" fmla="*/ 292 w 294"/>
                <a:gd name="T13" fmla="*/ 142 h 222"/>
                <a:gd name="T14" fmla="*/ 294 w 294"/>
                <a:gd name="T15" fmla="*/ 158 h 222"/>
                <a:gd name="T16" fmla="*/ 292 w 294"/>
                <a:gd name="T17" fmla="*/ 175 h 222"/>
                <a:gd name="T18" fmla="*/ 286 w 294"/>
                <a:gd name="T19" fmla="*/ 190 h 222"/>
                <a:gd name="T20" fmla="*/ 275 w 294"/>
                <a:gd name="T21" fmla="*/ 204 h 222"/>
                <a:gd name="T22" fmla="*/ 262 w 294"/>
                <a:gd name="T23" fmla="*/ 214 h 222"/>
                <a:gd name="T24" fmla="*/ 246 w 294"/>
                <a:gd name="T25" fmla="*/ 220 h 222"/>
                <a:gd name="T26" fmla="*/ 230 w 294"/>
                <a:gd name="T27" fmla="*/ 222 h 222"/>
                <a:gd name="T28" fmla="*/ 213 w 294"/>
                <a:gd name="T29" fmla="*/ 220 h 222"/>
                <a:gd name="T30" fmla="*/ 198 w 294"/>
                <a:gd name="T31" fmla="*/ 213 h 222"/>
                <a:gd name="T32" fmla="*/ 31 w 294"/>
                <a:gd name="T33" fmla="*/ 118 h 222"/>
                <a:gd name="T34" fmla="*/ 18 w 294"/>
                <a:gd name="T35" fmla="*/ 108 h 222"/>
                <a:gd name="T36" fmla="*/ 8 w 294"/>
                <a:gd name="T37" fmla="*/ 95 h 222"/>
                <a:gd name="T38" fmla="*/ 2 w 294"/>
                <a:gd name="T39" fmla="*/ 80 h 222"/>
                <a:gd name="T40" fmla="*/ 0 w 294"/>
                <a:gd name="T41" fmla="*/ 63 h 222"/>
                <a:gd name="T42" fmla="*/ 2 w 294"/>
                <a:gd name="T43" fmla="*/ 47 h 222"/>
                <a:gd name="T44" fmla="*/ 8 w 294"/>
                <a:gd name="T45" fmla="*/ 31 h 222"/>
                <a:gd name="T46" fmla="*/ 19 w 294"/>
                <a:gd name="T47" fmla="*/ 18 h 222"/>
                <a:gd name="T48" fmla="*/ 32 w 294"/>
                <a:gd name="T49" fmla="*/ 8 h 222"/>
                <a:gd name="T50" fmla="*/ 47 w 294"/>
                <a:gd name="T51" fmla="*/ 2 h 222"/>
                <a:gd name="T52" fmla="*/ 64 w 294"/>
                <a:gd name="T53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2">
                  <a:moveTo>
                    <a:pt x="64" y="0"/>
                  </a:moveTo>
                  <a:lnTo>
                    <a:pt x="79" y="2"/>
                  </a:lnTo>
                  <a:lnTo>
                    <a:pt x="96" y="8"/>
                  </a:lnTo>
                  <a:lnTo>
                    <a:pt x="263" y="103"/>
                  </a:lnTo>
                  <a:lnTo>
                    <a:pt x="276" y="114"/>
                  </a:lnTo>
                  <a:lnTo>
                    <a:pt x="286" y="127"/>
                  </a:lnTo>
                  <a:lnTo>
                    <a:pt x="292" y="142"/>
                  </a:lnTo>
                  <a:lnTo>
                    <a:pt x="294" y="158"/>
                  </a:lnTo>
                  <a:lnTo>
                    <a:pt x="292" y="175"/>
                  </a:lnTo>
                  <a:lnTo>
                    <a:pt x="286" y="190"/>
                  </a:lnTo>
                  <a:lnTo>
                    <a:pt x="275" y="204"/>
                  </a:lnTo>
                  <a:lnTo>
                    <a:pt x="262" y="214"/>
                  </a:lnTo>
                  <a:lnTo>
                    <a:pt x="246" y="220"/>
                  </a:lnTo>
                  <a:lnTo>
                    <a:pt x="230" y="222"/>
                  </a:lnTo>
                  <a:lnTo>
                    <a:pt x="213" y="220"/>
                  </a:lnTo>
                  <a:lnTo>
                    <a:pt x="198" y="213"/>
                  </a:lnTo>
                  <a:lnTo>
                    <a:pt x="31" y="118"/>
                  </a:lnTo>
                  <a:lnTo>
                    <a:pt x="18" y="108"/>
                  </a:lnTo>
                  <a:lnTo>
                    <a:pt x="8" y="95"/>
                  </a:lnTo>
                  <a:lnTo>
                    <a:pt x="2" y="80"/>
                  </a:lnTo>
                  <a:lnTo>
                    <a:pt x="0" y="63"/>
                  </a:lnTo>
                  <a:lnTo>
                    <a:pt x="2" y="47"/>
                  </a:lnTo>
                  <a:lnTo>
                    <a:pt x="8" y="31"/>
                  </a:lnTo>
                  <a:lnTo>
                    <a:pt x="19" y="18"/>
                  </a:lnTo>
                  <a:lnTo>
                    <a:pt x="32" y="8"/>
                  </a:lnTo>
                  <a:lnTo>
                    <a:pt x="47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5"/>
            <p:cNvSpPr>
              <a:spLocks/>
            </p:cNvSpPr>
            <p:nvPr/>
          </p:nvSpPr>
          <p:spPr bwMode="auto">
            <a:xfrm>
              <a:off x="993" y="2092"/>
              <a:ext cx="29" cy="12"/>
            </a:xfrm>
            <a:custGeom>
              <a:avLst/>
              <a:gdLst>
                <a:gd name="T0" fmla="*/ 64 w 321"/>
                <a:gd name="T1" fmla="*/ 0 h 128"/>
                <a:gd name="T2" fmla="*/ 257 w 321"/>
                <a:gd name="T3" fmla="*/ 0 h 128"/>
                <a:gd name="T4" fmla="*/ 273 w 321"/>
                <a:gd name="T5" fmla="*/ 4 h 128"/>
                <a:gd name="T6" fmla="*/ 289 w 321"/>
                <a:gd name="T7" fmla="*/ 10 h 128"/>
                <a:gd name="T8" fmla="*/ 302 w 321"/>
                <a:gd name="T9" fmla="*/ 19 h 128"/>
                <a:gd name="T10" fmla="*/ 312 w 321"/>
                <a:gd name="T11" fmla="*/ 33 h 128"/>
                <a:gd name="T12" fmla="*/ 318 w 321"/>
                <a:gd name="T13" fmla="*/ 47 h 128"/>
                <a:gd name="T14" fmla="*/ 321 w 321"/>
                <a:gd name="T15" fmla="*/ 65 h 128"/>
                <a:gd name="T16" fmla="*/ 318 w 321"/>
                <a:gd name="T17" fmla="*/ 82 h 128"/>
                <a:gd name="T18" fmla="*/ 312 w 321"/>
                <a:gd name="T19" fmla="*/ 96 h 128"/>
                <a:gd name="T20" fmla="*/ 302 w 321"/>
                <a:gd name="T21" fmla="*/ 110 h 128"/>
                <a:gd name="T22" fmla="*/ 289 w 321"/>
                <a:gd name="T23" fmla="*/ 119 h 128"/>
                <a:gd name="T24" fmla="*/ 273 w 321"/>
                <a:gd name="T25" fmla="*/ 126 h 128"/>
                <a:gd name="T26" fmla="*/ 257 w 321"/>
                <a:gd name="T27" fmla="*/ 128 h 128"/>
                <a:gd name="T28" fmla="*/ 64 w 321"/>
                <a:gd name="T29" fmla="*/ 128 h 128"/>
                <a:gd name="T30" fmla="*/ 47 w 321"/>
                <a:gd name="T31" fmla="*/ 126 h 128"/>
                <a:gd name="T32" fmla="*/ 32 w 321"/>
                <a:gd name="T33" fmla="*/ 119 h 128"/>
                <a:gd name="T34" fmla="*/ 19 w 321"/>
                <a:gd name="T35" fmla="*/ 110 h 128"/>
                <a:gd name="T36" fmla="*/ 9 w 321"/>
                <a:gd name="T37" fmla="*/ 96 h 128"/>
                <a:gd name="T38" fmla="*/ 2 w 321"/>
                <a:gd name="T39" fmla="*/ 82 h 128"/>
                <a:gd name="T40" fmla="*/ 0 w 321"/>
                <a:gd name="T41" fmla="*/ 65 h 128"/>
                <a:gd name="T42" fmla="*/ 2 w 321"/>
                <a:gd name="T43" fmla="*/ 47 h 128"/>
                <a:gd name="T44" fmla="*/ 9 w 321"/>
                <a:gd name="T45" fmla="*/ 33 h 128"/>
                <a:gd name="T46" fmla="*/ 19 w 321"/>
                <a:gd name="T47" fmla="*/ 19 h 128"/>
                <a:gd name="T48" fmla="*/ 32 w 321"/>
                <a:gd name="T49" fmla="*/ 10 h 128"/>
                <a:gd name="T50" fmla="*/ 47 w 321"/>
                <a:gd name="T51" fmla="*/ 4 h 128"/>
                <a:gd name="T52" fmla="*/ 64 w 321"/>
                <a:gd name="T5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1" h="128">
                  <a:moveTo>
                    <a:pt x="64" y="0"/>
                  </a:moveTo>
                  <a:lnTo>
                    <a:pt x="257" y="0"/>
                  </a:lnTo>
                  <a:lnTo>
                    <a:pt x="273" y="4"/>
                  </a:lnTo>
                  <a:lnTo>
                    <a:pt x="289" y="10"/>
                  </a:lnTo>
                  <a:lnTo>
                    <a:pt x="302" y="19"/>
                  </a:lnTo>
                  <a:lnTo>
                    <a:pt x="312" y="33"/>
                  </a:lnTo>
                  <a:lnTo>
                    <a:pt x="318" y="47"/>
                  </a:lnTo>
                  <a:lnTo>
                    <a:pt x="321" y="65"/>
                  </a:lnTo>
                  <a:lnTo>
                    <a:pt x="318" y="82"/>
                  </a:lnTo>
                  <a:lnTo>
                    <a:pt x="312" y="96"/>
                  </a:lnTo>
                  <a:lnTo>
                    <a:pt x="302" y="110"/>
                  </a:lnTo>
                  <a:lnTo>
                    <a:pt x="289" y="119"/>
                  </a:lnTo>
                  <a:lnTo>
                    <a:pt x="273" y="126"/>
                  </a:lnTo>
                  <a:lnTo>
                    <a:pt x="257" y="128"/>
                  </a:lnTo>
                  <a:lnTo>
                    <a:pt x="64" y="128"/>
                  </a:lnTo>
                  <a:lnTo>
                    <a:pt x="47" y="126"/>
                  </a:lnTo>
                  <a:lnTo>
                    <a:pt x="32" y="119"/>
                  </a:lnTo>
                  <a:lnTo>
                    <a:pt x="19" y="110"/>
                  </a:lnTo>
                  <a:lnTo>
                    <a:pt x="9" y="96"/>
                  </a:lnTo>
                  <a:lnTo>
                    <a:pt x="2" y="82"/>
                  </a:lnTo>
                  <a:lnTo>
                    <a:pt x="0" y="65"/>
                  </a:lnTo>
                  <a:lnTo>
                    <a:pt x="2" y="47"/>
                  </a:lnTo>
                  <a:lnTo>
                    <a:pt x="9" y="33"/>
                  </a:lnTo>
                  <a:lnTo>
                    <a:pt x="19" y="19"/>
                  </a:lnTo>
                  <a:lnTo>
                    <a:pt x="32" y="10"/>
                  </a:lnTo>
                  <a:lnTo>
                    <a:pt x="47" y="4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6"/>
            <p:cNvSpPr>
              <a:spLocks/>
            </p:cNvSpPr>
            <p:nvPr/>
          </p:nvSpPr>
          <p:spPr bwMode="auto">
            <a:xfrm>
              <a:off x="1011" y="2149"/>
              <a:ext cx="26" cy="20"/>
            </a:xfrm>
            <a:custGeom>
              <a:avLst/>
              <a:gdLst>
                <a:gd name="T0" fmla="*/ 230 w 294"/>
                <a:gd name="T1" fmla="*/ 0 h 224"/>
                <a:gd name="T2" fmla="*/ 247 w 294"/>
                <a:gd name="T3" fmla="*/ 3 h 224"/>
                <a:gd name="T4" fmla="*/ 262 w 294"/>
                <a:gd name="T5" fmla="*/ 9 h 224"/>
                <a:gd name="T6" fmla="*/ 275 w 294"/>
                <a:gd name="T7" fmla="*/ 19 h 224"/>
                <a:gd name="T8" fmla="*/ 286 w 294"/>
                <a:gd name="T9" fmla="*/ 33 h 224"/>
                <a:gd name="T10" fmla="*/ 292 w 294"/>
                <a:gd name="T11" fmla="*/ 48 h 224"/>
                <a:gd name="T12" fmla="*/ 294 w 294"/>
                <a:gd name="T13" fmla="*/ 65 h 224"/>
                <a:gd name="T14" fmla="*/ 292 w 294"/>
                <a:gd name="T15" fmla="*/ 80 h 224"/>
                <a:gd name="T16" fmla="*/ 286 w 294"/>
                <a:gd name="T17" fmla="*/ 96 h 224"/>
                <a:gd name="T18" fmla="*/ 275 w 294"/>
                <a:gd name="T19" fmla="*/ 110 h 224"/>
                <a:gd name="T20" fmla="*/ 263 w 294"/>
                <a:gd name="T21" fmla="*/ 120 h 224"/>
                <a:gd name="T22" fmla="*/ 96 w 294"/>
                <a:gd name="T23" fmla="*/ 215 h 224"/>
                <a:gd name="T24" fmla="*/ 80 w 294"/>
                <a:gd name="T25" fmla="*/ 221 h 224"/>
                <a:gd name="T26" fmla="*/ 64 w 294"/>
                <a:gd name="T27" fmla="*/ 224 h 224"/>
                <a:gd name="T28" fmla="*/ 47 w 294"/>
                <a:gd name="T29" fmla="*/ 221 h 224"/>
                <a:gd name="T30" fmla="*/ 32 w 294"/>
                <a:gd name="T31" fmla="*/ 216 h 224"/>
                <a:gd name="T32" fmla="*/ 19 w 294"/>
                <a:gd name="T33" fmla="*/ 205 h 224"/>
                <a:gd name="T34" fmla="*/ 8 w 294"/>
                <a:gd name="T35" fmla="*/ 192 h 224"/>
                <a:gd name="T36" fmla="*/ 2 w 294"/>
                <a:gd name="T37" fmla="*/ 176 h 224"/>
                <a:gd name="T38" fmla="*/ 0 w 294"/>
                <a:gd name="T39" fmla="*/ 159 h 224"/>
                <a:gd name="T40" fmla="*/ 2 w 294"/>
                <a:gd name="T41" fmla="*/ 144 h 224"/>
                <a:gd name="T42" fmla="*/ 8 w 294"/>
                <a:gd name="T43" fmla="*/ 128 h 224"/>
                <a:gd name="T44" fmla="*/ 18 w 294"/>
                <a:gd name="T45" fmla="*/ 116 h 224"/>
                <a:gd name="T46" fmla="*/ 31 w 294"/>
                <a:gd name="T47" fmla="*/ 105 h 224"/>
                <a:gd name="T48" fmla="*/ 198 w 294"/>
                <a:gd name="T49" fmla="*/ 10 h 224"/>
                <a:gd name="T50" fmla="*/ 215 w 294"/>
                <a:gd name="T51" fmla="*/ 2 h 224"/>
                <a:gd name="T52" fmla="*/ 230 w 294"/>
                <a:gd name="T5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4">
                  <a:moveTo>
                    <a:pt x="230" y="0"/>
                  </a:moveTo>
                  <a:lnTo>
                    <a:pt x="247" y="3"/>
                  </a:lnTo>
                  <a:lnTo>
                    <a:pt x="262" y="9"/>
                  </a:lnTo>
                  <a:lnTo>
                    <a:pt x="275" y="19"/>
                  </a:lnTo>
                  <a:lnTo>
                    <a:pt x="286" y="33"/>
                  </a:lnTo>
                  <a:lnTo>
                    <a:pt x="292" y="48"/>
                  </a:lnTo>
                  <a:lnTo>
                    <a:pt x="294" y="65"/>
                  </a:lnTo>
                  <a:lnTo>
                    <a:pt x="292" y="80"/>
                  </a:lnTo>
                  <a:lnTo>
                    <a:pt x="286" y="96"/>
                  </a:lnTo>
                  <a:lnTo>
                    <a:pt x="275" y="110"/>
                  </a:lnTo>
                  <a:lnTo>
                    <a:pt x="263" y="120"/>
                  </a:lnTo>
                  <a:lnTo>
                    <a:pt x="96" y="215"/>
                  </a:lnTo>
                  <a:lnTo>
                    <a:pt x="80" y="221"/>
                  </a:lnTo>
                  <a:lnTo>
                    <a:pt x="64" y="224"/>
                  </a:lnTo>
                  <a:lnTo>
                    <a:pt x="47" y="221"/>
                  </a:lnTo>
                  <a:lnTo>
                    <a:pt x="32" y="216"/>
                  </a:lnTo>
                  <a:lnTo>
                    <a:pt x="19" y="205"/>
                  </a:lnTo>
                  <a:lnTo>
                    <a:pt x="8" y="192"/>
                  </a:lnTo>
                  <a:lnTo>
                    <a:pt x="2" y="176"/>
                  </a:lnTo>
                  <a:lnTo>
                    <a:pt x="0" y="159"/>
                  </a:lnTo>
                  <a:lnTo>
                    <a:pt x="2" y="144"/>
                  </a:lnTo>
                  <a:lnTo>
                    <a:pt x="8" y="128"/>
                  </a:lnTo>
                  <a:lnTo>
                    <a:pt x="18" y="116"/>
                  </a:lnTo>
                  <a:lnTo>
                    <a:pt x="31" y="105"/>
                  </a:lnTo>
                  <a:lnTo>
                    <a:pt x="198" y="10"/>
                  </a:lnTo>
                  <a:lnTo>
                    <a:pt x="215" y="2"/>
                  </a:lnTo>
                  <a:lnTo>
                    <a:pt x="2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7"/>
            <p:cNvSpPr>
              <a:spLocks/>
            </p:cNvSpPr>
            <p:nvPr/>
          </p:nvSpPr>
          <p:spPr bwMode="auto">
            <a:xfrm>
              <a:off x="1223" y="2149"/>
              <a:ext cx="26" cy="20"/>
            </a:xfrm>
            <a:custGeom>
              <a:avLst/>
              <a:gdLst>
                <a:gd name="T0" fmla="*/ 64 w 294"/>
                <a:gd name="T1" fmla="*/ 0 h 224"/>
                <a:gd name="T2" fmla="*/ 80 w 294"/>
                <a:gd name="T3" fmla="*/ 2 h 224"/>
                <a:gd name="T4" fmla="*/ 96 w 294"/>
                <a:gd name="T5" fmla="*/ 10 h 224"/>
                <a:gd name="T6" fmla="*/ 263 w 294"/>
                <a:gd name="T7" fmla="*/ 105 h 224"/>
                <a:gd name="T8" fmla="*/ 276 w 294"/>
                <a:gd name="T9" fmla="*/ 116 h 224"/>
                <a:gd name="T10" fmla="*/ 286 w 294"/>
                <a:gd name="T11" fmla="*/ 128 h 224"/>
                <a:gd name="T12" fmla="*/ 292 w 294"/>
                <a:gd name="T13" fmla="*/ 144 h 224"/>
                <a:gd name="T14" fmla="*/ 294 w 294"/>
                <a:gd name="T15" fmla="*/ 159 h 224"/>
                <a:gd name="T16" fmla="*/ 292 w 294"/>
                <a:gd name="T17" fmla="*/ 176 h 224"/>
                <a:gd name="T18" fmla="*/ 286 w 294"/>
                <a:gd name="T19" fmla="*/ 192 h 224"/>
                <a:gd name="T20" fmla="*/ 275 w 294"/>
                <a:gd name="T21" fmla="*/ 205 h 224"/>
                <a:gd name="T22" fmla="*/ 262 w 294"/>
                <a:gd name="T23" fmla="*/ 216 h 224"/>
                <a:gd name="T24" fmla="*/ 247 w 294"/>
                <a:gd name="T25" fmla="*/ 221 h 224"/>
                <a:gd name="T26" fmla="*/ 230 w 294"/>
                <a:gd name="T27" fmla="*/ 224 h 224"/>
                <a:gd name="T28" fmla="*/ 214 w 294"/>
                <a:gd name="T29" fmla="*/ 221 h 224"/>
                <a:gd name="T30" fmla="*/ 198 w 294"/>
                <a:gd name="T31" fmla="*/ 215 h 224"/>
                <a:gd name="T32" fmla="*/ 31 w 294"/>
                <a:gd name="T33" fmla="*/ 120 h 224"/>
                <a:gd name="T34" fmla="*/ 19 w 294"/>
                <a:gd name="T35" fmla="*/ 110 h 224"/>
                <a:gd name="T36" fmla="*/ 8 w 294"/>
                <a:gd name="T37" fmla="*/ 96 h 224"/>
                <a:gd name="T38" fmla="*/ 2 w 294"/>
                <a:gd name="T39" fmla="*/ 80 h 224"/>
                <a:gd name="T40" fmla="*/ 0 w 294"/>
                <a:gd name="T41" fmla="*/ 65 h 224"/>
                <a:gd name="T42" fmla="*/ 2 w 294"/>
                <a:gd name="T43" fmla="*/ 48 h 224"/>
                <a:gd name="T44" fmla="*/ 8 w 294"/>
                <a:gd name="T45" fmla="*/ 33 h 224"/>
                <a:gd name="T46" fmla="*/ 19 w 294"/>
                <a:gd name="T47" fmla="*/ 19 h 224"/>
                <a:gd name="T48" fmla="*/ 32 w 294"/>
                <a:gd name="T49" fmla="*/ 9 h 224"/>
                <a:gd name="T50" fmla="*/ 47 w 294"/>
                <a:gd name="T51" fmla="*/ 3 h 224"/>
                <a:gd name="T52" fmla="*/ 64 w 294"/>
                <a:gd name="T5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4">
                  <a:moveTo>
                    <a:pt x="64" y="0"/>
                  </a:moveTo>
                  <a:lnTo>
                    <a:pt x="80" y="2"/>
                  </a:lnTo>
                  <a:lnTo>
                    <a:pt x="96" y="10"/>
                  </a:lnTo>
                  <a:lnTo>
                    <a:pt x="263" y="105"/>
                  </a:lnTo>
                  <a:lnTo>
                    <a:pt x="276" y="116"/>
                  </a:lnTo>
                  <a:lnTo>
                    <a:pt x="286" y="128"/>
                  </a:lnTo>
                  <a:lnTo>
                    <a:pt x="292" y="144"/>
                  </a:lnTo>
                  <a:lnTo>
                    <a:pt x="294" y="159"/>
                  </a:lnTo>
                  <a:lnTo>
                    <a:pt x="292" y="176"/>
                  </a:lnTo>
                  <a:lnTo>
                    <a:pt x="286" y="192"/>
                  </a:lnTo>
                  <a:lnTo>
                    <a:pt x="275" y="205"/>
                  </a:lnTo>
                  <a:lnTo>
                    <a:pt x="262" y="216"/>
                  </a:lnTo>
                  <a:lnTo>
                    <a:pt x="247" y="221"/>
                  </a:lnTo>
                  <a:lnTo>
                    <a:pt x="230" y="224"/>
                  </a:lnTo>
                  <a:lnTo>
                    <a:pt x="214" y="221"/>
                  </a:lnTo>
                  <a:lnTo>
                    <a:pt x="198" y="215"/>
                  </a:lnTo>
                  <a:lnTo>
                    <a:pt x="31" y="120"/>
                  </a:lnTo>
                  <a:lnTo>
                    <a:pt x="19" y="110"/>
                  </a:lnTo>
                  <a:lnTo>
                    <a:pt x="8" y="96"/>
                  </a:lnTo>
                  <a:lnTo>
                    <a:pt x="2" y="80"/>
                  </a:lnTo>
                  <a:lnTo>
                    <a:pt x="0" y="65"/>
                  </a:lnTo>
                  <a:lnTo>
                    <a:pt x="2" y="48"/>
                  </a:lnTo>
                  <a:lnTo>
                    <a:pt x="8" y="33"/>
                  </a:lnTo>
                  <a:lnTo>
                    <a:pt x="19" y="19"/>
                  </a:lnTo>
                  <a:lnTo>
                    <a:pt x="32" y="9"/>
                  </a:lnTo>
                  <a:lnTo>
                    <a:pt x="47" y="3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8"/>
            <p:cNvSpPr>
              <a:spLocks/>
            </p:cNvSpPr>
            <p:nvPr/>
          </p:nvSpPr>
          <p:spPr bwMode="auto">
            <a:xfrm>
              <a:off x="1238" y="2092"/>
              <a:ext cx="29" cy="12"/>
            </a:xfrm>
            <a:custGeom>
              <a:avLst/>
              <a:gdLst>
                <a:gd name="T0" fmla="*/ 64 w 321"/>
                <a:gd name="T1" fmla="*/ 0 h 128"/>
                <a:gd name="T2" fmla="*/ 257 w 321"/>
                <a:gd name="T3" fmla="*/ 0 h 128"/>
                <a:gd name="T4" fmla="*/ 274 w 321"/>
                <a:gd name="T5" fmla="*/ 4 h 128"/>
                <a:gd name="T6" fmla="*/ 290 w 321"/>
                <a:gd name="T7" fmla="*/ 10 h 128"/>
                <a:gd name="T8" fmla="*/ 302 w 321"/>
                <a:gd name="T9" fmla="*/ 19 h 128"/>
                <a:gd name="T10" fmla="*/ 312 w 321"/>
                <a:gd name="T11" fmla="*/ 33 h 128"/>
                <a:gd name="T12" fmla="*/ 319 w 321"/>
                <a:gd name="T13" fmla="*/ 47 h 128"/>
                <a:gd name="T14" fmla="*/ 321 w 321"/>
                <a:gd name="T15" fmla="*/ 65 h 128"/>
                <a:gd name="T16" fmla="*/ 319 w 321"/>
                <a:gd name="T17" fmla="*/ 82 h 128"/>
                <a:gd name="T18" fmla="*/ 312 w 321"/>
                <a:gd name="T19" fmla="*/ 96 h 128"/>
                <a:gd name="T20" fmla="*/ 302 w 321"/>
                <a:gd name="T21" fmla="*/ 110 h 128"/>
                <a:gd name="T22" fmla="*/ 290 w 321"/>
                <a:gd name="T23" fmla="*/ 119 h 128"/>
                <a:gd name="T24" fmla="*/ 274 w 321"/>
                <a:gd name="T25" fmla="*/ 126 h 128"/>
                <a:gd name="T26" fmla="*/ 257 w 321"/>
                <a:gd name="T27" fmla="*/ 128 h 128"/>
                <a:gd name="T28" fmla="*/ 64 w 321"/>
                <a:gd name="T29" fmla="*/ 128 h 128"/>
                <a:gd name="T30" fmla="*/ 48 w 321"/>
                <a:gd name="T31" fmla="*/ 126 h 128"/>
                <a:gd name="T32" fmla="*/ 32 w 321"/>
                <a:gd name="T33" fmla="*/ 119 h 128"/>
                <a:gd name="T34" fmla="*/ 19 w 321"/>
                <a:gd name="T35" fmla="*/ 110 h 128"/>
                <a:gd name="T36" fmla="*/ 9 w 321"/>
                <a:gd name="T37" fmla="*/ 96 h 128"/>
                <a:gd name="T38" fmla="*/ 3 w 321"/>
                <a:gd name="T39" fmla="*/ 82 h 128"/>
                <a:gd name="T40" fmla="*/ 0 w 321"/>
                <a:gd name="T41" fmla="*/ 65 h 128"/>
                <a:gd name="T42" fmla="*/ 3 w 321"/>
                <a:gd name="T43" fmla="*/ 47 h 128"/>
                <a:gd name="T44" fmla="*/ 9 w 321"/>
                <a:gd name="T45" fmla="*/ 33 h 128"/>
                <a:gd name="T46" fmla="*/ 19 w 321"/>
                <a:gd name="T47" fmla="*/ 19 h 128"/>
                <a:gd name="T48" fmla="*/ 32 w 321"/>
                <a:gd name="T49" fmla="*/ 10 h 128"/>
                <a:gd name="T50" fmla="*/ 48 w 321"/>
                <a:gd name="T51" fmla="*/ 4 h 128"/>
                <a:gd name="T52" fmla="*/ 64 w 321"/>
                <a:gd name="T5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1" h="128">
                  <a:moveTo>
                    <a:pt x="64" y="0"/>
                  </a:moveTo>
                  <a:lnTo>
                    <a:pt x="257" y="0"/>
                  </a:lnTo>
                  <a:lnTo>
                    <a:pt x="274" y="4"/>
                  </a:lnTo>
                  <a:lnTo>
                    <a:pt x="290" y="10"/>
                  </a:lnTo>
                  <a:lnTo>
                    <a:pt x="302" y="19"/>
                  </a:lnTo>
                  <a:lnTo>
                    <a:pt x="312" y="33"/>
                  </a:lnTo>
                  <a:lnTo>
                    <a:pt x="319" y="47"/>
                  </a:lnTo>
                  <a:lnTo>
                    <a:pt x="321" y="65"/>
                  </a:lnTo>
                  <a:lnTo>
                    <a:pt x="319" y="82"/>
                  </a:lnTo>
                  <a:lnTo>
                    <a:pt x="312" y="96"/>
                  </a:lnTo>
                  <a:lnTo>
                    <a:pt x="302" y="110"/>
                  </a:lnTo>
                  <a:lnTo>
                    <a:pt x="290" y="119"/>
                  </a:lnTo>
                  <a:lnTo>
                    <a:pt x="274" y="126"/>
                  </a:lnTo>
                  <a:lnTo>
                    <a:pt x="257" y="128"/>
                  </a:lnTo>
                  <a:lnTo>
                    <a:pt x="64" y="128"/>
                  </a:lnTo>
                  <a:lnTo>
                    <a:pt x="48" y="126"/>
                  </a:lnTo>
                  <a:lnTo>
                    <a:pt x="32" y="119"/>
                  </a:lnTo>
                  <a:lnTo>
                    <a:pt x="19" y="110"/>
                  </a:lnTo>
                  <a:lnTo>
                    <a:pt x="9" y="96"/>
                  </a:lnTo>
                  <a:lnTo>
                    <a:pt x="3" y="82"/>
                  </a:lnTo>
                  <a:lnTo>
                    <a:pt x="0" y="65"/>
                  </a:lnTo>
                  <a:lnTo>
                    <a:pt x="3" y="47"/>
                  </a:lnTo>
                  <a:lnTo>
                    <a:pt x="9" y="33"/>
                  </a:lnTo>
                  <a:lnTo>
                    <a:pt x="19" y="19"/>
                  </a:lnTo>
                  <a:lnTo>
                    <a:pt x="32" y="10"/>
                  </a:lnTo>
                  <a:lnTo>
                    <a:pt x="48" y="4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9"/>
            <p:cNvSpPr>
              <a:spLocks/>
            </p:cNvSpPr>
            <p:nvPr/>
          </p:nvSpPr>
          <p:spPr bwMode="auto">
            <a:xfrm>
              <a:off x="1223" y="2027"/>
              <a:ext cx="26" cy="21"/>
            </a:xfrm>
            <a:custGeom>
              <a:avLst/>
              <a:gdLst>
                <a:gd name="T0" fmla="*/ 230 w 294"/>
                <a:gd name="T1" fmla="*/ 0 h 222"/>
                <a:gd name="T2" fmla="*/ 247 w 294"/>
                <a:gd name="T3" fmla="*/ 2 h 222"/>
                <a:gd name="T4" fmla="*/ 262 w 294"/>
                <a:gd name="T5" fmla="*/ 8 h 222"/>
                <a:gd name="T6" fmla="*/ 275 w 294"/>
                <a:gd name="T7" fmla="*/ 18 h 222"/>
                <a:gd name="T8" fmla="*/ 286 w 294"/>
                <a:gd name="T9" fmla="*/ 31 h 222"/>
                <a:gd name="T10" fmla="*/ 292 w 294"/>
                <a:gd name="T11" fmla="*/ 47 h 222"/>
                <a:gd name="T12" fmla="*/ 294 w 294"/>
                <a:gd name="T13" fmla="*/ 63 h 222"/>
                <a:gd name="T14" fmla="*/ 292 w 294"/>
                <a:gd name="T15" fmla="*/ 80 h 222"/>
                <a:gd name="T16" fmla="*/ 286 w 294"/>
                <a:gd name="T17" fmla="*/ 95 h 222"/>
                <a:gd name="T18" fmla="*/ 276 w 294"/>
                <a:gd name="T19" fmla="*/ 108 h 222"/>
                <a:gd name="T20" fmla="*/ 263 w 294"/>
                <a:gd name="T21" fmla="*/ 118 h 222"/>
                <a:gd name="T22" fmla="*/ 96 w 294"/>
                <a:gd name="T23" fmla="*/ 213 h 222"/>
                <a:gd name="T24" fmla="*/ 80 w 294"/>
                <a:gd name="T25" fmla="*/ 220 h 222"/>
                <a:gd name="T26" fmla="*/ 64 w 294"/>
                <a:gd name="T27" fmla="*/ 222 h 222"/>
                <a:gd name="T28" fmla="*/ 48 w 294"/>
                <a:gd name="T29" fmla="*/ 220 h 222"/>
                <a:gd name="T30" fmla="*/ 32 w 294"/>
                <a:gd name="T31" fmla="*/ 214 h 222"/>
                <a:gd name="T32" fmla="*/ 19 w 294"/>
                <a:gd name="T33" fmla="*/ 204 h 222"/>
                <a:gd name="T34" fmla="*/ 8 w 294"/>
                <a:gd name="T35" fmla="*/ 190 h 222"/>
                <a:gd name="T36" fmla="*/ 2 w 294"/>
                <a:gd name="T37" fmla="*/ 175 h 222"/>
                <a:gd name="T38" fmla="*/ 0 w 294"/>
                <a:gd name="T39" fmla="*/ 158 h 222"/>
                <a:gd name="T40" fmla="*/ 2 w 294"/>
                <a:gd name="T41" fmla="*/ 142 h 222"/>
                <a:gd name="T42" fmla="*/ 8 w 294"/>
                <a:gd name="T43" fmla="*/ 127 h 222"/>
                <a:gd name="T44" fmla="*/ 19 w 294"/>
                <a:gd name="T45" fmla="*/ 114 h 222"/>
                <a:gd name="T46" fmla="*/ 31 w 294"/>
                <a:gd name="T47" fmla="*/ 103 h 222"/>
                <a:gd name="T48" fmla="*/ 198 w 294"/>
                <a:gd name="T49" fmla="*/ 8 h 222"/>
                <a:gd name="T50" fmla="*/ 215 w 294"/>
                <a:gd name="T51" fmla="*/ 2 h 222"/>
                <a:gd name="T52" fmla="*/ 230 w 294"/>
                <a:gd name="T53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2">
                  <a:moveTo>
                    <a:pt x="230" y="0"/>
                  </a:moveTo>
                  <a:lnTo>
                    <a:pt x="247" y="2"/>
                  </a:lnTo>
                  <a:lnTo>
                    <a:pt x="262" y="8"/>
                  </a:lnTo>
                  <a:lnTo>
                    <a:pt x="275" y="18"/>
                  </a:lnTo>
                  <a:lnTo>
                    <a:pt x="286" y="31"/>
                  </a:lnTo>
                  <a:lnTo>
                    <a:pt x="292" y="47"/>
                  </a:lnTo>
                  <a:lnTo>
                    <a:pt x="294" y="63"/>
                  </a:lnTo>
                  <a:lnTo>
                    <a:pt x="292" y="80"/>
                  </a:lnTo>
                  <a:lnTo>
                    <a:pt x="286" y="95"/>
                  </a:lnTo>
                  <a:lnTo>
                    <a:pt x="276" y="108"/>
                  </a:lnTo>
                  <a:lnTo>
                    <a:pt x="263" y="118"/>
                  </a:lnTo>
                  <a:lnTo>
                    <a:pt x="96" y="213"/>
                  </a:lnTo>
                  <a:lnTo>
                    <a:pt x="80" y="220"/>
                  </a:lnTo>
                  <a:lnTo>
                    <a:pt x="64" y="222"/>
                  </a:lnTo>
                  <a:lnTo>
                    <a:pt x="48" y="220"/>
                  </a:lnTo>
                  <a:lnTo>
                    <a:pt x="32" y="214"/>
                  </a:lnTo>
                  <a:lnTo>
                    <a:pt x="19" y="204"/>
                  </a:lnTo>
                  <a:lnTo>
                    <a:pt x="8" y="190"/>
                  </a:lnTo>
                  <a:lnTo>
                    <a:pt x="2" y="175"/>
                  </a:lnTo>
                  <a:lnTo>
                    <a:pt x="0" y="158"/>
                  </a:lnTo>
                  <a:lnTo>
                    <a:pt x="2" y="142"/>
                  </a:lnTo>
                  <a:lnTo>
                    <a:pt x="8" y="127"/>
                  </a:lnTo>
                  <a:lnTo>
                    <a:pt x="19" y="114"/>
                  </a:lnTo>
                  <a:lnTo>
                    <a:pt x="31" y="103"/>
                  </a:lnTo>
                  <a:lnTo>
                    <a:pt x="198" y="8"/>
                  </a:lnTo>
                  <a:lnTo>
                    <a:pt x="215" y="2"/>
                  </a:lnTo>
                  <a:lnTo>
                    <a:pt x="2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0"/>
            <p:cNvSpPr>
              <a:spLocks/>
            </p:cNvSpPr>
            <p:nvPr/>
          </p:nvSpPr>
          <p:spPr bwMode="auto">
            <a:xfrm>
              <a:off x="1181" y="1980"/>
              <a:ext cx="20" cy="26"/>
            </a:xfrm>
            <a:custGeom>
              <a:avLst/>
              <a:gdLst>
                <a:gd name="T0" fmla="*/ 159 w 224"/>
                <a:gd name="T1" fmla="*/ 0 h 292"/>
                <a:gd name="T2" fmla="*/ 176 w 224"/>
                <a:gd name="T3" fmla="*/ 2 h 292"/>
                <a:gd name="T4" fmla="*/ 192 w 224"/>
                <a:gd name="T5" fmla="*/ 9 h 292"/>
                <a:gd name="T6" fmla="*/ 205 w 224"/>
                <a:gd name="T7" fmla="*/ 19 h 292"/>
                <a:gd name="T8" fmla="*/ 216 w 224"/>
                <a:gd name="T9" fmla="*/ 32 h 292"/>
                <a:gd name="T10" fmla="*/ 222 w 224"/>
                <a:gd name="T11" fmla="*/ 48 h 292"/>
                <a:gd name="T12" fmla="*/ 224 w 224"/>
                <a:gd name="T13" fmla="*/ 63 h 292"/>
                <a:gd name="T14" fmla="*/ 222 w 224"/>
                <a:gd name="T15" fmla="*/ 80 h 292"/>
                <a:gd name="T16" fmla="*/ 216 w 224"/>
                <a:gd name="T17" fmla="*/ 95 h 292"/>
                <a:gd name="T18" fmla="*/ 119 w 224"/>
                <a:gd name="T19" fmla="*/ 261 h 292"/>
                <a:gd name="T20" fmla="*/ 109 w 224"/>
                <a:gd name="T21" fmla="*/ 274 h 292"/>
                <a:gd name="T22" fmla="*/ 95 w 224"/>
                <a:gd name="T23" fmla="*/ 285 h 292"/>
                <a:gd name="T24" fmla="*/ 81 w 224"/>
                <a:gd name="T25" fmla="*/ 290 h 292"/>
                <a:gd name="T26" fmla="*/ 64 w 224"/>
                <a:gd name="T27" fmla="*/ 292 h 292"/>
                <a:gd name="T28" fmla="*/ 48 w 224"/>
                <a:gd name="T29" fmla="*/ 290 h 292"/>
                <a:gd name="T30" fmla="*/ 32 w 224"/>
                <a:gd name="T31" fmla="*/ 284 h 292"/>
                <a:gd name="T32" fmla="*/ 18 w 224"/>
                <a:gd name="T33" fmla="*/ 273 h 292"/>
                <a:gd name="T34" fmla="*/ 8 w 224"/>
                <a:gd name="T35" fmla="*/ 261 h 292"/>
                <a:gd name="T36" fmla="*/ 2 w 224"/>
                <a:gd name="T37" fmla="*/ 245 h 292"/>
                <a:gd name="T38" fmla="*/ 0 w 224"/>
                <a:gd name="T39" fmla="*/ 230 h 292"/>
                <a:gd name="T40" fmla="*/ 2 w 224"/>
                <a:gd name="T41" fmla="*/ 213 h 292"/>
                <a:gd name="T42" fmla="*/ 8 w 224"/>
                <a:gd name="T43" fmla="*/ 197 h 292"/>
                <a:gd name="T44" fmla="*/ 105 w 224"/>
                <a:gd name="T45" fmla="*/ 32 h 292"/>
                <a:gd name="T46" fmla="*/ 115 w 224"/>
                <a:gd name="T47" fmla="*/ 18 h 292"/>
                <a:gd name="T48" fmla="*/ 129 w 224"/>
                <a:gd name="T49" fmla="*/ 8 h 292"/>
                <a:gd name="T50" fmla="*/ 144 w 224"/>
                <a:gd name="T51" fmla="*/ 2 h 292"/>
                <a:gd name="T52" fmla="*/ 159 w 224"/>
                <a:gd name="T53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4" h="292">
                  <a:moveTo>
                    <a:pt x="159" y="0"/>
                  </a:moveTo>
                  <a:lnTo>
                    <a:pt x="176" y="2"/>
                  </a:lnTo>
                  <a:lnTo>
                    <a:pt x="192" y="9"/>
                  </a:lnTo>
                  <a:lnTo>
                    <a:pt x="205" y="19"/>
                  </a:lnTo>
                  <a:lnTo>
                    <a:pt x="216" y="32"/>
                  </a:lnTo>
                  <a:lnTo>
                    <a:pt x="222" y="48"/>
                  </a:lnTo>
                  <a:lnTo>
                    <a:pt x="224" y="63"/>
                  </a:lnTo>
                  <a:lnTo>
                    <a:pt x="222" y="80"/>
                  </a:lnTo>
                  <a:lnTo>
                    <a:pt x="216" y="95"/>
                  </a:lnTo>
                  <a:lnTo>
                    <a:pt x="119" y="261"/>
                  </a:lnTo>
                  <a:lnTo>
                    <a:pt x="109" y="274"/>
                  </a:lnTo>
                  <a:lnTo>
                    <a:pt x="95" y="285"/>
                  </a:lnTo>
                  <a:lnTo>
                    <a:pt x="81" y="290"/>
                  </a:lnTo>
                  <a:lnTo>
                    <a:pt x="64" y="292"/>
                  </a:lnTo>
                  <a:lnTo>
                    <a:pt x="48" y="290"/>
                  </a:lnTo>
                  <a:lnTo>
                    <a:pt x="32" y="284"/>
                  </a:lnTo>
                  <a:lnTo>
                    <a:pt x="18" y="273"/>
                  </a:lnTo>
                  <a:lnTo>
                    <a:pt x="8" y="261"/>
                  </a:lnTo>
                  <a:lnTo>
                    <a:pt x="2" y="245"/>
                  </a:lnTo>
                  <a:lnTo>
                    <a:pt x="0" y="230"/>
                  </a:lnTo>
                  <a:lnTo>
                    <a:pt x="2" y="213"/>
                  </a:lnTo>
                  <a:lnTo>
                    <a:pt x="8" y="197"/>
                  </a:lnTo>
                  <a:lnTo>
                    <a:pt x="105" y="32"/>
                  </a:lnTo>
                  <a:lnTo>
                    <a:pt x="115" y="18"/>
                  </a:lnTo>
                  <a:lnTo>
                    <a:pt x="129" y="8"/>
                  </a:lnTo>
                  <a:lnTo>
                    <a:pt x="144" y="2"/>
                  </a:lnTo>
                  <a:lnTo>
                    <a:pt x="1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2"/>
            <p:cNvSpPr>
              <a:spLocks/>
            </p:cNvSpPr>
            <p:nvPr/>
          </p:nvSpPr>
          <p:spPr bwMode="auto">
            <a:xfrm>
              <a:off x="1115" y="2151"/>
              <a:ext cx="30" cy="29"/>
            </a:xfrm>
            <a:custGeom>
              <a:avLst/>
              <a:gdLst>
                <a:gd name="T0" fmla="*/ 160 w 321"/>
                <a:gd name="T1" fmla="*/ 0 h 319"/>
                <a:gd name="T2" fmla="*/ 193 w 321"/>
                <a:gd name="T3" fmla="*/ 4 h 319"/>
                <a:gd name="T4" fmla="*/ 222 w 321"/>
                <a:gd name="T5" fmla="*/ 14 h 319"/>
                <a:gd name="T6" fmla="*/ 250 w 321"/>
                <a:gd name="T7" fmla="*/ 28 h 319"/>
                <a:gd name="T8" fmla="*/ 274 w 321"/>
                <a:gd name="T9" fmla="*/ 47 h 319"/>
                <a:gd name="T10" fmla="*/ 294 w 321"/>
                <a:gd name="T11" fmla="*/ 71 h 319"/>
                <a:gd name="T12" fmla="*/ 308 w 321"/>
                <a:gd name="T13" fmla="*/ 98 h 319"/>
                <a:gd name="T14" fmla="*/ 318 w 321"/>
                <a:gd name="T15" fmla="*/ 128 h 319"/>
                <a:gd name="T16" fmla="*/ 321 w 321"/>
                <a:gd name="T17" fmla="*/ 159 h 319"/>
                <a:gd name="T18" fmla="*/ 318 w 321"/>
                <a:gd name="T19" fmla="*/ 192 h 319"/>
                <a:gd name="T20" fmla="*/ 308 w 321"/>
                <a:gd name="T21" fmla="*/ 222 h 319"/>
                <a:gd name="T22" fmla="*/ 294 w 321"/>
                <a:gd name="T23" fmla="*/ 249 h 319"/>
                <a:gd name="T24" fmla="*/ 274 w 321"/>
                <a:gd name="T25" fmla="*/ 272 h 319"/>
                <a:gd name="T26" fmla="*/ 250 w 321"/>
                <a:gd name="T27" fmla="*/ 291 h 319"/>
                <a:gd name="T28" fmla="*/ 222 w 321"/>
                <a:gd name="T29" fmla="*/ 306 h 319"/>
                <a:gd name="T30" fmla="*/ 193 w 321"/>
                <a:gd name="T31" fmla="*/ 315 h 319"/>
                <a:gd name="T32" fmla="*/ 160 w 321"/>
                <a:gd name="T33" fmla="*/ 319 h 319"/>
                <a:gd name="T34" fmla="*/ 128 w 321"/>
                <a:gd name="T35" fmla="*/ 315 h 319"/>
                <a:gd name="T36" fmla="*/ 99 w 321"/>
                <a:gd name="T37" fmla="*/ 306 h 319"/>
                <a:gd name="T38" fmla="*/ 71 w 321"/>
                <a:gd name="T39" fmla="*/ 291 h 319"/>
                <a:gd name="T40" fmla="*/ 47 w 321"/>
                <a:gd name="T41" fmla="*/ 272 h 319"/>
                <a:gd name="T42" fmla="*/ 27 w 321"/>
                <a:gd name="T43" fmla="*/ 249 h 319"/>
                <a:gd name="T44" fmla="*/ 13 w 321"/>
                <a:gd name="T45" fmla="*/ 222 h 319"/>
                <a:gd name="T46" fmla="*/ 3 w 321"/>
                <a:gd name="T47" fmla="*/ 192 h 319"/>
                <a:gd name="T48" fmla="*/ 0 w 321"/>
                <a:gd name="T49" fmla="*/ 159 h 319"/>
                <a:gd name="T50" fmla="*/ 3 w 321"/>
                <a:gd name="T51" fmla="*/ 128 h 319"/>
                <a:gd name="T52" fmla="*/ 13 w 321"/>
                <a:gd name="T53" fmla="*/ 98 h 319"/>
                <a:gd name="T54" fmla="*/ 27 w 321"/>
                <a:gd name="T55" fmla="*/ 71 h 319"/>
                <a:gd name="T56" fmla="*/ 47 w 321"/>
                <a:gd name="T57" fmla="*/ 47 h 319"/>
                <a:gd name="T58" fmla="*/ 71 w 321"/>
                <a:gd name="T59" fmla="*/ 28 h 319"/>
                <a:gd name="T60" fmla="*/ 99 w 321"/>
                <a:gd name="T61" fmla="*/ 14 h 319"/>
                <a:gd name="T62" fmla="*/ 128 w 321"/>
                <a:gd name="T63" fmla="*/ 4 h 319"/>
                <a:gd name="T64" fmla="*/ 160 w 321"/>
                <a:gd name="T65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1" h="319">
                  <a:moveTo>
                    <a:pt x="160" y="0"/>
                  </a:moveTo>
                  <a:lnTo>
                    <a:pt x="193" y="4"/>
                  </a:lnTo>
                  <a:lnTo>
                    <a:pt x="222" y="14"/>
                  </a:lnTo>
                  <a:lnTo>
                    <a:pt x="250" y="28"/>
                  </a:lnTo>
                  <a:lnTo>
                    <a:pt x="274" y="47"/>
                  </a:lnTo>
                  <a:lnTo>
                    <a:pt x="294" y="71"/>
                  </a:lnTo>
                  <a:lnTo>
                    <a:pt x="308" y="98"/>
                  </a:lnTo>
                  <a:lnTo>
                    <a:pt x="318" y="128"/>
                  </a:lnTo>
                  <a:lnTo>
                    <a:pt x="321" y="159"/>
                  </a:lnTo>
                  <a:lnTo>
                    <a:pt x="318" y="192"/>
                  </a:lnTo>
                  <a:lnTo>
                    <a:pt x="308" y="222"/>
                  </a:lnTo>
                  <a:lnTo>
                    <a:pt x="294" y="249"/>
                  </a:lnTo>
                  <a:lnTo>
                    <a:pt x="274" y="272"/>
                  </a:lnTo>
                  <a:lnTo>
                    <a:pt x="250" y="291"/>
                  </a:lnTo>
                  <a:lnTo>
                    <a:pt x="222" y="306"/>
                  </a:lnTo>
                  <a:lnTo>
                    <a:pt x="193" y="315"/>
                  </a:lnTo>
                  <a:lnTo>
                    <a:pt x="160" y="319"/>
                  </a:lnTo>
                  <a:lnTo>
                    <a:pt x="128" y="315"/>
                  </a:lnTo>
                  <a:lnTo>
                    <a:pt x="99" y="306"/>
                  </a:lnTo>
                  <a:lnTo>
                    <a:pt x="71" y="291"/>
                  </a:lnTo>
                  <a:lnTo>
                    <a:pt x="47" y="272"/>
                  </a:lnTo>
                  <a:lnTo>
                    <a:pt x="27" y="249"/>
                  </a:lnTo>
                  <a:lnTo>
                    <a:pt x="13" y="222"/>
                  </a:lnTo>
                  <a:lnTo>
                    <a:pt x="3" y="192"/>
                  </a:lnTo>
                  <a:lnTo>
                    <a:pt x="0" y="159"/>
                  </a:lnTo>
                  <a:lnTo>
                    <a:pt x="3" y="128"/>
                  </a:lnTo>
                  <a:lnTo>
                    <a:pt x="13" y="98"/>
                  </a:lnTo>
                  <a:lnTo>
                    <a:pt x="27" y="71"/>
                  </a:lnTo>
                  <a:lnTo>
                    <a:pt x="47" y="47"/>
                  </a:lnTo>
                  <a:lnTo>
                    <a:pt x="71" y="28"/>
                  </a:lnTo>
                  <a:lnTo>
                    <a:pt x="99" y="14"/>
                  </a:lnTo>
                  <a:lnTo>
                    <a:pt x="128" y="4"/>
                  </a:lnTo>
                  <a:lnTo>
                    <a:pt x="1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" name="Oval 47"/>
          <p:cNvSpPr/>
          <p:nvPr/>
        </p:nvSpPr>
        <p:spPr>
          <a:xfrm>
            <a:off x="6909472" y="3114777"/>
            <a:ext cx="820175" cy="8230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-53347" y="2246910"/>
            <a:ext cx="2658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</a:rPr>
              <a:t>Общее управление бюджетными рисками</a:t>
            </a:r>
            <a:endParaRPr lang="en-US" sz="1600" b="1" dirty="0">
              <a:latin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640360" y="3601962"/>
            <a:ext cx="2958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</a:rPr>
              <a:t>Специфические бюджетные риски</a:t>
            </a:r>
            <a:endParaRPr lang="en-US" sz="1600" b="1" dirty="0">
              <a:latin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846841" y="2535138"/>
            <a:ext cx="2958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rial" panose="020B0604020202020204" pitchFamily="34" charset="0"/>
              </a:rPr>
              <a:t>Отдельные бюджетные риски</a:t>
            </a:r>
            <a:endParaRPr lang="en-US" sz="1400" b="1" dirty="0">
              <a:latin typeface="Arial" panose="020B0604020202020204" pitchFamily="34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3668772" y="4233967"/>
            <a:ext cx="820175" cy="8230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Oval 52"/>
          <p:cNvSpPr/>
          <p:nvPr/>
        </p:nvSpPr>
        <p:spPr>
          <a:xfrm>
            <a:off x="843804" y="3181673"/>
            <a:ext cx="820175" cy="8230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4" name="Oval 21">
            <a:extLst>
              <a:ext uri="{FF2B5EF4-FFF2-40B4-BE49-F238E27FC236}">
                <a16:creationId xmlns:a16="http://schemas.microsoft.com/office/drawing/2014/main" id="{B92F2676-D90E-40BF-8AC5-C623D6EC5932}"/>
              </a:ext>
            </a:extLst>
          </p:cNvPr>
          <p:cNvSpPr>
            <a:spLocks noChangeAspect="1"/>
          </p:cNvSpPr>
          <p:nvPr/>
        </p:nvSpPr>
        <p:spPr>
          <a:xfrm>
            <a:off x="1022148" y="3359110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55" name="Donut 24">
            <a:extLst>
              <a:ext uri="{FF2B5EF4-FFF2-40B4-BE49-F238E27FC236}">
                <a16:creationId xmlns:a16="http://schemas.microsoft.com/office/drawing/2014/main" id="{2358F6B7-5407-478C-BBCE-24DB33354B70}"/>
              </a:ext>
            </a:extLst>
          </p:cNvPr>
          <p:cNvSpPr/>
          <p:nvPr/>
        </p:nvSpPr>
        <p:spPr>
          <a:xfrm>
            <a:off x="3834734" y="4465635"/>
            <a:ext cx="486292" cy="475991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6" name="Oval 25">
            <a:extLst>
              <a:ext uri="{FF2B5EF4-FFF2-40B4-BE49-F238E27FC236}">
                <a16:creationId xmlns:a16="http://schemas.microsoft.com/office/drawing/2014/main" id="{662B9A10-B959-4031-98B4-3EA3760E7508}"/>
              </a:ext>
            </a:extLst>
          </p:cNvPr>
          <p:cNvSpPr>
            <a:spLocks noChangeAspect="1"/>
          </p:cNvSpPr>
          <p:nvPr/>
        </p:nvSpPr>
        <p:spPr>
          <a:xfrm>
            <a:off x="7061726" y="3229434"/>
            <a:ext cx="529090" cy="529812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-75206" y="4502876"/>
            <a:ext cx="2658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latin typeface="Arial" panose="020B0604020202020204" pitchFamily="34" charset="0"/>
              </a:rPr>
              <a:t>Министерство финансов</a:t>
            </a:r>
            <a:endParaRPr lang="en-US" sz="1800" b="1" dirty="0">
              <a:latin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17094" y="5439143"/>
            <a:ext cx="30053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</a:rPr>
              <a:t>Центральные государственные ведомства</a:t>
            </a:r>
            <a:endParaRPr lang="en-US" sz="1600" b="1" dirty="0">
              <a:latin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846841" y="4285012"/>
            <a:ext cx="33908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latin typeface="Arial" panose="020B0604020202020204" pitchFamily="34" charset="0"/>
              </a:rPr>
              <a:t>Государственные коммерческие компании реализующие</a:t>
            </a:r>
            <a:r>
              <a:rPr lang="lv-LV" sz="1800" b="1" dirty="0">
                <a:latin typeface="Arial" panose="020B0604020202020204" pitchFamily="34" charset="0"/>
              </a:rPr>
              <a:t>:</a:t>
            </a:r>
          </a:p>
          <a:p>
            <a:pPr marL="285750" indent="-180000">
              <a:buFont typeface="Arial" panose="020B0604020202020204" pitchFamily="34" charset="0"/>
              <a:buChar char="•"/>
            </a:pPr>
            <a:r>
              <a:rPr lang="ru-RU" sz="1300" b="1" dirty="0">
                <a:latin typeface="Arial" panose="020B0604020202020204" pitchFamily="34" charset="0"/>
              </a:rPr>
              <a:t>Проекты и мероприятия</a:t>
            </a:r>
            <a:endParaRPr lang="lv-LV" sz="1300" b="1" dirty="0">
              <a:latin typeface="Arial" panose="020B0604020202020204" pitchFamily="34" charset="0"/>
            </a:endParaRPr>
          </a:p>
          <a:p>
            <a:pPr marL="285750" indent="-180000">
              <a:buFont typeface="Arial" panose="020B0604020202020204" pitchFamily="34" charset="0"/>
              <a:buChar char="•"/>
            </a:pPr>
            <a:r>
              <a:rPr lang="ru-RU" sz="1300" b="1" dirty="0">
                <a:latin typeface="Arial" panose="020B0604020202020204" pitchFamily="34" charset="0"/>
              </a:rPr>
              <a:t>Проекты на принципах ГЧП</a:t>
            </a:r>
            <a:endParaRPr lang="lv-LV" sz="1300" b="1" dirty="0">
              <a:latin typeface="Arial" panose="020B0604020202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1253891" y="3994236"/>
            <a:ext cx="1" cy="498196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077880" y="5036086"/>
            <a:ext cx="1" cy="498196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7326271" y="3909280"/>
            <a:ext cx="1" cy="498196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Oval 139"/>
          <p:cNvSpPr/>
          <p:nvPr/>
        </p:nvSpPr>
        <p:spPr>
          <a:xfrm>
            <a:off x="3242169" y="2916501"/>
            <a:ext cx="3273653" cy="1235186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1AECA0-07B1-45A7-A870-EA1875C70B6F}" type="slidenum">
              <a:rPr lang="en-US" altLang="lv-LV" smtClean="0"/>
              <a:pPr/>
              <a:t>6</a:t>
            </a:fld>
            <a:endParaRPr lang="en-US" altLang="lv-LV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95578" y="201283"/>
            <a:ext cx="6096000" cy="1066800"/>
          </a:xfrm>
          <a:prstGeom prst="rect">
            <a:avLst/>
          </a:prstGeom>
        </p:spPr>
        <p:txBody>
          <a:bodyPr/>
          <a:lstStyle>
            <a:lvl1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ru-RU" alt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Совет по бюджетной дисциплине</a:t>
            </a:r>
            <a:endParaRPr lang="en-US" altLang="lv-LV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 flipH="1" flipV="1">
            <a:off x="5497859" y="4121915"/>
            <a:ext cx="1927570" cy="79261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949119" y="1735018"/>
            <a:ext cx="817348" cy="790976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5621058" y="2130505"/>
            <a:ext cx="1328061" cy="830653"/>
            <a:chOff x="6419163" y="1513696"/>
            <a:chExt cx="2629813" cy="1409259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7315200" y="1513696"/>
              <a:ext cx="1733776" cy="22402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6419163" y="1536098"/>
              <a:ext cx="909686" cy="1386857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tailEnd type="oval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2" name="Freeform 102"/>
          <p:cNvSpPr>
            <a:spLocks noEditPoints="1"/>
          </p:cNvSpPr>
          <p:nvPr/>
        </p:nvSpPr>
        <p:spPr bwMode="auto">
          <a:xfrm>
            <a:off x="7125401" y="1846248"/>
            <a:ext cx="464784" cy="520159"/>
          </a:xfrm>
          <a:custGeom>
            <a:avLst/>
            <a:gdLst>
              <a:gd name="T0" fmla="*/ 2363 w 3010"/>
              <a:gd name="T1" fmla="*/ 2515 h 3384"/>
              <a:gd name="T2" fmla="*/ 2175 w 3010"/>
              <a:gd name="T3" fmla="*/ 2631 h 3384"/>
              <a:gd name="T4" fmla="*/ 2182 w 3010"/>
              <a:gd name="T5" fmla="*/ 2426 h 3384"/>
              <a:gd name="T6" fmla="*/ 234 w 3010"/>
              <a:gd name="T7" fmla="*/ 2589 h 3384"/>
              <a:gd name="T8" fmla="*/ 25 w 3010"/>
              <a:gd name="T9" fmla="*/ 2544 h 3384"/>
              <a:gd name="T10" fmla="*/ 224 w 3010"/>
              <a:gd name="T11" fmla="*/ 2426 h 3384"/>
              <a:gd name="T12" fmla="*/ 2005 w 3010"/>
              <a:gd name="T13" fmla="*/ 2408 h 3384"/>
              <a:gd name="T14" fmla="*/ 2101 w 3010"/>
              <a:gd name="T15" fmla="*/ 3201 h 3384"/>
              <a:gd name="T16" fmla="*/ 1686 w 3010"/>
              <a:gd name="T17" fmla="*/ 2329 h 3384"/>
              <a:gd name="T18" fmla="*/ 721 w 3010"/>
              <a:gd name="T19" fmla="*/ 2330 h 3384"/>
              <a:gd name="T20" fmla="*/ 306 w 3010"/>
              <a:gd name="T21" fmla="*/ 3201 h 3384"/>
              <a:gd name="T22" fmla="*/ 401 w 3010"/>
              <a:gd name="T23" fmla="*/ 2408 h 3384"/>
              <a:gd name="T24" fmla="*/ 1203 w 3010"/>
              <a:gd name="T25" fmla="*/ 2109 h 3384"/>
              <a:gd name="T26" fmla="*/ 1535 w 3010"/>
              <a:gd name="T27" fmla="*/ 2244 h 3384"/>
              <a:gd name="T28" fmla="*/ 1674 w 3010"/>
              <a:gd name="T29" fmla="*/ 2569 h 3384"/>
              <a:gd name="T30" fmla="*/ 781 w 3010"/>
              <a:gd name="T31" fmla="*/ 2367 h 3384"/>
              <a:gd name="T32" fmla="*/ 1045 w 3010"/>
              <a:gd name="T33" fmla="*/ 2136 h 3384"/>
              <a:gd name="T34" fmla="*/ 2258 w 3010"/>
              <a:gd name="T35" fmla="*/ 2107 h 3384"/>
              <a:gd name="T36" fmla="*/ 2307 w 3010"/>
              <a:gd name="T37" fmla="*/ 2269 h 3384"/>
              <a:gd name="T38" fmla="*/ 2155 w 3010"/>
              <a:gd name="T39" fmla="*/ 2348 h 3384"/>
              <a:gd name="T40" fmla="*/ 2045 w 3010"/>
              <a:gd name="T41" fmla="*/ 2217 h 3384"/>
              <a:gd name="T42" fmla="*/ 2155 w 3010"/>
              <a:gd name="T43" fmla="*/ 2087 h 3384"/>
              <a:gd name="T44" fmla="*/ 337 w 3010"/>
              <a:gd name="T45" fmla="*/ 2143 h 3384"/>
              <a:gd name="T46" fmla="*/ 320 w 3010"/>
              <a:gd name="T47" fmla="*/ 2311 h 3384"/>
              <a:gd name="T48" fmla="*/ 149 w 3010"/>
              <a:gd name="T49" fmla="*/ 2328 h 3384"/>
              <a:gd name="T50" fmla="*/ 100 w 3010"/>
              <a:gd name="T51" fmla="*/ 2166 h 3384"/>
              <a:gd name="T52" fmla="*/ 1776 w 3010"/>
              <a:gd name="T53" fmla="*/ 1842 h 3384"/>
              <a:gd name="T54" fmla="*/ 1967 w 3010"/>
              <a:gd name="T55" fmla="*/ 1971 h 3384"/>
              <a:gd name="T56" fmla="*/ 1907 w 3010"/>
              <a:gd name="T57" fmla="*/ 2191 h 3384"/>
              <a:gd name="T58" fmla="*/ 1675 w 3010"/>
              <a:gd name="T59" fmla="*/ 2211 h 3384"/>
              <a:gd name="T60" fmla="*/ 1577 w 3010"/>
              <a:gd name="T61" fmla="*/ 2005 h 3384"/>
              <a:gd name="T62" fmla="*/ 1741 w 3010"/>
              <a:gd name="T63" fmla="*/ 1845 h 3384"/>
              <a:gd name="T64" fmla="*/ 785 w 3010"/>
              <a:gd name="T65" fmla="*/ 1912 h 3384"/>
              <a:gd name="T66" fmla="*/ 805 w 3010"/>
              <a:gd name="T67" fmla="*/ 2140 h 3384"/>
              <a:gd name="T68" fmla="*/ 593 w 3010"/>
              <a:gd name="T69" fmla="*/ 2235 h 3384"/>
              <a:gd name="T70" fmla="*/ 430 w 3010"/>
              <a:gd name="T71" fmla="*/ 2076 h 3384"/>
              <a:gd name="T72" fmla="*/ 528 w 3010"/>
              <a:gd name="T73" fmla="*/ 1869 h 3384"/>
              <a:gd name="T74" fmla="*/ 1329 w 3010"/>
              <a:gd name="T75" fmla="*/ 1474 h 3384"/>
              <a:gd name="T76" fmla="*/ 1499 w 3010"/>
              <a:gd name="T77" fmla="*/ 1696 h 3384"/>
              <a:gd name="T78" fmla="*/ 1400 w 3010"/>
              <a:gd name="T79" fmla="*/ 1960 h 3384"/>
              <a:gd name="T80" fmla="*/ 1116 w 3010"/>
              <a:gd name="T81" fmla="*/ 2020 h 3384"/>
              <a:gd name="T82" fmla="*/ 916 w 3010"/>
              <a:gd name="T83" fmla="*/ 1823 h 3384"/>
              <a:gd name="T84" fmla="*/ 977 w 3010"/>
              <a:gd name="T85" fmla="*/ 1547 h 3384"/>
              <a:gd name="T86" fmla="*/ 1484 w 3010"/>
              <a:gd name="T87" fmla="*/ 120 h 3384"/>
              <a:gd name="T88" fmla="*/ 1288 w 3010"/>
              <a:gd name="T89" fmla="*/ 236 h 3384"/>
              <a:gd name="T90" fmla="*/ 1288 w 3010"/>
              <a:gd name="T91" fmla="*/ 980 h 3384"/>
              <a:gd name="T92" fmla="*/ 1484 w 3010"/>
              <a:gd name="T93" fmla="*/ 1097 h 3384"/>
              <a:gd name="T94" fmla="*/ 2769 w 3010"/>
              <a:gd name="T95" fmla="*/ 1073 h 3384"/>
              <a:gd name="T96" fmla="*/ 2888 w 3010"/>
              <a:gd name="T97" fmla="*/ 882 h 3384"/>
              <a:gd name="T98" fmla="*/ 2797 w 3010"/>
              <a:gd name="T99" fmla="*/ 161 h 3384"/>
              <a:gd name="T100" fmla="*/ 2668 w 3010"/>
              <a:gd name="T101" fmla="*/ 0 h 3384"/>
              <a:gd name="T102" fmla="*/ 2939 w 3010"/>
              <a:gd name="T103" fmla="*/ 130 h 3384"/>
              <a:gd name="T104" fmla="*/ 3007 w 3010"/>
              <a:gd name="T105" fmla="*/ 928 h 3384"/>
              <a:gd name="T106" fmla="*/ 2840 w 3010"/>
              <a:gd name="T107" fmla="*/ 1170 h 3384"/>
              <a:gd name="T108" fmla="*/ 1604 w 3010"/>
              <a:gd name="T109" fmla="*/ 1216 h 3384"/>
              <a:gd name="T110" fmla="*/ 1242 w 3010"/>
              <a:gd name="T111" fmla="*/ 1118 h 3384"/>
              <a:gd name="T112" fmla="*/ 1143 w 3010"/>
              <a:gd name="T113" fmla="*/ 334 h 3384"/>
              <a:gd name="T114" fmla="*/ 1275 w 3010"/>
              <a:gd name="T115" fmla="*/ 70 h 3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010" h="3384">
                <a:moveTo>
                  <a:pt x="2182" y="2426"/>
                </a:moveTo>
                <a:lnTo>
                  <a:pt x="2218" y="2428"/>
                </a:lnTo>
                <a:lnTo>
                  <a:pt x="2253" y="2438"/>
                </a:lnTo>
                <a:lnTo>
                  <a:pt x="2285" y="2451"/>
                </a:lnTo>
                <a:lnTo>
                  <a:pt x="2315" y="2468"/>
                </a:lnTo>
                <a:lnTo>
                  <a:pt x="2340" y="2490"/>
                </a:lnTo>
                <a:lnTo>
                  <a:pt x="2363" y="2515"/>
                </a:lnTo>
                <a:lnTo>
                  <a:pt x="2381" y="2544"/>
                </a:lnTo>
                <a:lnTo>
                  <a:pt x="2394" y="2576"/>
                </a:lnTo>
                <a:lnTo>
                  <a:pt x="2403" y="2610"/>
                </a:lnTo>
                <a:lnTo>
                  <a:pt x="2406" y="2645"/>
                </a:lnTo>
                <a:lnTo>
                  <a:pt x="2406" y="3047"/>
                </a:lnTo>
                <a:lnTo>
                  <a:pt x="2175" y="3047"/>
                </a:lnTo>
                <a:lnTo>
                  <a:pt x="2175" y="2631"/>
                </a:lnTo>
                <a:lnTo>
                  <a:pt x="2172" y="2589"/>
                </a:lnTo>
                <a:lnTo>
                  <a:pt x="2165" y="2548"/>
                </a:lnTo>
                <a:lnTo>
                  <a:pt x="2153" y="2509"/>
                </a:lnTo>
                <a:lnTo>
                  <a:pt x="2137" y="2471"/>
                </a:lnTo>
                <a:lnTo>
                  <a:pt x="2118" y="2435"/>
                </a:lnTo>
                <a:lnTo>
                  <a:pt x="2150" y="2428"/>
                </a:lnTo>
                <a:lnTo>
                  <a:pt x="2182" y="2426"/>
                </a:lnTo>
                <a:close/>
                <a:moveTo>
                  <a:pt x="224" y="2426"/>
                </a:moveTo>
                <a:lnTo>
                  <a:pt x="257" y="2428"/>
                </a:lnTo>
                <a:lnTo>
                  <a:pt x="287" y="2435"/>
                </a:lnTo>
                <a:lnTo>
                  <a:pt x="269" y="2471"/>
                </a:lnTo>
                <a:lnTo>
                  <a:pt x="253" y="2509"/>
                </a:lnTo>
                <a:lnTo>
                  <a:pt x="241" y="2548"/>
                </a:lnTo>
                <a:lnTo>
                  <a:pt x="234" y="2589"/>
                </a:lnTo>
                <a:lnTo>
                  <a:pt x="232" y="2631"/>
                </a:lnTo>
                <a:lnTo>
                  <a:pt x="232" y="3047"/>
                </a:lnTo>
                <a:lnTo>
                  <a:pt x="0" y="3047"/>
                </a:lnTo>
                <a:lnTo>
                  <a:pt x="0" y="2645"/>
                </a:lnTo>
                <a:lnTo>
                  <a:pt x="3" y="2610"/>
                </a:lnTo>
                <a:lnTo>
                  <a:pt x="11" y="2576"/>
                </a:lnTo>
                <a:lnTo>
                  <a:pt x="25" y="2544"/>
                </a:lnTo>
                <a:lnTo>
                  <a:pt x="44" y="2515"/>
                </a:lnTo>
                <a:lnTo>
                  <a:pt x="66" y="2490"/>
                </a:lnTo>
                <a:lnTo>
                  <a:pt x="92" y="2468"/>
                </a:lnTo>
                <a:lnTo>
                  <a:pt x="122" y="2450"/>
                </a:lnTo>
                <a:lnTo>
                  <a:pt x="154" y="2436"/>
                </a:lnTo>
                <a:lnTo>
                  <a:pt x="189" y="2428"/>
                </a:lnTo>
                <a:lnTo>
                  <a:pt x="224" y="2426"/>
                </a:lnTo>
                <a:close/>
                <a:moveTo>
                  <a:pt x="1776" y="2314"/>
                </a:moveTo>
                <a:lnTo>
                  <a:pt x="1820" y="2318"/>
                </a:lnTo>
                <a:lnTo>
                  <a:pt x="1862" y="2326"/>
                </a:lnTo>
                <a:lnTo>
                  <a:pt x="1902" y="2339"/>
                </a:lnTo>
                <a:lnTo>
                  <a:pt x="1940" y="2358"/>
                </a:lnTo>
                <a:lnTo>
                  <a:pt x="1975" y="2380"/>
                </a:lnTo>
                <a:lnTo>
                  <a:pt x="2005" y="2408"/>
                </a:lnTo>
                <a:lnTo>
                  <a:pt x="2032" y="2438"/>
                </a:lnTo>
                <a:lnTo>
                  <a:pt x="2055" y="2471"/>
                </a:lnTo>
                <a:lnTo>
                  <a:pt x="2074" y="2508"/>
                </a:lnTo>
                <a:lnTo>
                  <a:pt x="2089" y="2547"/>
                </a:lnTo>
                <a:lnTo>
                  <a:pt x="2097" y="2588"/>
                </a:lnTo>
                <a:lnTo>
                  <a:pt x="2101" y="2631"/>
                </a:lnTo>
                <a:lnTo>
                  <a:pt x="2101" y="3201"/>
                </a:lnTo>
                <a:lnTo>
                  <a:pt x="1747" y="3201"/>
                </a:lnTo>
                <a:lnTo>
                  <a:pt x="1747" y="2569"/>
                </a:lnTo>
                <a:lnTo>
                  <a:pt x="1744" y="2517"/>
                </a:lnTo>
                <a:lnTo>
                  <a:pt x="1735" y="2467"/>
                </a:lnTo>
                <a:lnTo>
                  <a:pt x="1723" y="2420"/>
                </a:lnTo>
                <a:lnTo>
                  <a:pt x="1706" y="2373"/>
                </a:lnTo>
                <a:lnTo>
                  <a:pt x="1686" y="2329"/>
                </a:lnTo>
                <a:lnTo>
                  <a:pt x="1714" y="2322"/>
                </a:lnTo>
                <a:lnTo>
                  <a:pt x="1745" y="2317"/>
                </a:lnTo>
                <a:lnTo>
                  <a:pt x="1776" y="2314"/>
                </a:lnTo>
                <a:close/>
                <a:moveTo>
                  <a:pt x="630" y="2314"/>
                </a:moveTo>
                <a:lnTo>
                  <a:pt x="661" y="2317"/>
                </a:lnTo>
                <a:lnTo>
                  <a:pt x="691" y="2322"/>
                </a:lnTo>
                <a:lnTo>
                  <a:pt x="721" y="2330"/>
                </a:lnTo>
                <a:lnTo>
                  <a:pt x="700" y="2374"/>
                </a:lnTo>
                <a:lnTo>
                  <a:pt x="682" y="2420"/>
                </a:lnTo>
                <a:lnTo>
                  <a:pt x="669" y="2468"/>
                </a:lnTo>
                <a:lnTo>
                  <a:pt x="661" y="2517"/>
                </a:lnTo>
                <a:lnTo>
                  <a:pt x="659" y="2569"/>
                </a:lnTo>
                <a:lnTo>
                  <a:pt x="659" y="3201"/>
                </a:lnTo>
                <a:lnTo>
                  <a:pt x="306" y="3201"/>
                </a:lnTo>
                <a:lnTo>
                  <a:pt x="306" y="2631"/>
                </a:lnTo>
                <a:lnTo>
                  <a:pt x="309" y="2588"/>
                </a:lnTo>
                <a:lnTo>
                  <a:pt x="318" y="2547"/>
                </a:lnTo>
                <a:lnTo>
                  <a:pt x="332" y="2508"/>
                </a:lnTo>
                <a:lnTo>
                  <a:pt x="350" y="2471"/>
                </a:lnTo>
                <a:lnTo>
                  <a:pt x="373" y="2438"/>
                </a:lnTo>
                <a:lnTo>
                  <a:pt x="401" y="2408"/>
                </a:lnTo>
                <a:lnTo>
                  <a:pt x="431" y="2380"/>
                </a:lnTo>
                <a:lnTo>
                  <a:pt x="466" y="2358"/>
                </a:lnTo>
                <a:lnTo>
                  <a:pt x="504" y="2339"/>
                </a:lnTo>
                <a:lnTo>
                  <a:pt x="543" y="2326"/>
                </a:lnTo>
                <a:lnTo>
                  <a:pt x="585" y="2318"/>
                </a:lnTo>
                <a:lnTo>
                  <a:pt x="630" y="2314"/>
                </a:lnTo>
                <a:close/>
                <a:moveTo>
                  <a:pt x="1203" y="2109"/>
                </a:moveTo>
                <a:lnTo>
                  <a:pt x="1258" y="2112"/>
                </a:lnTo>
                <a:lnTo>
                  <a:pt x="1310" y="2122"/>
                </a:lnTo>
                <a:lnTo>
                  <a:pt x="1362" y="2136"/>
                </a:lnTo>
                <a:lnTo>
                  <a:pt x="1410" y="2157"/>
                </a:lnTo>
                <a:lnTo>
                  <a:pt x="1455" y="2181"/>
                </a:lnTo>
                <a:lnTo>
                  <a:pt x="1497" y="2211"/>
                </a:lnTo>
                <a:lnTo>
                  <a:pt x="1535" y="2244"/>
                </a:lnTo>
                <a:lnTo>
                  <a:pt x="1570" y="2282"/>
                </a:lnTo>
                <a:lnTo>
                  <a:pt x="1600" y="2323"/>
                </a:lnTo>
                <a:lnTo>
                  <a:pt x="1625" y="2367"/>
                </a:lnTo>
                <a:lnTo>
                  <a:pt x="1646" y="2414"/>
                </a:lnTo>
                <a:lnTo>
                  <a:pt x="1661" y="2463"/>
                </a:lnTo>
                <a:lnTo>
                  <a:pt x="1670" y="2515"/>
                </a:lnTo>
                <a:lnTo>
                  <a:pt x="1674" y="2569"/>
                </a:lnTo>
                <a:lnTo>
                  <a:pt x="1674" y="3384"/>
                </a:lnTo>
                <a:lnTo>
                  <a:pt x="733" y="3384"/>
                </a:lnTo>
                <a:lnTo>
                  <a:pt x="733" y="2569"/>
                </a:lnTo>
                <a:lnTo>
                  <a:pt x="737" y="2515"/>
                </a:lnTo>
                <a:lnTo>
                  <a:pt x="746" y="2463"/>
                </a:lnTo>
                <a:lnTo>
                  <a:pt x="761" y="2414"/>
                </a:lnTo>
                <a:lnTo>
                  <a:pt x="781" y="2367"/>
                </a:lnTo>
                <a:lnTo>
                  <a:pt x="807" y="2323"/>
                </a:lnTo>
                <a:lnTo>
                  <a:pt x="836" y="2282"/>
                </a:lnTo>
                <a:lnTo>
                  <a:pt x="871" y="2244"/>
                </a:lnTo>
                <a:lnTo>
                  <a:pt x="910" y="2211"/>
                </a:lnTo>
                <a:lnTo>
                  <a:pt x="952" y="2181"/>
                </a:lnTo>
                <a:lnTo>
                  <a:pt x="997" y="2157"/>
                </a:lnTo>
                <a:lnTo>
                  <a:pt x="1045" y="2136"/>
                </a:lnTo>
                <a:lnTo>
                  <a:pt x="1095" y="2122"/>
                </a:lnTo>
                <a:lnTo>
                  <a:pt x="1149" y="2112"/>
                </a:lnTo>
                <a:lnTo>
                  <a:pt x="1203" y="2109"/>
                </a:lnTo>
                <a:close/>
                <a:moveTo>
                  <a:pt x="2182" y="2085"/>
                </a:moveTo>
                <a:lnTo>
                  <a:pt x="2210" y="2087"/>
                </a:lnTo>
                <a:lnTo>
                  <a:pt x="2235" y="2095"/>
                </a:lnTo>
                <a:lnTo>
                  <a:pt x="2258" y="2107"/>
                </a:lnTo>
                <a:lnTo>
                  <a:pt x="2278" y="2124"/>
                </a:lnTo>
                <a:lnTo>
                  <a:pt x="2295" y="2143"/>
                </a:lnTo>
                <a:lnTo>
                  <a:pt x="2307" y="2166"/>
                </a:lnTo>
                <a:lnTo>
                  <a:pt x="2315" y="2190"/>
                </a:lnTo>
                <a:lnTo>
                  <a:pt x="2318" y="2217"/>
                </a:lnTo>
                <a:lnTo>
                  <a:pt x="2315" y="2244"/>
                </a:lnTo>
                <a:lnTo>
                  <a:pt x="2307" y="2269"/>
                </a:lnTo>
                <a:lnTo>
                  <a:pt x="2295" y="2292"/>
                </a:lnTo>
                <a:lnTo>
                  <a:pt x="2278" y="2311"/>
                </a:lnTo>
                <a:lnTo>
                  <a:pt x="2258" y="2328"/>
                </a:lnTo>
                <a:lnTo>
                  <a:pt x="2235" y="2340"/>
                </a:lnTo>
                <a:lnTo>
                  <a:pt x="2210" y="2348"/>
                </a:lnTo>
                <a:lnTo>
                  <a:pt x="2182" y="2350"/>
                </a:lnTo>
                <a:lnTo>
                  <a:pt x="2155" y="2348"/>
                </a:lnTo>
                <a:lnTo>
                  <a:pt x="2129" y="2340"/>
                </a:lnTo>
                <a:lnTo>
                  <a:pt x="2106" y="2328"/>
                </a:lnTo>
                <a:lnTo>
                  <a:pt x="2086" y="2311"/>
                </a:lnTo>
                <a:lnTo>
                  <a:pt x="2069" y="2292"/>
                </a:lnTo>
                <a:lnTo>
                  <a:pt x="2056" y="2269"/>
                </a:lnTo>
                <a:lnTo>
                  <a:pt x="2048" y="2244"/>
                </a:lnTo>
                <a:lnTo>
                  <a:pt x="2045" y="2217"/>
                </a:lnTo>
                <a:lnTo>
                  <a:pt x="2048" y="2190"/>
                </a:lnTo>
                <a:lnTo>
                  <a:pt x="2056" y="2166"/>
                </a:lnTo>
                <a:lnTo>
                  <a:pt x="2069" y="2143"/>
                </a:lnTo>
                <a:lnTo>
                  <a:pt x="2086" y="2124"/>
                </a:lnTo>
                <a:lnTo>
                  <a:pt x="2106" y="2107"/>
                </a:lnTo>
                <a:lnTo>
                  <a:pt x="2129" y="2095"/>
                </a:lnTo>
                <a:lnTo>
                  <a:pt x="2155" y="2087"/>
                </a:lnTo>
                <a:lnTo>
                  <a:pt x="2182" y="2085"/>
                </a:lnTo>
                <a:close/>
                <a:moveTo>
                  <a:pt x="224" y="2085"/>
                </a:moveTo>
                <a:lnTo>
                  <a:pt x="252" y="2087"/>
                </a:lnTo>
                <a:lnTo>
                  <a:pt x="277" y="2095"/>
                </a:lnTo>
                <a:lnTo>
                  <a:pt x="300" y="2107"/>
                </a:lnTo>
                <a:lnTo>
                  <a:pt x="320" y="2124"/>
                </a:lnTo>
                <a:lnTo>
                  <a:pt x="337" y="2143"/>
                </a:lnTo>
                <a:lnTo>
                  <a:pt x="349" y="2166"/>
                </a:lnTo>
                <a:lnTo>
                  <a:pt x="358" y="2190"/>
                </a:lnTo>
                <a:lnTo>
                  <a:pt x="360" y="2217"/>
                </a:lnTo>
                <a:lnTo>
                  <a:pt x="358" y="2244"/>
                </a:lnTo>
                <a:lnTo>
                  <a:pt x="349" y="2269"/>
                </a:lnTo>
                <a:lnTo>
                  <a:pt x="337" y="2292"/>
                </a:lnTo>
                <a:lnTo>
                  <a:pt x="320" y="2311"/>
                </a:lnTo>
                <a:lnTo>
                  <a:pt x="300" y="2328"/>
                </a:lnTo>
                <a:lnTo>
                  <a:pt x="277" y="2340"/>
                </a:lnTo>
                <a:lnTo>
                  <a:pt x="252" y="2348"/>
                </a:lnTo>
                <a:lnTo>
                  <a:pt x="224" y="2350"/>
                </a:lnTo>
                <a:lnTo>
                  <a:pt x="197" y="2348"/>
                </a:lnTo>
                <a:lnTo>
                  <a:pt x="172" y="2340"/>
                </a:lnTo>
                <a:lnTo>
                  <a:pt x="149" y="2328"/>
                </a:lnTo>
                <a:lnTo>
                  <a:pt x="128" y="2311"/>
                </a:lnTo>
                <a:lnTo>
                  <a:pt x="112" y="2292"/>
                </a:lnTo>
                <a:lnTo>
                  <a:pt x="100" y="2269"/>
                </a:lnTo>
                <a:lnTo>
                  <a:pt x="91" y="2244"/>
                </a:lnTo>
                <a:lnTo>
                  <a:pt x="88" y="2217"/>
                </a:lnTo>
                <a:lnTo>
                  <a:pt x="91" y="2190"/>
                </a:lnTo>
                <a:lnTo>
                  <a:pt x="100" y="2166"/>
                </a:lnTo>
                <a:lnTo>
                  <a:pt x="112" y="2143"/>
                </a:lnTo>
                <a:lnTo>
                  <a:pt x="128" y="2124"/>
                </a:lnTo>
                <a:lnTo>
                  <a:pt x="149" y="2107"/>
                </a:lnTo>
                <a:lnTo>
                  <a:pt x="172" y="2095"/>
                </a:lnTo>
                <a:lnTo>
                  <a:pt x="197" y="2087"/>
                </a:lnTo>
                <a:lnTo>
                  <a:pt x="224" y="2085"/>
                </a:lnTo>
                <a:close/>
                <a:moveTo>
                  <a:pt x="1776" y="1842"/>
                </a:moveTo>
                <a:lnTo>
                  <a:pt x="1813" y="1845"/>
                </a:lnTo>
                <a:lnTo>
                  <a:pt x="1848" y="1854"/>
                </a:lnTo>
                <a:lnTo>
                  <a:pt x="1879" y="1869"/>
                </a:lnTo>
                <a:lnTo>
                  <a:pt x="1907" y="1889"/>
                </a:lnTo>
                <a:lnTo>
                  <a:pt x="1932" y="1912"/>
                </a:lnTo>
                <a:lnTo>
                  <a:pt x="1952" y="1940"/>
                </a:lnTo>
                <a:lnTo>
                  <a:pt x="1967" y="1971"/>
                </a:lnTo>
                <a:lnTo>
                  <a:pt x="1977" y="2005"/>
                </a:lnTo>
                <a:lnTo>
                  <a:pt x="1980" y="2040"/>
                </a:lnTo>
                <a:lnTo>
                  <a:pt x="1977" y="2076"/>
                </a:lnTo>
                <a:lnTo>
                  <a:pt x="1967" y="2109"/>
                </a:lnTo>
                <a:lnTo>
                  <a:pt x="1952" y="2140"/>
                </a:lnTo>
                <a:lnTo>
                  <a:pt x="1932" y="2168"/>
                </a:lnTo>
                <a:lnTo>
                  <a:pt x="1907" y="2191"/>
                </a:lnTo>
                <a:lnTo>
                  <a:pt x="1879" y="2211"/>
                </a:lnTo>
                <a:lnTo>
                  <a:pt x="1848" y="2226"/>
                </a:lnTo>
                <a:lnTo>
                  <a:pt x="1813" y="2235"/>
                </a:lnTo>
                <a:lnTo>
                  <a:pt x="1776" y="2239"/>
                </a:lnTo>
                <a:lnTo>
                  <a:pt x="1741" y="2235"/>
                </a:lnTo>
                <a:lnTo>
                  <a:pt x="1706" y="2226"/>
                </a:lnTo>
                <a:lnTo>
                  <a:pt x="1675" y="2211"/>
                </a:lnTo>
                <a:lnTo>
                  <a:pt x="1646" y="2191"/>
                </a:lnTo>
                <a:lnTo>
                  <a:pt x="1622" y="2168"/>
                </a:lnTo>
                <a:lnTo>
                  <a:pt x="1602" y="2140"/>
                </a:lnTo>
                <a:lnTo>
                  <a:pt x="1586" y="2109"/>
                </a:lnTo>
                <a:lnTo>
                  <a:pt x="1577" y="2076"/>
                </a:lnTo>
                <a:lnTo>
                  <a:pt x="1574" y="2040"/>
                </a:lnTo>
                <a:lnTo>
                  <a:pt x="1577" y="2005"/>
                </a:lnTo>
                <a:lnTo>
                  <a:pt x="1586" y="1971"/>
                </a:lnTo>
                <a:lnTo>
                  <a:pt x="1602" y="1940"/>
                </a:lnTo>
                <a:lnTo>
                  <a:pt x="1622" y="1912"/>
                </a:lnTo>
                <a:lnTo>
                  <a:pt x="1646" y="1889"/>
                </a:lnTo>
                <a:lnTo>
                  <a:pt x="1675" y="1869"/>
                </a:lnTo>
                <a:lnTo>
                  <a:pt x="1706" y="1854"/>
                </a:lnTo>
                <a:lnTo>
                  <a:pt x="1741" y="1845"/>
                </a:lnTo>
                <a:lnTo>
                  <a:pt x="1776" y="1842"/>
                </a:lnTo>
                <a:close/>
                <a:moveTo>
                  <a:pt x="630" y="1842"/>
                </a:moveTo>
                <a:lnTo>
                  <a:pt x="666" y="1845"/>
                </a:lnTo>
                <a:lnTo>
                  <a:pt x="700" y="1854"/>
                </a:lnTo>
                <a:lnTo>
                  <a:pt x="731" y="1869"/>
                </a:lnTo>
                <a:lnTo>
                  <a:pt x="760" y="1889"/>
                </a:lnTo>
                <a:lnTo>
                  <a:pt x="785" y="1912"/>
                </a:lnTo>
                <a:lnTo>
                  <a:pt x="805" y="1940"/>
                </a:lnTo>
                <a:lnTo>
                  <a:pt x="819" y="1971"/>
                </a:lnTo>
                <a:lnTo>
                  <a:pt x="829" y="2005"/>
                </a:lnTo>
                <a:lnTo>
                  <a:pt x="832" y="2040"/>
                </a:lnTo>
                <a:lnTo>
                  <a:pt x="829" y="2076"/>
                </a:lnTo>
                <a:lnTo>
                  <a:pt x="819" y="2109"/>
                </a:lnTo>
                <a:lnTo>
                  <a:pt x="805" y="2140"/>
                </a:lnTo>
                <a:lnTo>
                  <a:pt x="785" y="2168"/>
                </a:lnTo>
                <a:lnTo>
                  <a:pt x="760" y="2191"/>
                </a:lnTo>
                <a:lnTo>
                  <a:pt x="731" y="2211"/>
                </a:lnTo>
                <a:lnTo>
                  <a:pt x="700" y="2226"/>
                </a:lnTo>
                <a:lnTo>
                  <a:pt x="666" y="2235"/>
                </a:lnTo>
                <a:lnTo>
                  <a:pt x="630" y="2239"/>
                </a:lnTo>
                <a:lnTo>
                  <a:pt x="593" y="2235"/>
                </a:lnTo>
                <a:lnTo>
                  <a:pt x="559" y="2226"/>
                </a:lnTo>
                <a:lnTo>
                  <a:pt x="528" y="2211"/>
                </a:lnTo>
                <a:lnTo>
                  <a:pt x="499" y="2191"/>
                </a:lnTo>
                <a:lnTo>
                  <a:pt x="474" y="2168"/>
                </a:lnTo>
                <a:lnTo>
                  <a:pt x="454" y="2140"/>
                </a:lnTo>
                <a:lnTo>
                  <a:pt x="440" y="2109"/>
                </a:lnTo>
                <a:lnTo>
                  <a:pt x="430" y="2076"/>
                </a:lnTo>
                <a:lnTo>
                  <a:pt x="427" y="2040"/>
                </a:lnTo>
                <a:lnTo>
                  <a:pt x="430" y="2005"/>
                </a:lnTo>
                <a:lnTo>
                  <a:pt x="440" y="1971"/>
                </a:lnTo>
                <a:lnTo>
                  <a:pt x="454" y="1940"/>
                </a:lnTo>
                <a:lnTo>
                  <a:pt x="474" y="1912"/>
                </a:lnTo>
                <a:lnTo>
                  <a:pt x="499" y="1889"/>
                </a:lnTo>
                <a:lnTo>
                  <a:pt x="528" y="1869"/>
                </a:lnTo>
                <a:lnTo>
                  <a:pt x="559" y="1854"/>
                </a:lnTo>
                <a:lnTo>
                  <a:pt x="593" y="1845"/>
                </a:lnTo>
                <a:lnTo>
                  <a:pt x="630" y="1842"/>
                </a:lnTo>
                <a:close/>
                <a:moveTo>
                  <a:pt x="1203" y="1446"/>
                </a:moveTo>
                <a:lnTo>
                  <a:pt x="1248" y="1450"/>
                </a:lnTo>
                <a:lnTo>
                  <a:pt x="1289" y="1459"/>
                </a:lnTo>
                <a:lnTo>
                  <a:pt x="1329" y="1474"/>
                </a:lnTo>
                <a:lnTo>
                  <a:pt x="1366" y="1493"/>
                </a:lnTo>
                <a:lnTo>
                  <a:pt x="1400" y="1519"/>
                </a:lnTo>
                <a:lnTo>
                  <a:pt x="1429" y="1547"/>
                </a:lnTo>
                <a:lnTo>
                  <a:pt x="1454" y="1580"/>
                </a:lnTo>
                <a:lnTo>
                  <a:pt x="1475" y="1616"/>
                </a:lnTo>
                <a:lnTo>
                  <a:pt x="1490" y="1655"/>
                </a:lnTo>
                <a:lnTo>
                  <a:pt x="1499" y="1696"/>
                </a:lnTo>
                <a:lnTo>
                  <a:pt x="1502" y="1739"/>
                </a:lnTo>
                <a:lnTo>
                  <a:pt x="1499" y="1782"/>
                </a:lnTo>
                <a:lnTo>
                  <a:pt x="1490" y="1823"/>
                </a:lnTo>
                <a:lnTo>
                  <a:pt x="1475" y="1862"/>
                </a:lnTo>
                <a:lnTo>
                  <a:pt x="1454" y="1898"/>
                </a:lnTo>
                <a:lnTo>
                  <a:pt x="1429" y="1931"/>
                </a:lnTo>
                <a:lnTo>
                  <a:pt x="1400" y="1960"/>
                </a:lnTo>
                <a:lnTo>
                  <a:pt x="1366" y="1985"/>
                </a:lnTo>
                <a:lnTo>
                  <a:pt x="1329" y="2005"/>
                </a:lnTo>
                <a:lnTo>
                  <a:pt x="1289" y="2020"/>
                </a:lnTo>
                <a:lnTo>
                  <a:pt x="1248" y="2029"/>
                </a:lnTo>
                <a:lnTo>
                  <a:pt x="1203" y="2032"/>
                </a:lnTo>
                <a:lnTo>
                  <a:pt x="1158" y="2029"/>
                </a:lnTo>
                <a:lnTo>
                  <a:pt x="1116" y="2020"/>
                </a:lnTo>
                <a:lnTo>
                  <a:pt x="1076" y="2005"/>
                </a:lnTo>
                <a:lnTo>
                  <a:pt x="1040" y="1985"/>
                </a:lnTo>
                <a:lnTo>
                  <a:pt x="1006" y="1960"/>
                </a:lnTo>
                <a:lnTo>
                  <a:pt x="977" y="1931"/>
                </a:lnTo>
                <a:lnTo>
                  <a:pt x="952" y="1898"/>
                </a:lnTo>
                <a:lnTo>
                  <a:pt x="932" y="1862"/>
                </a:lnTo>
                <a:lnTo>
                  <a:pt x="916" y="1823"/>
                </a:lnTo>
                <a:lnTo>
                  <a:pt x="907" y="1782"/>
                </a:lnTo>
                <a:lnTo>
                  <a:pt x="903" y="1739"/>
                </a:lnTo>
                <a:lnTo>
                  <a:pt x="907" y="1696"/>
                </a:lnTo>
                <a:lnTo>
                  <a:pt x="916" y="1655"/>
                </a:lnTo>
                <a:lnTo>
                  <a:pt x="932" y="1616"/>
                </a:lnTo>
                <a:lnTo>
                  <a:pt x="952" y="1580"/>
                </a:lnTo>
                <a:lnTo>
                  <a:pt x="977" y="1547"/>
                </a:lnTo>
                <a:lnTo>
                  <a:pt x="1006" y="1519"/>
                </a:lnTo>
                <a:lnTo>
                  <a:pt x="1040" y="1493"/>
                </a:lnTo>
                <a:lnTo>
                  <a:pt x="1076" y="1474"/>
                </a:lnTo>
                <a:lnTo>
                  <a:pt x="1116" y="1459"/>
                </a:lnTo>
                <a:lnTo>
                  <a:pt x="1158" y="1450"/>
                </a:lnTo>
                <a:lnTo>
                  <a:pt x="1203" y="1446"/>
                </a:lnTo>
                <a:close/>
                <a:moveTo>
                  <a:pt x="1484" y="120"/>
                </a:moveTo>
                <a:lnTo>
                  <a:pt x="1448" y="123"/>
                </a:lnTo>
                <a:lnTo>
                  <a:pt x="1414" y="131"/>
                </a:lnTo>
                <a:lnTo>
                  <a:pt x="1383" y="144"/>
                </a:lnTo>
                <a:lnTo>
                  <a:pt x="1355" y="161"/>
                </a:lnTo>
                <a:lnTo>
                  <a:pt x="1328" y="183"/>
                </a:lnTo>
                <a:lnTo>
                  <a:pt x="1306" y="208"/>
                </a:lnTo>
                <a:lnTo>
                  <a:pt x="1288" y="236"/>
                </a:lnTo>
                <a:lnTo>
                  <a:pt x="1275" y="267"/>
                </a:lnTo>
                <a:lnTo>
                  <a:pt x="1266" y="299"/>
                </a:lnTo>
                <a:lnTo>
                  <a:pt x="1264" y="334"/>
                </a:lnTo>
                <a:lnTo>
                  <a:pt x="1264" y="882"/>
                </a:lnTo>
                <a:lnTo>
                  <a:pt x="1266" y="917"/>
                </a:lnTo>
                <a:lnTo>
                  <a:pt x="1275" y="950"/>
                </a:lnTo>
                <a:lnTo>
                  <a:pt x="1288" y="980"/>
                </a:lnTo>
                <a:lnTo>
                  <a:pt x="1306" y="1009"/>
                </a:lnTo>
                <a:lnTo>
                  <a:pt x="1328" y="1034"/>
                </a:lnTo>
                <a:lnTo>
                  <a:pt x="1355" y="1055"/>
                </a:lnTo>
                <a:lnTo>
                  <a:pt x="1383" y="1073"/>
                </a:lnTo>
                <a:lnTo>
                  <a:pt x="1414" y="1086"/>
                </a:lnTo>
                <a:lnTo>
                  <a:pt x="1448" y="1094"/>
                </a:lnTo>
                <a:lnTo>
                  <a:pt x="1484" y="1097"/>
                </a:lnTo>
                <a:lnTo>
                  <a:pt x="1728" y="1097"/>
                </a:lnTo>
                <a:lnTo>
                  <a:pt x="1728" y="1365"/>
                </a:lnTo>
                <a:lnTo>
                  <a:pt x="2002" y="1097"/>
                </a:lnTo>
                <a:lnTo>
                  <a:pt x="2668" y="1097"/>
                </a:lnTo>
                <a:lnTo>
                  <a:pt x="2704" y="1094"/>
                </a:lnTo>
                <a:lnTo>
                  <a:pt x="2737" y="1086"/>
                </a:lnTo>
                <a:lnTo>
                  <a:pt x="2769" y="1073"/>
                </a:lnTo>
                <a:lnTo>
                  <a:pt x="2797" y="1055"/>
                </a:lnTo>
                <a:lnTo>
                  <a:pt x="2822" y="1034"/>
                </a:lnTo>
                <a:lnTo>
                  <a:pt x="2844" y="1009"/>
                </a:lnTo>
                <a:lnTo>
                  <a:pt x="2862" y="980"/>
                </a:lnTo>
                <a:lnTo>
                  <a:pt x="2876" y="950"/>
                </a:lnTo>
                <a:lnTo>
                  <a:pt x="2884" y="917"/>
                </a:lnTo>
                <a:lnTo>
                  <a:pt x="2888" y="882"/>
                </a:lnTo>
                <a:lnTo>
                  <a:pt x="2888" y="334"/>
                </a:lnTo>
                <a:lnTo>
                  <a:pt x="2884" y="299"/>
                </a:lnTo>
                <a:lnTo>
                  <a:pt x="2876" y="267"/>
                </a:lnTo>
                <a:lnTo>
                  <a:pt x="2862" y="236"/>
                </a:lnTo>
                <a:lnTo>
                  <a:pt x="2844" y="208"/>
                </a:lnTo>
                <a:lnTo>
                  <a:pt x="2822" y="183"/>
                </a:lnTo>
                <a:lnTo>
                  <a:pt x="2797" y="161"/>
                </a:lnTo>
                <a:lnTo>
                  <a:pt x="2769" y="144"/>
                </a:lnTo>
                <a:lnTo>
                  <a:pt x="2737" y="131"/>
                </a:lnTo>
                <a:lnTo>
                  <a:pt x="2704" y="123"/>
                </a:lnTo>
                <a:lnTo>
                  <a:pt x="2668" y="120"/>
                </a:lnTo>
                <a:lnTo>
                  <a:pt x="1484" y="120"/>
                </a:lnTo>
                <a:close/>
                <a:moveTo>
                  <a:pt x="1484" y="0"/>
                </a:moveTo>
                <a:lnTo>
                  <a:pt x="2668" y="0"/>
                </a:lnTo>
                <a:lnTo>
                  <a:pt x="2714" y="3"/>
                </a:lnTo>
                <a:lnTo>
                  <a:pt x="2759" y="12"/>
                </a:lnTo>
                <a:lnTo>
                  <a:pt x="2801" y="27"/>
                </a:lnTo>
                <a:lnTo>
                  <a:pt x="2840" y="46"/>
                </a:lnTo>
                <a:lnTo>
                  <a:pt x="2877" y="70"/>
                </a:lnTo>
                <a:lnTo>
                  <a:pt x="2910" y="97"/>
                </a:lnTo>
                <a:lnTo>
                  <a:pt x="2939" y="130"/>
                </a:lnTo>
                <a:lnTo>
                  <a:pt x="2963" y="165"/>
                </a:lnTo>
                <a:lnTo>
                  <a:pt x="2983" y="204"/>
                </a:lnTo>
                <a:lnTo>
                  <a:pt x="2998" y="245"/>
                </a:lnTo>
                <a:lnTo>
                  <a:pt x="3007" y="288"/>
                </a:lnTo>
                <a:lnTo>
                  <a:pt x="3010" y="334"/>
                </a:lnTo>
                <a:lnTo>
                  <a:pt x="3010" y="882"/>
                </a:lnTo>
                <a:lnTo>
                  <a:pt x="3007" y="928"/>
                </a:lnTo>
                <a:lnTo>
                  <a:pt x="2998" y="971"/>
                </a:lnTo>
                <a:lnTo>
                  <a:pt x="2983" y="1012"/>
                </a:lnTo>
                <a:lnTo>
                  <a:pt x="2963" y="1051"/>
                </a:lnTo>
                <a:lnTo>
                  <a:pt x="2939" y="1086"/>
                </a:lnTo>
                <a:lnTo>
                  <a:pt x="2910" y="1118"/>
                </a:lnTo>
                <a:lnTo>
                  <a:pt x="2877" y="1146"/>
                </a:lnTo>
                <a:lnTo>
                  <a:pt x="2840" y="1170"/>
                </a:lnTo>
                <a:lnTo>
                  <a:pt x="2801" y="1190"/>
                </a:lnTo>
                <a:lnTo>
                  <a:pt x="2759" y="1204"/>
                </a:lnTo>
                <a:lnTo>
                  <a:pt x="2714" y="1213"/>
                </a:lnTo>
                <a:lnTo>
                  <a:pt x="2668" y="1216"/>
                </a:lnTo>
                <a:lnTo>
                  <a:pt x="2053" y="1216"/>
                </a:lnTo>
                <a:lnTo>
                  <a:pt x="1604" y="1654"/>
                </a:lnTo>
                <a:lnTo>
                  <a:pt x="1604" y="1216"/>
                </a:lnTo>
                <a:lnTo>
                  <a:pt x="1484" y="1216"/>
                </a:lnTo>
                <a:lnTo>
                  <a:pt x="1437" y="1213"/>
                </a:lnTo>
                <a:lnTo>
                  <a:pt x="1393" y="1204"/>
                </a:lnTo>
                <a:lnTo>
                  <a:pt x="1351" y="1190"/>
                </a:lnTo>
                <a:lnTo>
                  <a:pt x="1312" y="1170"/>
                </a:lnTo>
                <a:lnTo>
                  <a:pt x="1275" y="1146"/>
                </a:lnTo>
                <a:lnTo>
                  <a:pt x="1242" y="1118"/>
                </a:lnTo>
                <a:lnTo>
                  <a:pt x="1214" y="1086"/>
                </a:lnTo>
                <a:lnTo>
                  <a:pt x="1189" y="1051"/>
                </a:lnTo>
                <a:lnTo>
                  <a:pt x="1169" y="1012"/>
                </a:lnTo>
                <a:lnTo>
                  <a:pt x="1154" y="971"/>
                </a:lnTo>
                <a:lnTo>
                  <a:pt x="1146" y="928"/>
                </a:lnTo>
                <a:lnTo>
                  <a:pt x="1143" y="882"/>
                </a:lnTo>
                <a:lnTo>
                  <a:pt x="1143" y="334"/>
                </a:lnTo>
                <a:lnTo>
                  <a:pt x="1145" y="288"/>
                </a:lnTo>
                <a:lnTo>
                  <a:pt x="1154" y="245"/>
                </a:lnTo>
                <a:lnTo>
                  <a:pt x="1169" y="204"/>
                </a:lnTo>
                <a:lnTo>
                  <a:pt x="1189" y="165"/>
                </a:lnTo>
                <a:lnTo>
                  <a:pt x="1213" y="130"/>
                </a:lnTo>
                <a:lnTo>
                  <a:pt x="1242" y="97"/>
                </a:lnTo>
                <a:lnTo>
                  <a:pt x="1275" y="70"/>
                </a:lnTo>
                <a:lnTo>
                  <a:pt x="1312" y="46"/>
                </a:lnTo>
                <a:lnTo>
                  <a:pt x="1350" y="27"/>
                </a:lnTo>
                <a:lnTo>
                  <a:pt x="1393" y="12"/>
                </a:lnTo>
                <a:lnTo>
                  <a:pt x="1437" y="3"/>
                </a:lnTo>
                <a:lnTo>
                  <a:pt x="148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986096" y="2501704"/>
            <a:ext cx="2853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Независимый коллегиальный орган</a:t>
            </a:r>
            <a:endParaRPr lang="en-US" b="1" dirty="0"/>
          </a:p>
        </p:txBody>
      </p:sp>
      <p:sp>
        <p:nvSpPr>
          <p:cNvPr id="76" name="Rectangle 75"/>
          <p:cNvSpPr/>
          <p:nvPr/>
        </p:nvSpPr>
        <p:spPr>
          <a:xfrm>
            <a:off x="5810501" y="5125567"/>
            <a:ext cx="290175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Проводит мониторинг соблюдения бюджетных правил и бюджетной дисциплины</a:t>
            </a:r>
            <a:endParaRPr lang="en-US" sz="1400" dirty="0"/>
          </a:p>
        </p:txBody>
      </p:sp>
      <p:sp>
        <p:nvSpPr>
          <p:cNvPr id="79" name="Rectangle 78"/>
          <p:cNvSpPr/>
          <p:nvPr/>
        </p:nvSpPr>
        <p:spPr>
          <a:xfrm>
            <a:off x="170297" y="2712684"/>
            <a:ext cx="328217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latin typeface="Arial" panose="020B0604020202020204" pitchFamily="34" charset="0"/>
              </a:rPr>
              <a:t>Рабочая группа по бюджетным рискам</a:t>
            </a:r>
            <a:endParaRPr lang="en-US" sz="1800" b="1" dirty="0">
              <a:latin typeface="Arial" panose="020B0604020202020204" pitchFamily="34" charset="0"/>
            </a:endParaRPr>
          </a:p>
          <a:p>
            <a:pPr algn="ctr"/>
            <a:r>
              <a:rPr lang="ru-RU" sz="1400" dirty="0">
                <a:latin typeface="Arial (Body)"/>
              </a:rPr>
              <a:t>Рассматривает заявления правительства о бюджетных рисках, сопровождающие проект годового бюджета и рамочные законы о бюджете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 (Body)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1815756" y="4072227"/>
            <a:ext cx="2165884" cy="852252"/>
            <a:chOff x="3276170" y="4157179"/>
            <a:chExt cx="2151192" cy="497676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3276170" y="4654855"/>
              <a:ext cx="1534465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4810635" y="4157179"/>
              <a:ext cx="616727" cy="493548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tailEnd type="oval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4" name="Rectangle 83"/>
          <p:cNvSpPr/>
          <p:nvPr/>
        </p:nvSpPr>
        <p:spPr>
          <a:xfrm>
            <a:off x="7248" y="5313752"/>
            <a:ext cx="312414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Arial (Body)"/>
                <a:ea typeface="Times New Roman" panose="02020603050405020304" pitchFamily="18" charset="0"/>
              </a:rPr>
              <a:t>Оценивает, достаточно ли средств выделено в Резервный фонд для покрытия вероятных бюджетных рисков в течение финансового года</a:t>
            </a:r>
            <a:endParaRPr lang="en-US" sz="1400" dirty="0">
              <a:latin typeface="Arial (Body)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2445662" y="2288687"/>
            <a:ext cx="1862987" cy="652472"/>
            <a:chOff x="3137330" y="1460526"/>
            <a:chExt cx="2625796" cy="1877034"/>
          </a:xfrm>
        </p:grpSpPr>
        <p:cxnSp>
          <p:nvCxnSpPr>
            <p:cNvPr id="86" name="Straight Connector 85"/>
            <p:cNvCxnSpPr/>
            <p:nvPr/>
          </p:nvCxnSpPr>
          <p:spPr>
            <a:xfrm flipV="1">
              <a:off x="3137330" y="1460526"/>
              <a:ext cx="1984111" cy="22411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5103770" y="1460526"/>
              <a:ext cx="659356" cy="1877034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tailEnd type="oval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8" name="Rectangle 117"/>
          <p:cNvSpPr/>
          <p:nvPr/>
        </p:nvSpPr>
        <p:spPr>
          <a:xfrm>
            <a:off x="3335894" y="3319153"/>
            <a:ext cx="2738250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lv-LV" sz="1600" b="1" dirty="0">
                <a:latin typeface="Verdana" panose="020B0604030504040204" pitchFamily="34" charset="0"/>
                <a:ea typeface="Verdana" panose="020B0604030504040204" pitchFamily="34" charset="0"/>
              </a:rPr>
              <a:t>Совет по бюджетной </a:t>
            </a:r>
          </a:p>
          <a:p>
            <a:r>
              <a:rPr lang="ru-RU" altLang="lv-LV" sz="1600" b="1" dirty="0">
                <a:latin typeface="Verdana" panose="020B0604030504040204" pitchFamily="34" charset="0"/>
                <a:ea typeface="Verdana" panose="020B0604030504040204" pitchFamily="34" charset="0"/>
              </a:rPr>
              <a:t>дисциплине</a:t>
            </a:r>
            <a:endParaRPr lang="en-US" altLang="lv-LV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3" name="Oval 122"/>
          <p:cNvSpPr/>
          <p:nvPr/>
        </p:nvSpPr>
        <p:spPr>
          <a:xfrm>
            <a:off x="6772837" y="4298912"/>
            <a:ext cx="817348" cy="790976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4" name="Group 123"/>
          <p:cNvGrpSpPr/>
          <p:nvPr/>
        </p:nvGrpSpPr>
        <p:grpSpPr>
          <a:xfrm>
            <a:off x="1123734" y="4497435"/>
            <a:ext cx="820175" cy="823007"/>
            <a:chOff x="2695576" y="819150"/>
            <a:chExt cx="907433" cy="935632"/>
          </a:xfrm>
          <a:solidFill>
            <a:srgbClr val="002060"/>
          </a:solidFill>
        </p:grpSpPr>
        <p:sp>
          <p:nvSpPr>
            <p:cNvPr id="125" name="Oval 124"/>
            <p:cNvSpPr/>
            <p:nvPr/>
          </p:nvSpPr>
          <p:spPr>
            <a:xfrm>
              <a:off x="2695576" y="819150"/>
              <a:ext cx="907433" cy="935632"/>
            </a:xfrm>
            <a:prstGeom prst="ellipse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126" name="Group 9"/>
            <p:cNvGrpSpPr>
              <a:grpSpLocks noChangeAspect="1"/>
            </p:cNvGrpSpPr>
            <p:nvPr/>
          </p:nvGrpSpPr>
          <p:grpSpPr bwMode="auto">
            <a:xfrm>
              <a:off x="2953083" y="1064724"/>
              <a:ext cx="392419" cy="444485"/>
              <a:chOff x="993" y="1962"/>
              <a:chExt cx="274" cy="301"/>
            </a:xfrm>
            <a:grpFill/>
          </p:grpSpPr>
          <p:sp>
            <p:nvSpPr>
              <p:cNvPr id="127" name="Freeform 11"/>
              <p:cNvSpPr>
                <a:spLocks noEditPoints="1"/>
              </p:cNvSpPr>
              <p:nvPr/>
            </p:nvSpPr>
            <p:spPr bwMode="auto">
              <a:xfrm>
                <a:off x="1038" y="2008"/>
                <a:ext cx="184" cy="255"/>
              </a:xfrm>
              <a:custGeom>
                <a:avLst/>
                <a:gdLst>
                  <a:gd name="T0" fmla="*/ 750 w 2029"/>
                  <a:gd name="T1" fmla="*/ 299 h 2800"/>
                  <a:gd name="T2" fmla="*/ 479 w 2029"/>
                  <a:gd name="T3" fmla="*/ 466 h 2800"/>
                  <a:gd name="T4" fmla="*/ 304 w 2029"/>
                  <a:gd name="T5" fmla="*/ 723 h 2800"/>
                  <a:gd name="T6" fmla="*/ 259 w 2029"/>
                  <a:gd name="T7" fmla="*/ 1034 h 2800"/>
                  <a:gd name="T8" fmla="*/ 314 w 2029"/>
                  <a:gd name="T9" fmla="*/ 1283 h 2800"/>
                  <a:gd name="T10" fmla="*/ 414 w 2029"/>
                  <a:gd name="T11" fmla="*/ 1472 h 2800"/>
                  <a:gd name="T12" fmla="*/ 530 w 2029"/>
                  <a:gd name="T13" fmla="*/ 1646 h 2800"/>
                  <a:gd name="T14" fmla="*/ 603 w 2029"/>
                  <a:gd name="T15" fmla="*/ 1843 h 2800"/>
                  <a:gd name="T16" fmla="*/ 647 w 2029"/>
                  <a:gd name="T17" fmla="*/ 1978 h 2800"/>
                  <a:gd name="T18" fmla="*/ 1346 w 2029"/>
                  <a:gd name="T19" fmla="*/ 2011 h 2800"/>
                  <a:gd name="T20" fmla="*/ 1421 w 2029"/>
                  <a:gd name="T21" fmla="*/ 1912 h 2800"/>
                  <a:gd name="T22" fmla="*/ 1460 w 2029"/>
                  <a:gd name="T23" fmla="*/ 1721 h 2800"/>
                  <a:gd name="T24" fmla="*/ 1570 w 2029"/>
                  <a:gd name="T25" fmla="*/ 1538 h 2800"/>
                  <a:gd name="T26" fmla="*/ 1678 w 2029"/>
                  <a:gd name="T27" fmla="*/ 1364 h 2800"/>
                  <a:gd name="T28" fmla="*/ 1756 w 2029"/>
                  <a:gd name="T29" fmla="*/ 1143 h 2800"/>
                  <a:gd name="T30" fmla="*/ 1760 w 2029"/>
                  <a:gd name="T31" fmla="*/ 844 h 2800"/>
                  <a:gd name="T32" fmla="*/ 1634 w 2029"/>
                  <a:gd name="T33" fmla="*/ 559 h 2800"/>
                  <a:gd name="T34" fmla="*/ 1397 w 2029"/>
                  <a:gd name="T35" fmla="*/ 352 h 2800"/>
                  <a:gd name="T36" fmla="*/ 1084 w 2029"/>
                  <a:gd name="T37" fmla="*/ 258 h 2800"/>
                  <a:gd name="T38" fmla="*/ 1258 w 2029"/>
                  <a:gd name="T39" fmla="*/ 29 h 2800"/>
                  <a:gd name="T40" fmla="*/ 1613 w 2029"/>
                  <a:gd name="T41" fmla="*/ 188 h 2800"/>
                  <a:gd name="T42" fmla="*/ 1877 w 2029"/>
                  <a:gd name="T43" fmla="*/ 461 h 2800"/>
                  <a:gd name="T44" fmla="*/ 2015 w 2029"/>
                  <a:gd name="T45" fmla="*/ 815 h 2800"/>
                  <a:gd name="T46" fmla="*/ 2013 w 2029"/>
                  <a:gd name="T47" fmla="*/ 1166 h 2800"/>
                  <a:gd name="T48" fmla="*/ 1934 w 2029"/>
                  <a:gd name="T49" fmla="*/ 1424 h 2800"/>
                  <a:gd name="T50" fmla="*/ 1825 w 2029"/>
                  <a:gd name="T51" fmla="*/ 1617 h 2800"/>
                  <a:gd name="T52" fmla="*/ 1714 w 2029"/>
                  <a:gd name="T53" fmla="*/ 1785 h 2800"/>
                  <a:gd name="T54" fmla="*/ 1677 w 2029"/>
                  <a:gd name="T55" fmla="*/ 1934 h 2800"/>
                  <a:gd name="T56" fmla="*/ 1572 w 2029"/>
                  <a:gd name="T57" fmla="*/ 2150 h 2800"/>
                  <a:gd name="T58" fmla="*/ 1487 w 2029"/>
                  <a:gd name="T59" fmla="*/ 2294 h 2800"/>
                  <a:gd name="T60" fmla="*/ 1480 w 2029"/>
                  <a:gd name="T61" fmla="*/ 2429 h 2800"/>
                  <a:gd name="T62" fmla="*/ 1476 w 2029"/>
                  <a:gd name="T63" fmla="*/ 2492 h 2800"/>
                  <a:gd name="T64" fmla="*/ 1446 w 2029"/>
                  <a:gd name="T65" fmla="*/ 2575 h 2800"/>
                  <a:gd name="T66" fmla="*/ 1340 w 2029"/>
                  <a:gd name="T67" fmla="*/ 2666 h 2800"/>
                  <a:gd name="T68" fmla="*/ 1184 w 2029"/>
                  <a:gd name="T69" fmla="*/ 2779 h 2800"/>
                  <a:gd name="T70" fmla="*/ 891 w 2029"/>
                  <a:gd name="T71" fmla="*/ 2798 h 2800"/>
                  <a:gd name="T72" fmla="*/ 762 w 2029"/>
                  <a:gd name="T73" fmla="*/ 2698 h 2800"/>
                  <a:gd name="T74" fmla="*/ 607 w 2029"/>
                  <a:gd name="T75" fmla="*/ 2606 h 2800"/>
                  <a:gd name="T76" fmla="*/ 556 w 2029"/>
                  <a:gd name="T77" fmla="*/ 2509 h 2800"/>
                  <a:gd name="T78" fmla="*/ 551 w 2029"/>
                  <a:gd name="T79" fmla="*/ 2466 h 2800"/>
                  <a:gd name="T80" fmla="*/ 545 w 2029"/>
                  <a:gd name="T81" fmla="*/ 2350 h 2800"/>
                  <a:gd name="T82" fmla="*/ 538 w 2029"/>
                  <a:gd name="T83" fmla="*/ 2221 h 2800"/>
                  <a:gd name="T84" fmla="*/ 376 w 2029"/>
                  <a:gd name="T85" fmla="*/ 2025 h 2800"/>
                  <a:gd name="T86" fmla="*/ 340 w 2029"/>
                  <a:gd name="T87" fmla="*/ 1839 h 2800"/>
                  <a:gd name="T88" fmla="*/ 248 w 2029"/>
                  <a:gd name="T89" fmla="*/ 1682 h 2800"/>
                  <a:gd name="T90" fmla="*/ 138 w 2029"/>
                  <a:gd name="T91" fmla="*/ 1508 h 2800"/>
                  <a:gd name="T92" fmla="*/ 41 w 2029"/>
                  <a:gd name="T93" fmla="*/ 1278 h 2800"/>
                  <a:gd name="T94" fmla="*/ 0 w 2029"/>
                  <a:gd name="T95" fmla="*/ 973 h 2800"/>
                  <a:gd name="T96" fmla="*/ 80 w 2029"/>
                  <a:gd name="T97" fmla="*/ 595 h 2800"/>
                  <a:gd name="T98" fmla="*/ 298 w 2029"/>
                  <a:gd name="T99" fmla="*/ 286 h 2800"/>
                  <a:gd name="T100" fmla="*/ 621 w 2029"/>
                  <a:gd name="T101" fmla="*/ 77 h 2800"/>
                  <a:gd name="T102" fmla="*/ 1014 w 2029"/>
                  <a:gd name="T103" fmla="*/ 0 h 2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029" h="2800">
                    <a:moveTo>
                      <a:pt x="1014" y="255"/>
                    </a:moveTo>
                    <a:lnTo>
                      <a:pt x="945" y="258"/>
                    </a:lnTo>
                    <a:lnTo>
                      <a:pt x="878" y="266"/>
                    </a:lnTo>
                    <a:lnTo>
                      <a:pt x="813" y="281"/>
                    </a:lnTo>
                    <a:lnTo>
                      <a:pt x="750" y="299"/>
                    </a:lnTo>
                    <a:lnTo>
                      <a:pt x="690" y="324"/>
                    </a:lnTo>
                    <a:lnTo>
                      <a:pt x="632" y="354"/>
                    </a:lnTo>
                    <a:lnTo>
                      <a:pt x="578" y="387"/>
                    </a:lnTo>
                    <a:lnTo>
                      <a:pt x="527" y="424"/>
                    </a:lnTo>
                    <a:lnTo>
                      <a:pt x="479" y="466"/>
                    </a:lnTo>
                    <a:lnTo>
                      <a:pt x="435" y="511"/>
                    </a:lnTo>
                    <a:lnTo>
                      <a:pt x="396" y="559"/>
                    </a:lnTo>
                    <a:lnTo>
                      <a:pt x="361" y="611"/>
                    </a:lnTo>
                    <a:lnTo>
                      <a:pt x="330" y="666"/>
                    </a:lnTo>
                    <a:lnTo>
                      <a:pt x="304" y="723"/>
                    </a:lnTo>
                    <a:lnTo>
                      <a:pt x="284" y="783"/>
                    </a:lnTo>
                    <a:lnTo>
                      <a:pt x="270" y="844"/>
                    </a:lnTo>
                    <a:lnTo>
                      <a:pt x="260" y="908"/>
                    </a:lnTo>
                    <a:lnTo>
                      <a:pt x="257" y="973"/>
                    </a:lnTo>
                    <a:lnTo>
                      <a:pt x="259" y="1034"/>
                    </a:lnTo>
                    <a:lnTo>
                      <a:pt x="264" y="1090"/>
                    </a:lnTo>
                    <a:lnTo>
                      <a:pt x="273" y="1143"/>
                    </a:lnTo>
                    <a:lnTo>
                      <a:pt x="284" y="1193"/>
                    </a:lnTo>
                    <a:lnTo>
                      <a:pt x="298" y="1240"/>
                    </a:lnTo>
                    <a:lnTo>
                      <a:pt x="314" y="1283"/>
                    </a:lnTo>
                    <a:lnTo>
                      <a:pt x="331" y="1325"/>
                    </a:lnTo>
                    <a:lnTo>
                      <a:pt x="351" y="1364"/>
                    </a:lnTo>
                    <a:lnTo>
                      <a:pt x="371" y="1402"/>
                    </a:lnTo>
                    <a:lnTo>
                      <a:pt x="393" y="1437"/>
                    </a:lnTo>
                    <a:lnTo>
                      <a:pt x="414" y="1472"/>
                    </a:lnTo>
                    <a:lnTo>
                      <a:pt x="437" y="1505"/>
                    </a:lnTo>
                    <a:lnTo>
                      <a:pt x="458" y="1537"/>
                    </a:lnTo>
                    <a:lnTo>
                      <a:pt x="483" y="1573"/>
                    </a:lnTo>
                    <a:lnTo>
                      <a:pt x="507" y="1610"/>
                    </a:lnTo>
                    <a:lnTo>
                      <a:pt x="530" y="1646"/>
                    </a:lnTo>
                    <a:lnTo>
                      <a:pt x="551" y="1683"/>
                    </a:lnTo>
                    <a:lnTo>
                      <a:pt x="569" y="1721"/>
                    </a:lnTo>
                    <a:lnTo>
                      <a:pt x="584" y="1760"/>
                    </a:lnTo>
                    <a:lnTo>
                      <a:pt x="595" y="1800"/>
                    </a:lnTo>
                    <a:lnTo>
                      <a:pt x="603" y="1843"/>
                    </a:lnTo>
                    <a:lnTo>
                      <a:pt x="605" y="1888"/>
                    </a:lnTo>
                    <a:lnTo>
                      <a:pt x="608" y="1912"/>
                    </a:lnTo>
                    <a:lnTo>
                      <a:pt x="617" y="1936"/>
                    </a:lnTo>
                    <a:lnTo>
                      <a:pt x="630" y="1958"/>
                    </a:lnTo>
                    <a:lnTo>
                      <a:pt x="647" y="1978"/>
                    </a:lnTo>
                    <a:lnTo>
                      <a:pt x="665" y="1996"/>
                    </a:lnTo>
                    <a:lnTo>
                      <a:pt x="683" y="2011"/>
                    </a:lnTo>
                    <a:lnTo>
                      <a:pt x="701" y="2025"/>
                    </a:lnTo>
                    <a:lnTo>
                      <a:pt x="1328" y="2025"/>
                    </a:lnTo>
                    <a:lnTo>
                      <a:pt x="1346" y="2011"/>
                    </a:lnTo>
                    <a:lnTo>
                      <a:pt x="1364" y="1996"/>
                    </a:lnTo>
                    <a:lnTo>
                      <a:pt x="1383" y="1978"/>
                    </a:lnTo>
                    <a:lnTo>
                      <a:pt x="1399" y="1958"/>
                    </a:lnTo>
                    <a:lnTo>
                      <a:pt x="1412" y="1936"/>
                    </a:lnTo>
                    <a:lnTo>
                      <a:pt x="1421" y="1912"/>
                    </a:lnTo>
                    <a:lnTo>
                      <a:pt x="1424" y="1888"/>
                    </a:lnTo>
                    <a:lnTo>
                      <a:pt x="1426" y="1843"/>
                    </a:lnTo>
                    <a:lnTo>
                      <a:pt x="1434" y="1800"/>
                    </a:lnTo>
                    <a:lnTo>
                      <a:pt x="1445" y="1760"/>
                    </a:lnTo>
                    <a:lnTo>
                      <a:pt x="1460" y="1721"/>
                    </a:lnTo>
                    <a:lnTo>
                      <a:pt x="1478" y="1684"/>
                    </a:lnTo>
                    <a:lnTo>
                      <a:pt x="1498" y="1646"/>
                    </a:lnTo>
                    <a:lnTo>
                      <a:pt x="1520" y="1610"/>
                    </a:lnTo>
                    <a:lnTo>
                      <a:pt x="1545" y="1574"/>
                    </a:lnTo>
                    <a:lnTo>
                      <a:pt x="1570" y="1538"/>
                    </a:lnTo>
                    <a:lnTo>
                      <a:pt x="1592" y="1506"/>
                    </a:lnTo>
                    <a:lnTo>
                      <a:pt x="1614" y="1473"/>
                    </a:lnTo>
                    <a:lnTo>
                      <a:pt x="1636" y="1438"/>
                    </a:lnTo>
                    <a:lnTo>
                      <a:pt x="1658" y="1402"/>
                    </a:lnTo>
                    <a:lnTo>
                      <a:pt x="1678" y="1364"/>
                    </a:lnTo>
                    <a:lnTo>
                      <a:pt x="1698" y="1325"/>
                    </a:lnTo>
                    <a:lnTo>
                      <a:pt x="1715" y="1283"/>
                    </a:lnTo>
                    <a:lnTo>
                      <a:pt x="1731" y="1240"/>
                    </a:lnTo>
                    <a:lnTo>
                      <a:pt x="1745" y="1193"/>
                    </a:lnTo>
                    <a:lnTo>
                      <a:pt x="1756" y="1143"/>
                    </a:lnTo>
                    <a:lnTo>
                      <a:pt x="1765" y="1090"/>
                    </a:lnTo>
                    <a:lnTo>
                      <a:pt x="1770" y="1034"/>
                    </a:lnTo>
                    <a:lnTo>
                      <a:pt x="1772" y="973"/>
                    </a:lnTo>
                    <a:lnTo>
                      <a:pt x="1769" y="908"/>
                    </a:lnTo>
                    <a:lnTo>
                      <a:pt x="1760" y="844"/>
                    </a:lnTo>
                    <a:lnTo>
                      <a:pt x="1745" y="782"/>
                    </a:lnTo>
                    <a:lnTo>
                      <a:pt x="1725" y="723"/>
                    </a:lnTo>
                    <a:lnTo>
                      <a:pt x="1700" y="666"/>
                    </a:lnTo>
                    <a:lnTo>
                      <a:pt x="1668" y="610"/>
                    </a:lnTo>
                    <a:lnTo>
                      <a:pt x="1634" y="559"/>
                    </a:lnTo>
                    <a:lnTo>
                      <a:pt x="1594" y="511"/>
                    </a:lnTo>
                    <a:lnTo>
                      <a:pt x="1550" y="466"/>
                    </a:lnTo>
                    <a:lnTo>
                      <a:pt x="1503" y="424"/>
                    </a:lnTo>
                    <a:lnTo>
                      <a:pt x="1451" y="386"/>
                    </a:lnTo>
                    <a:lnTo>
                      <a:pt x="1397" y="352"/>
                    </a:lnTo>
                    <a:lnTo>
                      <a:pt x="1339" y="324"/>
                    </a:lnTo>
                    <a:lnTo>
                      <a:pt x="1278" y="299"/>
                    </a:lnTo>
                    <a:lnTo>
                      <a:pt x="1216" y="281"/>
                    </a:lnTo>
                    <a:lnTo>
                      <a:pt x="1151" y="266"/>
                    </a:lnTo>
                    <a:lnTo>
                      <a:pt x="1084" y="258"/>
                    </a:lnTo>
                    <a:lnTo>
                      <a:pt x="1014" y="255"/>
                    </a:lnTo>
                    <a:close/>
                    <a:moveTo>
                      <a:pt x="1014" y="0"/>
                    </a:moveTo>
                    <a:lnTo>
                      <a:pt x="1097" y="3"/>
                    </a:lnTo>
                    <a:lnTo>
                      <a:pt x="1179" y="13"/>
                    </a:lnTo>
                    <a:lnTo>
                      <a:pt x="1258" y="29"/>
                    </a:lnTo>
                    <a:lnTo>
                      <a:pt x="1335" y="50"/>
                    </a:lnTo>
                    <a:lnTo>
                      <a:pt x="1408" y="77"/>
                    </a:lnTo>
                    <a:lnTo>
                      <a:pt x="1480" y="109"/>
                    </a:lnTo>
                    <a:lnTo>
                      <a:pt x="1548" y="147"/>
                    </a:lnTo>
                    <a:lnTo>
                      <a:pt x="1613" y="188"/>
                    </a:lnTo>
                    <a:lnTo>
                      <a:pt x="1673" y="235"/>
                    </a:lnTo>
                    <a:lnTo>
                      <a:pt x="1731" y="286"/>
                    </a:lnTo>
                    <a:lnTo>
                      <a:pt x="1783" y="340"/>
                    </a:lnTo>
                    <a:lnTo>
                      <a:pt x="1833" y="399"/>
                    </a:lnTo>
                    <a:lnTo>
                      <a:pt x="1877" y="461"/>
                    </a:lnTo>
                    <a:lnTo>
                      <a:pt x="1915" y="526"/>
                    </a:lnTo>
                    <a:lnTo>
                      <a:pt x="1949" y="595"/>
                    </a:lnTo>
                    <a:lnTo>
                      <a:pt x="1976" y="667"/>
                    </a:lnTo>
                    <a:lnTo>
                      <a:pt x="1999" y="739"/>
                    </a:lnTo>
                    <a:lnTo>
                      <a:pt x="2015" y="815"/>
                    </a:lnTo>
                    <a:lnTo>
                      <a:pt x="2025" y="893"/>
                    </a:lnTo>
                    <a:lnTo>
                      <a:pt x="2029" y="973"/>
                    </a:lnTo>
                    <a:lnTo>
                      <a:pt x="2026" y="1041"/>
                    </a:lnTo>
                    <a:lnTo>
                      <a:pt x="2021" y="1105"/>
                    </a:lnTo>
                    <a:lnTo>
                      <a:pt x="2013" y="1166"/>
                    </a:lnTo>
                    <a:lnTo>
                      <a:pt x="2001" y="1224"/>
                    </a:lnTo>
                    <a:lnTo>
                      <a:pt x="1988" y="1278"/>
                    </a:lnTo>
                    <a:lnTo>
                      <a:pt x="1972" y="1329"/>
                    </a:lnTo>
                    <a:lnTo>
                      <a:pt x="1953" y="1378"/>
                    </a:lnTo>
                    <a:lnTo>
                      <a:pt x="1934" y="1424"/>
                    </a:lnTo>
                    <a:lnTo>
                      <a:pt x="1913" y="1466"/>
                    </a:lnTo>
                    <a:lnTo>
                      <a:pt x="1892" y="1507"/>
                    </a:lnTo>
                    <a:lnTo>
                      <a:pt x="1869" y="1546"/>
                    </a:lnTo>
                    <a:lnTo>
                      <a:pt x="1847" y="1583"/>
                    </a:lnTo>
                    <a:lnTo>
                      <a:pt x="1825" y="1617"/>
                    </a:lnTo>
                    <a:lnTo>
                      <a:pt x="1803" y="1649"/>
                    </a:lnTo>
                    <a:lnTo>
                      <a:pt x="1781" y="1681"/>
                    </a:lnTo>
                    <a:lnTo>
                      <a:pt x="1756" y="1719"/>
                    </a:lnTo>
                    <a:lnTo>
                      <a:pt x="1733" y="1753"/>
                    </a:lnTo>
                    <a:lnTo>
                      <a:pt x="1714" y="1785"/>
                    </a:lnTo>
                    <a:lnTo>
                      <a:pt x="1700" y="1813"/>
                    </a:lnTo>
                    <a:lnTo>
                      <a:pt x="1689" y="1839"/>
                    </a:lnTo>
                    <a:lnTo>
                      <a:pt x="1682" y="1864"/>
                    </a:lnTo>
                    <a:lnTo>
                      <a:pt x="1680" y="1888"/>
                    </a:lnTo>
                    <a:lnTo>
                      <a:pt x="1677" y="1934"/>
                    </a:lnTo>
                    <a:lnTo>
                      <a:pt x="1667" y="1980"/>
                    </a:lnTo>
                    <a:lnTo>
                      <a:pt x="1652" y="2025"/>
                    </a:lnTo>
                    <a:lnTo>
                      <a:pt x="1630" y="2068"/>
                    </a:lnTo>
                    <a:lnTo>
                      <a:pt x="1604" y="2110"/>
                    </a:lnTo>
                    <a:lnTo>
                      <a:pt x="1572" y="2150"/>
                    </a:lnTo>
                    <a:lnTo>
                      <a:pt x="1534" y="2187"/>
                    </a:lnTo>
                    <a:lnTo>
                      <a:pt x="1491" y="2221"/>
                    </a:lnTo>
                    <a:lnTo>
                      <a:pt x="1490" y="2242"/>
                    </a:lnTo>
                    <a:lnTo>
                      <a:pt x="1489" y="2267"/>
                    </a:lnTo>
                    <a:lnTo>
                      <a:pt x="1487" y="2294"/>
                    </a:lnTo>
                    <a:lnTo>
                      <a:pt x="1486" y="2322"/>
                    </a:lnTo>
                    <a:lnTo>
                      <a:pt x="1484" y="2350"/>
                    </a:lnTo>
                    <a:lnTo>
                      <a:pt x="1483" y="2378"/>
                    </a:lnTo>
                    <a:lnTo>
                      <a:pt x="1481" y="2405"/>
                    </a:lnTo>
                    <a:lnTo>
                      <a:pt x="1480" y="2429"/>
                    </a:lnTo>
                    <a:lnTo>
                      <a:pt x="1479" y="2449"/>
                    </a:lnTo>
                    <a:lnTo>
                      <a:pt x="1478" y="2466"/>
                    </a:lnTo>
                    <a:lnTo>
                      <a:pt x="1478" y="2476"/>
                    </a:lnTo>
                    <a:lnTo>
                      <a:pt x="1476" y="2479"/>
                    </a:lnTo>
                    <a:lnTo>
                      <a:pt x="1476" y="2492"/>
                    </a:lnTo>
                    <a:lnTo>
                      <a:pt x="1474" y="2506"/>
                    </a:lnTo>
                    <a:lnTo>
                      <a:pt x="1470" y="2522"/>
                    </a:lnTo>
                    <a:lnTo>
                      <a:pt x="1465" y="2539"/>
                    </a:lnTo>
                    <a:lnTo>
                      <a:pt x="1457" y="2557"/>
                    </a:lnTo>
                    <a:lnTo>
                      <a:pt x="1446" y="2575"/>
                    </a:lnTo>
                    <a:lnTo>
                      <a:pt x="1432" y="2594"/>
                    </a:lnTo>
                    <a:lnTo>
                      <a:pt x="1416" y="2613"/>
                    </a:lnTo>
                    <a:lnTo>
                      <a:pt x="1395" y="2631"/>
                    </a:lnTo>
                    <a:lnTo>
                      <a:pt x="1370" y="2650"/>
                    </a:lnTo>
                    <a:lnTo>
                      <a:pt x="1340" y="2666"/>
                    </a:lnTo>
                    <a:lnTo>
                      <a:pt x="1307" y="2683"/>
                    </a:lnTo>
                    <a:lnTo>
                      <a:pt x="1267" y="2698"/>
                    </a:lnTo>
                    <a:lnTo>
                      <a:pt x="1244" y="2727"/>
                    </a:lnTo>
                    <a:lnTo>
                      <a:pt x="1216" y="2754"/>
                    </a:lnTo>
                    <a:lnTo>
                      <a:pt x="1184" y="2779"/>
                    </a:lnTo>
                    <a:lnTo>
                      <a:pt x="1162" y="2790"/>
                    </a:lnTo>
                    <a:lnTo>
                      <a:pt x="1138" y="2798"/>
                    </a:lnTo>
                    <a:lnTo>
                      <a:pt x="1113" y="2800"/>
                    </a:lnTo>
                    <a:lnTo>
                      <a:pt x="916" y="2800"/>
                    </a:lnTo>
                    <a:lnTo>
                      <a:pt x="891" y="2798"/>
                    </a:lnTo>
                    <a:lnTo>
                      <a:pt x="867" y="2790"/>
                    </a:lnTo>
                    <a:lnTo>
                      <a:pt x="845" y="2779"/>
                    </a:lnTo>
                    <a:lnTo>
                      <a:pt x="813" y="2754"/>
                    </a:lnTo>
                    <a:lnTo>
                      <a:pt x="785" y="2727"/>
                    </a:lnTo>
                    <a:lnTo>
                      <a:pt x="762" y="2698"/>
                    </a:lnTo>
                    <a:lnTo>
                      <a:pt x="720" y="2681"/>
                    </a:lnTo>
                    <a:lnTo>
                      <a:pt x="684" y="2664"/>
                    </a:lnTo>
                    <a:lnTo>
                      <a:pt x="653" y="2646"/>
                    </a:lnTo>
                    <a:lnTo>
                      <a:pt x="628" y="2626"/>
                    </a:lnTo>
                    <a:lnTo>
                      <a:pt x="607" y="2606"/>
                    </a:lnTo>
                    <a:lnTo>
                      <a:pt x="590" y="2585"/>
                    </a:lnTo>
                    <a:lnTo>
                      <a:pt x="578" y="2566"/>
                    </a:lnTo>
                    <a:lnTo>
                      <a:pt x="567" y="2546"/>
                    </a:lnTo>
                    <a:lnTo>
                      <a:pt x="561" y="2527"/>
                    </a:lnTo>
                    <a:lnTo>
                      <a:pt x="556" y="2509"/>
                    </a:lnTo>
                    <a:lnTo>
                      <a:pt x="554" y="2494"/>
                    </a:lnTo>
                    <a:lnTo>
                      <a:pt x="552" y="2479"/>
                    </a:lnTo>
                    <a:lnTo>
                      <a:pt x="552" y="2479"/>
                    </a:lnTo>
                    <a:lnTo>
                      <a:pt x="552" y="2476"/>
                    </a:lnTo>
                    <a:lnTo>
                      <a:pt x="551" y="2466"/>
                    </a:lnTo>
                    <a:lnTo>
                      <a:pt x="550" y="2449"/>
                    </a:lnTo>
                    <a:lnTo>
                      <a:pt x="549" y="2429"/>
                    </a:lnTo>
                    <a:lnTo>
                      <a:pt x="548" y="2405"/>
                    </a:lnTo>
                    <a:lnTo>
                      <a:pt x="546" y="2378"/>
                    </a:lnTo>
                    <a:lnTo>
                      <a:pt x="545" y="2350"/>
                    </a:lnTo>
                    <a:lnTo>
                      <a:pt x="543" y="2322"/>
                    </a:lnTo>
                    <a:lnTo>
                      <a:pt x="542" y="2294"/>
                    </a:lnTo>
                    <a:lnTo>
                      <a:pt x="540" y="2267"/>
                    </a:lnTo>
                    <a:lnTo>
                      <a:pt x="539" y="2242"/>
                    </a:lnTo>
                    <a:lnTo>
                      <a:pt x="538" y="2221"/>
                    </a:lnTo>
                    <a:lnTo>
                      <a:pt x="495" y="2187"/>
                    </a:lnTo>
                    <a:lnTo>
                      <a:pt x="457" y="2150"/>
                    </a:lnTo>
                    <a:lnTo>
                      <a:pt x="425" y="2110"/>
                    </a:lnTo>
                    <a:lnTo>
                      <a:pt x="398" y="2068"/>
                    </a:lnTo>
                    <a:lnTo>
                      <a:pt x="376" y="2025"/>
                    </a:lnTo>
                    <a:lnTo>
                      <a:pt x="362" y="1980"/>
                    </a:lnTo>
                    <a:lnTo>
                      <a:pt x="352" y="1934"/>
                    </a:lnTo>
                    <a:lnTo>
                      <a:pt x="349" y="1888"/>
                    </a:lnTo>
                    <a:lnTo>
                      <a:pt x="347" y="1864"/>
                    </a:lnTo>
                    <a:lnTo>
                      <a:pt x="340" y="1839"/>
                    </a:lnTo>
                    <a:lnTo>
                      <a:pt x="329" y="1813"/>
                    </a:lnTo>
                    <a:lnTo>
                      <a:pt x="315" y="1785"/>
                    </a:lnTo>
                    <a:lnTo>
                      <a:pt x="296" y="1753"/>
                    </a:lnTo>
                    <a:lnTo>
                      <a:pt x="274" y="1719"/>
                    </a:lnTo>
                    <a:lnTo>
                      <a:pt x="248" y="1682"/>
                    </a:lnTo>
                    <a:lnTo>
                      <a:pt x="227" y="1650"/>
                    </a:lnTo>
                    <a:lnTo>
                      <a:pt x="205" y="1617"/>
                    </a:lnTo>
                    <a:lnTo>
                      <a:pt x="182" y="1583"/>
                    </a:lnTo>
                    <a:lnTo>
                      <a:pt x="160" y="1546"/>
                    </a:lnTo>
                    <a:lnTo>
                      <a:pt x="138" y="1508"/>
                    </a:lnTo>
                    <a:lnTo>
                      <a:pt x="116" y="1466"/>
                    </a:lnTo>
                    <a:lnTo>
                      <a:pt x="95" y="1424"/>
                    </a:lnTo>
                    <a:lnTo>
                      <a:pt x="76" y="1378"/>
                    </a:lnTo>
                    <a:lnTo>
                      <a:pt x="57" y="1329"/>
                    </a:lnTo>
                    <a:lnTo>
                      <a:pt x="41" y="1278"/>
                    </a:lnTo>
                    <a:lnTo>
                      <a:pt x="28" y="1224"/>
                    </a:lnTo>
                    <a:lnTo>
                      <a:pt x="16" y="1166"/>
                    </a:lnTo>
                    <a:lnTo>
                      <a:pt x="8" y="1105"/>
                    </a:lnTo>
                    <a:lnTo>
                      <a:pt x="2" y="1041"/>
                    </a:lnTo>
                    <a:lnTo>
                      <a:pt x="0" y="973"/>
                    </a:lnTo>
                    <a:lnTo>
                      <a:pt x="4" y="893"/>
                    </a:lnTo>
                    <a:lnTo>
                      <a:pt x="14" y="815"/>
                    </a:lnTo>
                    <a:lnTo>
                      <a:pt x="30" y="739"/>
                    </a:lnTo>
                    <a:lnTo>
                      <a:pt x="53" y="667"/>
                    </a:lnTo>
                    <a:lnTo>
                      <a:pt x="80" y="595"/>
                    </a:lnTo>
                    <a:lnTo>
                      <a:pt x="114" y="526"/>
                    </a:lnTo>
                    <a:lnTo>
                      <a:pt x="152" y="461"/>
                    </a:lnTo>
                    <a:lnTo>
                      <a:pt x="196" y="399"/>
                    </a:lnTo>
                    <a:lnTo>
                      <a:pt x="246" y="340"/>
                    </a:lnTo>
                    <a:lnTo>
                      <a:pt x="298" y="286"/>
                    </a:lnTo>
                    <a:lnTo>
                      <a:pt x="356" y="235"/>
                    </a:lnTo>
                    <a:lnTo>
                      <a:pt x="416" y="188"/>
                    </a:lnTo>
                    <a:lnTo>
                      <a:pt x="481" y="147"/>
                    </a:lnTo>
                    <a:lnTo>
                      <a:pt x="549" y="109"/>
                    </a:lnTo>
                    <a:lnTo>
                      <a:pt x="621" y="77"/>
                    </a:lnTo>
                    <a:lnTo>
                      <a:pt x="695" y="50"/>
                    </a:lnTo>
                    <a:lnTo>
                      <a:pt x="771" y="29"/>
                    </a:lnTo>
                    <a:lnTo>
                      <a:pt x="850" y="13"/>
                    </a:lnTo>
                    <a:lnTo>
                      <a:pt x="932" y="3"/>
                    </a:lnTo>
                    <a:lnTo>
                      <a:pt x="10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12"/>
              <p:cNvSpPr>
                <a:spLocks/>
              </p:cNvSpPr>
              <p:nvPr/>
            </p:nvSpPr>
            <p:spPr bwMode="auto">
              <a:xfrm>
                <a:off x="1124" y="1962"/>
                <a:ext cx="12" cy="29"/>
              </a:xfrm>
              <a:custGeom>
                <a:avLst/>
                <a:gdLst>
                  <a:gd name="T0" fmla="*/ 63 w 127"/>
                  <a:gd name="T1" fmla="*/ 0 h 318"/>
                  <a:gd name="T2" fmla="*/ 63 w 127"/>
                  <a:gd name="T3" fmla="*/ 0 h 318"/>
                  <a:gd name="T4" fmla="*/ 80 w 127"/>
                  <a:gd name="T5" fmla="*/ 2 h 318"/>
                  <a:gd name="T6" fmla="*/ 96 w 127"/>
                  <a:gd name="T7" fmla="*/ 9 h 318"/>
                  <a:gd name="T8" fmla="*/ 109 w 127"/>
                  <a:gd name="T9" fmla="*/ 19 h 318"/>
                  <a:gd name="T10" fmla="*/ 119 w 127"/>
                  <a:gd name="T11" fmla="*/ 32 h 318"/>
                  <a:gd name="T12" fmla="*/ 125 w 127"/>
                  <a:gd name="T13" fmla="*/ 47 h 318"/>
                  <a:gd name="T14" fmla="*/ 127 w 127"/>
                  <a:gd name="T15" fmla="*/ 64 h 318"/>
                  <a:gd name="T16" fmla="*/ 127 w 127"/>
                  <a:gd name="T17" fmla="*/ 254 h 318"/>
                  <a:gd name="T18" fmla="*/ 125 w 127"/>
                  <a:gd name="T19" fmla="*/ 272 h 318"/>
                  <a:gd name="T20" fmla="*/ 119 w 127"/>
                  <a:gd name="T21" fmla="*/ 286 h 318"/>
                  <a:gd name="T22" fmla="*/ 109 w 127"/>
                  <a:gd name="T23" fmla="*/ 300 h 318"/>
                  <a:gd name="T24" fmla="*/ 96 w 127"/>
                  <a:gd name="T25" fmla="*/ 309 h 318"/>
                  <a:gd name="T26" fmla="*/ 80 w 127"/>
                  <a:gd name="T27" fmla="*/ 315 h 318"/>
                  <a:gd name="T28" fmla="*/ 63 w 127"/>
                  <a:gd name="T29" fmla="*/ 318 h 318"/>
                  <a:gd name="T30" fmla="*/ 47 w 127"/>
                  <a:gd name="T31" fmla="*/ 315 h 318"/>
                  <a:gd name="T32" fmla="*/ 31 w 127"/>
                  <a:gd name="T33" fmla="*/ 309 h 318"/>
                  <a:gd name="T34" fmla="*/ 18 w 127"/>
                  <a:gd name="T35" fmla="*/ 300 h 318"/>
                  <a:gd name="T36" fmla="*/ 8 w 127"/>
                  <a:gd name="T37" fmla="*/ 286 h 318"/>
                  <a:gd name="T38" fmla="*/ 2 w 127"/>
                  <a:gd name="T39" fmla="*/ 272 h 318"/>
                  <a:gd name="T40" fmla="*/ 0 w 127"/>
                  <a:gd name="T41" fmla="*/ 254 h 318"/>
                  <a:gd name="T42" fmla="*/ 0 w 127"/>
                  <a:gd name="T43" fmla="*/ 64 h 318"/>
                  <a:gd name="T44" fmla="*/ 2 w 127"/>
                  <a:gd name="T45" fmla="*/ 47 h 318"/>
                  <a:gd name="T46" fmla="*/ 8 w 127"/>
                  <a:gd name="T47" fmla="*/ 32 h 318"/>
                  <a:gd name="T48" fmla="*/ 18 w 127"/>
                  <a:gd name="T49" fmla="*/ 19 h 318"/>
                  <a:gd name="T50" fmla="*/ 31 w 127"/>
                  <a:gd name="T51" fmla="*/ 9 h 318"/>
                  <a:gd name="T52" fmla="*/ 47 w 127"/>
                  <a:gd name="T53" fmla="*/ 2 h 318"/>
                  <a:gd name="T54" fmla="*/ 63 w 127"/>
                  <a:gd name="T5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7" h="318">
                    <a:moveTo>
                      <a:pt x="63" y="0"/>
                    </a:moveTo>
                    <a:lnTo>
                      <a:pt x="63" y="0"/>
                    </a:lnTo>
                    <a:lnTo>
                      <a:pt x="80" y="2"/>
                    </a:lnTo>
                    <a:lnTo>
                      <a:pt x="96" y="9"/>
                    </a:lnTo>
                    <a:lnTo>
                      <a:pt x="109" y="19"/>
                    </a:lnTo>
                    <a:lnTo>
                      <a:pt x="119" y="32"/>
                    </a:lnTo>
                    <a:lnTo>
                      <a:pt x="125" y="47"/>
                    </a:lnTo>
                    <a:lnTo>
                      <a:pt x="127" y="64"/>
                    </a:lnTo>
                    <a:lnTo>
                      <a:pt x="127" y="254"/>
                    </a:lnTo>
                    <a:lnTo>
                      <a:pt x="125" y="272"/>
                    </a:lnTo>
                    <a:lnTo>
                      <a:pt x="119" y="286"/>
                    </a:lnTo>
                    <a:lnTo>
                      <a:pt x="109" y="300"/>
                    </a:lnTo>
                    <a:lnTo>
                      <a:pt x="96" y="309"/>
                    </a:lnTo>
                    <a:lnTo>
                      <a:pt x="80" y="315"/>
                    </a:lnTo>
                    <a:lnTo>
                      <a:pt x="63" y="318"/>
                    </a:lnTo>
                    <a:lnTo>
                      <a:pt x="47" y="315"/>
                    </a:lnTo>
                    <a:lnTo>
                      <a:pt x="31" y="309"/>
                    </a:lnTo>
                    <a:lnTo>
                      <a:pt x="18" y="300"/>
                    </a:lnTo>
                    <a:lnTo>
                      <a:pt x="8" y="286"/>
                    </a:lnTo>
                    <a:lnTo>
                      <a:pt x="2" y="272"/>
                    </a:lnTo>
                    <a:lnTo>
                      <a:pt x="0" y="254"/>
                    </a:lnTo>
                    <a:lnTo>
                      <a:pt x="0" y="64"/>
                    </a:lnTo>
                    <a:lnTo>
                      <a:pt x="2" y="47"/>
                    </a:lnTo>
                    <a:lnTo>
                      <a:pt x="8" y="32"/>
                    </a:lnTo>
                    <a:lnTo>
                      <a:pt x="18" y="19"/>
                    </a:lnTo>
                    <a:lnTo>
                      <a:pt x="31" y="9"/>
                    </a:lnTo>
                    <a:lnTo>
                      <a:pt x="47" y="2"/>
                    </a:lnTo>
                    <a:lnTo>
                      <a:pt x="63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13"/>
              <p:cNvSpPr>
                <a:spLocks/>
              </p:cNvSpPr>
              <p:nvPr/>
            </p:nvSpPr>
            <p:spPr bwMode="auto">
              <a:xfrm>
                <a:off x="1059" y="1980"/>
                <a:ext cx="20" cy="26"/>
              </a:xfrm>
              <a:custGeom>
                <a:avLst/>
                <a:gdLst>
                  <a:gd name="T0" fmla="*/ 64 w 224"/>
                  <a:gd name="T1" fmla="*/ 0 h 293"/>
                  <a:gd name="T2" fmla="*/ 80 w 224"/>
                  <a:gd name="T3" fmla="*/ 2 h 293"/>
                  <a:gd name="T4" fmla="*/ 95 w 224"/>
                  <a:gd name="T5" fmla="*/ 8 h 293"/>
                  <a:gd name="T6" fmla="*/ 109 w 224"/>
                  <a:gd name="T7" fmla="*/ 18 h 293"/>
                  <a:gd name="T8" fmla="*/ 119 w 224"/>
                  <a:gd name="T9" fmla="*/ 32 h 293"/>
                  <a:gd name="T10" fmla="*/ 216 w 224"/>
                  <a:gd name="T11" fmla="*/ 197 h 293"/>
                  <a:gd name="T12" fmla="*/ 222 w 224"/>
                  <a:gd name="T13" fmla="*/ 213 h 293"/>
                  <a:gd name="T14" fmla="*/ 224 w 224"/>
                  <a:gd name="T15" fmla="*/ 230 h 293"/>
                  <a:gd name="T16" fmla="*/ 222 w 224"/>
                  <a:gd name="T17" fmla="*/ 245 h 293"/>
                  <a:gd name="T18" fmla="*/ 216 w 224"/>
                  <a:gd name="T19" fmla="*/ 261 h 293"/>
                  <a:gd name="T20" fmla="*/ 206 w 224"/>
                  <a:gd name="T21" fmla="*/ 274 h 293"/>
                  <a:gd name="T22" fmla="*/ 193 w 224"/>
                  <a:gd name="T23" fmla="*/ 285 h 293"/>
                  <a:gd name="T24" fmla="*/ 177 w 224"/>
                  <a:gd name="T25" fmla="*/ 291 h 293"/>
                  <a:gd name="T26" fmla="*/ 160 w 224"/>
                  <a:gd name="T27" fmla="*/ 293 h 293"/>
                  <a:gd name="T28" fmla="*/ 143 w 224"/>
                  <a:gd name="T29" fmla="*/ 291 h 293"/>
                  <a:gd name="T30" fmla="*/ 129 w 224"/>
                  <a:gd name="T31" fmla="*/ 285 h 293"/>
                  <a:gd name="T32" fmla="*/ 115 w 224"/>
                  <a:gd name="T33" fmla="*/ 274 h 293"/>
                  <a:gd name="T34" fmla="*/ 105 w 224"/>
                  <a:gd name="T35" fmla="*/ 261 h 293"/>
                  <a:gd name="T36" fmla="*/ 8 w 224"/>
                  <a:gd name="T37" fmla="*/ 95 h 293"/>
                  <a:gd name="T38" fmla="*/ 2 w 224"/>
                  <a:gd name="T39" fmla="*/ 80 h 293"/>
                  <a:gd name="T40" fmla="*/ 0 w 224"/>
                  <a:gd name="T41" fmla="*/ 63 h 293"/>
                  <a:gd name="T42" fmla="*/ 2 w 224"/>
                  <a:gd name="T43" fmla="*/ 48 h 293"/>
                  <a:gd name="T44" fmla="*/ 8 w 224"/>
                  <a:gd name="T45" fmla="*/ 32 h 293"/>
                  <a:gd name="T46" fmla="*/ 19 w 224"/>
                  <a:gd name="T47" fmla="*/ 19 h 293"/>
                  <a:gd name="T48" fmla="*/ 31 w 224"/>
                  <a:gd name="T49" fmla="*/ 9 h 293"/>
                  <a:gd name="T50" fmla="*/ 48 w 224"/>
                  <a:gd name="T51" fmla="*/ 2 h 293"/>
                  <a:gd name="T52" fmla="*/ 64 w 224"/>
                  <a:gd name="T5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24" h="293">
                    <a:moveTo>
                      <a:pt x="64" y="0"/>
                    </a:moveTo>
                    <a:lnTo>
                      <a:pt x="80" y="2"/>
                    </a:lnTo>
                    <a:lnTo>
                      <a:pt x="95" y="8"/>
                    </a:lnTo>
                    <a:lnTo>
                      <a:pt x="109" y="18"/>
                    </a:lnTo>
                    <a:lnTo>
                      <a:pt x="119" y="32"/>
                    </a:lnTo>
                    <a:lnTo>
                      <a:pt x="216" y="197"/>
                    </a:lnTo>
                    <a:lnTo>
                      <a:pt x="222" y="213"/>
                    </a:lnTo>
                    <a:lnTo>
                      <a:pt x="224" y="230"/>
                    </a:lnTo>
                    <a:lnTo>
                      <a:pt x="222" y="245"/>
                    </a:lnTo>
                    <a:lnTo>
                      <a:pt x="216" y="261"/>
                    </a:lnTo>
                    <a:lnTo>
                      <a:pt x="206" y="274"/>
                    </a:lnTo>
                    <a:lnTo>
                      <a:pt x="193" y="285"/>
                    </a:lnTo>
                    <a:lnTo>
                      <a:pt x="177" y="291"/>
                    </a:lnTo>
                    <a:lnTo>
                      <a:pt x="160" y="293"/>
                    </a:lnTo>
                    <a:lnTo>
                      <a:pt x="143" y="291"/>
                    </a:lnTo>
                    <a:lnTo>
                      <a:pt x="129" y="285"/>
                    </a:lnTo>
                    <a:lnTo>
                      <a:pt x="115" y="274"/>
                    </a:lnTo>
                    <a:lnTo>
                      <a:pt x="105" y="261"/>
                    </a:lnTo>
                    <a:lnTo>
                      <a:pt x="8" y="95"/>
                    </a:lnTo>
                    <a:lnTo>
                      <a:pt x="2" y="80"/>
                    </a:lnTo>
                    <a:lnTo>
                      <a:pt x="0" y="63"/>
                    </a:lnTo>
                    <a:lnTo>
                      <a:pt x="2" y="48"/>
                    </a:lnTo>
                    <a:lnTo>
                      <a:pt x="8" y="32"/>
                    </a:lnTo>
                    <a:lnTo>
                      <a:pt x="19" y="19"/>
                    </a:lnTo>
                    <a:lnTo>
                      <a:pt x="31" y="9"/>
                    </a:lnTo>
                    <a:lnTo>
                      <a:pt x="48" y="2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Freeform 14"/>
              <p:cNvSpPr>
                <a:spLocks/>
              </p:cNvSpPr>
              <p:nvPr/>
            </p:nvSpPr>
            <p:spPr bwMode="auto">
              <a:xfrm>
                <a:off x="1011" y="2027"/>
                <a:ext cx="26" cy="21"/>
              </a:xfrm>
              <a:custGeom>
                <a:avLst/>
                <a:gdLst>
                  <a:gd name="T0" fmla="*/ 64 w 294"/>
                  <a:gd name="T1" fmla="*/ 0 h 222"/>
                  <a:gd name="T2" fmla="*/ 79 w 294"/>
                  <a:gd name="T3" fmla="*/ 2 h 222"/>
                  <a:gd name="T4" fmla="*/ 96 w 294"/>
                  <a:gd name="T5" fmla="*/ 8 h 222"/>
                  <a:gd name="T6" fmla="*/ 263 w 294"/>
                  <a:gd name="T7" fmla="*/ 103 h 222"/>
                  <a:gd name="T8" fmla="*/ 276 w 294"/>
                  <a:gd name="T9" fmla="*/ 114 h 222"/>
                  <a:gd name="T10" fmla="*/ 286 w 294"/>
                  <a:gd name="T11" fmla="*/ 127 h 222"/>
                  <a:gd name="T12" fmla="*/ 292 w 294"/>
                  <a:gd name="T13" fmla="*/ 142 h 222"/>
                  <a:gd name="T14" fmla="*/ 294 w 294"/>
                  <a:gd name="T15" fmla="*/ 158 h 222"/>
                  <a:gd name="T16" fmla="*/ 292 w 294"/>
                  <a:gd name="T17" fmla="*/ 175 h 222"/>
                  <a:gd name="T18" fmla="*/ 286 w 294"/>
                  <a:gd name="T19" fmla="*/ 190 h 222"/>
                  <a:gd name="T20" fmla="*/ 275 w 294"/>
                  <a:gd name="T21" fmla="*/ 204 h 222"/>
                  <a:gd name="T22" fmla="*/ 262 w 294"/>
                  <a:gd name="T23" fmla="*/ 214 h 222"/>
                  <a:gd name="T24" fmla="*/ 246 w 294"/>
                  <a:gd name="T25" fmla="*/ 220 h 222"/>
                  <a:gd name="T26" fmla="*/ 230 w 294"/>
                  <a:gd name="T27" fmla="*/ 222 h 222"/>
                  <a:gd name="T28" fmla="*/ 213 w 294"/>
                  <a:gd name="T29" fmla="*/ 220 h 222"/>
                  <a:gd name="T30" fmla="*/ 198 w 294"/>
                  <a:gd name="T31" fmla="*/ 213 h 222"/>
                  <a:gd name="T32" fmla="*/ 31 w 294"/>
                  <a:gd name="T33" fmla="*/ 118 h 222"/>
                  <a:gd name="T34" fmla="*/ 18 w 294"/>
                  <a:gd name="T35" fmla="*/ 108 h 222"/>
                  <a:gd name="T36" fmla="*/ 8 w 294"/>
                  <a:gd name="T37" fmla="*/ 95 h 222"/>
                  <a:gd name="T38" fmla="*/ 2 w 294"/>
                  <a:gd name="T39" fmla="*/ 80 h 222"/>
                  <a:gd name="T40" fmla="*/ 0 w 294"/>
                  <a:gd name="T41" fmla="*/ 63 h 222"/>
                  <a:gd name="T42" fmla="*/ 2 w 294"/>
                  <a:gd name="T43" fmla="*/ 47 h 222"/>
                  <a:gd name="T44" fmla="*/ 8 w 294"/>
                  <a:gd name="T45" fmla="*/ 31 h 222"/>
                  <a:gd name="T46" fmla="*/ 19 w 294"/>
                  <a:gd name="T47" fmla="*/ 18 h 222"/>
                  <a:gd name="T48" fmla="*/ 32 w 294"/>
                  <a:gd name="T49" fmla="*/ 8 h 222"/>
                  <a:gd name="T50" fmla="*/ 47 w 294"/>
                  <a:gd name="T51" fmla="*/ 2 h 222"/>
                  <a:gd name="T52" fmla="*/ 64 w 294"/>
                  <a:gd name="T5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2">
                    <a:moveTo>
                      <a:pt x="64" y="0"/>
                    </a:moveTo>
                    <a:lnTo>
                      <a:pt x="79" y="2"/>
                    </a:lnTo>
                    <a:lnTo>
                      <a:pt x="96" y="8"/>
                    </a:lnTo>
                    <a:lnTo>
                      <a:pt x="263" y="103"/>
                    </a:lnTo>
                    <a:lnTo>
                      <a:pt x="276" y="114"/>
                    </a:lnTo>
                    <a:lnTo>
                      <a:pt x="286" y="127"/>
                    </a:lnTo>
                    <a:lnTo>
                      <a:pt x="292" y="142"/>
                    </a:lnTo>
                    <a:lnTo>
                      <a:pt x="294" y="158"/>
                    </a:lnTo>
                    <a:lnTo>
                      <a:pt x="292" y="175"/>
                    </a:lnTo>
                    <a:lnTo>
                      <a:pt x="286" y="190"/>
                    </a:lnTo>
                    <a:lnTo>
                      <a:pt x="275" y="204"/>
                    </a:lnTo>
                    <a:lnTo>
                      <a:pt x="262" y="214"/>
                    </a:lnTo>
                    <a:lnTo>
                      <a:pt x="246" y="220"/>
                    </a:lnTo>
                    <a:lnTo>
                      <a:pt x="230" y="222"/>
                    </a:lnTo>
                    <a:lnTo>
                      <a:pt x="213" y="220"/>
                    </a:lnTo>
                    <a:lnTo>
                      <a:pt x="198" y="213"/>
                    </a:lnTo>
                    <a:lnTo>
                      <a:pt x="31" y="118"/>
                    </a:lnTo>
                    <a:lnTo>
                      <a:pt x="18" y="108"/>
                    </a:lnTo>
                    <a:lnTo>
                      <a:pt x="8" y="95"/>
                    </a:lnTo>
                    <a:lnTo>
                      <a:pt x="2" y="80"/>
                    </a:lnTo>
                    <a:lnTo>
                      <a:pt x="0" y="63"/>
                    </a:lnTo>
                    <a:lnTo>
                      <a:pt x="2" y="47"/>
                    </a:lnTo>
                    <a:lnTo>
                      <a:pt x="8" y="31"/>
                    </a:lnTo>
                    <a:lnTo>
                      <a:pt x="19" y="18"/>
                    </a:lnTo>
                    <a:lnTo>
                      <a:pt x="32" y="8"/>
                    </a:lnTo>
                    <a:lnTo>
                      <a:pt x="47" y="2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Freeform 15"/>
              <p:cNvSpPr>
                <a:spLocks/>
              </p:cNvSpPr>
              <p:nvPr/>
            </p:nvSpPr>
            <p:spPr bwMode="auto">
              <a:xfrm>
                <a:off x="993" y="2092"/>
                <a:ext cx="29" cy="12"/>
              </a:xfrm>
              <a:custGeom>
                <a:avLst/>
                <a:gdLst>
                  <a:gd name="T0" fmla="*/ 64 w 321"/>
                  <a:gd name="T1" fmla="*/ 0 h 128"/>
                  <a:gd name="T2" fmla="*/ 257 w 321"/>
                  <a:gd name="T3" fmla="*/ 0 h 128"/>
                  <a:gd name="T4" fmla="*/ 273 w 321"/>
                  <a:gd name="T5" fmla="*/ 4 h 128"/>
                  <a:gd name="T6" fmla="*/ 289 w 321"/>
                  <a:gd name="T7" fmla="*/ 10 h 128"/>
                  <a:gd name="T8" fmla="*/ 302 w 321"/>
                  <a:gd name="T9" fmla="*/ 19 h 128"/>
                  <a:gd name="T10" fmla="*/ 312 w 321"/>
                  <a:gd name="T11" fmla="*/ 33 h 128"/>
                  <a:gd name="T12" fmla="*/ 318 w 321"/>
                  <a:gd name="T13" fmla="*/ 47 h 128"/>
                  <a:gd name="T14" fmla="*/ 321 w 321"/>
                  <a:gd name="T15" fmla="*/ 65 h 128"/>
                  <a:gd name="T16" fmla="*/ 318 w 321"/>
                  <a:gd name="T17" fmla="*/ 82 h 128"/>
                  <a:gd name="T18" fmla="*/ 312 w 321"/>
                  <a:gd name="T19" fmla="*/ 96 h 128"/>
                  <a:gd name="T20" fmla="*/ 302 w 321"/>
                  <a:gd name="T21" fmla="*/ 110 h 128"/>
                  <a:gd name="T22" fmla="*/ 289 w 321"/>
                  <a:gd name="T23" fmla="*/ 119 h 128"/>
                  <a:gd name="T24" fmla="*/ 273 w 321"/>
                  <a:gd name="T25" fmla="*/ 126 h 128"/>
                  <a:gd name="T26" fmla="*/ 257 w 321"/>
                  <a:gd name="T27" fmla="*/ 128 h 128"/>
                  <a:gd name="T28" fmla="*/ 64 w 321"/>
                  <a:gd name="T29" fmla="*/ 128 h 128"/>
                  <a:gd name="T30" fmla="*/ 47 w 321"/>
                  <a:gd name="T31" fmla="*/ 126 h 128"/>
                  <a:gd name="T32" fmla="*/ 32 w 321"/>
                  <a:gd name="T33" fmla="*/ 119 h 128"/>
                  <a:gd name="T34" fmla="*/ 19 w 321"/>
                  <a:gd name="T35" fmla="*/ 110 h 128"/>
                  <a:gd name="T36" fmla="*/ 9 w 321"/>
                  <a:gd name="T37" fmla="*/ 96 h 128"/>
                  <a:gd name="T38" fmla="*/ 2 w 321"/>
                  <a:gd name="T39" fmla="*/ 82 h 128"/>
                  <a:gd name="T40" fmla="*/ 0 w 321"/>
                  <a:gd name="T41" fmla="*/ 65 h 128"/>
                  <a:gd name="T42" fmla="*/ 2 w 321"/>
                  <a:gd name="T43" fmla="*/ 47 h 128"/>
                  <a:gd name="T44" fmla="*/ 9 w 321"/>
                  <a:gd name="T45" fmla="*/ 33 h 128"/>
                  <a:gd name="T46" fmla="*/ 19 w 321"/>
                  <a:gd name="T47" fmla="*/ 19 h 128"/>
                  <a:gd name="T48" fmla="*/ 32 w 321"/>
                  <a:gd name="T49" fmla="*/ 10 h 128"/>
                  <a:gd name="T50" fmla="*/ 47 w 321"/>
                  <a:gd name="T51" fmla="*/ 4 h 128"/>
                  <a:gd name="T52" fmla="*/ 64 w 321"/>
                  <a:gd name="T53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21" h="128">
                    <a:moveTo>
                      <a:pt x="64" y="0"/>
                    </a:moveTo>
                    <a:lnTo>
                      <a:pt x="257" y="0"/>
                    </a:lnTo>
                    <a:lnTo>
                      <a:pt x="273" y="4"/>
                    </a:lnTo>
                    <a:lnTo>
                      <a:pt x="289" y="10"/>
                    </a:lnTo>
                    <a:lnTo>
                      <a:pt x="302" y="19"/>
                    </a:lnTo>
                    <a:lnTo>
                      <a:pt x="312" y="33"/>
                    </a:lnTo>
                    <a:lnTo>
                      <a:pt x="318" y="47"/>
                    </a:lnTo>
                    <a:lnTo>
                      <a:pt x="321" y="65"/>
                    </a:lnTo>
                    <a:lnTo>
                      <a:pt x="318" y="82"/>
                    </a:lnTo>
                    <a:lnTo>
                      <a:pt x="312" y="96"/>
                    </a:lnTo>
                    <a:lnTo>
                      <a:pt x="302" y="110"/>
                    </a:lnTo>
                    <a:lnTo>
                      <a:pt x="289" y="119"/>
                    </a:lnTo>
                    <a:lnTo>
                      <a:pt x="273" y="126"/>
                    </a:lnTo>
                    <a:lnTo>
                      <a:pt x="257" y="128"/>
                    </a:lnTo>
                    <a:lnTo>
                      <a:pt x="64" y="128"/>
                    </a:lnTo>
                    <a:lnTo>
                      <a:pt x="47" y="126"/>
                    </a:lnTo>
                    <a:lnTo>
                      <a:pt x="32" y="119"/>
                    </a:lnTo>
                    <a:lnTo>
                      <a:pt x="19" y="110"/>
                    </a:lnTo>
                    <a:lnTo>
                      <a:pt x="9" y="96"/>
                    </a:lnTo>
                    <a:lnTo>
                      <a:pt x="2" y="82"/>
                    </a:lnTo>
                    <a:lnTo>
                      <a:pt x="0" y="65"/>
                    </a:lnTo>
                    <a:lnTo>
                      <a:pt x="2" y="47"/>
                    </a:lnTo>
                    <a:lnTo>
                      <a:pt x="9" y="33"/>
                    </a:lnTo>
                    <a:lnTo>
                      <a:pt x="19" y="19"/>
                    </a:lnTo>
                    <a:lnTo>
                      <a:pt x="32" y="10"/>
                    </a:lnTo>
                    <a:lnTo>
                      <a:pt x="47" y="4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Freeform 16"/>
              <p:cNvSpPr>
                <a:spLocks/>
              </p:cNvSpPr>
              <p:nvPr/>
            </p:nvSpPr>
            <p:spPr bwMode="auto">
              <a:xfrm>
                <a:off x="1011" y="2149"/>
                <a:ext cx="26" cy="20"/>
              </a:xfrm>
              <a:custGeom>
                <a:avLst/>
                <a:gdLst>
                  <a:gd name="T0" fmla="*/ 230 w 294"/>
                  <a:gd name="T1" fmla="*/ 0 h 224"/>
                  <a:gd name="T2" fmla="*/ 247 w 294"/>
                  <a:gd name="T3" fmla="*/ 3 h 224"/>
                  <a:gd name="T4" fmla="*/ 262 w 294"/>
                  <a:gd name="T5" fmla="*/ 9 h 224"/>
                  <a:gd name="T6" fmla="*/ 275 w 294"/>
                  <a:gd name="T7" fmla="*/ 19 h 224"/>
                  <a:gd name="T8" fmla="*/ 286 w 294"/>
                  <a:gd name="T9" fmla="*/ 33 h 224"/>
                  <a:gd name="T10" fmla="*/ 292 w 294"/>
                  <a:gd name="T11" fmla="*/ 48 h 224"/>
                  <a:gd name="T12" fmla="*/ 294 w 294"/>
                  <a:gd name="T13" fmla="*/ 65 h 224"/>
                  <a:gd name="T14" fmla="*/ 292 w 294"/>
                  <a:gd name="T15" fmla="*/ 80 h 224"/>
                  <a:gd name="T16" fmla="*/ 286 w 294"/>
                  <a:gd name="T17" fmla="*/ 96 h 224"/>
                  <a:gd name="T18" fmla="*/ 275 w 294"/>
                  <a:gd name="T19" fmla="*/ 110 h 224"/>
                  <a:gd name="T20" fmla="*/ 263 w 294"/>
                  <a:gd name="T21" fmla="*/ 120 h 224"/>
                  <a:gd name="T22" fmla="*/ 96 w 294"/>
                  <a:gd name="T23" fmla="*/ 215 h 224"/>
                  <a:gd name="T24" fmla="*/ 80 w 294"/>
                  <a:gd name="T25" fmla="*/ 221 h 224"/>
                  <a:gd name="T26" fmla="*/ 64 w 294"/>
                  <a:gd name="T27" fmla="*/ 224 h 224"/>
                  <a:gd name="T28" fmla="*/ 47 w 294"/>
                  <a:gd name="T29" fmla="*/ 221 h 224"/>
                  <a:gd name="T30" fmla="*/ 32 w 294"/>
                  <a:gd name="T31" fmla="*/ 216 h 224"/>
                  <a:gd name="T32" fmla="*/ 19 w 294"/>
                  <a:gd name="T33" fmla="*/ 205 h 224"/>
                  <a:gd name="T34" fmla="*/ 8 w 294"/>
                  <a:gd name="T35" fmla="*/ 192 h 224"/>
                  <a:gd name="T36" fmla="*/ 2 w 294"/>
                  <a:gd name="T37" fmla="*/ 176 h 224"/>
                  <a:gd name="T38" fmla="*/ 0 w 294"/>
                  <a:gd name="T39" fmla="*/ 159 h 224"/>
                  <a:gd name="T40" fmla="*/ 2 w 294"/>
                  <a:gd name="T41" fmla="*/ 144 h 224"/>
                  <a:gd name="T42" fmla="*/ 8 w 294"/>
                  <a:gd name="T43" fmla="*/ 128 h 224"/>
                  <a:gd name="T44" fmla="*/ 18 w 294"/>
                  <a:gd name="T45" fmla="*/ 116 h 224"/>
                  <a:gd name="T46" fmla="*/ 31 w 294"/>
                  <a:gd name="T47" fmla="*/ 105 h 224"/>
                  <a:gd name="T48" fmla="*/ 198 w 294"/>
                  <a:gd name="T49" fmla="*/ 10 h 224"/>
                  <a:gd name="T50" fmla="*/ 215 w 294"/>
                  <a:gd name="T51" fmla="*/ 2 h 224"/>
                  <a:gd name="T52" fmla="*/ 230 w 294"/>
                  <a:gd name="T53" fmla="*/ 0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4">
                    <a:moveTo>
                      <a:pt x="230" y="0"/>
                    </a:moveTo>
                    <a:lnTo>
                      <a:pt x="247" y="3"/>
                    </a:lnTo>
                    <a:lnTo>
                      <a:pt x="262" y="9"/>
                    </a:lnTo>
                    <a:lnTo>
                      <a:pt x="275" y="19"/>
                    </a:lnTo>
                    <a:lnTo>
                      <a:pt x="286" y="33"/>
                    </a:lnTo>
                    <a:lnTo>
                      <a:pt x="292" y="48"/>
                    </a:lnTo>
                    <a:lnTo>
                      <a:pt x="294" y="65"/>
                    </a:lnTo>
                    <a:lnTo>
                      <a:pt x="292" y="80"/>
                    </a:lnTo>
                    <a:lnTo>
                      <a:pt x="286" y="96"/>
                    </a:lnTo>
                    <a:lnTo>
                      <a:pt x="275" y="110"/>
                    </a:lnTo>
                    <a:lnTo>
                      <a:pt x="263" y="120"/>
                    </a:lnTo>
                    <a:lnTo>
                      <a:pt x="96" y="215"/>
                    </a:lnTo>
                    <a:lnTo>
                      <a:pt x="80" y="221"/>
                    </a:lnTo>
                    <a:lnTo>
                      <a:pt x="64" y="224"/>
                    </a:lnTo>
                    <a:lnTo>
                      <a:pt x="47" y="221"/>
                    </a:lnTo>
                    <a:lnTo>
                      <a:pt x="32" y="216"/>
                    </a:lnTo>
                    <a:lnTo>
                      <a:pt x="19" y="205"/>
                    </a:lnTo>
                    <a:lnTo>
                      <a:pt x="8" y="192"/>
                    </a:lnTo>
                    <a:lnTo>
                      <a:pt x="2" y="176"/>
                    </a:lnTo>
                    <a:lnTo>
                      <a:pt x="0" y="159"/>
                    </a:lnTo>
                    <a:lnTo>
                      <a:pt x="2" y="144"/>
                    </a:lnTo>
                    <a:lnTo>
                      <a:pt x="8" y="128"/>
                    </a:lnTo>
                    <a:lnTo>
                      <a:pt x="18" y="116"/>
                    </a:lnTo>
                    <a:lnTo>
                      <a:pt x="31" y="105"/>
                    </a:lnTo>
                    <a:lnTo>
                      <a:pt x="198" y="10"/>
                    </a:lnTo>
                    <a:lnTo>
                      <a:pt x="215" y="2"/>
                    </a:lnTo>
                    <a:lnTo>
                      <a:pt x="23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Freeform 17"/>
              <p:cNvSpPr>
                <a:spLocks/>
              </p:cNvSpPr>
              <p:nvPr/>
            </p:nvSpPr>
            <p:spPr bwMode="auto">
              <a:xfrm>
                <a:off x="1223" y="2149"/>
                <a:ext cx="26" cy="20"/>
              </a:xfrm>
              <a:custGeom>
                <a:avLst/>
                <a:gdLst>
                  <a:gd name="T0" fmla="*/ 64 w 294"/>
                  <a:gd name="T1" fmla="*/ 0 h 224"/>
                  <a:gd name="T2" fmla="*/ 80 w 294"/>
                  <a:gd name="T3" fmla="*/ 2 h 224"/>
                  <a:gd name="T4" fmla="*/ 96 w 294"/>
                  <a:gd name="T5" fmla="*/ 10 h 224"/>
                  <a:gd name="T6" fmla="*/ 263 w 294"/>
                  <a:gd name="T7" fmla="*/ 105 h 224"/>
                  <a:gd name="T8" fmla="*/ 276 w 294"/>
                  <a:gd name="T9" fmla="*/ 116 h 224"/>
                  <a:gd name="T10" fmla="*/ 286 w 294"/>
                  <a:gd name="T11" fmla="*/ 128 h 224"/>
                  <a:gd name="T12" fmla="*/ 292 w 294"/>
                  <a:gd name="T13" fmla="*/ 144 h 224"/>
                  <a:gd name="T14" fmla="*/ 294 w 294"/>
                  <a:gd name="T15" fmla="*/ 159 h 224"/>
                  <a:gd name="T16" fmla="*/ 292 w 294"/>
                  <a:gd name="T17" fmla="*/ 176 h 224"/>
                  <a:gd name="T18" fmla="*/ 286 w 294"/>
                  <a:gd name="T19" fmla="*/ 192 h 224"/>
                  <a:gd name="T20" fmla="*/ 275 w 294"/>
                  <a:gd name="T21" fmla="*/ 205 h 224"/>
                  <a:gd name="T22" fmla="*/ 262 w 294"/>
                  <a:gd name="T23" fmla="*/ 216 h 224"/>
                  <a:gd name="T24" fmla="*/ 247 w 294"/>
                  <a:gd name="T25" fmla="*/ 221 h 224"/>
                  <a:gd name="T26" fmla="*/ 230 w 294"/>
                  <a:gd name="T27" fmla="*/ 224 h 224"/>
                  <a:gd name="T28" fmla="*/ 214 w 294"/>
                  <a:gd name="T29" fmla="*/ 221 h 224"/>
                  <a:gd name="T30" fmla="*/ 198 w 294"/>
                  <a:gd name="T31" fmla="*/ 215 h 224"/>
                  <a:gd name="T32" fmla="*/ 31 w 294"/>
                  <a:gd name="T33" fmla="*/ 120 h 224"/>
                  <a:gd name="T34" fmla="*/ 19 w 294"/>
                  <a:gd name="T35" fmla="*/ 110 h 224"/>
                  <a:gd name="T36" fmla="*/ 8 w 294"/>
                  <a:gd name="T37" fmla="*/ 96 h 224"/>
                  <a:gd name="T38" fmla="*/ 2 w 294"/>
                  <a:gd name="T39" fmla="*/ 80 h 224"/>
                  <a:gd name="T40" fmla="*/ 0 w 294"/>
                  <a:gd name="T41" fmla="*/ 65 h 224"/>
                  <a:gd name="T42" fmla="*/ 2 w 294"/>
                  <a:gd name="T43" fmla="*/ 48 h 224"/>
                  <a:gd name="T44" fmla="*/ 8 w 294"/>
                  <a:gd name="T45" fmla="*/ 33 h 224"/>
                  <a:gd name="T46" fmla="*/ 19 w 294"/>
                  <a:gd name="T47" fmla="*/ 19 h 224"/>
                  <a:gd name="T48" fmla="*/ 32 w 294"/>
                  <a:gd name="T49" fmla="*/ 9 h 224"/>
                  <a:gd name="T50" fmla="*/ 47 w 294"/>
                  <a:gd name="T51" fmla="*/ 3 h 224"/>
                  <a:gd name="T52" fmla="*/ 64 w 294"/>
                  <a:gd name="T53" fmla="*/ 0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4">
                    <a:moveTo>
                      <a:pt x="64" y="0"/>
                    </a:moveTo>
                    <a:lnTo>
                      <a:pt x="80" y="2"/>
                    </a:lnTo>
                    <a:lnTo>
                      <a:pt x="96" y="10"/>
                    </a:lnTo>
                    <a:lnTo>
                      <a:pt x="263" y="105"/>
                    </a:lnTo>
                    <a:lnTo>
                      <a:pt x="276" y="116"/>
                    </a:lnTo>
                    <a:lnTo>
                      <a:pt x="286" y="128"/>
                    </a:lnTo>
                    <a:lnTo>
                      <a:pt x="292" y="144"/>
                    </a:lnTo>
                    <a:lnTo>
                      <a:pt x="294" y="159"/>
                    </a:lnTo>
                    <a:lnTo>
                      <a:pt x="292" y="176"/>
                    </a:lnTo>
                    <a:lnTo>
                      <a:pt x="286" y="192"/>
                    </a:lnTo>
                    <a:lnTo>
                      <a:pt x="275" y="205"/>
                    </a:lnTo>
                    <a:lnTo>
                      <a:pt x="262" y="216"/>
                    </a:lnTo>
                    <a:lnTo>
                      <a:pt x="247" y="221"/>
                    </a:lnTo>
                    <a:lnTo>
                      <a:pt x="230" y="224"/>
                    </a:lnTo>
                    <a:lnTo>
                      <a:pt x="214" y="221"/>
                    </a:lnTo>
                    <a:lnTo>
                      <a:pt x="198" y="215"/>
                    </a:lnTo>
                    <a:lnTo>
                      <a:pt x="31" y="120"/>
                    </a:lnTo>
                    <a:lnTo>
                      <a:pt x="19" y="110"/>
                    </a:lnTo>
                    <a:lnTo>
                      <a:pt x="8" y="96"/>
                    </a:lnTo>
                    <a:lnTo>
                      <a:pt x="2" y="80"/>
                    </a:lnTo>
                    <a:lnTo>
                      <a:pt x="0" y="65"/>
                    </a:lnTo>
                    <a:lnTo>
                      <a:pt x="2" y="48"/>
                    </a:lnTo>
                    <a:lnTo>
                      <a:pt x="8" y="33"/>
                    </a:lnTo>
                    <a:lnTo>
                      <a:pt x="19" y="19"/>
                    </a:lnTo>
                    <a:lnTo>
                      <a:pt x="32" y="9"/>
                    </a:lnTo>
                    <a:lnTo>
                      <a:pt x="47" y="3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Freeform 18"/>
              <p:cNvSpPr>
                <a:spLocks/>
              </p:cNvSpPr>
              <p:nvPr/>
            </p:nvSpPr>
            <p:spPr bwMode="auto">
              <a:xfrm>
                <a:off x="1238" y="2092"/>
                <a:ext cx="29" cy="12"/>
              </a:xfrm>
              <a:custGeom>
                <a:avLst/>
                <a:gdLst>
                  <a:gd name="T0" fmla="*/ 64 w 321"/>
                  <a:gd name="T1" fmla="*/ 0 h 128"/>
                  <a:gd name="T2" fmla="*/ 257 w 321"/>
                  <a:gd name="T3" fmla="*/ 0 h 128"/>
                  <a:gd name="T4" fmla="*/ 274 w 321"/>
                  <a:gd name="T5" fmla="*/ 4 h 128"/>
                  <a:gd name="T6" fmla="*/ 290 w 321"/>
                  <a:gd name="T7" fmla="*/ 10 h 128"/>
                  <a:gd name="T8" fmla="*/ 302 w 321"/>
                  <a:gd name="T9" fmla="*/ 19 h 128"/>
                  <a:gd name="T10" fmla="*/ 312 w 321"/>
                  <a:gd name="T11" fmla="*/ 33 h 128"/>
                  <a:gd name="T12" fmla="*/ 319 w 321"/>
                  <a:gd name="T13" fmla="*/ 47 h 128"/>
                  <a:gd name="T14" fmla="*/ 321 w 321"/>
                  <a:gd name="T15" fmla="*/ 65 h 128"/>
                  <a:gd name="T16" fmla="*/ 319 w 321"/>
                  <a:gd name="T17" fmla="*/ 82 h 128"/>
                  <a:gd name="T18" fmla="*/ 312 w 321"/>
                  <a:gd name="T19" fmla="*/ 96 h 128"/>
                  <a:gd name="T20" fmla="*/ 302 w 321"/>
                  <a:gd name="T21" fmla="*/ 110 h 128"/>
                  <a:gd name="T22" fmla="*/ 290 w 321"/>
                  <a:gd name="T23" fmla="*/ 119 h 128"/>
                  <a:gd name="T24" fmla="*/ 274 w 321"/>
                  <a:gd name="T25" fmla="*/ 126 h 128"/>
                  <a:gd name="T26" fmla="*/ 257 w 321"/>
                  <a:gd name="T27" fmla="*/ 128 h 128"/>
                  <a:gd name="T28" fmla="*/ 64 w 321"/>
                  <a:gd name="T29" fmla="*/ 128 h 128"/>
                  <a:gd name="T30" fmla="*/ 48 w 321"/>
                  <a:gd name="T31" fmla="*/ 126 h 128"/>
                  <a:gd name="T32" fmla="*/ 32 w 321"/>
                  <a:gd name="T33" fmla="*/ 119 h 128"/>
                  <a:gd name="T34" fmla="*/ 19 w 321"/>
                  <a:gd name="T35" fmla="*/ 110 h 128"/>
                  <a:gd name="T36" fmla="*/ 9 w 321"/>
                  <a:gd name="T37" fmla="*/ 96 h 128"/>
                  <a:gd name="T38" fmla="*/ 3 w 321"/>
                  <a:gd name="T39" fmla="*/ 82 h 128"/>
                  <a:gd name="T40" fmla="*/ 0 w 321"/>
                  <a:gd name="T41" fmla="*/ 65 h 128"/>
                  <a:gd name="T42" fmla="*/ 3 w 321"/>
                  <a:gd name="T43" fmla="*/ 47 h 128"/>
                  <a:gd name="T44" fmla="*/ 9 w 321"/>
                  <a:gd name="T45" fmla="*/ 33 h 128"/>
                  <a:gd name="T46" fmla="*/ 19 w 321"/>
                  <a:gd name="T47" fmla="*/ 19 h 128"/>
                  <a:gd name="T48" fmla="*/ 32 w 321"/>
                  <a:gd name="T49" fmla="*/ 10 h 128"/>
                  <a:gd name="T50" fmla="*/ 48 w 321"/>
                  <a:gd name="T51" fmla="*/ 4 h 128"/>
                  <a:gd name="T52" fmla="*/ 64 w 321"/>
                  <a:gd name="T53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21" h="128">
                    <a:moveTo>
                      <a:pt x="64" y="0"/>
                    </a:moveTo>
                    <a:lnTo>
                      <a:pt x="257" y="0"/>
                    </a:lnTo>
                    <a:lnTo>
                      <a:pt x="274" y="4"/>
                    </a:lnTo>
                    <a:lnTo>
                      <a:pt x="290" y="10"/>
                    </a:lnTo>
                    <a:lnTo>
                      <a:pt x="302" y="19"/>
                    </a:lnTo>
                    <a:lnTo>
                      <a:pt x="312" y="33"/>
                    </a:lnTo>
                    <a:lnTo>
                      <a:pt x="319" y="47"/>
                    </a:lnTo>
                    <a:lnTo>
                      <a:pt x="321" y="65"/>
                    </a:lnTo>
                    <a:lnTo>
                      <a:pt x="319" y="82"/>
                    </a:lnTo>
                    <a:lnTo>
                      <a:pt x="312" y="96"/>
                    </a:lnTo>
                    <a:lnTo>
                      <a:pt x="302" y="110"/>
                    </a:lnTo>
                    <a:lnTo>
                      <a:pt x="290" y="119"/>
                    </a:lnTo>
                    <a:lnTo>
                      <a:pt x="274" y="126"/>
                    </a:lnTo>
                    <a:lnTo>
                      <a:pt x="257" y="128"/>
                    </a:lnTo>
                    <a:lnTo>
                      <a:pt x="64" y="128"/>
                    </a:lnTo>
                    <a:lnTo>
                      <a:pt x="48" y="126"/>
                    </a:lnTo>
                    <a:lnTo>
                      <a:pt x="32" y="119"/>
                    </a:lnTo>
                    <a:lnTo>
                      <a:pt x="19" y="110"/>
                    </a:lnTo>
                    <a:lnTo>
                      <a:pt x="9" y="96"/>
                    </a:lnTo>
                    <a:lnTo>
                      <a:pt x="3" y="82"/>
                    </a:lnTo>
                    <a:lnTo>
                      <a:pt x="0" y="65"/>
                    </a:lnTo>
                    <a:lnTo>
                      <a:pt x="3" y="47"/>
                    </a:lnTo>
                    <a:lnTo>
                      <a:pt x="9" y="33"/>
                    </a:lnTo>
                    <a:lnTo>
                      <a:pt x="19" y="19"/>
                    </a:lnTo>
                    <a:lnTo>
                      <a:pt x="32" y="10"/>
                    </a:lnTo>
                    <a:lnTo>
                      <a:pt x="48" y="4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Freeform 19"/>
              <p:cNvSpPr>
                <a:spLocks/>
              </p:cNvSpPr>
              <p:nvPr/>
            </p:nvSpPr>
            <p:spPr bwMode="auto">
              <a:xfrm>
                <a:off x="1223" y="2027"/>
                <a:ext cx="26" cy="21"/>
              </a:xfrm>
              <a:custGeom>
                <a:avLst/>
                <a:gdLst>
                  <a:gd name="T0" fmla="*/ 230 w 294"/>
                  <a:gd name="T1" fmla="*/ 0 h 222"/>
                  <a:gd name="T2" fmla="*/ 247 w 294"/>
                  <a:gd name="T3" fmla="*/ 2 h 222"/>
                  <a:gd name="T4" fmla="*/ 262 w 294"/>
                  <a:gd name="T5" fmla="*/ 8 h 222"/>
                  <a:gd name="T6" fmla="*/ 275 w 294"/>
                  <a:gd name="T7" fmla="*/ 18 h 222"/>
                  <a:gd name="T8" fmla="*/ 286 w 294"/>
                  <a:gd name="T9" fmla="*/ 31 h 222"/>
                  <a:gd name="T10" fmla="*/ 292 w 294"/>
                  <a:gd name="T11" fmla="*/ 47 h 222"/>
                  <a:gd name="T12" fmla="*/ 294 w 294"/>
                  <a:gd name="T13" fmla="*/ 63 h 222"/>
                  <a:gd name="T14" fmla="*/ 292 w 294"/>
                  <a:gd name="T15" fmla="*/ 80 h 222"/>
                  <a:gd name="T16" fmla="*/ 286 w 294"/>
                  <a:gd name="T17" fmla="*/ 95 h 222"/>
                  <a:gd name="T18" fmla="*/ 276 w 294"/>
                  <a:gd name="T19" fmla="*/ 108 h 222"/>
                  <a:gd name="T20" fmla="*/ 263 w 294"/>
                  <a:gd name="T21" fmla="*/ 118 h 222"/>
                  <a:gd name="T22" fmla="*/ 96 w 294"/>
                  <a:gd name="T23" fmla="*/ 213 h 222"/>
                  <a:gd name="T24" fmla="*/ 80 w 294"/>
                  <a:gd name="T25" fmla="*/ 220 h 222"/>
                  <a:gd name="T26" fmla="*/ 64 w 294"/>
                  <a:gd name="T27" fmla="*/ 222 h 222"/>
                  <a:gd name="T28" fmla="*/ 48 w 294"/>
                  <a:gd name="T29" fmla="*/ 220 h 222"/>
                  <a:gd name="T30" fmla="*/ 32 w 294"/>
                  <a:gd name="T31" fmla="*/ 214 h 222"/>
                  <a:gd name="T32" fmla="*/ 19 w 294"/>
                  <a:gd name="T33" fmla="*/ 204 h 222"/>
                  <a:gd name="T34" fmla="*/ 8 w 294"/>
                  <a:gd name="T35" fmla="*/ 190 h 222"/>
                  <a:gd name="T36" fmla="*/ 2 w 294"/>
                  <a:gd name="T37" fmla="*/ 175 h 222"/>
                  <a:gd name="T38" fmla="*/ 0 w 294"/>
                  <a:gd name="T39" fmla="*/ 158 h 222"/>
                  <a:gd name="T40" fmla="*/ 2 w 294"/>
                  <a:gd name="T41" fmla="*/ 142 h 222"/>
                  <a:gd name="T42" fmla="*/ 8 w 294"/>
                  <a:gd name="T43" fmla="*/ 127 h 222"/>
                  <a:gd name="T44" fmla="*/ 19 w 294"/>
                  <a:gd name="T45" fmla="*/ 114 h 222"/>
                  <a:gd name="T46" fmla="*/ 31 w 294"/>
                  <a:gd name="T47" fmla="*/ 103 h 222"/>
                  <a:gd name="T48" fmla="*/ 198 w 294"/>
                  <a:gd name="T49" fmla="*/ 8 h 222"/>
                  <a:gd name="T50" fmla="*/ 215 w 294"/>
                  <a:gd name="T51" fmla="*/ 2 h 222"/>
                  <a:gd name="T52" fmla="*/ 230 w 294"/>
                  <a:gd name="T5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2">
                    <a:moveTo>
                      <a:pt x="230" y="0"/>
                    </a:moveTo>
                    <a:lnTo>
                      <a:pt x="247" y="2"/>
                    </a:lnTo>
                    <a:lnTo>
                      <a:pt x="262" y="8"/>
                    </a:lnTo>
                    <a:lnTo>
                      <a:pt x="275" y="18"/>
                    </a:lnTo>
                    <a:lnTo>
                      <a:pt x="286" y="31"/>
                    </a:lnTo>
                    <a:lnTo>
                      <a:pt x="292" y="47"/>
                    </a:lnTo>
                    <a:lnTo>
                      <a:pt x="294" y="63"/>
                    </a:lnTo>
                    <a:lnTo>
                      <a:pt x="292" y="80"/>
                    </a:lnTo>
                    <a:lnTo>
                      <a:pt x="286" y="95"/>
                    </a:lnTo>
                    <a:lnTo>
                      <a:pt x="276" y="108"/>
                    </a:lnTo>
                    <a:lnTo>
                      <a:pt x="263" y="118"/>
                    </a:lnTo>
                    <a:lnTo>
                      <a:pt x="96" y="213"/>
                    </a:lnTo>
                    <a:lnTo>
                      <a:pt x="80" y="220"/>
                    </a:lnTo>
                    <a:lnTo>
                      <a:pt x="64" y="222"/>
                    </a:lnTo>
                    <a:lnTo>
                      <a:pt x="48" y="220"/>
                    </a:lnTo>
                    <a:lnTo>
                      <a:pt x="32" y="214"/>
                    </a:lnTo>
                    <a:lnTo>
                      <a:pt x="19" y="204"/>
                    </a:lnTo>
                    <a:lnTo>
                      <a:pt x="8" y="190"/>
                    </a:lnTo>
                    <a:lnTo>
                      <a:pt x="2" y="175"/>
                    </a:lnTo>
                    <a:lnTo>
                      <a:pt x="0" y="158"/>
                    </a:lnTo>
                    <a:lnTo>
                      <a:pt x="2" y="142"/>
                    </a:lnTo>
                    <a:lnTo>
                      <a:pt x="8" y="127"/>
                    </a:lnTo>
                    <a:lnTo>
                      <a:pt x="19" y="114"/>
                    </a:lnTo>
                    <a:lnTo>
                      <a:pt x="31" y="103"/>
                    </a:lnTo>
                    <a:lnTo>
                      <a:pt x="198" y="8"/>
                    </a:lnTo>
                    <a:lnTo>
                      <a:pt x="215" y="2"/>
                    </a:lnTo>
                    <a:lnTo>
                      <a:pt x="23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Freeform 20"/>
              <p:cNvSpPr>
                <a:spLocks/>
              </p:cNvSpPr>
              <p:nvPr/>
            </p:nvSpPr>
            <p:spPr bwMode="auto">
              <a:xfrm>
                <a:off x="1181" y="1980"/>
                <a:ext cx="20" cy="26"/>
              </a:xfrm>
              <a:custGeom>
                <a:avLst/>
                <a:gdLst>
                  <a:gd name="T0" fmla="*/ 159 w 224"/>
                  <a:gd name="T1" fmla="*/ 0 h 292"/>
                  <a:gd name="T2" fmla="*/ 176 w 224"/>
                  <a:gd name="T3" fmla="*/ 2 h 292"/>
                  <a:gd name="T4" fmla="*/ 192 w 224"/>
                  <a:gd name="T5" fmla="*/ 9 h 292"/>
                  <a:gd name="T6" fmla="*/ 205 w 224"/>
                  <a:gd name="T7" fmla="*/ 19 h 292"/>
                  <a:gd name="T8" fmla="*/ 216 w 224"/>
                  <a:gd name="T9" fmla="*/ 32 h 292"/>
                  <a:gd name="T10" fmla="*/ 222 w 224"/>
                  <a:gd name="T11" fmla="*/ 48 h 292"/>
                  <a:gd name="T12" fmla="*/ 224 w 224"/>
                  <a:gd name="T13" fmla="*/ 63 h 292"/>
                  <a:gd name="T14" fmla="*/ 222 w 224"/>
                  <a:gd name="T15" fmla="*/ 80 h 292"/>
                  <a:gd name="T16" fmla="*/ 216 w 224"/>
                  <a:gd name="T17" fmla="*/ 95 h 292"/>
                  <a:gd name="T18" fmla="*/ 119 w 224"/>
                  <a:gd name="T19" fmla="*/ 261 h 292"/>
                  <a:gd name="T20" fmla="*/ 109 w 224"/>
                  <a:gd name="T21" fmla="*/ 274 h 292"/>
                  <a:gd name="T22" fmla="*/ 95 w 224"/>
                  <a:gd name="T23" fmla="*/ 285 h 292"/>
                  <a:gd name="T24" fmla="*/ 81 w 224"/>
                  <a:gd name="T25" fmla="*/ 290 h 292"/>
                  <a:gd name="T26" fmla="*/ 64 w 224"/>
                  <a:gd name="T27" fmla="*/ 292 h 292"/>
                  <a:gd name="T28" fmla="*/ 48 w 224"/>
                  <a:gd name="T29" fmla="*/ 290 h 292"/>
                  <a:gd name="T30" fmla="*/ 32 w 224"/>
                  <a:gd name="T31" fmla="*/ 284 h 292"/>
                  <a:gd name="T32" fmla="*/ 18 w 224"/>
                  <a:gd name="T33" fmla="*/ 273 h 292"/>
                  <a:gd name="T34" fmla="*/ 8 w 224"/>
                  <a:gd name="T35" fmla="*/ 261 h 292"/>
                  <a:gd name="T36" fmla="*/ 2 w 224"/>
                  <a:gd name="T37" fmla="*/ 245 h 292"/>
                  <a:gd name="T38" fmla="*/ 0 w 224"/>
                  <a:gd name="T39" fmla="*/ 230 h 292"/>
                  <a:gd name="T40" fmla="*/ 2 w 224"/>
                  <a:gd name="T41" fmla="*/ 213 h 292"/>
                  <a:gd name="T42" fmla="*/ 8 w 224"/>
                  <a:gd name="T43" fmla="*/ 197 h 292"/>
                  <a:gd name="T44" fmla="*/ 105 w 224"/>
                  <a:gd name="T45" fmla="*/ 32 h 292"/>
                  <a:gd name="T46" fmla="*/ 115 w 224"/>
                  <a:gd name="T47" fmla="*/ 18 h 292"/>
                  <a:gd name="T48" fmla="*/ 129 w 224"/>
                  <a:gd name="T49" fmla="*/ 8 h 292"/>
                  <a:gd name="T50" fmla="*/ 144 w 224"/>
                  <a:gd name="T51" fmla="*/ 2 h 292"/>
                  <a:gd name="T52" fmla="*/ 159 w 224"/>
                  <a:gd name="T53" fmla="*/ 0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24" h="292">
                    <a:moveTo>
                      <a:pt x="159" y="0"/>
                    </a:moveTo>
                    <a:lnTo>
                      <a:pt x="176" y="2"/>
                    </a:lnTo>
                    <a:lnTo>
                      <a:pt x="192" y="9"/>
                    </a:lnTo>
                    <a:lnTo>
                      <a:pt x="205" y="19"/>
                    </a:lnTo>
                    <a:lnTo>
                      <a:pt x="216" y="32"/>
                    </a:lnTo>
                    <a:lnTo>
                      <a:pt x="222" y="48"/>
                    </a:lnTo>
                    <a:lnTo>
                      <a:pt x="224" y="63"/>
                    </a:lnTo>
                    <a:lnTo>
                      <a:pt x="222" y="80"/>
                    </a:lnTo>
                    <a:lnTo>
                      <a:pt x="216" y="95"/>
                    </a:lnTo>
                    <a:lnTo>
                      <a:pt x="119" y="261"/>
                    </a:lnTo>
                    <a:lnTo>
                      <a:pt x="109" y="274"/>
                    </a:lnTo>
                    <a:lnTo>
                      <a:pt x="95" y="285"/>
                    </a:lnTo>
                    <a:lnTo>
                      <a:pt x="81" y="290"/>
                    </a:lnTo>
                    <a:lnTo>
                      <a:pt x="64" y="292"/>
                    </a:lnTo>
                    <a:lnTo>
                      <a:pt x="48" y="290"/>
                    </a:lnTo>
                    <a:lnTo>
                      <a:pt x="32" y="284"/>
                    </a:lnTo>
                    <a:lnTo>
                      <a:pt x="18" y="273"/>
                    </a:lnTo>
                    <a:lnTo>
                      <a:pt x="8" y="261"/>
                    </a:lnTo>
                    <a:lnTo>
                      <a:pt x="2" y="245"/>
                    </a:lnTo>
                    <a:lnTo>
                      <a:pt x="0" y="230"/>
                    </a:lnTo>
                    <a:lnTo>
                      <a:pt x="2" y="213"/>
                    </a:lnTo>
                    <a:lnTo>
                      <a:pt x="8" y="197"/>
                    </a:lnTo>
                    <a:lnTo>
                      <a:pt x="105" y="32"/>
                    </a:lnTo>
                    <a:lnTo>
                      <a:pt x="115" y="18"/>
                    </a:lnTo>
                    <a:lnTo>
                      <a:pt x="129" y="8"/>
                    </a:lnTo>
                    <a:lnTo>
                      <a:pt x="144" y="2"/>
                    </a:lnTo>
                    <a:lnTo>
                      <a:pt x="15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Freeform 21"/>
              <p:cNvSpPr>
                <a:spLocks/>
              </p:cNvSpPr>
              <p:nvPr/>
            </p:nvSpPr>
            <p:spPr bwMode="auto">
              <a:xfrm>
                <a:off x="1116" y="2050"/>
                <a:ext cx="28" cy="90"/>
              </a:xfrm>
              <a:custGeom>
                <a:avLst/>
                <a:gdLst>
                  <a:gd name="T0" fmla="*/ 154 w 308"/>
                  <a:gd name="T1" fmla="*/ 0 h 991"/>
                  <a:gd name="T2" fmla="*/ 186 w 308"/>
                  <a:gd name="T3" fmla="*/ 2 h 991"/>
                  <a:gd name="T4" fmla="*/ 213 w 308"/>
                  <a:gd name="T5" fmla="*/ 8 h 991"/>
                  <a:gd name="T6" fmla="*/ 238 w 308"/>
                  <a:gd name="T7" fmla="*/ 17 h 991"/>
                  <a:gd name="T8" fmla="*/ 259 w 308"/>
                  <a:gd name="T9" fmla="*/ 30 h 991"/>
                  <a:gd name="T10" fmla="*/ 277 w 308"/>
                  <a:gd name="T11" fmla="*/ 47 h 991"/>
                  <a:gd name="T12" fmla="*/ 291 w 308"/>
                  <a:gd name="T13" fmla="*/ 67 h 991"/>
                  <a:gd name="T14" fmla="*/ 301 w 308"/>
                  <a:gd name="T15" fmla="*/ 91 h 991"/>
                  <a:gd name="T16" fmla="*/ 306 w 308"/>
                  <a:gd name="T17" fmla="*/ 119 h 991"/>
                  <a:gd name="T18" fmla="*/ 308 w 308"/>
                  <a:gd name="T19" fmla="*/ 150 h 991"/>
                  <a:gd name="T20" fmla="*/ 308 w 308"/>
                  <a:gd name="T21" fmla="*/ 375 h 991"/>
                  <a:gd name="T22" fmla="*/ 307 w 308"/>
                  <a:gd name="T23" fmla="*/ 405 h 991"/>
                  <a:gd name="T24" fmla="*/ 304 w 308"/>
                  <a:gd name="T25" fmla="*/ 435 h 991"/>
                  <a:gd name="T26" fmla="*/ 301 w 308"/>
                  <a:gd name="T27" fmla="*/ 466 h 991"/>
                  <a:gd name="T28" fmla="*/ 240 w 308"/>
                  <a:gd name="T29" fmla="*/ 920 h 991"/>
                  <a:gd name="T30" fmla="*/ 236 w 308"/>
                  <a:gd name="T31" fmla="*/ 942 h 991"/>
                  <a:gd name="T32" fmla="*/ 229 w 308"/>
                  <a:gd name="T33" fmla="*/ 959 h 991"/>
                  <a:gd name="T34" fmla="*/ 219 w 308"/>
                  <a:gd name="T35" fmla="*/ 972 h 991"/>
                  <a:gd name="T36" fmla="*/ 207 w 308"/>
                  <a:gd name="T37" fmla="*/ 981 h 991"/>
                  <a:gd name="T38" fmla="*/ 192 w 308"/>
                  <a:gd name="T39" fmla="*/ 987 h 991"/>
                  <a:gd name="T40" fmla="*/ 174 w 308"/>
                  <a:gd name="T41" fmla="*/ 990 h 991"/>
                  <a:gd name="T42" fmla="*/ 154 w 308"/>
                  <a:gd name="T43" fmla="*/ 991 h 991"/>
                  <a:gd name="T44" fmla="*/ 135 w 308"/>
                  <a:gd name="T45" fmla="*/ 990 h 991"/>
                  <a:gd name="T46" fmla="*/ 117 w 308"/>
                  <a:gd name="T47" fmla="*/ 987 h 991"/>
                  <a:gd name="T48" fmla="*/ 102 w 308"/>
                  <a:gd name="T49" fmla="*/ 981 h 991"/>
                  <a:gd name="T50" fmla="*/ 90 w 308"/>
                  <a:gd name="T51" fmla="*/ 972 h 991"/>
                  <a:gd name="T52" fmla="*/ 80 w 308"/>
                  <a:gd name="T53" fmla="*/ 959 h 991"/>
                  <a:gd name="T54" fmla="*/ 73 w 308"/>
                  <a:gd name="T55" fmla="*/ 942 h 991"/>
                  <a:gd name="T56" fmla="*/ 69 w 308"/>
                  <a:gd name="T57" fmla="*/ 920 h 991"/>
                  <a:gd name="T58" fmla="*/ 8 w 308"/>
                  <a:gd name="T59" fmla="*/ 466 h 991"/>
                  <a:gd name="T60" fmla="*/ 5 w 308"/>
                  <a:gd name="T61" fmla="*/ 435 h 991"/>
                  <a:gd name="T62" fmla="*/ 2 w 308"/>
                  <a:gd name="T63" fmla="*/ 405 h 991"/>
                  <a:gd name="T64" fmla="*/ 0 w 308"/>
                  <a:gd name="T65" fmla="*/ 375 h 991"/>
                  <a:gd name="T66" fmla="*/ 0 w 308"/>
                  <a:gd name="T67" fmla="*/ 150 h 991"/>
                  <a:gd name="T68" fmla="*/ 3 w 308"/>
                  <a:gd name="T69" fmla="*/ 119 h 991"/>
                  <a:gd name="T70" fmla="*/ 8 w 308"/>
                  <a:gd name="T71" fmla="*/ 91 h 991"/>
                  <a:gd name="T72" fmla="*/ 18 w 308"/>
                  <a:gd name="T73" fmla="*/ 67 h 991"/>
                  <a:gd name="T74" fmla="*/ 32 w 308"/>
                  <a:gd name="T75" fmla="*/ 47 h 991"/>
                  <a:gd name="T76" fmla="*/ 50 w 308"/>
                  <a:gd name="T77" fmla="*/ 30 h 991"/>
                  <a:gd name="T78" fmla="*/ 71 w 308"/>
                  <a:gd name="T79" fmla="*/ 17 h 991"/>
                  <a:gd name="T80" fmla="*/ 96 w 308"/>
                  <a:gd name="T81" fmla="*/ 8 h 991"/>
                  <a:gd name="T82" fmla="*/ 123 w 308"/>
                  <a:gd name="T83" fmla="*/ 2 h 991"/>
                  <a:gd name="T84" fmla="*/ 154 w 308"/>
                  <a:gd name="T85" fmla="*/ 0 h 9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08" h="991">
                    <a:moveTo>
                      <a:pt x="154" y="0"/>
                    </a:moveTo>
                    <a:lnTo>
                      <a:pt x="186" y="2"/>
                    </a:lnTo>
                    <a:lnTo>
                      <a:pt x="213" y="8"/>
                    </a:lnTo>
                    <a:lnTo>
                      <a:pt x="238" y="17"/>
                    </a:lnTo>
                    <a:lnTo>
                      <a:pt x="259" y="30"/>
                    </a:lnTo>
                    <a:lnTo>
                      <a:pt x="277" y="47"/>
                    </a:lnTo>
                    <a:lnTo>
                      <a:pt x="291" y="67"/>
                    </a:lnTo>
                    <a:lnTo>
                      <a:pt x="301" y="91"/>
                    </a:lnTo>
                    <a:lnTo>
                      <a:pt x="306" y="119"/>
                    </a:lnTo>
                    <a:lnTo>
                      <a:pt x="308" y="150"/>
                    </a:lnTo>
                    <a:lnTo>
                      <a:pt x="308" y="375"/>
                    </a:lnTo>
                    <a:lnTo>
                      <a:pt x="307" y="405"/>
                    </a:lnTo>
                    <a:lnTo>
                      <a:pt x="304" y="435"/>
                    </a:lnTo>
                    <a:lnTo>
                      <a:pt x="301" y="466"/>
                    </a:lnTo>
                    <a:lnTo>
                      <a:pt x="240" y="920"/>
                    </a:lnTo>
                    <a:lnTo>
                      <a:pt x="236" y="942"/>
                    </a:lnTo>
                    <a:lnTo>
                      <a:pt x="229" y="959"/>
                    </a:lnTo>
                    <a:lnTo>
                      <a:pt x="219" y="972"/>
                    </a:lnTo>
                    <a:lnTo>
                      <a:pt x="207" y="981"/>
                    </a:lnTo>
                    <a:lnTo>
                      <a:pt x="192" y="987"/>
                    </a:lnTo>
                    <a:lnTo>
                      <a:pt x="174" y="990"/>
                    </a:lnTo>
                    <a:lnTo>
                      <a:pt x="154" y="991"/>
                    </a:lnTo>
                    <a:lnTo>
                      <a:pt x="135" y="990"/>
                    </a:lnTo>
                    <a:lnTo>
                      <a:pt x="117" y="987"/>
                    </a:lnTo>
                    <a:lnTo>
                      <a:pt x="102" y="981"/>
                    </a:lnTo>
                    <a:lnTo>
                      <a:pt x="90" y="972"/>
                    </a:lnTo>
                    <a:lnTo>
                      <a:pt x="80" y="959"/>
                    </a:lnTo>
                    <a:lnTo>
                      <a:pt x="73" y="942"/>
                    </a:lnTo>
                    <a:lnTo>
                      <a:pt x="69" y="920"/>
                    </a:lnTo>
                    <a:lnTo>
                      <a:pt x="8" y="466"/>
                    </a:lnTo>
                    <a:lnTo>
                      <a:pt x="5" y="435"/>
                    </a:lnTo>
                    <a:lnTo>
                      <a:pt x="2" y="405"/>
                    </a:lnTo>
                    <a:lnTo>
                      <a:pt x="0" y="375"/>
                    </a:lnTo>
                    <a:lnTo>
                      <a:pt x="0" y="150"/>
                    </a:lnTo>
                    <a:lnTo>
                      <a:pt x="3" y="119"/>
                    </a:lnTo>
                    <a:lnTo>
                      <a:pt x="8" y="91"/>
                    </a:lnTo>
                    <a:lnTo>
                      <a:pt x="18" y="67"/>
                    </a:lnTo>
                    <a:lnTo>
                      <a:pt x="32" y="47"/>
                    </a:lnTo>
                    <a:lnTo>
                      <a:pt x="50" y="30"/>
                    </a:lnTo>
                    <a:lnTo>
                      <a:pt x="71" y="17"/>
                    </a:lnTo>
                    <a:lnTo>
                      <a:pt x="96" y="8"/>
                    </a:lnTo>
                    <a:lnTo>
                      <a:pt x="123" y="2"/>
                    </a:lnTo>
                    <a:lnTo>
                      <a:pt x="15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Freeform 22"/>
              <p:cNvSpPr>
                <a:spLocks/>
              </p:cNvSpPr>
              <p:nvPr/>
            </p:nvSpPr>
            <p:spPr bwMode="auto">
              <a:xfrm>
                <a:off x="1115" y="2151"/>
                <a:ext cx="30" cy="29"/>
              </a:xfrm>
              <a:custGeom>
                <a:avLst/>
                <a:gdLst>
                  <a:gd name="T0" fmla="*/ 160 w 321"/>
                  <a:gd name="T1" fmla="*/ 0 h 319"/>
                  <a:gd name="T2" fmla="*/ 193 w 321"/>
                  <a:gd name="T3" fmla="*/ 4 h 319"/>
                  <a:gd name="T4" fmla="*/ 222 w 321"/>
                  <a:gd name="T5" fmla="*/ 14 h 319"/>
                  <a:gd name="T6" fmla="*/ 250 w 321"/>
                  <a:gd name="T7" fmla="*/ 28 h 319"/>
                  <a:gd name="T8" fmla="*/ 274 w 321"/>
                  <a:gd name="T9" fmla="*/ 47 h 319"/>
                  <a:gd name="T10" fmla="*/ 294 w 321"/>
                  <a:gd name="T11" fmla="*/ 71 h 319"/>
                  <a:gd name="T12" fmla="*/ 308 w 321"/>
                  <a:gd name="T13" fmla="*/ 98 h 319"/>
                  <a:gd name="T14" fmla="*/ 318 w 321"/>
                  <a:gd name="T15" fmla="*/ 128 h 319"/>
                  <a:gd name="T16" fmla="*/ 321 w 321"/>
                  <a:gd name="T17" fmla="*/ 159 h 319"/>
                  <a:gd name="T18" fmla="*/ 318 w 321"/>
                  <a:gd name="T19" fmla="*/ 192 h 319"/>
                  <a:gd name="T20" fmla="*/ 308 w 321"/>
                  <a:gd name="T21" fmla="*/ 222 h 319"/>
                  <a:gd name="T22" fmla="*/ 294 w 321"/>
                  <a:gd name="T23" fmla="*/ 249 h 319"/>
                  <a:gd name="T24" fmla="*/ 274 w 321"/>
                  <a:gd name="T25" fmla="*/ 272 h 319"/>
                  <a:gd name="T26" fmla="*/ 250 w 321"/>
                  <a:gd name="T27" fmla="*/ 291 h 319"/>
                  <a:gd name="T28" fmla="*/ 222 w 321"/>
                  <a:gd name="T29" fmla="*/ 306 h 319"/>
                  <a:gd name="T30" fmla="*/ 193 w 321"/>
                  <a:gd name="T31" fmla="*/ 315 h 319"/>
                  <a:gd name="T32" fmla="*/ 160 w 321"/>
                  <a:gd name="T33" fmla="*/ 319 h 319"/>
                  <a:gd name="T34" fmla="*/ 128 w 321"/>
                  <a:gd name="T35" fmla="*/ 315 h 319"/>
                  <a:gd name="T36" fmla="*/ 99 w 321"/>
                  <a:gd name="T37" fmla="*/ 306 h 319"/>
                  <a:gd name="T38" fmla="*/ 71 w 321"/>
                  <a:gd name="T39" fmla="*/ 291 h 319"/>
                  <a:gd name="T40" fmla="*/ 47 w 321"/>
                  <a:gd name="T41" fmla="*/ 272 h 319"/>
                  <a:gd name="T42" fmla="*/ 27 w 321"/>
                  <a:gd name="T43" fmla="*/ 249 h 319"/>
                  <a:gd name="T44" fmla="*/ 13 w 321"/>
                  <a:gd name="T45" fmla="*/ 222 h 319"/>
                  <a:gd name="T46" fmla="*/ 3 w 321"/>
                  <a:gd name="T47" fmla="*/ 192 h 319"/>
                  <a:gd name="T48" fmla="*/ 0 w 321"/>
                  <a:gd name="T49" fmla="*/ 159 h 319"/>
                  <a:gd name="T50" fmla="*/ 3 w 321"/>
                  <a:gd name="T51" fmla="*/ 128 h 319"/>
                  <a:gd name="T52" fmla="*/ 13 w 321"/>
                  <a:gd name="T53" fmla="*/ 98 h 319"/>
                  <a:gd name="T54" fmla="*/ 27 w 321"/>
                  <a:gd name="T55" fmla="*/ 71 h 319"/>
                  <a:gd name="T56" fmla="*/ 47 w 321"/>
                  <a:gd name="T57" fmla="*/ 47 h 319"/>
                  <a:gd name="T58" fmla="*/ 71 w 321"/>
                  <a:gd name="T59" fmla="*/ 28 h 319"/>
                  <a:gd name="T60" fmla="*/ 99 w 321"/>
                  <a:gd name="T61" fmla="*/ 14 h 319"/>
                  <a:gd name="T62" fmla="*/ 128 w 321"/>
                  <a:gd name="T63" fmla="*/ 4 h 319"/>
                  <a:gd name="T64" fmla="*/ 160 w 321"/>
                  <a:gd name="T65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1" h="319">
                    <a:moveTo>
                      <a:pt x="160" y="0"/>
                    </a:moveTo>
                    <a:lnTo>
                      <a:pt x="193" y="4"/>
                    </a:lnTo>
                    <a:lnTo>
                      <a:pt x="222" y="14"/>
                    </a:lnTo>
                    <a:lnTo>
                      <a:pt x="250" y="28"/>
                    </a:lnTo>
                    <a:lnTo>
                      <a:pt x="274" y="47"/>
                    </a:lnTo>
                    <a:lnTo>
                      <a:pt x="294" y="71"/>
                    </a:lnTo>
                    <a:lnTo>
                      <a:pt x="308" y="98"/>
                    </a:lnTo>
                    <a:lnTo>
                      <a:pt x="318" y="128"/>
                    </a:lnTo>
                    <a:lnTo>
                      <a:pt x="321" y="159"/>
                    </a:lnTo>
                    <a:lnTo>
                      <a:pt x="318" y="192"/>
                    </a:lnTo>
                    <a:lnTo>
                      <a:pt x="308" y="222"/>
                    </a:lnTo>
                    <a:lnTo>
                      <a:pt x="294" y="249"/>
                    </a:lnTo>
                    <a:lnTo>
                      <a:pt x="274" y="272"/>
                    </a:lnTo>
                    <a:lnTo>
                      <a:pt x="250" y="291"/>
                    </a:lnTo>
                    <a:lnTo>
                      <a:pt x="222" y="306"/>
                    </a:lnTo>
                    <a:lnTo>
                      <a:pt x="193" y="315"/>
                    </a:lnTo>
                    <a:lnTo>
                      <a:pt x="160" y="319"/>
                    </a:lnTo>
                    <a:lnTo>
                      <a:pt x="128" y="315"/>
                    </a:lnTo>
                    <a:lnTo>
                      <a:pt x="99" y="306"/>
                    </a:lnTo>
                    <a:lnTo>
                      <a:pt x="71" y="291"/>
                    </a:lnTo>
                    <a:lnTo>
                      <a:pt x="47" y="272"/>
                    </a:lnTo>
                    <a:lnTo>
                      <a:pt x="27" y="249"/>
                    </a:lnTo>
                    <a:lnTo>
                      <a:pt x="13" y="222"/>
                    </a:lnTo>
                    <a:lnTo>
                      <a:pt x="3" y="192"/>
                    </a:lnTo>
                    <a:lnTo>
                      <a:pt x="0" y="159"/>
                    </a:lnTo>
                    <a:lnTo>
                      <a:pt x="3" y="128"/>
                    </a:lnTo>
                    <a:lnTo>
                      <a:pt x="13" y="98"/>
                    </a:lnTo>
                    <a:lnTo>
                      <a:pt x="27" y="71"/>
                    </a:lnTo>
                    <a:lnTo>
                      <a:pt x="47" y="47"/>
                    </a:lnTo>
                    <a:lnTo>
                      <a:pt x="71" y="28"/>
                    </a:lnTo>
                    <a:lnTo>
                      <a:pt x="99" y="14"/>
                    </a:lnTo>
                    <a:lnTo>
                      <a:pt x="128" y="4"/>
                    </a:lnTo>
                    <a:lnTo>
                      <a:pt x="16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42" name="Donut 22">
            <a:extLst>
              <a:ext uri="{FF2B5EF4-FFF2-40B4-BE49-F238E27FC236}">
                <a16:creationId xmlns:a16="http://schemas.microsoft.com/office/drawing/2014/main" id="{FB1C5F6D-1F3C-4DE8-B74E-EEF45968C843}"/>
              </a:ext>
            </a:extLst>
          </p:cNvPr>
          <p:cNvSpPr>
            <a:spLocks noChangeAspect="1"/>
          </p:cNvSpPr>
          <p:nvPr/>
        </p:nvSpPr>
        <p:spPr>
          <a:xfrm>
            <a:off x="6900802" y="4534813"/>
            <a:ext cx="561417" cy="287558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1652912" y="1913884"/>
            <a:ext cx="820175" cy="823007"/>
            <a:chOff x="2695576" y="819150"/>
            <a:chExt cx="907433" cy="935632"/>
          </a:xfrm>
          <a:solidFill>
            <a:srgbClr val="002060"/>
          </a:solidFill>
        </p:grpSpPr>
        <p:sp>
          <p:nvSpPr>
            <p:cNvPr id="58" name="Oval 57"/>
            <p:cNvSpPr/>
            <p:nvPr/>
          </p:nvSpPr>
          <p:spPr>
            <a:xfrm>
              <a:off x="2695576" y="819150"/>
              <a:ext cx="907433" cy="935632"/>
            </a:xfrm>
            <a:prstGeom prst="ellipse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59" name="Group 9"/>
            <p:cNvGrpSpPr>
              <a:grpSpLocks noChangeAspect="1"/>
            </p:cNvGrpSpPr>
            <p:nvPr/>
          </p:nvGrpSpPr>
          <p:grpSpPr bwMode="auto">
            <a:xfrm>
              <a:off x="2953083" y="1064724"/>
              <a:ext cx="392419" cy="444485"/>
              <a:chOff x="993" y="1962"/>
              <a:chExt cx="274" cy="301"/>
            </a:xfrm>
            <a:grpFill/>
          </p:grpSpPr>
          <p:sp>
            <p:nvSpPr>
              <p:cNvPr id="60" name="Freeform 11"/>
              <p:cNvSpPr>
                <a:spLocks noEditPoints="1"/>
              </p:cNvSpPr>
              <p:nvPr/>
            </p:nvSpPr>
            <p:spPr bwMode="auto">
              <a:xfrm>
                <a:off x="1038" y="2008"/>
                <a:ext cx="184" cy="255"/>
              </a:xfrm>
              <a:custGeom>
                <a:avLst/>
                <a:gdLst>
                  <a:gd name="T0" fmla="*/ 750 w 2029"/>
                  <a:gd name="T1" fmla="*/ 299 h 2800"/>
                  <a:gd name="T2" fmla="*/ 479 w 2029"/>
                  <a:gd name="T3" fmla="*/ 466 h 2800"/>
                  <a:gd name="T4" fmla="*/ 304 w 2029"/>
                  <a:gd name="T5" fmla="*/ 723 h 2800"/>
                  <a:gd name="T6" fmla="*/ 259 w 2029"/>
                  <a:gd name="T7" fmla="*/ 1034 h 2800"/>
                  <a:gd name="T8" fmla="*/ 314 w 2029"/>
                  <a:gd name="T9" fmla="*/ 1283 h 2800"/>
                  <a:gd name="T10" fmla="*/ 414 w 2029"/>
                  <a:gd name="T11" fmla="*/ 1472 h 2800"/>
                  <a:gd name="T12" fmla="*/ 530 w 2029"/>
                  <a:gd name="T13" fmla="*/ 1646 h 2800"/>
                  <a:gd name="T14" fmla="*/ 603 w 2029"/>
                  <a:gd name="T15" fmla="*/ 1843 h 2800"/>
                  <a:gd name="T16" fmla="*/ 647 w 2029"/>
                  <a:gd name="T17" fmla="*/ 1978 h 2800"/>
                  <a:gd name="T18" fmla="*/ 1346 w 2029"/>
                  <a:gd name="T19" fmla="*/ 2011 h 2800"/>
                  <a:gd name="T20" fmla="*/ 1421 w 2029"/>
                  <a:gd name="T21" fmla="*/ 1912 h 2800"/>
                  <a:gd name="T22" fmla="*/ 1460 w 2029"/>
                  <a:gd name="T23" fmla="*/ 1721 h 2800"/>
                  <a:gd name="T24" fmla="*/ 1570 w 2029"/>
                  <a:gd name="T25" fmla="*/ 1538 h 2800"/>
                  <a:gd name="T26" fmla="*/ 1678 w 2029"/>
                  <a:gd name="T27" fmla="*/ 1364 h 2800"/>
                  <a:gd name="T28" fmla="*/ 1756 w 2029"/>
                  <a:gd name="T29" fmla="*/ 1143 h 2800"/>
                  <a:gd name="T30" fmla="*/ 1760 w 2029"/>
                  <a:gd name="T31" fmla="*/ 844 h 2800"/>
                  <a:gd name="T32" fmla="*/ 1634 w 2029"/>
                  <a:gd name="T33" fmla="*/ 559 h 2800"/>
                  <a:gd name="T34" fmla="*/ 1397 w 2029"/>
                  <a:gd name="T35" fmla="*/ 352 h 2800"/>
                  <a:gd name="T36" fmla="*/ 1084 w 2029"/>
                  <a:gd name="T37" fmla="*/ 258 h 2800"/>
                  <a:gd name="T38" fmla="*/ 1258 w 2029"/>
                  <a:gd name="T39" fmla="*/ 29 h 2800"/>
                  <a:gd name="T40" fmla="*/ 1613 w 2029"/>
                  <a:gd name="T41" fmla="*/ 188 h 2800"/>
                  <a:gd name="T42" fmla="*/ 1877 w 2029"/>
                  <a:gd name="T43" fmla="*/ 461 h 2800"/>
                  <a:gd name="T44" fmla="*/ 2015 w 2029"/>
                  <a:gd name="T45" fmla="*/ 815 h 2800"/>
                  <a:gd name="T46" fmla="*/ 2013 w 2029"/>
                  <a:gd name="T47" fmla="*/ 1166 h 2800"/>
                  <a:gd name="T48" fmla="*/ 1934 w 2029"/>
                  <a:gd name="T49" fmla="*/ 1424 h 2800"/>
                  <a:gd name="T50" fmla="*/ 1825 w 2029"/>
                  <a:gd name="T51" fmla="*/ 1617 h 2800"/>
                  <a:gd name="T52" fmla="*/ 1714 w 2029"/>
                  <a:gd name="T53" fmla="*/ 1785 h 2800"/>
                  <a:gd name="T54" fmla="*/ 1677 w 2029"/>
                  <a:gd name="T55" fmla="*/ 1934 h 2800"/>
                  <a:gd name="T56" fmla="*/ 1572 w 2029"/>
                  <a:gd name="T57" fmla="*/ 2150 h 2800"/>
                  <a:gd name="T58" fmla="*/ 1487 w 2029"/>
                  <a:gd name="T59" fmla="*/ 2294 h 2800"/>
                  <a:gd name="T60" fmla="*/ 1480 w 2029"/>
                  <a:gd name="T61" fmla="*/ 2429 h 2800"/>
                  <a:gd name="T62" fmla="*/ 1476 w 2029"/>
                  <a:gd name="T63" fmla="*/ 2492 h 2800"/>
                  <a:gd name="T64" fmla="*/ 1446 w 2029"/>
                  <a:gd name="T65" fmla="*/ 2575 h 2800"/>
                  <a:gd name="T66" fmla="*/ 1340 w 2029"/>
                  <a:gd name="T67" fmla="*/ 2666 h 2800"/>
                  <a:gd name="T68" fmla="*/ 1184 w 2029"/>
                  <a:gd name="T69" fmla="*/ 2779 h 2800"/>
                  <a:gd name="T70" fmla="*/ 891 w 2029"/>
                  <a:gd name="T71" fmla="*/ 2798 h 2800"/>
                  <a:gd name="T72" fmla="*/ 762 w 2029"/>
                  <a:gd name="T73" fmla="*/ 2698 h 2800"/>
                  <a:gd name="T74" fmla="*/ 607 w 2029"/>
                  <a:gd name="T75" fmla="*/ 2606 h 2800"/>
                  <a:gd name="T76" fmla="*/ 556 w 2029"/>
                  <a:gd name="T77" fmla="*/ 2509 h 2800"/>
                  <a:gd name="T78" fmla="*/ 551 w 2029"/>
                  <a:gd name="T79" fmla="*/ 2466 h 2800"/>
                  <a:gd name="T80" fmla="*/ 545 w 2029"/>
                  <a:gd name="T81" fmla="*/ 2350 h 2800"/>
                  <a:gd name="T82" fmla="*/ 538 w 2029"/>
                  <a:gd name="T83" fmla="*/ 2221 h 2800"/>
                  <a:gd name="T84" fmla="*/ 376 w 2029"/>
                  <a:gd name="T85" fmla="*/ 2025 h 2800"/>
                  <a:gd name="T86" fmla="*/ 340 w 2029"/>
                  <a:gd name="T87" fmla="*/ 1839 h 2800"/>
                  <a:gd name="T88" fmla="*/ 248 w 2029"/>
                  <a:gd name="T89" fmla="*/ 1682 h 2800"/>
                  <a:gd name="T90" fmla="*/ 138 w 2029"/>
                  <a:gd name="T91" fmla="*/ 1508 h 2800"/>
                  <a:gd name="T92" fmla="*/ 41 w 2029"/>
                  <a:gd name="T93" fmla="*/ 1278 h 2800"/>
                  <a:gd name="T94" fmla="*/ 0 w 2029"/>
                  <a:gd name="T95" fmla="*/ 973 h 2800"/>
                  <a:gd name="T96" fmla="*/ 80 w 2029"/>
                  <a:gd name="T97" fmla="*/ 595 h 2800"/>
                  <a:gd name="T98" fmla="*/ 298 w 2029"/>
                  <a:gd name="T99" fmla="*/ 286 h 2800"/>
                  <a:gd name="T100" fmla="*/ 621 w 2029"/>
                  <a:gd name="T101" fmla="*/ 77 h 2800"/>
                  <a:gd name="T102" fmla="*/ 1014 w 2029"/>
                  <a:gd name="T103" fmla="*/ 0 h 2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029" h="2800">
                    <a:moveTo>
                      <a:pt x="1014" y="255"/>
                    </a:moveTo>
                    <a:lnTo>
                      <a:pt x="945" y="258"/>
                    </a:lnTo>
                    <a:lnTo>
                      <a:pt x="878" y="266"/>
                    </a:lnTo>
                    <a:lnTo>
                      <a:pt x="813" y="281"/>
                    </a:lnTo>
                    <a:lnTo>
                      <a:pt x="750" y="299"/>
                    </a:lnTo>
                    <a:lnTo>
                      <a:pt x="690" y="324"/>
                    </a:lnTo>
                    <a:lnTo>
                      <a:pt x="632" y="354"/>
                    </a:lnTo>
                    <a:lnTo>
                      <a:pt x="578" y="387"/>
                    </a:lnTo>
                    <a:lnTo>
                      <a:pt x="527" y="424"/>
                    </a:lnTo>
                    <a:lnTo>
                      <a:pt x="479" y="466"/>
                    </a:lnTo>
                    <a:lnTo>
                      <a:pt x="435" y="511"/>
                    </a:lnTo>
                    <a:lnTo>
                      <a:pt x="396" y="559"/>
                    </a:lnTo>
                    <a:lnTo>
                      <a:pt x="361" y="611"/>
                    </a:lnTo>
                    <a:lnTo>
                      <a:pt x="330" y="666"/>
                    </a:lnTo>
                    <a:lnTo>
                      <a:pt x="304" y="723"/>
                    </a:lnTo>
                    <a:lnTo>
                      <a:pt x="284" y="783"/>
                    </a:lnTo>
                    <a:lnTo>
                      <a:pt x="270" y="844"/>
                    </a:lnTo>
                    <a:lnTo>
                      <a:pt x="260" y="908"/>
                    </a:lnTo>
                    <a:lnTo>
                      <a:pt x="257" y="973"/>
                    </a:lnTo>
                    <a:lnTo>
                      <a:pt x="259" y="1034"/>
                    </a:lnTo>
                    <a:lnTo>
                      <a:pt x="264" y="1090"/>
                    </a:lnTo>
                    <a:lnTo>
                      <a:pt x="273" y="1143"/>
                    </a:lnTo>
                    <a:lnTo>
                      <a:pt x="284" y="1193"/>
                    </a:lnTo>
                    <a:lnTo>
                      <a:pt x="298" y="1240"/>
                    </a:lnTo>
                    <a:lnTo>
                      <a:pt x="314" y="1283"/>
                    </a:lnTo>
                    <a:lnTo>
                      <a:pt x="331" y="1325"/>
                    </a:lnTo>
                    <a:lnTo>
                      <a:pt x="351" y="1364"/>
                    </a:lnTo>
                    <a:lnTo>
                      <a:pt x="371" y="1402"/>
                    </a:lnTo>
                    <a:lnTo>
                      <a:pt x="393" y="1437"/>
                    </a:lnTo>
                    <a:lnTo>
                      <a:pt x="414" y="1472"/>
                    </a:lnTo>
                    <a:lnTo>
                      <a:pt x="437" y="1505"/>
                    </a:lnTo>
                    <a:lnTo>
                      <a:pt x="458" y="1537"/>
                    </a:lnTo>
                    <a:lnTo>
                      <a:pt x="483" y="1573"/>
                    </a:lnTo>
                    <a:lnTo>
                      <a:pt x="507" y="1610"/>
                    </a:lnTo>
                    <a:lnTo>
                      <a:pt x="530" y="1646"/>
                    </a:lnTo>
                    <a:lnTo>
                      <a:pt x="551" y="1683"/>
                    </a:lnTo>
                    <a:lnTo>
                      <a:pt x="569" y="1721"/>
                    </a:lnTo>
                    <a:lnTo>
                      <a:pt x="584" y="1760"/>
                    </a:lnTo>
                    <a:lnTo>
                      <a:pt x="595" y="1800"/>
                    </a:lnTo>
                    <a:lnTo>
                      <a:pt x="603" y="1843"/>
                    </a:lnTo>
                    <a:lnTo>
                      <a:pt x="605" y="1888"/>
                    </a:lnTo>
                    <a:lnTo>
                      <a:pt x="608" y="1912"/>
                    </a:lnTo>
                    <a:lnTo>
                      <a:pt x="617" y="1936"/>
                    </a:lnTo>
                    <a:lnTo>
                      <a:pt x="630" y="1958"/>
                    </a:lnTo>
                    <a:lnTo>
                      <a:pt x="647" y="1978"/>
                    </a:lnTo>
                    <a:lnTo>
                      <a:pt x="665" y="1996"/>
                    </a:lnTo>
                    <a:lnTo>
                      <a:pt x="683" y="2011"/>
                    </a:lnTo>
                    <a:lnTo>
                      <a:pt x="701" y="2025"/>
                    </a:lnTo>
                    <a:lnTo>
                      <a:pt x="1328" y="2025"/>
                    </a:lnTo>
                    <a:lnTo>
                      <a:pt x="1346" y="2011"/>
                    </a:lnTo>
                    <a:lnTo>
                      <a:pt x="1364" y="1996"/>
                    </a:lnTo>
                    <a:lnTo>
                      <a:pt x="1383" y="1978"/>
                    </a:lnTo>
                    <a:lnTo>
                      <a:pt x="1399" y="1958"/>
                    </a:lnTo>
                    <a:lnTo>
                      <a:pt x="1412" y="1936"/>
                    </a:lnTo>
                    <a:lnTo>
                      <a:pt x="1421" y="1912"/>
                    </a:lnTo>
                    <a:lnTo>
                      <a:pt x="1424" y="1888"/>
                    </a:lnTo>
                    <a:lnTo>
                      <a:pt x="1426" y="1843"/>
                    </a:lnTo>
                    <a:lnTo>
                      <a:pt x="1434" y="1800"/>
                    </a:lnTo>
                    <a:lnTo>
                      <a:pt x="1445" y="1760"/>
                    </a:lnTo>
                    <a:lnTo>
                      <a:pt x="1460" y="1721"/>
                    </a:lnTo>
                    <a:lnTo>
                      <a:pt x="1478" y="1684"/>
                    </a:lnTo>
                    <a:lnTo>
                      <a:pt x="1498" y="1646"/>
                    </a:lnTo>
                    <a:lnTo>
                      <a:pt x="1520" y="1610"/>
                    </a:lnTo>
                    <a:lnTo>
                      <a:pt x="1545" y="1574"/>
                    </a:lnTo>
                    <a:lnTo>
                      <a:pt x="1570" y="1538"/>
                    </a:lnTo>
                    <a:lnTo>
                      <a:pt x="1592" y="1506"/>
                    </a:lnTo>
                    <a:lnTo>
                      <a:pt x="1614" y="1473"/>
                    </a:lnTo>
                    <a:lnTo>
                      <a:pt x="1636" y="1438"/>
                    </a:lnTo>
                    <a:lnTo>
                      <a:pt x="1658" y="1402"/>
                    </a:lnTo>
                    <a:lnTo>
                      <a:pt x="1678" y="1364"/>
                    </a:lnTo>
                    <a:lnTo>
                      <a:pt x="1698" y="1325"/>
                    </a:lnTo>
                    <a:lnTo>
                      <a:pt x="1715" y="1283"/>
                    </a:lnTo>
                    <a:lnTo>
                      <a:pt x="1731" y="1240"/>
                    </a:lnTo>
                    <a:lnTo>
                      <a:pt x="1745" y="1193"/>
                    </a:lnTo>
                    <a:lnTo>
                      <a:pt x="1756" y="1143"/>
                    </a:lnTo>
                    <a:lnTo>
                      <a:pt x="1765" y="1090"/>
                    </a:lnTo>
                    <a:lnTo>
                      <a:pt x="1770" y="1034"/>
                    </a:lnTo>
                    <a:lnTo>
                      <a:pt x="1772" y="973"/>
                    </a:lnTo>
                    <a:lnTo>
                      <a:pt x="1769" y="908"/>
                    </a:lnTo>
                    <a:lnTo>
                      <a:pt x="1760" y="844"/>
                    </a:lnTo>
                    <a:lnTo>
                      <a:pt x="1745" y="782"/>
                    </a:lnTo>
                    <a:lnTo>
                      <a:pt x="1725" y="723"/>
                    </a:lnTo>
                    <a:lnTo>
                      <a:pt x="1700" y="666"/>
                    </a:lnTo>
                    <a:lnTo>
                      <a:pt x="1668" y="610"/>
                    </a:lnTo>
                    <a:lnTo>
                      <a:pt x="1634" y="559"/>
                    </a:lnTo>
                    <a:lnTo>
                      <a:pt x="1594" y="511"/>
                    </a:lnTo>
                    <a:lnTo>
                      <a:pt x="1550" y="466"/>
                    </a:lnTo>
                    <a:lnTo>
                      <a:pt x="1503" y="424"/>
                    </a:lnTo>
                    <a:lnTo>
                      <a:pt x="1451" y="386"/>
                    </a:lnTo>
                    <a:lnTo>
                      <a:pt x="1397" y="352"/>
                    </a:lnTo>
                    <a:lnTo>
                      <a:pt x="1339" y="324"/>
                    </a:lnTo>
                    <a:lnTo>
                      <a:pt x="1278" y="299"/>
                    </a:lnTo>
                    <a:lnTo>
                      <a:pt x="1216" y="281"/>
                    </a:lnTo>
                    <a:lnTo>
                      <a:pt x="1151" y="266"/>
                    </a:lnTo>
                    <a:lnTo>
                      <a:pt x="1084" y="258"/>
                    </a:lnTo>
                    <a:lnTo>
                      <a:pt x="1014" y="255"/>
                    </a:lnTo>
                    <a:close/>
                    <a:moveTo>
                      <a:pt x="1014" y="0"/>
                    </a:moveTo>
                    <a:lnTo>
                      <a:pt x="1097" y="3"/>
                    </a:lnTo>
                    <a:lnTo>
                      <a:pt x="1179" y="13"/>
                    </a:lnTo>
                    <a:lnTo>
                      <a:pt x="1258" y="29"/>
                    </a:lnTo>
                    <a:lnTo>
                      <a:pt x="1335" y="50"/>
                    </a:lnTo>
                    <a:lnTo>
                      <a:pt x="1408" y="77"/>
                    </a:lnTo>
                    <a:lnTo>
                      <a:pt x="1480" y="109"/>
                    </a:lnTo>
                    <a:lnTo>
                      <a:pt x="1548" y="147"/>
                    </a:lnTo>
                    <a:lnTo>
                      <a:pt x="1613" y="188"/>
                    </a:lnTo>
                    <a:lnTo>
                      <a:pt x="1673" y="235"/>
                    </a:lnTo>
                    <a:lnTo>
                      <a:pt x="1731" y="286"/>
                    </a:lnTo>
                    <a:lnTo>
                      <a:pt x="1783" y="340"/>
                    </a:lnTo>
                    <a:lnTo>
                      <a:pt x="1833" y="399"/>
                    </a:lnTo>
                    <a:lnTo>
                      <a:pt x="1877" y="461"/>
                    </a:lnTo>
                    <a:lnTo>
                      <a:pt x="1915" y="526"/>
                    </a:lnTo>
                    <a:lnTo>
                      <a:pt x="1949" y="595"/>
                    </a:lnTo>
                    <a:lnTo>
                      <a:pt x="1976" y="667"/>
                    </a:lnTo>
                    <a:lnTo>
                      <a:pt x="1999" y="739"/>
                    </a:lnTo>
                    <a:lnTo>
                      <a:pt x="2015" y="815"/>
                    </a:lnTo>
                    <a:lnTo>
                      <a:pt x="2025" y="893"/>
                    </a:lnTo>
                    <a:lnTo>
                      <a:pt x="2029" y="973"/>
                    </a:lnTo>
                    <a:lnTo>
                      <a:pt x="2026" y="1041"/>
                    </a:lnTo>
                    <a:lnTo>
                      <a:pt x="2021" y="1105"/>
                    </a:lnTo>
                    <a:lnTo>
                      <a:pt x="2013" y="1166"/>
                    </a:lnTo>
                    <a:lnTo>
                      <a:pt x="2001" y="1224"/>
                    </a:lnTo>
                    <a:lnTo>
                      <a:pt x="1988" y="1278"/>
                    </a:lnTo>
                    <a:lnTo>
                      <a:pt x="1972" y="1329"/>
                    </a:lnTo>
                    <a:lnTo>
                      <a:pt x="1953" y="1378"/>
                    </a:lnTo>
                    <a:lnTo>
                      <a:pt x="1934" y="1424"/>
                    </a:lnTo>
                    <a:lnTo>
                      <a:pt x="1913" y="1466"/>
                    </a:lnTo>
                    <a:lnTo>
                      <a:pt x="1892" y="1507"/>
                    </a:lnTo>
                    <a:lnTo>
                      <a:pt x="1869" y="1546"/>
                    </a:lnTo>
                    <a:lnTo>
                      <a:pt x="1847" y="1583"/>
                    </a:lnTo>
                    <a:lnTo>
                      <a:pt x="1825" y="1617"/>
                    </a:lnTo>
                    <a:lnTo>
                      <a:pt x="1803" y="1649"/>
                    </a:lnTo>
                    <a:lnTo>
                      <a:pt x="1781" y="1681"/>
                    </a:lnTo>
                    <a:lnTo>
                      <a:pt x="1756" y="1719"/>
                    </a:lnTo>
                    <a:lnTo>
                      <a:pt x="1733" y="1753"/>
                    </a:lnTo>
                    <a:lnTo>
                      <a:pt x="1714" y="1785"/>
                    </a:lnTo>
                    <a:lnTo>
                      <a:pt x="1700" y="1813"/>
                    </a:lnTo>
                    <a:lnTo>
                      <a:pt x="1689" y="1839"/>
                    </a:lnTo>
                    <a:lnTo>
                      <a:pt x="1682" y="1864"/>
                    </a:lnTo>
                    <a:lnTo>
                      <a:pt x="1680" y="1888"/>
                    </a:lnTo>
                    <a:lnTo>
                      <a:pt x="1677" y="1934"/>
                    </a:lnTo>
                    <a:lnTo>
                      <a:pt x="1667" y="1980"/>
                    </a:lnTo>
                    <a:lnTo>
                      <a:pt x="1652" y="2025"/>
                    </a:lnTo>
                    <a:lnTo>
                      <a:pt x="1630" y="2068"/>
                    </a:lnTo>
                    <a:lnTo>
                      <a:pt x="1604" y="2110"/>
                    </a:lnTo>
                    <a:lnTo>
                      <a:pt x="1572" y="2150"/>
                    </a:lnTo>
                    <a:lnTo>
                      <a:pt x="1534" y="2187"/>
                    </a:lnTo>
                    <a:lnTo>
                      <a:pt x="1491" y="2221"/>
                    </a:lnTo>
                    <a:lnTo>
                      <a:pt x="1490" y="2242"/>
                    </a:lnTo>
                    <a:lnTo>
                      <a:pt x="1489" y="2267"/>
                    </a:lnTo>
                    <a:lnTo>
                      <a:pt x="1487" y="2294"/>
                    </a:lnTo>
                    <a:lnTo>
                      <a:pt x="1486" y="2322"/>
                    </a:lnTo>
                    <a:lnTo>
                      <a:pt x="1484" y="2350"/>
                    </a:lnTo>
                    <a:lnTo>
                      <a:pt x="1483" y="2378"/>
                    </a:lnTo>
                    <a:lnTo>
                      <a:pt x="1481" y="2405"/>
                    </a:lnTo>
                    <a:lnTo>
                      <a:pt x="1480" y="2429"/>
                    </a:lnTo>
                    <a:lnTo>
                      <a:pt x="1479" y="2449"/>
                    </a:lnTo>
                    <a:lnTo>
                      <a:pt x="1478" y="2466"/>
                    </a:lnTo>
                    <a:lnTo>
                      <a:pt x="1478" y="2476"/>
                    </a:lnTo>
                    <a:lnTo>
                      <a:pt x="1476" y="2479"/>
                    </a:lnTo>
                    <a:lnTo>
                      <a:pt x="1476" y="2492"/>
                    </a:lnTo>
                    <a:lnTo>
                      <a:pt x="1474" y="2506"/>
                    </a:lnTo>
                    <a:lnTo>
                      <a:pt x="1470" y="2522"/>
                    </a:lnTo>
                    <a:lnTo>
                      <a:pt x="1465" y="2539"/>
                    </a:lnTo>
                    <a:lnTo>
                      <a:pt x="1457" y="2557"/>
                    </a:lnTo>
                    <a:lnTo>
                      <a:pt x="1446" y="2575"/>
                    </a:lnTo>
                    <a:lnTo>
                      <a:pt x="1432" y="2594"/>
                    </a:lnTo>
                    <a:lnTo>
                      <a:pt x="1416" y="2613"/>
                    </a:lnTo>
                    <a:lnTo>
                      <a:pt x="1395" y="2631"/>
                    </a:lnTo>
                    <a:lnTo>
                      <a:pt x="1370" y="2650"/>
                    </a:lnTo>
                    <a:lnTo>
                      <a:pt x="1340" y="2666"/>
                    </a:lnTo>
                    <a:lnTo>
                      <a:pt x="1307" y="2683"/>
                    </a:lnTo>
                    <a:lnTo>
                      <a:pt x="1267" y="2698"/>
                    </a:lnTo>
                    <a:lnTo>
                      <a:pt x="1244" y="2727"/>
                    </a:lnTo>
                    <a:lnTo>
                      <a:pt x="1216" y="2754"/>
                    </a:lnTo>
                    <a:lnTo>
                      <a:pt x="1184" y="2779"/>
                    </a:lnTo>
                    <a:lnTo>
                      <a:pt x="1162" y="2790"/>
                    </a:lnTo>
                    <a:lnTo>
                      <a:pt x="1138" y="2798"/>
                    </a:lnTo>
                    <a:lnTo>
                      <a:pt x="1113" y="2800"/>
                    </a:lnTo>
                    <a:lnTo>
                      <a:pt x="916" y="2800"/>
                    </a:lnTo>
                    <a:lnTo>
                      <a:pt x="891" y="2798"/>
                    </a:lnTo>
                    <a:lnTo>
                      <a:pt x="867" y="2790"/>
                    </a:lnTo>
                    <a:lnTo>
                      <a:pt x="845" y="2779"/>
                    </a:lnTo>
                    <a:lnTo>
                      <a:pt x="813" y="2754"/>
                    </a:lnTo>
                    <a:lnTo>
                      <a:pt x="785" y="2727"/>
                    </a:lnTo>
                    <a:lnTo>
                      <a:pt x="762" y="2698"/>
                    </a:lnTo>
                    <a:lnTo>
                      <a:pt x="720" y="2681"/>
                    </a:lnTo>
                    <a:lnTo>
                      <a:pt x="684" y="2664"/>
                    </a:lnTo>
                    <a:lnTo>
                      <a:pt x="653" y="2646"/>
                    </a:lnTo>
                    <a:lnTo>
                      <a:pt x="628" y="2626"/>
                    </a:lnTo>
                    <a:lnTo>
                      <a:pt x="607" y="2606"/>
                    </a:lnTo>
                    <a:lnTo>
                      <a:pt x="590" y="2585"/>
                    </a:lnTo>
                    <a:lnTo>
                      <a:pt x="578" y="2566"/>
                    </a:lnTo>
                    <a:lnTo>
                      <a:pt x="567" y="2546"/>
                    </a:lnTo>
                    <a:lnTo>
                      <a:pt x="561" y="2527"/>
                    </a:lnTo>
                    <a:lnTo>
                      <a:pt x="556" y="2509"/>
                    </a:lnTo>
                    <a:lnTo>
                      <a:pt x="554" y="2494"/>
                    </a:lnTo>
                    <a:lnTo>
                      <a:pt x="552" y="2479"/>
                    </a:lnTo>
                    <a:lnTo>
                      <a:pt x="552" y="2479"/>
                    </a:lnTo>
                    <a:lnTo>
                      <a:pt x="552" y="2476"/>
                    </a:lnTo>
                    <a:lnTo>
                      <a:pt x="551" y="2466"/>
                    </a:lnTo>
                    <a:lnTo>
                      <a:pt x="550" y="2449"/>
                    </a:lnTo>
                    <a:lnTo>
                      <a:pt x="549" y="2429"/>
                    </a:lnTo>
                    <a:lnTo>
                      <a:pt x="548" y="2405"/>
                    </a:lnTo>
                    <a:lnTo>
                      <a:pt x="546" y="2378"/>
                    </a:lnTo>
                    <a:lnTo>
                      <a:pt x="545" y="2350"/>
                    </a:lnTo>
                    <a:lnTo>
                      <a:pt x="543" y="2322"/>
                    </a:lnTo>
                    <a:lnTo>
                      <a:pt x="542" y="2294"/>
                    </a:lnTo>
                    <a:lnTo>
                      <a:pt x="540" y="2267"/>
                    </a:lnTo>
                    <a:lnTo>
                      <a:pt x="539" y="2242"/>
                    </a:lnTo>
                    <a:lnTo>
                      <a:pt x="538" y="2221"/>
                    </a:lnTo>
                    <a:lnTo>
                      <a:pt x="495" y="2187"/>
                    </a:lnTo>
                    <a:lnTo>
                      <a:pt x="457" y="2150"/>
                    </a:lnTo>
                    <a:lnTo>
                      <a:pt x="425" y="2110"/>
                    </a:lnTo>
                    <a:lnTo>
                      <a:pt x="398" y="2068"/>
                    </a:lnTo>
                    <a:lnTo>
                      <a:pt x="376" y="2025"/>
                    </a:lnTo>
                    <a:lnTo>
                      <a:pt x="362" y="1980"/>
                    </a:lnTo>
                    <a:lnTo>
                      <a:pt x="352" y="1934"/>
                    </a:lnTo>
                    <a:lnTo>
                      <a:pt x="349" y="1888"/>
                    </a:lnTo>
                    <a:lnTo>
                      <a:pt x="347" y="1864"/>
                    </a:lnTo>
                    <a:lnTo>
                      <a:pt x="340" y="1839"/>
                    </a:lnTo>
                    <a:lnTo>
                      <a:pt x="329" y="1813"/>
                    </a:lnTo>
                    <a:lnTo>
                      <a:pt x="315" y="1785"/>
                    </a:lnTo>
                    <a:lnTo>
                      <a:pt x="296" y="1753"/>
                    </a:lnTo>
                    <a:lnTo>
                      <a:pt x="274" y="1719"/>
                    </a:lnTo>
                    <a:lnTo>
                      <a:pt x="248" y="1682"/>
                    </a:lnTo>
                    <a:lnTo>
                      <a:pt x="227" y="1650"/>
                    </a:lnTo>
                    <a:lnTo>
                      <a:pt x="205" y="1617"/>
                    </a:lnTo>
                    <a:lnTo>
                      <a:pt x="182" y="1583"/>
                    </a:lnTo>
                    <a:lnTo>
                      <a:pt x="160" y="1546"/>
                    </a:lnTo>
                    <a:lnTo>
                      <a:pt x="138" y="1508"/>
                    </a:lnTo>
                    <a:lnTo>
                      <a:pt x="116" y="1466"/>
                    </a:lnTo>
                    <a:lnTo>
                      <a:pt x="95" y="1424"/>
                    </a:lnTo>
                    <a:lnTo>
                      <a:pt x="76" y="1378"/>
                    </a:lnTo>
                    <a:lnTo>
                      <a:pt x="57" y="1329"/>
                    </a:lnTo>
                    <a:lnTo>
                      <a:pt x="41" y="1278"/>
                    </a:lnTo>
                    <a:lnTo>
                      <a:pt x="28" y="1224"/>
                    </a:lnTo>
                    <a:lnTo>
                      <a:pt x="16" y="1166"/>
                    </a:lnTo>
                    <a:lnTo>
                      <a:pt x="8" y="1105"/>
                    </a:lnTo>
                    <a:lnTo>
                      <a:pt x="2" y="1041"/>
                    </a:lnTo>
                    <a:lnTo>
                      <a:pt x="0" y="973"/>
                    </a:lnTo>
                    <a:lnTo>
                      <a:pt x="4" y="893"/>
                    </a:lnTo>
                    <a:lnTo>
                      <a:pt x="14" y="815"/>
                    </a:lnTo>
                    <a:lnTo>
                      <a:pt x="30" y="739"/>
                    </a:lnTo>
                    <a:lnTo>
                      <a:pt x="53" y="667"/>
                    </a:lnTo>
                    <a:lnTo>
                      <a:pt x="80" y="595"/>
                    </a:lnTo>
                    <a:lnTo>
                      <a:pt x="114" y="526"/>
                    </a:lnTo>
                    <a:lnTo>
                      <a:pt x="152" y="461"/>
                    </a:lnTo>
                    <a:lnTo>
                      <a:pt x="196" y="399"/>
                    </a:lnTo>
                    <a:lnTo>
                      <a:pt x="246" y="340"/>
                    </a:lnTo>
                    <a:lnTo>
                      <a:pt x="298" y="286"/>
                    </a:lnTo>
                    <a:lnTo>
                      <a:pt x="356" y="235"/>
                    </a:lnTo>
                    <a:lnTo>
                      <a:pt x="416" y="188"/>
                    </a:lnTo>
                    <a:lnTo>
                      <a:pt x="481" y="147"/>
                    </a:lnTo>
                    <a:lnTo>
                      <a:pt x="549" y="109"/>
                    </a:lnTo>
                    <a:lnTo>
                      <a:pt x="621" y="77"/>
                    </a:lnTo>
                    <a:lnTo>
                      <a:pt x="695" y="50"/>
                    </a:lnTo>
                    <a:lnTo>
                      <a:pt x="771" y="29"/>
                    </a:lnTo>
                    <a:lnTo>
                      <a:pt x="850" y="13"/>
                    </a:lnTo>
                    <a:lnTo>
                      <a:pt x="932" y="3"/>
                    </a:lnTo>
                    <a:lnTo>
                      <a:pt x="10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12"/>
              <p:cNvSpPr>
                <a:spLocks/>
              </p:cNvSpPr>
              <p:nvPr/>
            </p:nvSpPr>
            <p:spPr bwMode="auto">
              <a:xfrm>
                <a:off x="1124" y="1962"/>
                <a:ext cx="12" cy="29"/>
              </a:xfrm>
              <a:custGeom>
                <a:avLst/>
                <a:gdLst>
                  <a:gd name="T0" fmla="*/ 63 w 127"/>
                  <a:gd name="T1" fmla="*/ 0 h 318"/>
                  <a:gd name="T2" fmla="*/ 63 w 127"/>
                  <a:gd name="T3" fmla="*/ 0 h 318"/>
                  <a:gd name="T4" fmla="*/ 80 w 127"/>
                  <a:gd name="T5" fmla="*/ 2 h 318"/>
                  <a:gd name="T6" fmla="*/ 96 w 127"/>
                  <a:gd name="T7" fmla="*/ 9 h 318"/>
                  <a:gd name="T8" fmla="*/ 109 w 127"/>
                  <a:gd name="T9" fmla="*/ 19 h 318"/>
                  <a:gd name="T10" fmla="*/ 119 w 127"/>
                  <a:gd name="T11" fmla="*/ 32 h 318"/>
                  <a:gd name="T12" fmla="*/ 125 w 127"/>
                  <a:gd name="T13" fmla="*/ 47 h 318"/>
                  <a:gd name="T14" fmla="*/ 127 w 127"/>
                  <a:gd name="T15" fmla="*/ 64 h 318"/>
                  <a:gd name="T16" fmla="*/ 127 w 127"/>
                  <a:gd name="T17" fmla="*/ 254 h 318"/>
                  <a:gd name="T18" fmla="*/ 125 w 127"/>
                  <a:gd name="T19" fmla="*/ 272 h 318"/>
                  <a:gd name="T20" fmla="*/ 119 w 127"/>
                  <a:gd name="T21" fmla="*/ 286 h 318"/>
                  <a:gd name="T22" fmla="*/ 109 w 127"/>
                  <a:gd name="T23" fmla="*/ 300 h 318"/>
                  <a:gd name="T24" fmla="*/ 96 w 127"/>
                  <a:gd name="T25" fmla="*/ 309 h 318"/>
                  <a:gd name="T26" fmla="*/ 80 w 127"/>
                  <a:gd name="T27" fmla="*/ 315 h 318"/>
                  <a:gd name="T28" fmla="*/ 63 w 127"/>
                  <a:gd name="T29" fmla="*/ 318 h 318"/>
                  <a:gd name="T30" fmla="*/ 47 w 127"/>
                  <a:gd name="T31" fmla="*/ 315 h 318"/>
                  <a:gd name="T32" fmla="*/ 31 w 127"/>
                  <a:gd name="T33" fmla="*/ 309 h 318"/>
                  <a:gd name="T34" fmla="*/ 18 w 127"/>
                  <a:gd name="T35" fmla="*/ 300 h 318"/>
                  <a:gd name="T36" fmla="*/ 8 w 127"/>
                  <a:gd name="T37" fmla="*/ 286 h 318"/>
                  <a:gd name="T38" fmla="*/ 2 w 127"/>
                  <a:gd name="T39" fmla="*/ 272 h 318"/>
                  <a:gd name="T40" fmla="*/ 0 w 127"/>
                  <a:gd name="T41" fmla="*/ 254 h 318"/>
                  <a:gd name="T42" fmla="*/ 0 w 127"/>
                  <a:gd name="T43" fmla="*/ 64 h 318"/>
                  <a:gd name="T44" fmla="*/ 2 w 127"/>
                  <a:gd name="T45" fmla="*/ 47 h 318"/>
                  <a:gd name="T46" fmla="*/ 8 w 127"/>
                  <a:gd name="T47" fmla="*/ 32 h 318"/>
                  <a:gd name="T48" fmla="*/ 18 w 127"/>
                  <a:gd name="T49" fmla="*/ 19 h 318"/>
                  <a:gd name="T50" fmla="*/ 31 w 127"/>
                  <a:gd name="T51" fmla="*/ 9 h 318"/>
                  <a:gd name="T52" fmla="*/ 47 w 127"/>
                  <a:gd name="T53" fmla="*/ 2 h 318"/>
                  <a:gd name="T54" fmla="*/ 63 w 127"/>
                  <a:gd name="T5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7" h="318">
                    <a:moveTo>
                      <a:pt x="63" y="0"/>
                    </a:moveTo>
                    <a:lnTo>
                      <a:pt x="63" y="0"/>
                    </a:lnTo>
                    <a:lnTo>
                      <a:pt x="80" y="2"/>
                    </a:lnTo>
                    <a:lnTo>
                      <a:pt x="96" y="9"/>
                    </a:lnTo>
                    <a:lnTo>
                      <a:pt x="109" y="19"/>
                    </a:lnTo>
                    <a:lnTo>
                      <a:pt x="119" y="32"/>
                    </a:lnTo>
                    <a:lnTo>
                      <a:pt x="125" y="47"/>
                    </a:lnTo>
                    <a:lnTo>
                      <a:pt x="127" y="64"/>
                    </a:lnTo>
                    <a:lnTo>
                      <a:pt x="127" y="254"/>
                    </a:lnTo>
                    <a:lnTo>
                      <a:pt x="125" y="272"/>
                    </a:lnTo>
                    <a:lnTo>
                      <a:pt x="119" y="286"/>
                    </a:lnTo>
                    <a:lnTo>
                      <a:pt x="109" y="300"/>
                    </a:lnTo>
                    <a:lnTo>
                      <a:pt x="96" y="309"/>
                    </a:lnTo>
                    <a:lnTo>
                      <a:pt x="80" y="315"/>
                    </a:lnTo>
                    <a:lnTo>
                      <a:pt x="63" y="318"/>
                    </a:lnTo>
                    <a:lnTo>
                      <a:pt x="47" y="315"/>
                    </a:lnTo>
                    <a:lnTo>
                      <a:pt x="31" y="309"/>
                    </a:lnTo>
                    <a:lnTo>
                      <a:pt x="18" y="300"/>
                    </a:lnTo>
                    <a:lnTo>
                      <a:pt x="8" y="286"/>
                    </a:lnTo>
                    <a:lnTo>
                      <a:pt x="2" y="272"/>
                    </a:lnTo>
                    <a:lnTo>
                      <a:pt x="0" y="254"/>
                    </a:lnTo>
                    <a:lnTo>
                      <a:pt x="0" y="64"/>
                    </a:lnTo>
                    <a:lnTo>
                      <a:pt x="2" y="47"/>
                    </a:lnTo>
                    <a:lnTo>
                      <a:pt x="8" y="32"/>
                    </a:lnTo>
                    <a:lnTo>
                      <a:pt x="18" y="19"/>
                    </a:lnTo>
                    <a:lnTo>
                      <a:pt x="31" y="9"/>
                    </a:lnTo>
                    <a:lnTo>
                      <a:pt x="47" y="2"/>
                    </a:lnTo>
                    <a:lnTo>
                      <a:pt x="63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13"/>
              <p:cNvSpPr>
                <a:spLocks/>
              </p:cNvSpPr>
              <p:nvPr/>
            </p:nvSpPr>
            <p:spPr bwMode="auto">
              <a:xfrm>
                <a:off x="1059" y="1980"/>
                <a:ext cx="20" cy="26"/>
              </a:xfrm>
              <a:custGeom>
                <a:avLst/>
                <a:gdLst>
                  <a:gd name="T0" fmla="*/ 64 w 224"/>
                  <a:gd name="T1" fmla="*/ 0 h 293"/>
                  <a:gd name="T2" fmla="*/ 80 w 224"/>
                  <a:gd name="T3" fmla="*/ 2 h 293"/>
                  <a:gd name="T4" fmla="*/ 95 w 224"/>
                  <a:gd name="T5" fmla="*/ 8 h 293"/>
                  <a:gd name="T6" fmla="*/ 109 w 224"/>
                  <a:gd name="T7" fmla="*/ 18 h 293"/>
                  <a:gd name="T8" fmla="*/ 119 w 224"/>
                  <a:gd name="T9" fmla="*/ 32 h 293"/>
                  <a:gd name="T10" fmla="*/ 216 w 224"/>
                  <a:gd name="T11" fmla="*/ 197 h 293"/>
                  <a:gd name="T12" fmla="*/ 222 w 224"/>
                  <a:gd name="T13" fmla="*/ 213 h 293"/>
                  <a:gd name="T14" fmla="*/ 224 w 224"/>
                  <a:gd name="T15" fmla="*/ 230 h 293"/>
                  <a:gd name="T16" fmla="*/ 222 w 224"/>
                  <a:gd name="T17" fmla="*/ 245 h 293"/>
                  <a:gd name="T18" fmla="*/ 216 w 224"/>
                  <a:gd name="T19" fmla="*/ 261 h 293"/>
                  <a:gd name="T20" fmla="*/ 206 w 224"/>
                  <a:gd name="T21" fmla="*/ 274 h 293"/>
                  <a:gd name="T22" fmla="*/ 193 w 224"/>
                  <a:gd name="T23" fmla="*/ 285 h 293"/>
                  <a:gd name="T24" fmla="*/ 177 w 224"/>
                  <a:gd name="T25" fmla="*/ 291 h 293"/>
                  <a:gd name="T26" fmla="*/ 160 w 224"/>
                  <a:gd name="T27" fmla="*/ 293 h 293"/>
                  <a:gd name="T28" fmla="*/ 143 w 224"/>
                  <a:gd name="T29" fmla="*/ 291 h 293"/>
                  <a:gd name="T30" fmla="*/ 129 w 224"/>
                  <a:gd name="T31" fmla="*/ 285 h 293"/>
                  <a:gd name="T32" fmla="*/ 115 w 224"/>
                  <a:gd name="T33" fmla="*/ 274 h 293"/>
                  <a:gd name="T34" fmla="*/ 105 w 224"/>
                  <a:gd name="T35" fmla="*/ 261 h 293"/>
                  <a:gd name="T36" fmla="*/ 8 w 224"/>
                  <a:gd name="T37" fmla="*/ 95 h 293"/>
                  <a:gd name="T38" fmla="*/ 2 w 224"/>
                  <a:gd name="T39" fmla="*/ 80 h 293"/>
                  <a:gd name="T40" fmla="*/ 0 w 224"/>
                  <a:gd name="T41" fmla="*/ 63 h 293"/>
                  <a:gd name="T42" fmla="*/ 2 w 224"/>
                  <a:gd name="T43" fmla="*/ 48 h 293"/>
                  <a:gd name="T44" fmla="*/ 8 w 224"/>
                  <a:gd name="T45" fmla="*/ 32 h 293"/>
                  <a:gd name="T46" fmla="*/ 19 w 224"/>
                  <a:gd name="T47" fmla="*/ 19 h 293"/>
                  <a:gd name="T48" fmla="*/ 31 w 224"/>
                  <a:gd name="T49" fmla="*/ 9 h 293"/>
                  <a:gd name="T50" fmla="*/ 48 w 224"/>
                  <a:gd name="T51" fmla="*/ 2 h 293"/>
                  <a:gd name="T52" fmla="*/ 64 w 224"/>
                  <a:gd name="T5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24" h="293">
                    <a:moveTo>
                      <a:pt x="64" y="0"/>
                    </a:moveTo>
                    <a:lnTo>
                      <a:pt x="80" y="2"/>
                    </a:lnTo>
                    <a:lnTo>
                      <a:pt x="95" y="8"/>
                    </a:lnTo>
                    <a:lnTo>
                      <a:pt x="109" y="18"/>
                    </a:lnTo>
                    <a:lnTo>
                      <a:pt x="119" y="32"/>
                    </a:lnTo>
                    <a:lnTo>
                      <a:pt x="216" y="197"/>
                    </a:lnTo>
                    <a:lnTo>
                      <a:pt x="222" y="213"/>
                    </a:lnTo>
                    <a:lnTo>
                      <a:pt x="224" y="230"/>
                    </a:lnTo>
                    <a:lnTo>
                      <a:pt x="222" y="245"/>
                    </a:lnTo>
                    <a:lnTo>
                      <a:pt x="216" y="261"/>
                    </a:lnTo>
                    <a:lnTo>
                      <a:pt x="206" y="274"/>
                    </a:lnTo>
                    <a:lnTo>
                      <a:pt x="193" y="285"/>
                    </a:lnTo>
                    <a:lnTo>
                      <a:pt x="177" y="291"/>
                    </a:lnTo>
                    <a:lnTo>
                      <a:pt x="160" y="293"/>
                    </a:lnTo>
                    <a:lnTo>
                      <a:pt x="143" y="291"/>
                    </a:lnTo>
                    <a:lnTo>
                      <a:pt x="129" y="285"/>
                    </a:lnTo>
                    <a:lnTo>
                      <a:pt x="115" y="274"/>
                    </a:lnTo>
                    <a:lnTo>
                      <a:pt x="105" y="261"/>
                    </a:lnTo>
                    <a:lnTo>
                      <a:pt x="8" y="95"/>
                    </a:lnTo>
                    <a:lnTo>
                      <a:pt x="2" y="80"/>
                    </a:lnTo>
                    <a:lnTo>
                      <a:pt x="0" y="63"/>
                    </a:lnTo>
                    <a:lnTo>
                      <a:pt x="2" y="48"/>
                    </a:lnTo>
                    <a:lnTo>
                      <a:pt x="8" y="32"/>
                    </a:lnTo>
                    <a:lnTo>
                      <a:pt x="19" y="19"/>
                    </a:lnTo>
                    <a:lnTo>
                      <a:pt x="31" y="9"/>
                    </a:lnTo>
                    <a:lnTo>
                      <a:pt x="48" y="2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14"/>
              <p:cNvSpPr>
                <a:spLocks/>
              </p:cNvSpPr>
              <p:nvPr/>
            </p:nvSpPr>
            <p:spPr bwMode="auto">
              <a:xfrm>
                <a:off x="1011" y="2027"/>
                <a:ext cx="26" cy="21"/>
              </a:xfrm>
              <a:custGeom>
                <a:avLst/>
                <a:gdLst>
                  <a:gd name="T0" fmla="*/ 64 w 294"/>
                  <a:gd name="T1" fmla="*/ 0 h 222"/>
                  <a:gd name="T2" fmla="*/ 79 w 294"/>
                  <a:gd name="T3" fmla="*/ 2 h 222"/>
                  <a:gd name="T4" fmla="*/ 96 w 294"/>
                  <a:gd name="T5" fmla="*/ 8 h 222"/>
                  <a:gd name="T6" fmla="*/ 263 w 294"/>
                  <a:gd name="T7" fmla="*/ 103 h 222"/>
                  <a:gd name="T8" fmla="*/ 276 w 294"/>
                  <a:gd name="T9" fmla="*/ 114 h 222"/>
                  <a:gd name="T10" fmla="*/ 286 w 294"/>
                  <a:gd name="T11" fmla="*/ 127 h 222"/>
                  <a:gd name="T12" fmla="*/ 292 w 294"/>
                  <a:gd name="T13" fmla="*/ 142 h 222"/>
                  <a:gd name="T14" fmla="*/ 294 w 294"/>
                  <a:gd name="T15" fmla="*/ 158 h 222"/>
                  <a:gd name="T16" fmla="*/ 292 w 294"/>
                  <a:gd name="T17" fmla="*/ 175 h 222"/>
                  <a:gd name="T18" fmla="*/ 286 w 294"/>
                  <a:gd name="T19" fmla="*/ 190 h 222"/>
                  <a:gd name="T20" fmla="*/ 275 w 294"/>
                  <a:gd name="T21" fmla="*/ 204 h 222"/>
                  <a:gd name="T22" fmla="*/ 262 w 294"/>
                  <a:gd name="T23" fmla="*/ 214 h 222"/>
                  <a:gd name="T24" fmla="*/ 246 w 294"/>
                  <a:gd name="T25" fmla="*/ 220 h 222"/>
                  <a:gd name="T26" fmla="*/ 230 w 294"/>
                  <a:gd name="T27" fmla="*/ 222 h 222"/>
                  <a:gd name="T28" fmla="*/ 213 w 294"/>
                  <a:gd name="T29" fmla="*/ 220 h 222"/>
                  <a:gd name="T30" fmla="*/ 198 w 294"/>
                  <a:gd name="T31" fmla="*/ 213 h 222"/>
                  <a:gd name="T32" fmla="*/ 31 w 294"/>
                  <a:gd name="T33" fmla="*/ 118 h 222"/>
                  <a:gd name="T34" fmla="*/ 18 w 294"/>
                  <a:gd name="T35" fmla="*/ 108 h 222"/>
                  <a:gd name="T36" fmla="*/ 8 w 294"/>
                  <a:gd name="T37" fmla="*/ 95 h 222"/>
                  <a:gd name="T38" fmla="*/ 2 w 294"/>
                  <a:gd name="T39" fmla="*/ 80 h 222"/>
                  <a:gd name="T40" fmla="*/ 0 w 294"/>
                  <a:gd name="T41" fmla="*/ 63 h 222"/>
                  <a:gd name="T42" fmla="*/ 2 w 294"/>
                  <a:gd name="T43" fmla="*/ 47 h 222"/>
                  <a:gd name="T44" fmla="*/ 8 w 294"/>
                  <a:gd name="T45" fmla="*/ 31 h 222"/>
                  <a:gd name="T46" fmla="*/ 19 w 294"/>
                  <a:gd name="T47" fmla="*/ 18 h 222"/>
                  <a:gd name="T48" fmla="*/ 32 w 294"/>
                  <a:gd name="T49" fmla="*/ 8 h 222"/>
                  <a:gd name="T50" fmla="*/ 47 w 294"/>
                  <a:gd name="T51" fmla="*/ 2 h 222"/>
                  <a:gd name="T52" fmla="*/ 64 w 294"/>
                  <a:gd name="T5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2">
                    <a:moveTo>
                      <a:pt x="64" y="0"/>
                    </a:moveTo>
                    <a:lnTo>
                      <a:pt x="79" y="2"/>
                    </a:lnTo>
                    <a:lnTo>
                      <a:pt x="96" y="8"/>
                    </a:lnTo>
                    <a:lnTo>
                      <a:pt x="263" y="103"/>
                    </a:lnTo>
                    <a:lnTo>
                      <a:pt x="276" y="114"/>
                    </a:lnTo>
                    <a:lnTo>
                      <a:pt x="286" y="127"/>
                    </a:lnTo>
                    <a:lnTo>
                      <a:pt x="292" y="142"/>
                    </a:lnTo>
                    <a:lnTo>
                      <a:pt x="294" y="158"/>
                    </a:lnTo>
                    <a:lnTo>
                      <a:pt x="292" y="175"/>
                    </a:lnTo>
                    <a:lnTo>
                      <a:pt x="286" y="190"/>
                    </a:lnTo>
                    <a:lnTo>
                      <a:pt x="275" y="204"/>
                    </a:lnTo>
                    <a:lnTo>
                      <a:pt x="262" y="214"/>
                    </a:lnTo>
                    <a:lnTo>
                      <a:pt x="246" y="220"/>
                    </a:lnTo>
                    <a:lnTo>
                      <a:pt x="230" y="222"/>
                    </a:lnTo>
                    <a:lnTo>
                      <a:pt x="213" y="220"/>
                    </a:lnTo>
                    <a:lnTo>
                      <a:pt x="198" y="213"/>
                    </a:lnTo>
                    <a:lnTo>
                      <a:pt x="31" y="118"/>
                    </a:lnTo>
                    <a:lnTo>
                      <a:pt x="18" y="108"/>
                    </a:lnTo>
                    <a:lnTo>
                      <a:pt x="8" y="95"/>
                    </a:lnTo>
                    <a:lnTo>
                      <a:pt x="2" y="80"/>
                    </a:lnTo>
                    <a:lnTo>
                      <a:pt x="0" y="63"/>
                    </a:lnTo>
                    <a:lnTo>
                      <a:pt x="2" y="47"/>
                    </a:lnTo>
                    <a:lnTo>
                      <a:pt x="8" y="31"/>
                    </a:lnTo>
                    <a:lnTo>
                      <a:pt x="19" y="18"/>
                    </a:lnTo>
                    <a:lnTo>
                      <a:pt x="32" y="8"/>
                    </a:lnTo>
                    <a:lnTo>
                      <a:pt x="47" y="2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15"/>
              <p:cNvSpPr>
                <a:spLocks/>
              </p:cNvSpPr>
              <p:nvPr/>
            </p:nvSpPr>
            <p:spPr bwMode="auto">
              <a:xfrm>
                <a:off x="993" y="2092"/>
                <a:ext cx="29" cy="12"/>
              </a:xfrm>
              <a:custGeom>
                <a:avLst/>
                <a:gdLst>
                  <a:gd name="T0" fmla="*/ 64 w 321"/>
                  <a:gd name="T1" fmla="*/ 0 h 128"/>
                  <a:gd name="T2" fmla="*/ 257 w 321"/>
                  <a:gd name="T3" fmla="*/ 0 h 128"/>
                  <a:gd name="T4" fmla="*/ 273 w 321"/>
                  <a:gd name="T5" fmla="*/ 4 h 128"/>
                  <a:gd name="T6" fmla="*/ 289 w 321"/>
                  <a:gd name="T7" fmla="*/ 10 h 128"/>
                  <a:gd name="T8" fmla="*/ 302 w 321"/>
                  <a:gd name="T9" fmla="*/ 19 h 128"/>
                  <a:gd name="T10" fmla="*/ 312 w 321"/>
                  <a:gd name="T11" fmla="*/ 33 h 128"/>
                  <a:gd name="T12" fmla="*/ 318 w 321"/>
                  <a:gd name="T13" fmla="*/ 47 h 128"/>
                  <a:gd name="T14" fmla="*/ 321 w 321"/>
                  <a:gd name="T15" fmla="*/ 65 h 128"/>
                  <a:gd name="T16" fmla="*/ 318 w 321"/>
                  <a:gd name="T17" fmla="*/ 82 h 128"/>
                  <a:gd name="T18" fmla="*/ 312 w 321"/>
                  <a:gd name="T19" fmla="*/ 96 h 128"/>
                  <a:gd name="T20" fmla="*/ 302 w 321"/>
                  <a:gd name="T21" fmla="*/ 110 h 128"/>
                  <a:gd name="T22" fmla="*/ 289 w 321"/>
                  <a:gd name="T23" fmla="*/ 119 h 128"/>
                  <a:gd name="T24" fmla="*/ 273 w 321"/>
                  <a:gd name="T25" fmla="*/ 126 h 128"/>
                  <a:gd name="T26" fmla="*/ 257 w 321"/>
                  <a:gd name="T27" fmla="*/ 128 h 128"/>
                  <a:gd name="T28" fmla="*/ 64 w 321"/>
                  <a:gd name="T29" fmla="*/ 128 h 128"/>
                  <a:gd name="T30" fmla="*/ 47 w 321"/>
                  <a:gd name="T31" fmla="*/ 126 h 128"/>
                  <a:gd name="T32" fmla="*/ 32 w 321"/>
                  <a:gd name="T33" fmla="*/ 119 h 128"/>
                  <a:gd name="T34" fmla="*/ 19 w 321"/>
                  <a:gd name="T35" fmla="*/ 110 h 128"/>
                  <a:gd name="T36" fmla="*/ 9 w 321"/>
                  <a:gd name="T37" fmla="*/ 96 h 128"/>
                  <a:gd name="T38" fmla="*/ 2 w 321"/>
                  <a:gd name="T39" fmla="*/ 82 h 128"/>
                  <a:gd name="T40" fmla="*/ 0 w 321"/>
                  <a:gd name="T41" fmla="*/ 65 h 128"/>
                  <a:gd name="T42" fmla="*/ 2 w 321"/>
                  <a:gd name="T43" fmla="*/ 47 h 128"/>
                  <a:gd name="T44" fmla="*/ 9 w 321"/>
                  <a:gd name="T45" fmla="*/ 33 h 128"/>
                  <a:gd name="T46" fmla="*/ 19 w 321"/>
                  <a:gd name="T47" fmla="*/ 19 h 128"/>
                  <a:gd name="T48" fmla="*/ 32 w 321"/>
                  <a:gd name="T49" fmla="*/ 10 h 128"/>
                  <a:gd name="T50" fmla="*/ 47 w 321"/>
                  <a:gd name="T51" fmla="*/ 4 h 128"/>
                  <a:gd name="T52" fmla="*/ 64 w 321"/>
                  <a:gd name="T53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21" h="128">
                    <a:moveTo>
                      <a:pt x="64" y="0"/>
                    </a:moveTo>
                    <a:lnTo>
                      <a:pt x="257" y="0"/>
                    </a:lnTo>
                    <a:lnTo>
                      <a:pt x="273" y="4"/>
                    </a:lnTo>
                    <a:lnTo>
                      <a:pt x="289" y="10"/>
                    </a:lnTo>
                    <a:lnTo>
                      <a:pt x="302" y="19"/>
                    </a:lnTo>
                    <a:lnTo>
                      <a:pt x="312" y="33"/>
                    </a:lnTo>
                    <a:lnTo>
                      <a:pt x="318" y="47"/>
                    </a:lnTo>
                    <a:lnTo>
                      <a:pt x="321" y="65"/>
                    </a:lnTo>
                    <a:lnTo>
                      <a:pt x="318" y="82"/>
                    </a:lnTo>
                    <a:lnTo>
                      <a:pt x="312" y="96"/>
                    </a:lnTo>
                    <a:lnTo>
                      <a:pt x="302" y="110"/>
                    </a:lnTo>
                    <a:lnTo>
                      <a:pt x="289" y="119"/>
                    </a:lnTo>
                    <a:lnTo>
                      <a:pt x="273" y="126"/>
                    </a:lnTo>
                    <a:lnTo>
                      <a:pt x="257" y="128"/>
                    </a:lnTo>
                    <a:lnTo>
                      <a:pt x="64" y="128"/>
                    </a:lnTo>
                    <a:lnTo>
                      <a:pt x="47" y="126"/>
                    </a:lnTo>
                    <a:lnTo>
                      <a:pt x="32" y="119"/>
                    </a:lnTo>
                    <a:lnTo>
                      <a:pt x="19" y="110"/>
                    </a:lnTo>
                    <a:lnTo>
                      <a:pt x="9" y="96"/>
                    </a:lnTo>
                    <a:lnTo>
                      <a:pt x="2" y="82"/>
                    </a:lnTo>
                    <a:lnTo>
                      <a:pt x="0" y="65"/>
                    </a:lnTo>
                    <a:lnTo>
                      <a:pt x="2" y="47"/>
                    </a:lnTo>
                    <a:lnTo>
                      <a:pt x="9" y="33"/>
                    </a:lnTo>
                    <a:lnTo>
                      <a:pt x="19" y="19"/>
                    </a:lnTo>
                    <a:lnTo>
                      <a:pt x="32" y="10"/>
                    </a:lnTo>
                    <a:lnTo>
                      <a:pt x="47" y="4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16"/>
              <p:cNvSpPr>
                <a:spLocks/>
              </p:cNvSpPr>
              <p:nvPr/>
            </p:nvSpPr>
            <p:spPr bwMode="auto">
              <a:xfrm>
                <a:off x="1011" y="2149"/>
                <a:ext cx="26" cy="20"/>
              </a:xfrm>
              <a:custGeom>
                <a:avLst/>
                <a:gdLst>
                  <a:gd name="T0" fmla="*/ 230 w 294"/>
                  <a:gd name="T1" fmla="*/ 0 h 224"/>
                  <a:gd name="T2" fmla="*/ 247 w 294"/>
                  <a:gd name="T3" fmla="*/ 3 h 224"/>
                  <a:gd name="T4" fmla="*/ 262 w 294"/>
                  <a:gd name="T5" fmla="*/ 9 h 224"/>
                  <a:gd name="T6" fmla="*/ 275 w 294"/>
                  <a:gd name="T7" fmla="*/ 19 h 224"/>
                  <a:gd name="T8" fmla="*/ 286 w 294"/>
                  <a:gd name="T9" fmla="*/ 33 h 224"/>
                  <a:gd name="T10" fmla="*/ 292 w 294"/>
                  <a:gd name="T11" fmla="*/ 48 h 224"/>
                  <a:gd name="T12" fmla="*/ 294 w 294"/>
                  <a:gd name="T13" fmla="*/ 65 h 224"/>
                  <a:gd name="T14" fmla="*/ 292 w 294"/>
                  <a:gd name="T15" fmla="*/ 80 h 224"/>
                  <a:gd name="T16" fmla="*/ 286 w 294"/>
                  <a:gd name="T17" fmla="*/ 96 h 224"/>
                  <a:gd name="T18" fmla="*/ 275 w 294"/>
                  <a:gd name="T19" fmla="*/ 110 h 224"/>
                  <a:gd name="T20" fmla="*/ 263 w 294"/>
                  <a:gd name="T21" fmla="*/ 120 h 224"/>
                  <a:gd name="T22" fmla="*/ 96 w 294"/>
                  <a:gd name="T23" fmla="*/ 215 h 224"/>
                  <a:gd name="T24" fmla="*/ 80 w 294"/>
                  <a:gd name="T25" fmla="*/ 221 h 224"/>
                  <a:gd name="T26" fmla="*/ 64 w 294"/>
                  <a:gd name="T27" fmla="*/ 224 h 224"/>
                  <a:gd name="T28" fmla="*/ 47 w 294"/>
                  <a:gd name="T29" fmla="*/ 221 h 224"/>
                  <a:gd name="T30" fmla="*/ 32 w 294"/>
                  <a:gd name="T31" fmla="*/ 216 h 224"/>
                  <a:gd name="T32" fmla="*/ 19 w 294"/>
                  <a:gd name="T33" fmla="*/ 205 h 224"/>
                  <a:gd name="T34" fmla="*/ 8 w 294"/>
                  <a:gd name="T35" fmla="*/ 192 h 224"/>
                  <a:gd name="T36" fmla="*/ 2 w 294"/>
                  <a:gd name="T37" fmla="*/ 176 h 224"/>
                  <a:gd name="T38" fmla="*/ 0 w 294"/>
                  <a:gd name="T39" fmla="*/ 159 h 224"/>
                  <a:gd name="T40" fmla="*/ 2 w 294"/>
                  <a:gd name="T41" fmla="*/ 144 h 224"/>
                  <a:gd name="T42" fmla="*/ 8 w 294"/>
                  <a:gd name="T43" fmla="*/ 128 h 224"/>
                  <a:gd name="T44" fmla="*/ 18 w 294"/>
                  <a:gd name="T45" fmla="*/ 116 h 224"/>
                  <a:gd name="T46" fmla="*/ 31 w 294"/>
                  <a:gd name="T47" fmla="*/ 105 h 224"/>
                  <a:gd name="T48" fmla="*/ 198 w 294"/>
                  <a:gd name="T49" fmla="*/ 10 h 224"/>
                  <a:gd name="T50" fmla="*/ 215 w 294"/>
                  <a:gd name="T51" fmla="*/ 2 h 224"/>
                  <a:gd name="T52" fmla="*/ 230 w 294"/>
                  <a:gd name="T53" fmla="*/ 0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4">
                    <a:moveTo>
                      <a:pt x="230" y="0"/>
                    </a:moveTo>
                    <a:lnTo>
                      <a:pt x="247" y="3"/>
                    </a:lnTo>
                    <a:lnTo>
                      <a:pt x="262" y="9"/>
                    </a:lnTo>
                    <a:lnTo>
                      <a:pt x="275" y="19"/>
                    </a:lnTo>
                    <a:lnTo>
                      <a:pt x="286" y="33"/>
                    </a:lnTo>
                    <a:lnTo>
                      <a:pt x="292" y="48"/>
                    </a:lnTo>
                    <a:lnTo>
                      <a:pt x="294" y="65"/>
                    </a:lnTo>
                    <a:lnTo>
                      <a:pt x="292" y="80"/>
                    </a:lnTo>
                    <a:lnTo>
                      <a:pt x="286" y="96"/>
                    </a:lnTo>
                    <a:lnTo>
                      <a:pt x="275" y="110"/>
                    </a:lnTo>
                    <a:lnTo>
                      <a:pt x="263" y="120"/>
                    </a:lnTo>
                    <a:lnTo>
                      <a:pt x="96" y="215"/>
                    </a:lnTo>
                    <a:lnTo>
                      <a:pt x="80" y="221"/>
                    </a:lnTo>
                    <a:lnTo>
                      <a:pt x="64" y="224"/>
                    </a:lnTo>
                    <a:lnTo>
                      <a:pt x="47" y="221"/>
                    </a:lnTo>
                    <a:lnTo>
                      <a:pt x="32" y="216"/>
                    </a:lnTo>
                    <a:lnTo>
                      <a:pt x="19" y="205"/>
                    </a:lnTo>
                    <a:lnTo>
                      <a:pt x="8" y="192"/>
                    </a:lnTo>
                    <a:lnTo>
                      <a:pt x="2" y="176"/>
                    </a:lnTo>
                    <a:lnTo>
                      <a:pt x="0" y="159"/>
                    </a:lnTo>
                    <a:lnTo>
                      <a:pt x="2" y="144"/>
                    </a:lnTo>
                    <a:lnTo>
                      <a:pt x="8" y="128"/>
                    </a:lnTo>
                    <a:lnTo>
                      <a:pt x="18" y="116"/>
                    </a:lnTo>
                    <a:lnTo>
                      <a:pt x="31" y="105"/>
                    </a:lnTo>
                    <a:lnTo>
                      <a:pt x="198" y="10"/>
                    </a:lnTo>
                    <a:lnTo>
                      <a:pt x="215" y="2"/>
                    </a:lnTo>
                    <a:lnTo>
                      <a:pt x="23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17"/>
              <p:cNvSpPr>
                <a:spLocks/>
              </p:cNvSpPr>
              <p:nvPr/>
            </p:nvSpPr>
            <p:spPr bwMode="auto">
              <a:xfrm>
                <a:off x="1223" y="2149"/>
                <a:ext cx="26" cy="20"/>
              </a:xfrm>
              <a:custGeom>
                <a:avLst/>
                <a:gdLst>
                  <a:gd name="T0" fmla="*/ 64 w 294"/>
                  <a:gd name="T1" fmla="*/ 0 h 224"/>
                  <a:gd name="T2" fmla="*/ 80 w 294"/>
                  <a:gd name="T3" fmla="*/ 2 h 224"/>
                  <a:gd name="T4" fmla="*/ 96 w 294"/>
                  <a:gd name="T5" fmla="*/ 10 h 224"/>
                  <a:gd name="T6" fmla="*/ 263 w 294"/>
                  <a:gd name="T7" fmla="*/ 105 h 224"/>
                  <a:gd name="T8" fmla="*/ 276 w 294"/>
                  <a:gd name="T9" fmla="*/ 116 h 224"/>
                  <a:gd name="T10" fmla="*/ 286 w 294"/>
                  <a:gd name="T11" fmla="*/ 128 h 224"/>
                  <a:gd name="T12" fmla="*/ 292 w 294"/>
                  <a:gd name="T13" fmla="*/ 144 h 224"/>
                  <a:gd name="T14" fmla="*/ 294 w 294"/>
                  <a:gd name="T15" fmla="*/ 159 h 224"/>
                  <a:gd name="T16" fmla="*/ 292 w 294"/>
                  <a:gd name="T17" fmla="*/ 176 h 224"/>
                  <a:gd name="T18" fmla="*/ 286 w 294"/>
                  <a:gd name="T19" fmla="*/ 192 h 224"/>
                  <a:gd name="T20" fmla="*/ 275 w 294"/>
                  <a:gd name="T21" fmla="*/ 205 h 224"/>
                  <a:gd name="T22" fmla="*/ 262 w 294"/>
                  <a:gd name="T23" fmla="*/ 216 h 224"/>
                  <a:gd name="T24" fmla="*/ 247 w 294"/>
                  <a:gd name="T25" fmla="*/ 221 h 224"/>
                  <a:gd name="T26" fmla="*/ 230 w 294"/>
                  <a:gd name="T27" fmla="*/ 224 h 224"/>
                  <a:gd name="T28" fmla="*/ 214 w 294"/>
                  <a:gd name="T29" fmla="*/ 221 h 224"/>
                  <a:gd name="T30" fmla="*/ 198 w 294"/>
                  <a:gd name="T31" fmla="*/ 215 h 224"/>
                  <a:gd name="T32" fmla="*/ 31 w 294"/>
                  <a:gd name="T33" fmla="*/ 120 h 224"/>
                  <a:gd name="T34" fmla="*/ 19 w 294"/>
                  <a:gd name="T35" fmla="*/ 110 h 224"/>
                  <a:gd name="T36" fmla="*/ 8 w 294"/>
                  <a:gd name="T37" fmla="*/ 96 h 224"/>
                  <a:gd name="T38" fmla="*/ 2 w 294"/>
                  <a:gd name="T39" fmla="*/ 80 h 224"/>
                  <a:gd name="T40" fmla="*/ 0 w 294"/>
                  <a:gd name="T41" fmla="*/ 65 h 224"/>
                  <a:gd name="T42" fmla="*/ 2 w 294"/>
                  <a:gd name="T43" fmla="*/ 48 h 224"/>
                  <a:gd name="T44" fmla="*/ 8 w 294"/>
                  <a:gd name="T45" fmla="*/ 33 h 224"/>
                  <a:gd name="T46" fmla="*/ 19 w 294"/>
                  <a:gd name="T47" fmla="*/ 19 h 224"/>
                  <a:gd name="T48" fmla="*/ 32 w 294"/>
                  <a:gd name="T49" fmla="*/ 9 h 224"/>
                  <a:gd name="T50" fmla="*/ 47 w 294"/>
                  <a:gd name="T51" fmla="*/ 3 h 224"/>
                  <a:gd name="T52" fmla="*/ 64 w 294"/>
                  <a:gd name="T53" fmla="*/ 0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4">
                    <a:moveTo>
                      <a:pt x="64" y="0"/>
                    </a:moveTo>
                    <a:lnTo>
                      <a:pt x="80" y="2"/>
                    </a:lnTo>
                    <a:lnTo>
                      <a:pt x="96" y="10"/>
                    </a:lnTo>
                    <a:lnTo>
                      <a:pt x="263" y="105"/>
                    </a:lnTo>
                    <a:lnTo>
                      <a:pt x="276" y="116"/>
                    </a:lnTo>
                    <a:lnTo>
                      <a:pt x="286" y="128"/>
                    </a:lnTo>
                    <a:lnTo>
                      <a:pt x="292" y="144"/>
                    </a:lnTo>
                    <a:lnTo>
                      <a:pt x="294" y="159"/>
                    </a:lnTo>
                    <a:lnTo>
                      <a:pt x="292" y="176"/>
                    </a:lnTo>
                    <a:lnTo>
                      <a:pt x="286" y="192"/>
                    </a:lnTo>
                    <a:lnTo>
                      <a:pt x="275" y="205"/>
                    </a:lnTo>
                    <a:lnTo>
                      <a:pt x="262" y="216"/>
                    </a:lnTo>
                    <a:lnTo>
                      <a:pt x="247" y="221"/>
                    </a:lnTo>
                    <a:lnTo>
                      <a:pt x="230" y="224"/>
                    </a:lnTo>
                    <a:lnTo>
                      <a:pt x="214" y="221"/>
                    </a:lnTo>
                    <a:lnTo>
                      <a:pt x="198" y="215"/>
                    </a:lnTo>
                    <a:lnTo>
                      <a:pt x="31" y="120"/>
                    </a:lnTo>
                    <a:lnTo>
                      <a:pt x="19" y="110"/>
                    </a:lnTo>
                    <a:lnTo>
                      <a:pt x="8" y="96"/>
                    </a:lnTo>
                    <a:lnTo>
                      <a:pt x="2" y="80"/>
                    </a:lnTo>
                    <a:lnTo>
                      <a:pt x="0" y="65"/>
                    </a:lnTo>
                    <a:lnTo>
                      <a:pt x="2" y="48"/>
                    </a:lnTo>
                    <a:lnTo>
                      <a:pt x="8" y="33"/>
                    </a:lnTo>
                    <a:lnTo>
                      <a:pt x="19" y="19"/>
                    </a:lnTo>
                    <a:lnTo>
                      <a:pt x="32" y="9"/>
                    </a:lnTo>
                    <a:lnTo>
                      <a:pt x="47" y="3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18"/>
              <p:cNvSpPr>
                <a:spLocks/>
              </p:cNvSpPr>
              <p:nvPr/>
            </p:nvSpPr>
            <p:spPr bwMode="auto">
              <a:xfrm>
                <a:off x="1238" y="2092"/>
                <a:ext cx="29" cy="12"/>
              </a:xfrm>
              <a:custGeom>
                <a:avLst/>
                <a:gdLst>
                  <a:gd name="T0" fmla="*/ 64 w 321"/>
                  <a:gd name="T1" fmla="*/ 0 h 128"/>
                  <a:gd name="T2" fmla="*/ 257 w 321"/>
                  <a:gd name="T3" fmla="*/ 0 h 128"/>
                  <a:gd name="T4" fmla="*/ 274 w 321"/>
                  <a:gd name="T5" fmla="*/ 4 h 128"/>
                  <a:gd name="T6" fmla="*/ 290 w 321"/>
                  <a:gd name="T7" fmla="*/ 10 h 128"/>
                  <a:gd name="T8" fmla="*/ 302 w 321"/>
                  <a:gd name="T9" fmla="*/ 19 h 128"/>
                  <a:gd name="T10" fmla="*/ 312 w 321"/>
                  <a:gd name="T11" fmla="*/ 33 h 128"/>
                  <a:gd name="T12" fmla="*/ 319 w 321"/>
                  <a:gd name="T13" fmla="*/ 47 h 128"/>
                  <a:gd name="T14" fmla="*/ 321 w 321"/>
                  <a:gd name="T15" fmla="*/ 65 h 128"/>
                  <a:gd name="T16" fmla="*/ 319 w 321"/>
                  <a:gd name="T17" fmla="*/ 82 h 128"/>
                  <a:gd name="T18" fmla="*/ 312 w 321"/>
                  <a:gd name="T19" fmla="*/ 96 h 128"/>
                  <a:gd name="T20" fmla="*/ 302 w 321"/>
                  <a:gd name="T21" fmla="*/ 110 h 128"/>
                  <a:gd name="T22" fmla="*/ 290 w 321"/>
                  <a:gd name="T23" fmla="*/ 119 h 128"/>
                  <a:gd name="T24" fmla="*/ 274 w 321"/>
                  <a:gd name="T25" fmla="*/ 126 h 128"/>
                  <a:gd name="T26" fmla="*/ 257 w 321"/>
                  <a:gd name="T27" fmla="*/ 128 h 128"/>
                  <a:gd name="T28" fmla="*/ 64 w 321"/>
                  <a:gd name="T29" fmla="*/ 128 h 128"/>
                  <a:gd name="T30" fmla="*/ 48 w 321"/>
                  <a:gd name="T31" fmla="*/ 126 h 128"/>
                  <a:gd name="T32" fmla="*/ 32 w 321"/>
                  <a:gd name="T33" fmla="*/ 119 h 128"/>
                  <a:gd name="T34" fmla="*/ 19 w 321"/>
                  <a:gd name="T35" fmla="*/ 110 h 128"/>
                  <a:gd name="T36" fmla="*/ 9 w 321"/>
                  <a:gd name="T37" fmla="*/ 96 h 128"/>
                  <a:gd name="T38" fmla="*/ 3 w 321"/>
                  <a:gd name="T39" fmla="*/ 82 h 128"/>
                  <a:gd name="T40" fmla="*/ 0 w 321"/>
                  <a:gd name="T41" fmla="*/ 65 h 128"/>
                  <a:gd name="T42" fmla="*/ 3 w 321"/>
                  <a:gd name="T43" fmla="*/ 47 h 128"/>
                  <a:gd name="T44" fmla="*/ 9 w 321"/>
                  <a:gd name="T45" fmla="*/ 33 h 128"/>
                  <a:gd name="T46" fmla="*/ 19 w 321"/>
                  <a:gd name="T47" fmla="*/ 19 h 128"/>
                  <a:gd name="T48" fmla="*/ 32 w 321"/>
                  <a:gd name="T49" fmla="*/ 10 h 128"/>
                  <a:gd name="T50" fmla="*/ 48 w 321"/>
                  <a:gd name="T51" fmla="*/ 4 h 128"/>
                  <a:gd name="T52" fmla="*/ 64 w 321"/>
                  <a:gd name="T53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21" h="128">
                    <a:moveTo>
                      <a:pt x="64" y="0"/>
                    </a:moveTo>
                    <a:lnTo>
                      <a:pt x="257" y="0"/>
                    </a:lnTo>
                    <a:lnTo>
                      <a:pt x="274" y="4"/>
                    </a:lnTo>
                    <a:lnTo>
                      <a:pt x="290" y="10"/>
                    </a:lnTo>
                    <a:lnTo>
                      <a:pt x="302" y="19"/>
                    </a:lnTo>
                    <a:lnTo>
                      <a:pt x="312" y="33"/>
                    </a:lnTo>
                    <a:lnTo>
                      <a:pt x="319" y="47"/>
                    </a:lnTo>
                    <a:lnTo>
                      <a:pt x="321" y="65"/>
                    </a:lnTo>
                    <a:lnTo>
                      <a:pt x="319" y="82"/>
                    </a:lnTo>
                    <a:lnTo>
                      <a:pt x="312" y="96"/>
                    </a:lnTo>
                    <a:lnTo>
                      <a:pt x="302" y="110"/>
                    </a:lnTo>
                    <a:lnTo>
                      <a:pt x="290" y="119"/>
                    </a:lnTo>
                    <a:lnTo>
                      <a:pt x="274" y="126"/>
                    </a:lnTo>
                    <a:lnTo>
                      <a:pt x="257" y="128"/>
                    </a:lnTo>
                    <a:lnTo>
                      <a:pt x="64" y="128"/>
                    </a:lnTo>
                    <a:lnTo>
                      <a:pt x="48" y="126"/>
                    </a:lnTo>
                    <a:lnTo>
                      <a:pt x="32" y="119"/>
                    </a:lnTo>
                    <a:lnTo>
                      <a:pt x="19" y="110"/>
                    </a:lnTo>
                    <a:lnTo>
                      <a:pt x="9" y="96"/>
                    </a:lnTo>
                    <a:lnTo>
                      <a:pt x="3" y="82"/>
                    </a:lnTo>
                    <a:lnTo>
                      <a:pt x="0" y="65"/>
                    </a:lnTo>
                    <a:lnTo>
                      <a:pt x="3" y="47"/>
                    </a:lnTo>
                    <a:lnTo>
                      <a:pt x="9" y="33"/>
                    </a:lnTo>
                    <a:lnTo>
                      <a:pt x="19" y="19"/>
                    </a:lnTo>
                    <a:lnTo>
                      <a:pt x="32" y="10"/>
                    </a:lnTo>
                    <a:lnTo>
                      <a:pt x="48" y="4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19"/>
              <p:cNvSpPr>
                <a:spLocks/>
              </p:cNvSpPr>
              <p:nvPr/>
            </p:nvSpPr>
            <p:spPr bwMode="auto">
              <a:xfrm>
                <a:off x="1223" y="2027"/>
                <a:ext cx="26" cy="21"/>
              </a:xfrm>
              <a:custGeom>
                <a:avLst/>
                <a:gdLst>
                  <a:gd name="T0" fmla="*/ 230 w 294"/>
                  <a:gd name="T1" fmla="*/ 0 h 222"/>
                  <a:gd name="T2" fmla="*/ 247 w 294"/>
                  <a:gd name="T3" fmla="*/ 2 h 222"/>
                  <a:gd name="T4" fmla="*/ 262 w 294"/>
                  <a:gd name="T5" fmla="*/ 8 h 222"/>
                  <a:gd name="T6" fmla="*/ 275 w 294"/>
                  <a:gd name="T7" fmla="*/ 18 h 222"/>
                  <a:gd name="T8" fmla="*/ 286 w 294"/>
                  <a:gd name="T9" fmla="*/ 31 h 222"/>
                  <a:gd name="T10" fmla="*/ 292 w 294"/>
                  <a:gd name="T11" fmla="*/ 47 h 222"/>
                  <a:gd name="T12" fmla="*/ 294 w 294"/>
                  <a:gd name="T13" fmla="*/ 63 h 222"/>
                  <a:gd name="T14" fmla="*/ 292 w 294"/>
                  <a:gd name="T15" fmla="*/ 80 h 222"/>
                  <a:gd name="T16" fmla="*/ 286 w 294"/>
                  <a:gd name="T17" fmla="*/ 95 h 222"/>
                  <a:gd name="T18" fmla="*/ 276 w 294"/>
                  <a:gd name="T19" fmla="*/ 108 h 222"/>
                  <a:gd name="T20" fmla="*/ 263 w 294"/>
                  <a:gd name="T21" fmla="*/ 118 h 222"/>
                  <a:gd name="T22" fmla="*/ 96 w 294"/>
                  <a:gd name="T23" fmla="*/ 213 h 222"/>
                  <a:gd name="T24" fmla="*/ 80 w 294"/>
                  <a:gd name="T25" fmla="*/ 220 h 222"/>
                  <a:gd name="T26" fmla="*/ 64 w 294"/>
                  <a:gd name="T27" fmla="*/ 222 h 222"/>
                  <a:gd name="T28" fmla="*/ 48 w 294"/>
                  <a:gd name="T29" fmla="*/ 220 h 222"/>
                  <a:gd name="T30" fmla="*/ 32 w 294"/>
                  <a:gd name="T31" fmla="*/ 214 h 222"/>
                  <a:gd name="T32" fmla="*/ 19 w 294"/>
                  <a:gd name="T33" fmla="*/ 204 h 222"/>
                  <a:gd name="T34" fmla="*/ 8 w 294"/>
                  <a:gd name="T35" fmla="*/ 190 h 222"/>
                  <a:gd name="T36" fmla="*/ 2 w 294"/>
                  <a:gd name="T37" fmla="*/ 175 h 222"/>
                  <a:gd name="T38" fmla="*/ 0 w 294"/>
                  <a:gd name="T39" fmla="*/ 158 h 222"/>
                  <a:gd name="T40" fmla="*/ 2 w 294"/>
                  <a:gd name="T41" fmla="*/ 142 h 222"/>
                  <a:gd name="T42" fmla="*/ 8 w 294"/>
                  <a:gd name="T43" fmla="*/ 127 h 222"/>
                  <a:gd name="T44" fmla="*/ 19 w 294"/>
                  <a:gd name="T45" fmla="*/ 114 h 222"/>
                  <a:gd name="T46" fmla="*/ 31 w 294"/>
                  <a:gd name="T47" fmla="*/ 103 h 222"/>
                  <a:gd name="T48" fmla="*/ 198 w 294"/>
                  <a:gd name="T49" fmla="*/ 8 h 222"/>
                  <a:gd name="T50" fmla="*/ 215 w 294"/>
                  <a:gd name="T51" fmla="*/ 2 h 222"/>
                  <a:gd name="T52" fmla="*/ 230 w 294"/>
                  <a:gd name="T5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2">
                    <a:moveTo>
                      <a:pt x="230" y="0"/>
                    </a:moveTo>
                    <a:lnTo>
                      <a:pt x="247" y="2"/>
                    </a:lnTo>
                    <a:lnTo>
                      <a:pt x="262" y="8"/>
                    </a:lnTo>
                    <a:lnTo>
                      <a:pt x="275" y="18"/>
                    </a:lnTo>
                    <a:lnTo>
                      <a:pt x="286" y="31"/>
                    </a:lnTo>
                    <a:lnTo>
                      <a:pt x="292" y="47"/>
                    </a:lnTo>
                    <a:lnTo>
                      <a:pt x="294" y="63"/>
                    </a:lnTo>
                    <a:lnTo>
                      <a:pt x="292" y="80"/>
                    </a:lnTo>
                    <a:lnTo>
                      <a:pt x="286" y="95"/>
                    </a:lnTo>
                    <a:lnTo>
                      <a:pt x="276" y="108"/>
                    </a:lnTo>
                    <a:lnTo>
                      <a:pt x="263" y="118"/>
                    </a:lnTo>
                    <a:lnTo>
                      <a:pt x="96" y="213"/>
                    </a:lnTo>
                    <a:lnTo>
                      <a:pt x="80" y="220"/>
                    </a:lnTo>
                    <a:lnTo>
                      <a:pt x="64" y="222"/>
                    </a:lnTo>
                    <a:lnTo>
                      <a:pt x="48" y="220"/>
                    </a:lnTo>
                    <a:lnTo>
                      <a:pt x="32" y="214"/>
                    </a:lnTo>
                    <a:lnTo>
                      <a:pt x="19" y="204"/>
                    </a:lnTo>
                    <a:lnTo>
                      <a:pt x="8" y="190"/>
                    </a:lnTo>
                    <a:lnTo>
                      <a:pt x="2" y="175"/>
                    </a:lnTo>
                    <a:lnTo>
                      <a:pt x="0" y="158"/>
                    </a:lnTo>
                    <a:lnTo>
                      <a:pt x="2" y="142"/>
                    </a:lnTo>
                    <a:lnTo>
                      <a:pt x="8" y="127"/>
                    </a:lnTo>
                    <a:lnTo>
                      <a:pt x="19" y="114"/>
                    </a:lnTo>
                    <a:lnTo>
                      <a:pt x="31" y="103"/>
                    </a:lnTo>
                    <a:lnTo>
                      <a:pt x="198" y="8"/>
                    </a:lnTo>
                    <a:lnTo>
                      <a:pt x="215" y="2"/>
                    </a:lnTo>
                    <a:lnTo>
                      <a:pt x="23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20"/>
              <p:cNvSpPr>
                <a:spLocks/>
              </p:cNvSpPr>
              <p:nvPr/>
            </p:nvSpPr>
            <p:spPr bwMode="auto">
              <a:xfrm>
                <a:off x="1181" y="1980"/>
                <a:ext cx="20" cy="26"/>
              </a:xfrm>
              <a:custGeom>
                <a:avLst/>
                <a:gdLst>
                  <a:gd name="T0" fmla="*/ 159 w 224"/>
                  <a:gd name="T1" fmla="*/ 0 h 292"/>
                  <a:gd name="T2" fmla="*/ 176 w 224"/>
                  <a:gd name="T3" fmla="*/ 2 h 292"/>
                  <a:gd name="T4" fmla="*/ 192 w 224"/>
                  <a:gd name="T5" fmla="*/ 9 h 292"/>
                  <a:gd name="T6" fmla="*/ 205 w 224"/>
                  <a:gd name="T7" fmla="*/ 19 h 292"/>
                  <a:gd name="T8" fmla="*/ 216 w 224"/>
                  <a:gd name="T9" fmla="*/ 32 h 292"/>
                  <a:gd name="T10" fmla="*/ 222 w 224"/>
                  <a:gd name="T11" fmla="*/ 48 h 292"/>
                  <a:gd name="T12" fmla="*/ 224 w 224"/>
                  <a:gd name="T13" fmla="*/ 63 h 292"/>
                  <a:gd name="T14" fmla="*/ 222 w 224"/>
                  <a:gd name="T15" fmla="*/ 80 h 292"/>
                  <a:gd name="T16" fmla="*/ 216 w 224"/>
                  <a:gd name="T17" fmla="*/ 95 h 292"/>
                  <a:gd name="T18" fmla="*/ 119 w 224"/>
                  <a:gd name="T19" fmla="*/ 261 h 292"/>
                  <a:gd name="T20" fmla="*/ 109 w 224"/>
                  <a:gd name="T21" fmla="*/ 274 h 292"/>
                  <a:gd name="T22" fmla="*/ 95 w 224"/>
                  <a:gd name="T23" fmla="*/ 285 h 292"/>
                  <a:gd name="T24" fmla="*/ 81 w 224"/>
                  <a:gd name="T25" fmla="*/ 290 h 292"/>
                  <a:gd name="T26" fmla="*/ 64 w 224"/>
                  <a:gd name="T27" fmla="*/ 292 h 292"/>
                  <a:gd name="T28" fmla="*/ 48 w 224"/>
                  <a:gd name="T29" fmla="*/ 290 h 292"/>
                  <a:gd name="T30" fmla="*/ 32 w 224"/>
                  <a:gd name="T31" fmla="*/ 284 h 292"/>
                  <a:gd name="T32" fmla="*/ 18 w 224"/>
                  <a:gd name="T33" fmla="*/ 273 h 292"/>
                  <a:gd name="T34" fmla="*/ 8 w 224"/>
                  <a:gd name="T35" fmla="*/ 261 h 292"/>
                  <a:gd name="T36" fmla="*/ 2 w 224"/>
                  <a:gd name="T37" fmla="*/ 245 h 292"/>
                  <a:gd name="T38" fmla="*/ 0 w 224"/>
                  <a:gd name="T39" fmla="*/ 230 h 292"/>
                  <a:gd name="T40" fmla="*/ 2 w 224"/>
                  <a:gd name="T41" fmla="*/ 213 h 292"/>
                  <a:gd name="T42" fmla="*/ 8 w 224"/>
                  <a:gd name="T43" fmla="*/ 197 h 292"/>
                  <a:gd name="T44" fmla="*/ 105 w 224"/>
                  <a:gd name="T45" fmla="*/ 32 h 292"/>
                  <a:gd name="T46" fmla="*/ 115 w 224"/>
                  <a:gd name="T47" fmla="*/ 18 h 292"/>
                  <a:gd name="T48" fmla="*/ 129 w 224"/>
                  <a:gd name="T49" fmla="*/ 8 h 292"/>
                  <a:gd name="T50" fmla="*/ 144 w 224"/>
                  <a:gd name="T51" fmla="*/ 2 h 292"/>
                  <a:gd name="T52" fmla="*/ 159 w 224"/>
                  <a:gd name="T53" fmla="*/ 0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24" h="292">
                    <a:moveTo>
                      <a:pt x="159" y="0"/>
                    </a:moveTo>
                    <a:lnTo>
                      <a:pt x="176" y="2"/>
                    </a:lnTo>
                    <a:lnTo>
                      <a:pt x="192" y="9"/>
                    </a:lnTo>
                    <a:lnTo>
                      <a:pt x="205" y="19"/>
                    </a:lnTo>
                    <a:lnTo>
                      <a:pt x="216" y="32"/>
                    </a:lnTo>
                    <a:lnTo>
                      <a:pt x="222" y="48"/>
                    </a:lnTo>
                    <a:lnTo>
                      <a:pt x="224" y="63"/>
                    </a:lnTo>
                    <a:lnTo>
                      <a:pt x="222" y="80"/>
                    </a:lnTo>
                    <a:lnTo>
                      <a:pt x="216" y="95"/>
                    </a:lnTo>
                    <a:lnTo>
                      <a:pt x="119" y="261"/>
                    </a:lnTo>
                    <a:lnTo>
                      <a:pt x="109" y="274"/>
                    </a:lnTo>
                    <a:lnTo>
                      <a:pt x="95" y="285"/>
                    </a:lnTo>
                    <a:lnTo>
                      <a:pt x="81" y="290"/>
                    </a:lnTo>
                    <a:lnTo>
                      <a:pt x="64" y="292"/>
                    </a:lnTo>
                    <a:lnTo>
                      <a:pt x="48" y="290"/>
                    </a:lnTo>
                    <a:lnTo>
                      <a:pt x="32" y="284"/>
                    </a:lnTo>
                    <a:lnTo>
                      <a:pt x="18" y="273"/>
                    </a:lnTo>
                    <a:lnTo>
                      <a:pt x="8" y="261"/>
                    </a:lnTo>
                    <a:lnTo>
                      <a:pt x="2" y="245"/>
                    </a:lnTo>
                    <a:lnTo>
                      <a:pt x="0" y="230"/>
                    </a:lnTo>
                    <a:lnTo>
                      <a:pt x="2" y="213"/>
                    </a:lnTo>
                    <a:lnTo>
                      <a:pt x="8" y="197"/>
                    </a:lnTo>
                    <a:lnTo>
                      <a:pt x="105" y="32"/>
                    </a:lnTo>
                    <a:lnTo>
                      <a:pt x="115" y="18"/>
                    </a:lnTo>
                    <a:lnTo>
                      <a:pt x="129" y="8"/>
                    </a:lnTo>
                    <a:lnTo>
                      <a:pt x="144" y="2"/>
                    </a:lnTo>
                    <a:lnTo>
                      <a:pt x="15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1"/>
              <p:cNvSpPr>
                <a:spLocks/>
              </p:cNvSpPr>
              <p:nvPr/>
            </p:nvSpPr>
            <p:spPr bwMode="auto">
              <a:xfrm>
                <a:off x="1116" y="2050"/>
                <a:ext cx="28" cy="90"/>
              </a:xfrm>
              <a:custGeom>
                <a:avLst/>
                <a:gdLst>
                  <a:gd name="T0" fmla="*/ 154 w 308"/>
                  <a:gd name="T1" fmla="*/ 0 h 991"/>
                  <a:gd name="T2" fmla="*/ 186 w 308"/>
                  <a:gd name="T3" fmla="*/ 2 h 991"/>
                  <a:gd name="T4" fmla="*/ 213 w 308"/>
                  <a:gd name="T5" fmla="*/ 8 h 991"/>
                  <a:gd name="T6" fmla="*/ 238 w 308"/>
                  <a:gd name="T7" fmla="*/ 17 h 991"/>
                  <a:gd name="T8" fmla="*/ 259 w 308"/>
                  <a:gd name="T9" fmla="*/ 30 h 991"/>
                  <a:gd name="T10" fmla="*/ 277 w 308"/>
                  <a:gd name="T11" fmla="*/ 47 h 991"/>
                  <a:gd name="T12" fmla="*/ 291 w 308"/>
                  <a:gd name="T13" fmla="*/ 67 h 991"/>
                  <a:gd name="T14" fmla="*/ 301 w 308"/>
                  <a:gd name="T15" fmla="*/ 91 h 991"/>
                  <a:gd name="T16" fmla="*/ 306 w 308"/>
                  <a:gd name="T17" fmla="*/ 119 h 991"/>
                  <a:gd name="T18" fmla="*/ 308 w 308"/>
                  <a:gd name="T19" fmla="*/ 150 h 991"/>
                  <a:gd name="T20" fmla="*/ 308 w 308"/>
                  <a:gd name="T21" fmla="*/ 375 h 991"/>
                  <a:gd name="T22" fmla="*/ 307 w 308"/>
                  <a:gd name="T23" fmla="*/ 405 h 991"/>
                  <a:gd name="T24" fmla="*/ 304 w 308"/>
                  <a:gd name="T25" fmla="*/ 435 h 991"/>
                  <a:gd name="T26" fmla="*/ 301 w 308"/>
                  <a:gd name="T27" fmla="*/ 466 h 991"/>
                  <a:gd name="T28" fmla="*/ 240 w 308"/>
                  <a:gd name="T29" fmla="*/ 920 h 991"/>
                  <a:gd name="T30" fmla="*/ 236 w 308"/>
                  <a:gd name="T31" fmla="*/ 942 h 991"/>
                  <a:gd name="T32" fmla="*/ 229 w 308"/>
                  <a:gd name="T33" fmla="*/ 959 h 991"/>
                  <a:gd name="T34" fmla="*/ 219 w 308"/>
                  <a:gd name="T35" fmla="*/ 972 h 991"/>
                  <a:gd name="T36" fmla="*/ 207 w 308"/>
                  <a:gd name="T37" fmla="*/ 981 h 991"/>
                  <a:gd name="T38" fmla="*/ 192 w 308"/>
                  <a:gd name="T39" fmla="*/ 987 h 991"/>
                  <a:gd name="T40" fmla="*/ 174 w 308"/>
                  <a:gd name="T41" fmla="*/ 990 h 991"/>
                  <a:gd name="T42" fmla="*/ 154 w 308"/>
                  <a:gd name="T43" fmla="*/ 991 h 991"/>
                  <a:gd name="T44" fmla="*/ 135 w 308"/>
                  <a:gd name="T45" fmla="*/ 990 h 991"/>
                  <a:gd name="T46" fmla="*/ 117 w 308"/>
                  <a:gd name="T47" fmla="*/ 987 h 991"/>
                  <a:gd name="T48" fmla="*/ 102 w 308"/>
                  <a:gd name="T49" fmla="*/ 981 h 991"/>
                  <a:gd name="T50" fmla="*/ 90 w 308"/>
                  <a:gd name="T51" fmla="*/ 972 h 991"/>
                  <a:gd name="T52" fmla="*/ 80 w 308"/>
                  <a:gd name="T53" fmla="*/ 959 h 991"/>
                  <a:gd name="T54" fmla="*/ 73 w 308"/>
                  <a:gd name="T55" fmla="*/ 942 h 991"/>
                  <a:gd name="T56" fmla="*/ 69 w 308"/>
                  <a:gd name="T57" fmla="*/ 920 h 991"/>
                  <a:gd name="T58" fmla="*/ 8 w 308"/>
                  <a:gd name="T59" fmla="*/ 466 h 991"/>
                  <a:gd name="T60" fmla="*/ 5 w 308"/>
                  <a:gd name="T61" fmla="*/ 435 h 991"/>
                  <a:gd name="T62" fmla="*/ 2 w 308"/>
                  <a:gd name="T63" fmla="*/ 405 h 991"/>
                  <a:gd name="T64" fmla="*/ 0 w 308"/>
                  <a:gd name="T65" fmla="*/ 375 h 991"/>
                  <a:gd name="T66" fmla="*/ 0 w 308"/>
                  <a:gd name="T67" fmla="*/ 150 h 991"/>
                  <a:gd name="T68" fmla="*/ 3 w 308"/>
                  <a:gd name="T69" fmla="*/ 119 h 991"/>
                  <a:gd name="T70" fmla="*/ 8 w 308"/>
                  <a:gd name="T71" fmla="*/ 91 h 991"/>
                  <a:gd name="T72" fmla="*/ 18 w 308"/>
                  <a:gd name="T73" fmla="*/ 67 h 991"/>
                  <a:gd name="T74" fmla="*/ 32 w 308"/>
                  <a:gd name="T75" fmla="*/ 47 h 991"/>
                  <a:gd name="T76" fmla="*/ 50 w 308"/>
                  <a:gd name="T77" fmla="*/ 30 h 991"/>
                  <a:gd name="T78" fmla="*/ 71 w 308"/>
                  <a:gd name="T79" fmla="*/ 17 h 991"/>
                  <a:gd name="T80" fmla="*/ 96 w 308"/>
                  <a:gd name="T81" fmla="*/ 8 h 991"/>
                  <a:gd name="T82" fmla="*/ 123 w 308"/>
                  <a:gd name="T83" fmla="*/ 2 h 991"/>
                  <a:gd name="T84" fmla="*/ 154 w 308"/>
                  <a:gd name="T85" fmla="*/ 0 h 9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08" h="991">
                    <a:moveTo>
                      <a:pt x="154" y="0"/>
                    </a:moveTo>
                    <a:lnTo>
                      <a:pt x="186" y="2"/>
                    </a:lnTo>
                    <a:lnTo>
                      <a:pt x="213" y="8"/>
                    </a:lnTo>
                    <a:lnTo>
                      <a:pt x="238" y="17"/>
                    </a:lnTo>
                    <a:lnTo>
                      <a:pt x="259" y="30"/>
                    </a:lnTo>
                    <a:lnTo>
                      <a:pt x="277" y="47"/>
                    </a:lnTo>
                    <a:lnTo>
                      <a:pt x="291" y="67"/>
                    </a:lnTo>
                    <a:lnTo>
                      <a:pt x="301" y="91"/>
                    </a:lnTo>
                    <a:lnTo>
                      <a:pt x="306" y="119"/>
                    </a:lnTo>
                    <a:lnTo>
                      <a:pt x="308" y="150"/>
                    </a:lnTo>
                    <a:lnTo>
                      <a:pt x="308" y="375"/>
                    </a:lnTo>
                    <a:lnTo>
                      <a:pt x="307" y="405"/>
                    </a:lnTo>
                    <a:lnTo>
                      <a:pt x="304" y="435"/>
                    </a:lnTo>
                    <a:lnTo>
                      <a:pt x="301" y="466"/>
                    </a:lnTo>
                    <a:lnTo>
                      <a:pt x="240" y="920"/>
                    </a:lnTo>
                    <a:lnTo>
                      <a:pt x="236" y="942"/>
                    </a:lnTo>
                    <a:lnTo>
                      <a:pt x="229" y="959"/>
                    </a:lnTo>
                    <a:lnTo>
                      <a:pt x="219" y="972"/>
                    </a:lnTo>
                    <a:lnTo>
                      <a:pt x="207" y="981"/>
                    </a:lnTo>
                    <a:lnTo>
                      <a:pt x="192" y="987"/>
                    </a:lnTo>
                    <a:lnTo>
                      <a:pt x="174" y="990"/>
                    </a:lnTo>
                    <a:lnTo>
                      <a:pt x="154" y="991"/>
                    </a:lnTo>
                    <a:lnTo>
                      <a:pt x="135" y="990"/>
                    </a:lnTo>
                    <a:lnTo>
                      <a:pt x="117" y="987"/>
                    </a:lnTo>
                    <a:lnTo>
                      <a:pt x="102" y="981"/>
                    </a:lnTo>
                    <a:lnTo>
                      <a:pt x="90" y="972"/>
                    </a:lnTo>
                    <a:lnTo>
                      <a:pt x="80" y="959"/>
                    </a:lnTo>
                    <a:lnTo>
                      <a:pt x="73" y="942"/>
                    </a:lnTo>
                    <a:lnTo>
                      <a:pt x="69" y="920"/>
                    </a:lnTo>
                    <a:lnTo>
                      <a:pt x="8" y="466"/>
                    </a:lnTo>
                    <a:lnTo>
                      <a:pt x="5" y="435"/>
                    </a:lnTo>
                    <a:lnTo>
                      <a:pt x="2" y="405"/>
                    </a:lnTo>
                    <a:lnTo>
                      <a:pt x="0" y="375"/>
                    </a:lnTo>
                    <a:lnTo>
                      <a:pt x="0" y="150"/>
                    </a:lnTo>
                    <a:lnTo>
                      <a:pt x="3" y="119"/>
                    </a:lnTo>
                    <a:lnTo>
                      <a:pt x="8" y="91"/>
                    </a:lnTo>
                    <a:lnTo>
                      <a:pt x="18" y="67"/>
                    </a:lnTo>
                    <a:lnTo>
                      <a:pt x="32" y="47"/>
                    </a:lnTo>
                    <a:lnTo>
                      <a:pt x="50" y="30"/>
                    </a:lnTo>
                    <a:lnTo>
                      <a:pt x="71" y="17"/>
                    </a:lnTo>
                    <a:lnTo>
                      <a:pt x="96" y="8"/>
                    </a:lnTo>
                    <a:lnTo>
                      <a:pt x="123" y="2"/>
                    </a:lnTo>
                    <a:lnTo>
                      <a:pt x="15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22"/>
              <p:cNvSpPr>
                <a:spLocks/>
              </p:cNvSpPr>
              <p:nvPr/>
            </p:nvSpPr>
            <p:spPr bwMode="auto">
              <a:xfrm>
                <a:off x="1115" y="2151"/>
                <a:ext cx="30" cy="29"/>
              </a:xfrm>
              <a:custGeom>
                <a:avLst/>
                <a:gdLst>
                  <a:gd name="T0" fmla="*/ 160 w 321"/>
                  <a:gd name="T1" fmla="*/ 0 h 319"/>
                  <a:gd name="T2" fmla="*/ 193 w 321"/>
                  <a:gd name="T3" fmla="*/ 4 h 319"/>
                  <a:gd name="T4" fmla="*/ 222 w 321"/>
                  <a:gd name="T5" fmla="*/ 14 h 319"/>
                  <a:gd name="T6" fmla="*/ 250 w 321"/>
                  <a:gd name="T7" fmla="*/ 28 h 319"/>
                  <a:gd name="T8" fmla="*/ 274 w 321"/>
                  <a:gd name="T9" fmla="*/ 47 h 319"/>
                  <a:gd name="T10" fmla="*/ 294 w 321"/>
                  <a:gd name="T11" fmla="*/ 71 h 319"/>
                  <a:gd name="T12" fmla="*/ 308 w 321"/>
                  <a:gd name="T13" fmla="*/ 98 h 319"/>
                  <a:gd name="T14" fmla="*/ 318 w 321"/>
                  <a:gd name="T15" fmla="*/ 128 h 319"/>
                  <a:gd name="T16" fmla="*/ 321 w 321"/>
                  <a:gd name="T17" fmla="*/ 159 h 319"/>
                  <a:gd name="T18" fmla="*/ 318 w 321"/>
                  <a:gd name="T19" fmla="*/ 192 h 319"/>
                  <a:gd name="T20" fmla="*/ 308 w 321"/>
                  <a:gd name="T21" fmla="*/ 222 h 319"/>
                  <a:gd name="T22" fmla="*/ 294 w 321"/>
                  <a:gd name="T23" fmla="*/ 249 h 319"/>
                  <a:gd name="T24" fmla="*/ 274 w 321"/>
                  <a:gd name="T25" fmla="*/ 272 h 319"/>
                  <a:gd name="T26" fmla="*/ 250 w 321"/>
                  <a:gd name="T27" fmla="*/ 291 h 319"/>
                  <a:gd name="T28" fmla="*/ 222 w 321"/>
                  <a:gd name="T29" fmla="*/ 306 h 319"/>
                  <a:gd name="T30" fmla="*/ 193 w 321"/>
                  <a:gd name="T31" fmla="*/ 315 h 319"/>
                  <a:gd name="T32" fmla="*/ 160 w 321"/>
                  <a:gd name="T33" fmla="*/ 319 h 319"/>
                  <a:gd name="T34" fmla="*/ 128 w 321"/>
                  <a:gd name="T35" fmla="*/ 315 h 319"/>
                  <a:gd name="T36" fmla="*/ 99 w 321"/>
                  <a:gd name="T37" fmla="*/ 306 h 319"/>
                  <a:gd name="T38" fmla="*/ 71 w 321"/>
                  <a:gd name="T39" fmla="*/ 291 h 319"/>
                  <a:gd name="T40" fmla="*/ 47 w 321"/>
                  <a:gd name="T41" fmla="*/ 272 h 319"/>
                  <a:gd name="T42" fmla="*/ 27 w 321"/>
                  <a:gd name="T43" fmla="*/ 249 h 319"/>
                  <a:gd name="T44" fmla="*/ 13 w 321"/>
                  <a:gd name="T45" fmla="*/ 222 h 319"/>
                  <a:gd name="T46" fmla="*/ 3 w 321"/>
                  <a:gd name="T47" fmla="*/ 192 h 319"/>
                  <a:gd name="T48" fmla="*/ 0 w 321"/>
                  <a:gd name="T49" fmla="*/ 159 h 319"/>
                  <a:gd name="T50" fmla="*/ 3 w 321"/>
                  <a:gd name="T51" fmla="*/ 128 h 319"/>
                  <a:gd name="T52" fmla="*/ 13 w 321"/>
                  <a:gd name="T53" fmla="*/ 98 h 319"/>
                  <a:gd name="T54" fmla="*/ 27 w 321"/>
                  <a:gd name="T55" fmla="*/ 71 h 319"/>
                  <a:gd name="T56" fmla="*/ 47 w 321"/>
                  <a:gd name="T57" fmla="*/ 47 h 319"/>
                  <a:gd name="T58" fmla="*/ 71 w 321"/>
                  <a:gd name="T59" fmla="*/ 28 h 319"/>
                  <a:gd name="T60" fmla="*/ 99 w 321"/>
                  <a:gd name="T61" fmla="*/ 14 h 319"/>
                  <a:gd name="T62" fmla="*/ 128 w 321"/>
                  <a:gd name="T63" fmla="*/ 4 h 319"/>
                  <a:gd name="T64" fmla="*/ 160 w 321"/>
                  <a:gd name="T65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1" h="319">
                    <a:moveTo>
                      <a:pt x="160" y="0"/>
                    </a:moveTo>
                    <a:lnTo>
                      <a:pt x="193" y="4"/>
                    </a:lnTo>
                    <a:lnTo>
                      <a:pt x="222" y="14"/>
                    </a:lnTo>
                    <a:lnTo>
                      <a:pt x="250" y="28"/>
                    </a:lnTo>
                    <a:lnTo>
                      <a:pt x="274" y="47"/>
                    </a:lnTo>
                    <a:lnTo>
                      <a:pt x="294" y="71"/>
                    </a:lnTo>
                    <a:lnTo>
                      <a:pt x="308" y="98"/>
                    </a:lnTo>
                    <a:lnTo>
                      <a:pt x="318" y="128"/>
                    </a:lnTo>
                    <a:lnTo>
                      <a:pt x="321" y="159"/>
                    </a:lnTo>
                    <a:lnTo>
                      <a:pt x="318" y="192"/>
                    </a:lnTo>
                    <a:lnTo>
                      <a:pt x="308" y="222"/>
                    </a:lnTo>
                    <a:lnTo>
                      <a:pt x="294" y="249"/>
                    </a:lnTo>
                    <a:lnTo>
                      <a:pt x="274" y="272"/>
                    </a:lnTo>
                    <a:lnTo>
                      <a:pt x="250" y="291"/>
                    </a:lnTo>
                    <a:lnTo>
                      <a:pt x="222" y="306"/>
                    </a:lnTo>
                    <a:lnTo>
                      <a:pt x="193" y="315"/>
                    </a:lnTo>
                    <a:lnTo>
                      <a:pt x="160" y="319"/>
                    </a:lnTo>
                    <a:lnTo>
                      <a:pt x="128" y="315"/>
                    </a:lnTo>
                    <a:lnTo>
                      <a:pt x="99" y="306"/>
                    </a:lnTo>
                    <a:lnTo>
                      <a:pt x="71" y="291"/>
                    </a:lnTo>
                    <a:lnTo>
                      <a:pt x="47" y="272"/>
                    </a:lnTo>
                    <a:lnTo>
                      <a:pt x="27" y="249"/>
                    </a:lnTo>
                    <a:lnTo>
                      <a:pt x="13" y="222"/>
                    </a:lnTo>
                    <a:lnTo>
                      <a:pt x="3" y="192"/>
                    </a:lnTo>
                    <a:lnTo>
                      <a:pt x="0" y="159"/>
                    </a:lnTo>
                    <a:lnTo>
                      <a:pt x="3" y="128"/>
                    </a:lnTo>
                    <a:lnTo>
                      <a:pt x="13" y="98"/>
                    </a:lnTo>
                    <a:lnTo>
                      <a:pt x="27" y="71"/>
                    </a:lnTo>
                    <a:lnTo>
                      <a:pt x="47" y="47"/>
                    </a:lnTo>
                    <a:lnTo>
                      <a:pt x="71" y="28"/>
                    </a:lnTo>
                    <a:lnTo>
                      <a:pt x="99" y="14"/>
                    </a:lnTo>
                    <a:lnTo>
                      <a:pt x="128" y="4"/>
                    </a:lnTo>
                    <a:lnTo>
                      <a:pt x="16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5" name="Group 144"/>
          <p:cNvGrpSpPr/>
          <p:nvPr/>
        </p:nvGrpSpPr>
        <p:grpSpPr>
          <a:xfrm>
            <a:off x="1900574" y="2020177"/>
            <a:ext cx="324847" cy="557163"/>
            <a:chOff x="4433019" y="2760000"/>
            <a:chExt cx="286659" cy="509127"/>
          </a:xfrm>
        </p:grpSpPr>
        <p:sp>
          <p:nvSpPr>
            <p:cNvPr id="146" name="Right Triangle 17">
              <a:extLst>
                <a:ext uri="{FF2B5EF4-FFF2-40B4-BE49-F238E27FC236}">
                  <a16:creationId xmlns:a16="http://schemas.microsoft.com/office/drawing/2014/main" id="{6A284071-56E9-41C2-A66A-79F41DB0408E}"/>
                </a:ext>
              </a:extLst>
            </p:cNvPr>
            <p:cNvSpPr/>
            <p:nvPr/>
          </p:nvSpPr>
          <p:spPr>
            <a:xfrm>
              <a:off x="4433019" y="2760000"/>
              <a:ext cx="286659" cy="509127"/>
            </a:xfrm>
            <a:custGeom>
              <a:avLst/>
              <a:gdLst/>
              <a:ahLst/>
              <a:cxnLst/>
              <a:rect l="l" t="t" r="r" b="b"/>
              <a:pathLst>
                <a:path w="2387678" h="3240000">
                  <a:moveTo>
                    <a:pt x="1645041" y="17032"/>
                  </a:moveTo>
                  <a:lnTo>
                    <a:pt x="2376264" y="17032"/>
                  </a:lnTo>
                  <a:lnTo>
                    <a:pt x="2376264" y="17033"/>
                  </a:lnTo>
                  <a:lnTo>
                    <a:pt x="1645042" y="17033"/>
                  </a:lnTo>
                  <a:close/>
                  <a:moveTo>
                    <a:pt x="0" y="17032"/>
                  </a:moveTo>
                  <a:lnTo>
                    <a:pt x="1379678" y="17032"/>
                  </a:lnTo>
                  <a:lnTo>
                    <a:pt x="1379678" y="996125"/>
                  </a:lnTo>
                  <a:lnTo>
                    <a:pt x="2376264" y="996125"/>
                  </a:lnTo>
                  <a:lnTo>
                    <a:pt x="2376264" y="3240000"/>
                  </a:lnTo>
                  <a:lnTo>
                    <a:pt x="0" y="3240000"/>
                  </a:lnTo>
                  <a:close/>
                  <a:moveTo>
                    <a:pt x="1498869" y="0"/>
                  </a:moveTo>
                  <a:lnTo>
                    <a:pt x="2387678" y="888809"/>
                  </a:lnTo>
                  <a:lnTo>
                    <a:pt x="1498869" y="88880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47" name="Rectangle 7">
              <a:extLst>
                <a:ext uri="{FF2B5EF4-FFF2-40B4-BE49-F238E27FC236}">
                  <a16:creationId xmlns:a16="http://schemas.microsoft.com/office/drawing/2014/main" id="{025B9413-06DE-47AF-A557-FB9FC361BDCD}"/>
                </a:ext>
              </a:extLst>
            </p:cNvPr>
            <p:cNvSpPr/>
            <p:nvPr/>
          </p:nvSpPr>
          <p:spPr>
            <a:xfrm rot="18900000">
              <a:off x="4528110" y="2914480"/>
              <a:ext cx="128091" cy="275702"/>
            </a:xfrm>
            <a:custGeom>
              <a:avLst/>
              <a:gdLst/>
              <a:ahLst/>
              <a:cxnLst/>
              <a:rect l="l" t="t" r="r" b="b"/>
              <a:pathLst>
                <a:path w="154109" h="343323">
                  <a:moveTo>
                    <a:pt x="102909" y="313772"/>
                  </a:moveTo>
                  <a:lnTo>
                    <a:pt x="102909" y="328547"/>
                  </a:lnTo>
                  <a:cubicBezTo>
                    <a:pt x="102909" y="336708"/>
                    <a:pt x="96294" y="343322"/>
                    <a:pt x="88133" y="343323"/>
                  </a:cubicBezTo>
                  <a:lnTo>
                    <a:pt x="65975" y="343322"/>
                  </a:lnTo>
                  <a:cubicBezTo>
                    <a:pt x="57814" y="343322"/>
                    <a:pt x="51199" y="336708"/>
                    <a:pt x="51199" y="328547"/>
                  </a:cubicBezTo>
                  <a:cubicBezTo>
                    <a:pt x="51199" y="323622"/>
                    <a:pt x="51200" y="318696"/>
                    <a:pt x="51200" y="313771"/>
                  </a:cubicBezTo>
                  <a:close/>
                  <a:moveTo>
                    <a:pt x="123327" y="15459"/>
                  </a:moveTo>
                  <a:cubicBezTo>
                    <a:pt x="141678" y="29245"/>
                    <a:pt x="152926" y="50497"/>
                    <a:pt x="154008" y="73425"/>
                  </a:cubicBezTo>
                  <a:cubicBezTo>
                    <a:pt x="155089" y="96353"/>
                    <a:pt x="145890" y="118568"/>
                    <a:pt x="128916" y="134021"/>
                  </a:cubicBezTo>
                  <a:lnTo>
                    <a:pt x="119294" y="123450"/>
                  </a:lnTo>
                  <a:cubicBezTo>
                    <a:pt x="133118" y="110865"/>
                    <a:pt x="140611" y="92772"/>
                    <a:pt x="139730" y="74098"/>
                  </a:cubicBezTo>
                  <a:cubicBezTo>
                    <a:pt x="138850" y="55424"/>
                    <a:pt x="129689" y="38115"/>
                    <a:pt x="114743" y="26887"/>
                  </a:cubicBezTo>
                  <a:close/>
                  <a:moveTo>
                    <a:pt x="136698" y="17411"/>
                  </a:moveTo>
                  <a:cubicBezTo>
                    <a:pt x="103758" y="-15529"/>
                    <a:pt x="50351" y="-15529"/>
                    <a:pt x="17412" y="17411"/>
                  </a:cubicBezTo>
                  <a:cubicBezTo>
                    <a:pt x="-15528" y="50351"/>
                    <a:pt x="-15528" y="103757"/>
                    <a:pt x="17412" y="136697"/>
                  </a:cubicBezTo>
                  <a:cubicBezTo>
                    <a:pt x="50351" y="169637"/>
                    <a:pt x="103758" y="169637"/>
                    <a:pt x="136698" y="136697"/>
                  </a:cubicBezTo>
                  <a:cubicBezTo>
                    <a:pt x="169637" y="103757"/>
                    <a:pt x="169637" y="50351"/>
                    <a:pt x="136698" y="17411"/>
                  </a:cubicBezTo>
                  <a:close/>
                  <a:moveTo>
                    <a:pt x="154109" y="0"/>
                  </a:moveTo>
                  <a:cubicBezTo>
                    <a:pt x="196665" y="42556"/>
                    <a:pt x="196665" y="111552"/>
                    <a:pt x="154109" y="154108"/>
                  </a:cubicBezTo>
                  <a:cubicBezTo>
                    <a:pt x="139576" y="168641"/>
                    <a:pt x="121959" y="178211"/>
                    <a:pt x="102912" y="180994"/>
                  </a:cubicBezTo>
                  <a:lnTo>
                    <a:pt x="102912" y="308310"/>
                  </a:lnTo>
                  <a:lnTo>
                    <a:pt x="51197" y="308310"/>
                  </a:lnTo>
                  <a:lnTo>
                    <a:pt x="51197" y="180994"/>
                  </a:lnTo>
                  <a:cubicBezTo>
                    <a:pt x="32150" y="178211"/>
                    <a:pt x="14534" y="168641"/>
                    <a:pt x="0" y="154108"/>
                  </a:cubicBezTo>
                  <a:cubicBezTo>
                    <a:pt x="-42555" y="111552"/>
                    <a:pt x="-42555" y="42556"/>
                    <a:pt x="0" y="0"/>
                  </a:cubicBezTo>
                  <a:cubicBezTo>
                    <a:pt x="42556" y="-42556"/>
                    <a:pt x="111553" y="-42556"/>
                    <a:pt x="154109" y="0"/>
                  </a:cubicBezTo>
                  <a:close/>
                </a:path>
              </a:pathLst>
            </a:custGeom>
            <a:solidFill>
              <a:srgbClr val="002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74" name="Oval 44">
            <a:extLst>
              <a:ext uri="{FF2B5EF4-FFF2-40B4-BE49-F238E27FC236}">
                <a16:creationId xmlns:a16="http://schemas.microsoft.com/office/drawing/2014/main" id="{94195A6D-E3B2-4E10-BD54-AC5E4FED7A15}"/>
              </a:ext>
            </a:extLst>
          </p:cNvPr>
          <p:cNvSpPr>
            <a:spLocks noChangeAspect="1"/>
          </p:cNvSpPr>
          <p:nvPr/>
        </p:nvSpPr>
        <p:spPr>
          <a:xfrm>
            <a:off x="1337608" y="4613235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389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85800" y="3585714"/>
            <a:ext cx="7772400" cy="914400"/>
          </a:xfrm>
        </p:spPr>
        <p:txBody>
          <a:bodyPr>
            <a:normAutofit/>
          </a:bodyPr>
          <a:lstStyle/>
          <a:p>
            <a:r>
              <a:rPr lang="ru-RU" sz="4000" dirty="0"/>
              <a:t>Спасибо</a:t>
            </a:r>
            <a:r>
              <a:rPr lang="en-US" sz="4000" dirty="0"/>
              <a:t>!</a:t>
            </a:r>
            <a:endParaRPr lang="lv-LV" altLang="lv-LV" sz="4000" dirty="0"/>
          </a:p>
        </p:txBody>
      </p:sp>
      <p:sp>
        <p:nvSpPr>
          <p:cNvPr id="1945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25415" y="5227607"/>
            <a:ext cx="7772400" cy="149237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nn-NO" dirty="0">
                <a:solidFill>
                  <a:prstClr val="black"/>
                </a:solidFill>
                <a:latin typeface="Franklin Gothic Book"/>
              </a:rPr>
              <a:t>Smilšu </a:t>
            </a:r>
            <a:r>
              <a:rPr lang="en-US" dirty="0">
                <a:solidFill>
                  <a:prstClr val="black"/>
                </a:solidFill>
                <a:latin typeface="Franklin Gothic Book"/>
              </a:rPr>
              <a:t>street </a:t>
            </a:r>
            <a:r>
              <a:rPr lang="nn-NO" dirty="0">
                <a:solidFill>
                  <a:prstClr val="black"/>
                </a:solidFill>
                <a:latin typeface="Franklin Gothic Book"/>
              </a:rPr>
              <a:t>1, Rīga, LV-1919, Latvia</a:t>
            </a:r>
            <a:endParaRPr lang="lv-LV" dirty="0">
              <a:solidFill>
                <a:prstClr val="black"/>
              </a:solidFill>
              <a:latin typeface="Franklin Gothic Book"/>
            </a:endParaRPr>
          </a:p>
          <a:p>
            <a:pPr>
              <a:spcBef>
                <a:spcPts val="0"/>
              </a:spcBef>
            </a:pPr>
            <a:r>
              <a:rPr lang="en-US" dirty="0">
                <a:solidFill>
                  <a:prstClr val="black"/>
                </a:solidFill>
                <a:latin typeface="Franklin Gothic Book"/>
              </a:rPr>
              <a:t>Phone: +371 67 095 405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prstClr val="black"/>
                </a:solidFill>
                <a:latin typeface="Franklin Gothic Book"/>
              </a:rPr>
              <a:t>Fax: +371 67 095 503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prstClr val="black"/>
                </a:solidFill>
                <a:latin typeface="Franklin Gothic Book"/>
              </a:rPr>
              <a:t>E-mail: </a:t>
            </a:r>
            <a:r>
              <a:rPr lang="lv-LV" dirty="0">
                <a:solidFill>
                  <a:prstClr val="black"/>
                </a:solidFill>
                <a:latin typeface="Franklin Gothic Book"/>
                <a:hlinkClick r:id="rId2"/>
              </a:rPr>
              <a:t>info@fm.gov.lv</a:t>
            </a:r>
            <a:endParaRPr lang="lv-LV" dirty="0">
              <a:solidFill>
                <a:prstClr val="black"/>
              </a:solidFill>
              <a:latin typeface="Franklin Gothic Book"/>
            </a:endParaRPr>
          </a:p>
          <a:p>
            <a:pPr>
              <a:spcBef>
                <a:spcPts val="0"/>
              </a:spcBef>
            </a:pPr>
            <a:r>
              <a:rPr lang="lv-LV" dirty="0">
                <a:solidFill>
                  <a:prstClr val="black"/>
                </a:solidFill>
                <a:latin typeface="Franklin Gothic Book"/>
              </a:rPr>
              <a:t>Homepage: </a:t>
            </a:r>
            <a:r>
              <a:rPr lang="lv-LV" dirty="0">
                <a:solidFill>
                  <a:prstClr val="black"/>
                </a:solidFill>
                <a:latin typeface="Franklin Gothic Book"/>
                <a:hlinkClick r:id="rId3"/>
              </a:rPr>
              <a:t>www.fm.gov.l</a:t>
            </a:r>
            <a:r>
              <a:rPr lang="lv-LV" sz="1600" dirty="0">
                <a:solidFill>
                  <a:prstClr val="black"/>
                </a:solidFill>
                <a:latin typeface="Franklin Gothic Book"/>
                <a:hlinkClick r:id="rId3"/>
              </a:rPr>
              <a:t>v</a:t>
            </a:r>
            <a:endParaRPr lang="lv-LV" sz="1600" dirty="0">
              <a:solidFill>
                <a:prstClr val="black"/>
              </a:solidFill>
              <a:latin typeface="Franklin Gothic Book"/>
            </a:endParaRPr>
          </a:p>
          <a:p>
            <a:endParaRPr lang="lv-LV" dirty="0">
              <a:solidFill>
                <a:prstClr val="black"/>
              </a:solidFill>
              <a:latin typeface="Franklin Gothic Book"/>
            </a:endParaRPr>
          </a:p>
          <a:p>
            <a:endParaRPr lang="lv-LV" dirty="0">
              <a:solidFill>
                <a:prstClr val="black"/>
              </a:solidFill>
              <a:latin typeface="Franklin Gothic Book"/>
            </a:endParaRPr>
          </a:p>
          <a:p>
            <a:endParaRPr lang="lv-LV" sz="1600" dirty="0">
              <a:solidFill>
                <a:prstClr val="black"/>
              </a:solidFill>
              <a:latin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2_prezentacija_EN.potx" id="{B6B7B414-A902-47A0-9EA3-A7FDDA0435DE}" vid="{A1CEC55F-7536-40F7-9B2A-DD3334E097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22_prezentacija_EN</Template>
  <TotalTime>910</TotalTime>
  <Words>374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(Body)</vt:lpstr>
      <vt:lpstr>Calibri</vt:lpstr>
      <vt:lpstr>Franklin Gothic Book</vt:lpstr>
      <vt:lpstr>Times New Roman</vt:lpstr>
      <vt:lpstr>Verdana</vt:lpstr>
      <vt:lpstr>Wingdings</vt:lpstr>
      <vt:lpstr>ヒラギノ角ゴ Pro W3</vt:lpstr>
      <vt:lpstr>89_Prezentacija_templateLV</vt:lpstr>
      <vt:lpstr>Выявление бюджетных рисков и управление ими в Латвии</vt:lpstr>
      <vt:lpstr>Развитие ситуации в области  управления бюджетом</vt:lpstr>
      <vt:lpstr>PowerPoint Presentation</vt:lpstr>
      <vt:lpstr>Закон о бюджетной дисциплине </vt:lpstr>
      <vt:lpstr>Общее управление бюджетными рисками</vt:lpstr>
      <vt:lpstr>PowerPoint Presentation</vt:lpstr>
      <vt:lpstr>PowerPoint Presentation</vt:lpstr>
    </vt:vector>
  </TitlesOfParts>
  <Company>Finanšu Ministrija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Identification and management of fiscal risks in Latvia</dc:title>
  <dc:creator>Krista Belija</dc:creator>
  <cp:lastModifiedBy>Inna Anatolievna Davidova</cp:lastModifiedBy>
  <cp:revision>60</cp:revision>
  <dcterms:created xsi:type="dcterms:W3CDTF">2019-06-18T07:37:37Z</dcterms:created>
  <dcterms:modified xsi:type="dcterms:W3CDTF">2019-07-12T13:20:25Z</dcterms:modified>
</cp:coreProperties>
</file>