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9" r:id="rId2"/>
  </p:sldMasterIdLst>
  <p:notesMasterIdLst>
    <p:notesMasterId r:id="rId13"/>
  </p:notesMasterIdLst>
  <p:handoutMasterIdLst>
    <p:handoutMasterId r:id="rId14"/>
  </p:handoutMasterIdLst>
  <p:sldIdLst>
    <p:sldId id="256" r:id="rId3"/>
    <p:sldId id="618" r:id="rId4"/>
    <p:sldId id="281" r:id="rId5"/>
    <p:sldId id="619" r:id="rId6"/>
    <p:sldId id="620" r:id="rId7"/>
    <p:sldId id="622" r:id="rId8"/>
    <p:sldId id="624" r:id="rId9"/>
    <p:sldId id="626" r:id="rId10"/>
    <p:sldId id="625" r:id="rId11"/>
    <p:sldId id="62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y Tiana Rame" initials="HT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2E9"/>
    <a:srgbClr val="FAB416"/>
    <a:srgbClr val="28C0DA"/>
    <a:srgbClr val="F16423"/>
    <a:srgbClr val="84C346"/>
    <a:srgbClr val="C2D840"/>
    <a:srgbClr val="B34384"/>
    <a:srgbClr val="6FAAB3"/>
    <a:srgbClr val="569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7409" autoAdjust="0"/>
  </p:normalViewPr>
  <p:slideViewPr>
    <p:cSldViewPr snapToGrid="0" snapToObjects="1">
      <p:cViewPr varScale="1">
        <p:scale>
          <a:sx n="114" d="100"/>
          <a:sy n="114" d="100"/>
        </p:scale>
        <p:origin x="-15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7EB5CD-3B4F-4E0F-9EF2-C78A4B473FE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8BD0E5-FEA3-457A-A494-5C5FB69C3550}">
      <dgm:prSet phldrT="[Text]"/>
      <dgm:spPr>
        <a:noFill/>
        <a:ln>
          <a:noFill/>
        </a:ln>
      </dgm:spPr>
      <dgm:t>
        <a:bodyPr/>
        <a:lstStyle/>
        <a:p>
          <a:pPr algn="l"/>
          <a:r>
            <a:rPr lang="en-US" dirty="0">
              <a:solidFill>
                <a:srgbClr val="6CABBD"/>
              </a:solidFill>
            </a:rPr>
            <a:t>Ukupna fiskalna disciplina</a:t>
          </a:r>
        </a:p>
      </dgm:t>
    </dgm:pt>
    <dgm:pt modelId="{EB98CE2E-6986-4081-9AF9-84AEA1BB533C}" type="parTrans" cxnId="{D11A552D-42B2-40A8-8B4A-F484B5C83E6E}">
      <dgm:prSet/>
      <dgm:spPr/>
      <dgm:t>
        <a:bodyPr/>
        <a:lstStyle/>
        <a:p>
          <a:endParaRPr lang="en-US"/>
        </a:p>
      </dgm:t>
    </dgm:pt>
    <dgm:pt modelId="{7E5A38B2-61BD-4DC6-A4A1-5BAF5C6750A7}" type="sibTrans" cxnId="{D11A552D-42B2-40A8-8B4A-F484B5C83E6E}">
      <dgm:prSet/>
      <dgm:spPr/>
      <dgm:t>
        <a:bodyPr/>
        <a:lstStyle/>
        <a:p>
          <a:endParaRPr lang="en-US"/>
        </a:p>
      </dgm:t>
    </dgm:pt>
    <dgm:pt modelId="{BBC1C9A9-94A2-4497-AEEA-69126C962488}">
      <dgm:prSet phldrT="[Text]"/>
      <dgm:spPr>
        <a:noFill/>
        <a:ln>
          <a:noFill/>
        </a:ln>
      </dgm:spPr>
      <dgm:t>
        <a:bodyPr/>
        <a:lstStyle/>
        <a:p>
          <a:pPr algn="l"/>
          <a:r>
            <a:rPr lang="en-US" dirty="0">
              <a:solidFill>
                <a:srgbClr val="CCAE2B"/>
              </a:solidFill>
            </a:rPr>
            <a:t>Strateška raspodjela sredstava</a:t>
          </a:r>
        </a:p>
      </dgm:t>
    </dgm:pt>
    <dgm:pt modelId="{237993CA-9262-44A5-9848-CF0ACEEBAE98}" type="parTrans" cxnId="{1EE7E5B8-2B6F-44AE-98B4-01273A58BFD7}">
      <dgm:prSet/>
      <dgm:spPr/>
      <dgm:t>
        <a:bodyPr/>
        <a:lstStyle/>
        <a:p>
          <a:endParaRPr lang="en-US"/>
        </a:p>
      </dgm:t>
    </dgm:pt>
    <dgm:pt modelId="{E13C7917-000C-407E-98FF-82DA1B8B1C17}" type="sibTrans" cxnId="{1EE7E5B8-2B6F-44AE-98B4-01273A58BFD7}">
      <dgm:prSet/>
      <dgm:spPr/>
      <dgm:t>
        <a:bodyPr/>
        <a:lstStyle/>
        <a:p>
          <a:endParaRPr lang="en-US"/>
        </a:p>
      </dgm:t>
    </dgm:pt>
    <dgm:pt modelId="{B4CEE817-1B39-4891-B611-1803D4773B06}">
      <dgm:prSet phldrT="[Text]"/>
      <dgm:spPr>
        <a:noFill/>
        <a:ln>
          <a:noFill/>
        </a:ln>
      </dgm:spPr>
      <dgm:t>
        <a:bodyPr/>
        <a:lstStyle/>
        <a:p>
          <a:pPr algn="l"/>
          <a:r>
            <a:rPr lang="en-US" dirty="0">
              <a:solidFill>
                <a:srgbClr val="D8251F"/>
              </a:solidFill>
            </a:rPr>
            <a:t>Učinkovito pružanje usluga </a:t>
          </a:r>
        </a:p>
      </dgm:t>
    </dgm:pt>
    <dgm:pt modelId="{B93E2F92-58F7-4030-972D-24AB9B9234E7}" type="parTrans" cxnId="{70552802-C994-484A-93A2-25AF7476E757}">
      <dgm:prSet/>
      <dgm:spPr/>
      <dgm:t>
        <a:bodyPr/>
        <a:lstStyle/>
        <a:p>
          <a:endParaRPr lang="en-US"/>
        </a:p>
      </dgm:t>
    </dgm:pt>
    <dgm:pt modelId="{C9F244DB-4DDA-4C6F-A853-7514907010E3}" type="sibTrans" cxnId="{70552802-C994-484A-93A2-25AF7476E757}">
      <dgm:prSet/>
      <dgm:spPr/>
      <dgm:t>
        <a:bodyPr/>
        <a:lstStyle/>
        <a:p>
          <a:endParaRPr lang="en-US"/>
        </a:p>
      </dgm:t>
    </dgm:pt>
    <dgm:pt modelId="{47A4ABDF-A649-46AB-969C-56CA85833314}" type="pres">
      <dgm:prSet presAssocID="{EF7EB5CD-3B4F-4E0F-9EF2-C78A4B473FE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89AFB3A-FCE0-489E-8A38-3D084F51E499}" type="pres">
      <dgm:prSet presAssocID="{9E8BD0E5-FEA3-457A-A494-5C5FB69C3550}" presName="composite" presStyleCnt="0"/>
      <dgm:spPr/>
    </dgm:pt>
    <dgm:pt modelId="{5FB2D28D-7409-4DFB-A605-D273650D04DF}" type="pres">
      <dgm:prSet presAssocID="{9E8BD0E5-FEA3-457A-A494-5C5FB69C3550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</dgm:pt>
    <dgm:pt modelId="{37FB5283-3BDA-4A9C-B20E-26A83907BC6E}" type="pres">
      <dgm:prSet presAssocID="{9E8BD0E5-FEA3-457A-A494-5C5FB69C3550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7D34E86-2B7D-4F72-8FA6-CDC52D2C8014}" type="pres">
      <dgm:prSet presAssocID="{7E5A38B2-61BD-4DC6-A4A1-5BAF5C6750A7}" presName="spacing" presStyleCnt="0"/>
      <dgm:spPr/>
    </dgm:pt>
    <dgm:pt modelId="{5F633E88-C092-4846-AFB8-36688009ACBE}" type="pres">
      <dgm:prSet presAssocID="{BBC1C9A9-94A2-4497-AEEA-69126C962488}" presName="composite" presStyleCnt="0"/>
      <dgm:spPr/>
    </dgm:pt>
    <dgm:pt modelId="{0D510F75-5621-40BF-A81A-9E734845C2D4}" type="pres">
      <dgm:prSet presAssocID="{BBC1C9A9-94A2-4497-AEEA-69126C962488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52B31C2A-F6B4-44F4-8B7E-F1D0C2AB5710}" type="pres">
      <dgm:prSet presAssocID="{BBC1C9A9-94A2-4497-AEEA-69126C962488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FE4DD9B-5D54-4BBD-A9AF-B1EFEECAB7E1}" type="pres">
      <dgm:prSet presAssocID="{E13C7917-000C-407E-98FF-82DA1B8B1C17}" presName="spacing" presStyleCnt="0"/>
      <dgm:spPr/>
    </dgm:pt>
    <dgm:pt modelId="{8EF7142F-C6DE-4ECF-A1A0-CF44584E5F4B}" type="pres">
      <dgm:prSet presAssocID="{B4CEE817-1B39-4891-B611-1803D4773B06}" presName="composite" presStyleCnt="0"/>
      <dgm:spPr/>
    </dgm:pt>
    <dgm:pt modelId="{934C4A6A-AF12-471F-8623-E52EBB7D50B4}" type="pres">
      <dgm:prSet presAssocID="{B4CEE817-1B39-4891-B611-1803D4773B06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AB0891CC-181E-4898-92DE-5F56B347CB10}" type="pres">
      <dgm:prSet presAssocID="{B4CEE817-1B39-4891-B611-1803D4773B06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209250BB-1E0B-41ED-B941-8D7AAD3B6DA7}" type="presOf" srcId="{9E8BD0E5-FEA3-457A-A494-5C5FB69C3550}" destId="{37FB5283-3BDA-4A9C-B20E-26A83907BC6E}" srcOrd="0" destOrd="0" presId="urn:microsoft.com/office/officeart/2005/8/layout/vList3"/>
    <dgm:cxn modelId="{70552802-C994-484A-93A2-25AF7476E757}" srcId="{EF7EB5CD-3B4F-4E0F-9EF2-C78A4B473FEC}" destId="{B4CEE817-1B39-4891-B611-1803D4773B06}" srcOrd="2" destOrd="0" parTransId="{B93E2F92-58F7-4030-972D-24AB9B9234E7}" sibTransId="{C9F244DB-4DDA-4C6F-A853-7514907010E3}"/>
    <dgm:cxn modelId="{66CE4999-E832-4C4D-A38B-DE7F076648EA}" type="presOf" srcId="{EF7EB5CD-3B4F-4E0F-9EF2-C78A4B473FEC}" destId="{47A4ABDF-A649-46AB-969C-56CA85833314}" srcOrd="0" destOrd="0" presId="urn:microsoft.com/office/officeart/2005/8/layout/vList3"/>
    <dgm:cxn modelId="{E6430D43-572C-4D6F-92D7-56CF7F92FC7B}" type="presOf" srcId="{BBC1C9A9-94A2-4497-AEEA-69126C962488}" destId="{52B31C2A-F6B4-44F4-8B7E-F1D0C2AB5710}" srcOrd="0" destOrd="0" presId="urn:microsoft.com/office/officeart/2005/8/layout/vList3"/>
    <dgm:cxn modelId="{1EE7E5B8-2B6F-44AE-98B4-01273A58BFD7}" srcId="{EF7EB5CD-3B4F-4E0F-9EF2-C78A4B473FEC}" destId="{BBC1C9A9-94A2-4497-AEEA-69126C962488}" srcOrd="1" destOrd="0" parTransId="{237993CA-9262-44A5-9848-CF0ACEEBAE98}" sibTransId="{E13C7917-000C-407E-98FF-82DA1B8B1C17}"/>
    <dgm:cxn modelId="{D11A552D-42B2-40A8-8B4A-F484B5C83E6E}" srcId="{EF7EB5CD-3B4F-4E0F-9EF2-C78A4B473FEC}" destId="{9E8BD0E5-FEA3-457A-A494-5C5FB69C3550}" srcOrd="0" destOrd="0" parTransId="{EB98CE2E-6986-4081-9AF9-84AEA1BB533C}" sibTransId="{7E5A38B2-61BD-4DC6-A4A1-5BAF5C6750A7}"/>
    <dgm:cxn modelId="{FB7C055D-BAEE-48E6-85FF-CEE414FB6C62}" type="presOf" srcId="{B4CEE817-1B39-4891-B611-1803D4773B06}" destId="{AB0891CC-181E-4898-92DE-5F56B347CB10}" srcOrd="0" destOrd="0" presId="urn:microsoft.com/office/officeart/2005/8/layout/vList3"/>
    <dgm:cxn modelId="{254CEE9D-0107-49D4-92A5-D1F83A39FD28}" type="presParOf" srcId="{47A4ABDF-A649-46AB-969C-56CA85833314}" destId="{A89AFB3A-FCE0-489E-8A38-3D084F51E499}" srcOrd="0" destOrd="0" presId="urn:microsoft.com/office/officeart/2005/8/layout/vList3"/>
    <dgm:cxn modelId="{2727F917-0517-4B04-8FF5-988700E87F4B}" type="presParOf" srcId="{A89AFB3A-FCE0-489E-8A38-3D084F51E499}" destId="{5FB2D28D-7409-4DFB-A605-D273650D04DF}" srcOrd="0" destOrd="0" presId="urn:microsoft.com/office/officeart/2005/8/layout/vList3"/>
    <dgm:cxn modelId="{0D159D9B-6248-46FE-8FCA-89CDD4E245D2}" type="presParOf" srcId="{A89AFB3A-FCE0-489E-8A38-3D084F51E499}" destId="{37FB5283-3BDA-4A9C-B20E-26A83907BC6E}" srcOrd="1" destOrd="0" presId="urn:microsoft.com/office/officeart/2005/8/layout/vList3"/>
    <dgm:cxn modelId="{45D88962-EDD9-4984-B2D8-FC1620C73E0C}" type="presParOf" srcId="{47A4ABDF-A649-46AB-969C-56CA85833314}" destId="{C7D34E86-2B7D-4F72-8FA6-CDC52D2C8014}" srcOrd="1" destOrd="0" presId="urn:microsoft.com/office/officeart/2005/8/layout/vList3"/>
    <dgm:cxn modelId="{A16E8BCD-EB01-4915-89AF-95C29C3F8CC0}" type="presParOf" srcId="{47A4ABDF-A649-46AB-969C-56CA85833314}" destId="{5F633E88-C092-4846-AFB8-36688009ACBE}" srcOrd="2" destOrd="0" presId="urn:microsoft.com/office/officeart/2005/8/layout/vList3"/>
    <dgm:cxn modelId="{129BAAFE-998C-449A-8A84-0A5231DCC3CE}" type="presParOf" srcId="{5F633E88-C092-4846-AFB8-36688009ACBE}" destId="{0D510F75-5621-40BF-A81A-9E734845C2D4}" srcOrd="0" destOrd="0" presId="urn:microsoft.com/office/officeart/2005/8/layout/vList3"/>
    <dgm:cxn modelId="{687BDC00-1FCF-45A8-9B0A-36C33E4B8481}" type="presParOf" srcId="{5F633E88-C092-4846-AFB8-36688009ACBE}" destId="{52B31C2A-F6B4-44F4-8B7E-F1D0C2AB5710}" srcOrd="1" destOrd="0" presId="urn:microsoft.com/office/officeart/2005/8/layout/vList3"/>
    <dgm:cxn modelId="{AD39E4B7-09B8-4722-B9F8-1DC52326B758}" type="presParOf" srcId="{47A4ABDF-A649-46AB-969C-56CA85833314}" destId="{1FE4DD9B-5D54-4BBD-A9AF-B1EFEECAB7E1}" srcOrd="3" destOrd="0" presId="urn:microsoft.com/office/officeart/2005/8/layout/vList3"/>
    <dgm:cxn modelId="{D3A3165C-3A2C-4DBA-BFEF-9F73A551C7D7}" type="presParOf" srcId="{47A4ABDF-A649-46AB-969C-56CA85833314}" destId="{8EF7142F-C6DE-4ECF-A1A0-CF44584E5F4B}" srcOrd="4" destOrd="0" presId="urn:microsoft.com/office/officeart/2005/8/layout/vList3"/>
    <dgm:cxn modelId="{309FD1CF-169E-4CC5-90C1-3A63E2FD0A59}" type="presParOf" srcId="{8EF7142F-C6DE-4ECF-A1A0-CF44584E5F4B}" destId="{934C4A6A-AF12-471F-8623-E52EBB7D50B4}" srcOrd="0" destOrd="0" presId="urn:microsoft.com/office/officeart/2005/8/layout/vList3"/>
    <dgm:cxn modelId="{94A68089-54FD-4E4F-9DA8-B88F70D8A6FA}" type="presParOf" srcId="{8EF7142F-C6DE-4ECF-A1A0-CF44584E5F4B}" destId="{AB0891CC-181E-4898-92DE-5F56B347CB1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FB5283-3BDA-4A9C-B20E-26A83907BC6E}">
      <dsp:nvSpPr>
        <dsp:cNvPr id="0" name=""/>
        <dsp:cNvSpPr/>
      </dsp:nvSpPr>
      <dsp:spPr>
        <a:xfrm rot="10800000">
          <a:off x="1720377" y="1998"/>
          <a:ext cx="5755260" cy="1082977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563" tIns="118110" rIns="220472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>
              <a:solidFill>
                <a:srgbClr val="6CABBD"/>
              </a:solidFill>
            </a:rPr>
            <a:t>Ukupna fiskalna disciplina</a:t>
          </a:r>
        </a:p>
      </dsp:txBody>
      <dsp:txXfrm rot="10800000">
        <a:off x="1991121" y="1998"/>
        <a:ext cx="5484516" cy="1082977"/>
      </dsp:txXfrm>
    </dsp:sp>
    <dsp:sp modelId="{5FB2D28D-7409-4DFB-A605-D273650D04DF}">
      <dsp:nvSpPr>
        <dsp:cNvPr id="0" name=""/>
        <dsp:cNvSpPr/>
      </dsp:nvSpPr>
      <dsp:spPr>
        <a:xfrm>
          <a:off x="1178888" y="1998"/>
          <a:ext cx="1082977" cy="108297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B31C2A-F6B4-44F4-8B7E-F1D0C2AB5710}">
      <dsp:nvSpPr>
        <dsp:cNvPr id="0" name=""/>
        <dsp:cNvSpPr/>
      </dsp:nvSpPr>
      <dsp:spPr>
        <a:xfrm rot="10800000">
          <a:off x="1720377" y="1408253"/>
          <a:ext cx="5755260" cy="1082977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563" tIns="118110" rIns="220472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>
              <a:solidFill>
                <a:srgbClr val="CCAE2B"/>
              </a:solidFill>
            </a:rPr>
            <a:t>Strateška raspodjela sredstava</a:t>
          </a:r>
        </a:p>
      </dsp:txBody>
      <dsp:txXfrm rot="10800000">
        <a:off x="1991121" y="1408253"/>
        <a:ext cx="5484516" cy="1082977"/>
      </dsp:txXfrm>
    </dsp:sp>
    <dsp:sp modelId="{0D510F75-5621-40BF-A81A-9E734845C2D4}">
      <dsp:nvSpPr>
        <dsp:cNvPr id="0" name=""/>
        <dsp:cNvSpPr/>
      </dsp:nvSpPr>
      <dsp:spPr>
        <a:xfrm>
          <a:off x="1178888" y="1408253"/>
          <a:ext cx="1082977" cy="108297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0891CC-181E-4898-92DE-5F56B347CB10}">
      <dsp:nvSpPr>
        <dsp:cNvPr id="0" name=""/>
        <dsp:cNvSpPr/>
      </dsp:nvSpPr>
      <dsp:spPr>
        <a:xfrm rot="10800000">
          <a:off x="1720377" y="2814508"/>
          <a:ext cx="5755260" cy="1082977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563" tIns="118110" rIns="220472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>
              <a:solidFill>
                <a:srgbClr val="D8251F"/>
              </a:solidFill>
            </a:rPr>
            <a:t>Učinkovito pružanje usluga </a:t>
          </a:r>
        </a:p>
      </dsp:txBody>
      <dsp:txXfrm rot="10800000">
        <a:off x="1991121" y="2814508"/>
        <a:ext cx="5484516" cy="1082977"/>
      </dsp:txXfrm>
    </dsp:sp>
    <dsp:sp modelId="{934C4A6A-AF12-471F-8623-E52EBB7D50B4}">
      <dsp:nvSpPr>
        <dsp:cNvPr id="0" name=""/>
        <dsp:cNvSpPr/>
      </dsp:nvSpPr>
      <dsp:spPr>
        <a:xfrm>
          <a:off x="1178888" y="2814508"/>
          <a:ext cx="1082977" cy="108297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42D35-F097-084F-9CB3-48FED435208E}" type="datetimeFigureOut">
              <a:rPr lang="en-US" smtClean="0"/>
              <a:pPr/>
              <a:t>6/24/2016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D2A4D-1B1A-9949-94CC-A696BB34E912}" type="slidenum">
              <a:rPr lang="en-US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19683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5EB31-CDC4-7843-888C-905E26737E28}" type="datetimeFigureOut">
              <a:rPr lang="en-US" smtClean="0"/>
              <a:pPr/>
              <a:t>6/24/2016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D4267-ED3C-AE47-84A1-A0A9689FEF50}" type="slidenum">
              <a:rPr lang="en-US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24959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6447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A894A-15B3-4D09-9F96-4E8EC03DB183}" type="slidenum">
              <a:rPr lang="en-US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99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6970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8496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6082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3304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9624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3374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8453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96399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10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685800" y="1337985"/>
            <a:ext cx="1814651" cy="720646"/>
          </a:xfrm>
          <a:prstGeom prst="rect">
            <a:avLst/>
          </a:prstGeom>
        </p:spPr>
      </p:pic>
      <p:grpSp>
        <p:nvGrpSpPr>
          <p:cNvPr id="12" name="Group 11"/>
          <p:cNvGrpSpPr/>
          <p:nvPr userDrawn="1"/>
        </p:nvGrpSpPr>
        <p:grpSpPr>
          <a:xfrm>
            <a:off x="0" y="6708774"/>
            <a:ext cx="9153144" cy="155986"/>
            <a:chOff x="685800" y="1828669"/>
            <a:chExt cx="9144000" cy="18288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685800" y="1828669"/>
              <a:ext cx="2423580" cy="1828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3109380" y="1828669"/>
              <a:ext cx="2240140" cy="182880"/>
            </a:xfrm>
            <a:prstGeom prst="rect">
              <a:avLst/>
            </a:prstGeom>
            <a:solidFill>
              <a:srgbClr val="6FAAB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345292" y="1828669"/>
              <a:ext cx="2249275" cy="18288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589660" y="1828669"/>
              <a:ext cx="2240140" cy="17949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Rectangle 17"/>
          <p:cNvSpPr/>
          <p:nvPr userDrawn="1"/>
        </p:nvSpPr>
        <p:spPr>
          <a:xfrm>
            <a:off x="685800" y="6373901"/>
            <a:ext cx="7772400" cy="235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400" i="1" kern="1200" baseline="30000" dirty="0">
                <a:solidFill>
                  <a:srgbClr val="294371"/>
                </a:solidFill>
                <a:latin typeface="+mn-lt"/>
              </a:rPr>
              <a:t>Unapređivanje upravljanja javnim financijama. Podupiranje održivog razvoja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019675"/>
            <a:ext cx="4829175" cy="773944"/>
          </a:xfrm>
        </p:spPr>
        <p:txBody>
          <a:bodyPr>
            <a:normAutofit/>
          </a:bodyPr>
          <a:lstStyle>
            <a:lvl1pPr>
              <a:buFontTx/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Presenter’s name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65126" y="1882611"/>
            <a:ext cx="8321674" cy="723157"/>
          </a:xfrm>
        </p:spPr>
        <p:txBody>
          <a:bodyPr lIns="0" tIns="0" rIns="0" bIns="0" anchor="t" anchorCtr="0">
            <a:noAutofit/>
          </a:bodyPr>
          <a:lstStyle>
            <a:lvl1pPr algn="ctr">
              <a:defRPr sz="300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Name of pillar</a:t>
            </a:r>
          </a:p>
        </p:txBody>
      </p:sp>
      <p:sp>
        <p:nvSpPr>
          <p:cNvPr id="6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65125" y="1547682"/>
            <a:ext cx="8321673" cy="317476"/>
          </a:xfrm>
        </p:spPr>
        <p:txBody>
          <a:bodyPr lIns="0" tIns="0" rIns="0" bIns="0" anchor="b" anchorCtr="0">
            <a:noAutofit/>
          </a:bodyPr>
          <a:lstStyle>
            <a:lvl1pPr marL="0" indent="0" algn="ctr">
              <a:buNone/>
              <a:defRPr sz="1600" cap="all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Pillar #</a:t>
            </a:r>
          </a:p>
        </p:txBody>
      </p:sp>
      <p:sp>
        <p:nvSpPr>
          <p:cNvPr id="7" name="Content Placeholder 19"/>
          <p:cNvSpPr>
            <a:spLocks noGrp="1"/>
          </p:cNvSpPr>
          <p:nvPr>
            <p:ph sz="quarter" idx="15" hasCustomPrompt="1"/>
          </p:nvPr>
        </p:nvSpPr>
        <p:spPr>
          <a:xfrm>
            <a:off x="365124" y="3016016"/>
            <a:ext cx="8321675" cy="3184692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lnSpc>
                <a:spcPct val="150000"/>
              </a:lnSpc>
              <a:buFontTx/>
              <a:buNone/>
              <a:defRPr sz="2400" i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PT Sans"/>
              </a:defRPr>
            </a:lvl1pPr>
          </a:lstStyle>
          <a:p>
            <a:pPr lvl="0"/>
            <a:r>
              <a:rPr lang="en-US" dirty="0"/>
              <a:t>Insert description of pillar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4038139" y="406792"/>
            <a:ext cx="1081088" cy="108108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endParaRPr lang="en-US" dirty="0"/>
          </a:p>
        </p:txBody>
      </p:sp>
      <p:pic>
        <p:nvPicPr>
          <p:cNvPr id="19" name="Picture 18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0" name="Straight Connector 19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SmartArt Placeholder 30"/>
          <p:cNvSpPr>
            <a:spLocks noGrp="1"/>
          </p:cNvSpPr>
          <p:nvPr>
            <p:ph type="dgm" sz="quarter" idx="17"/>
          </p:nvPr>
        </p:nvSpPr>
        <p:spPr>
          <a:xfrm>
            <a:off x="365124" y="2895599"/>
            <a:ext cx="8321675" cy="27430"/>
          </a:xfrm>
          <a:solidFill>
            <a:schemeClr val="accent1"/>
          </a:solidFill>
          <a:ln>
            <a:noFill/>
          </a:ln>
          <a:effectLst/>
        </p:spPr>
        <p:txBody>
          <a:bodyPr>
            <a:noAutofit/>
          </a:bodyPr>
          <a:lstStyle>
            <a:lvl1pPr marL="0" indent="0">
              <a:buNone/>
              <a:defRPr sz="800">
                <a:ln>
                  <a:noFill/>
                </a:ln>
                <a:noFill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69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21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3" name="Straight Connector 22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1" name="Picture 20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2" name="Straight Connector 21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ext I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1169988" y="1884363"/>
            <a:ext cx="7262812" cy="358298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Insert a single idea or quote. This should be related to a speaking point. This should be used as a fun, simple alternative to bullet lists.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169988" y="1655763"/>
            <a:ext cx="2743200" cy="152400"/>
            <a:chOff x="0" y="0"/>
            <a:chExt cx="11531600" cy="1524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21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3" name="Straight Connector 22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04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19" name="Rectangle 18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4" name="Picture 23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5" name="Straight Connector 24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22" name="Rectangle 21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7" name="Picture 26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8" name="Straight Connector 27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lar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7" name="Picture 6" descr="Color_Icons_Pillar 1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55" y="1829842"/>
            <a:ext cx="1366520" cy="13665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110" y="1829842"/>
            <a:ext cx="1366520" cy="13665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822" y="1829842"/>
            <a:ext cx="1366520" cy="13665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30" y="4094719"/>
            <a:ext cx="1366520" cy="13665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585" y="4094719"/>
            <a:ext cx="1366520" cy="13665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740" y="4094719"/>
            <a:ext cx="1366520" cy="13665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896" y="4094719"/>
            <a:ext cx="1366520" cy="1366520"/>
          </a:xfrm>
          <a:prstGeom prst="rect">
            <a:avLst/>
          </a:prstGeom>
        </p:spPr>
      </p:pic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7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8786" y="6356350"/>
            <a:ext cx="358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4E3A7-135D-0C4C-A9A7-E9F09DD633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1" r:id="rId4"/>
    <p:sldLayoutId id="2147483670" r:id="rId5"/>
    <p:sldLayoutId id="2147483655" r:id="rId6"/>
    <p:sldLayoutId id="2147483652" r:id="rId7"/>
    <p:sldLayoutId id="2147483653" r:id="rId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600"/>
        </a:spcAft>
        <a:buClr>
          <a:schemeClr val="accent4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4"/>
        </a:buClr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4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4"/>
        </a:buClr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_3%K.eps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9437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»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8786" y="6356350"/>
            <a:ext cx="358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4E3A7-135D-0C4C-A9A7-E9F09DD633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</p:sldLayoutIdLst>
  <p:hf hdr="0" ftr="0" dt="0"/>
  <p:txStyles>
    <p:titleStyle>
      <a:lvl1pPr marL="0" marR="0" indent="0" algn="l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ts val="1000"/>
        </a:spcBef>
        <a:spcAft>
          <a:spcPts val="600"/>
        </a:spcAft>
        <a:buClr>
          <a:srgbClr val="D62927"/>
        </a:buClr>
        <a:buSzTx/>
        <a:buFont typeface="Arial"/>
        <a:buChar char="•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rgbClr val="D62927"/>
        </a:buClr>
        <a:buSzTx/>
        <a:buFont typeface="Arial"/>
        <a:buChar char="–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rgbClr val="D62927"/>
        </a:buClr>
        <a:buSzTx/>
        <a:buFont typeface="Arial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rgbClr val="D62927"/>
        </a:buClr>
        <a:buSzTx/>
        <a:buFont typeface="Arial"/>
        <a:buChar char="–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rgbClr val="D62927"/>
        </a:buClr>
        <a:buSzTx/>
        <a:buFont typeface="Arial"/>
        <a:buChar char="»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png"/><Relationship Id="rId7" Type="http://schemas.openxmlformats.org/officeDocument/2006/relationships/image" Target="../media/image15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PEFA i fiskalna transparentnost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66676"/>
            <a:ext cx="7772400" cy="111763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/>
              <a:t>OECD-ovi visoki dužnosnici odgovorni za proračun iz zemalja srednje, istočne i jugoistočne Europe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Ljubljana, Slovenija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8. srpnja 2016.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732551"/>
            <a:ext cx="4829175" cy="77394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800" b="1" dirty="0"/>
              <a:t>Lewis Hawke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800" b="1" dirty="0"/>
              <a:t>Tajništvo PEFA-e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A89A-C1B0-2442-8250-577B108BB3A7}" type="slidenum">
              <a:rPr lang="en-US" smtClean="0"/>
              <a:pPr/>
              <a:t>10</a:t>
            </a:fld>
            <a:endParaRPr lang="hr-HR"/>
          </a:p>
        </p:txBody>
      </p:sp>
      <p:sp>
        <p:nvSpPr>
          <p:cNvPr id="7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1244980" y="819678"/>
            <a:ext cx="7899020" cy="108057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26456B"/>
                </a:solidFill>
              </a:rPr>
              <a:t>POŽELJNI FISKALNI I PRORAČUNSKI REZULTATI</a:t>
            </a: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/>
          </p:nvPr>
        </p:nvGraphicFramePr>
        <p:xfrm>
          <a:off x="32272" y="2456866"/>
          <a:ext cx="8654527" cy="3899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895" y="1900250"/>
            <a:ext cx="2467319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81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Što je program PEFA?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 smtClean="0"/>
              <a:t>PEFA: </a:t>
            </a:r>
          </a:p>
          <a:p>
            <a:pPr marL="400050" lvl="1" indent="0">
              <a:buClr>
                <a:srgbClr val="D62927"/>
              </a:buClr>
              <a:buNone/>
            </a:pPr>
            <a:r>
              <a:rPr dirty="0" smtClean="0"/>
              <a:t>javni rashodi i </a:t>
            </a:r>
            <a:r>
              <a:rPr dirty="0" err="1" smtClean="0"/>
              <a:t>financijska</a:t>
            </a:r>
            <a:r>
              <a:rPr dirty="0" smtClean="0"/>
              <a:t> </a:t>
            </a:r>
            <a:r>
              <a:rPr dirty="0" err="1" smtClean="0"/>
              <a:t>odgovornost</a:t>
            </a:r>
            <a:r>
              <a:rPr lang="hr-HR" dirty="0" smtClean="0"/>
              <a:t> (</a:t>
            </a:r>
            <a:r>
              <a:rPr lang="hr-HR" sz="2000" dirty="0" err="1" smtClean="0"/>
              <a:t>eng</a:t>
            </a:r>
            <a:r>
              <a:rPr lang="hr-HR" sz="2000" dirty="0" smtClean="0"/>
              <a:t>. </a:t>
            </a:r>
            <a:r>
              <a:rPr lang="en-US" sz="2000" b="1" i="1" dirty="0">
                <a:solidFill>
                  <a:srgbClr val="D62927"/>
                </a:solidFill>
              </a:rPr>
              <a:t>P</a:t>
            </a:r>
            <a:r>
              <a:rPr lang="en-US" sz="2000" i="1" dirty="0">
                <a:solidFill>
                  <a:prstClr val="black"/>
                </a:solidFill>
              </a:rPr>
              <a:t>ublic </a:t>
            </a:r>
            <a:r>
              <a:rPr lang="en-US" sz="2000" b="1" i="1" dirty="0">
                <a:solidFill>
                  <a:srgbClr val="D62927"/>
                </a:solidFill>
              </a:rPr>
              <a:t>E</a:t>
            </a:r>
            <a:r>
              <a:rPr lang="en-US" sz="2000" i="1" dirty="0">
                <a:solidFill>
                  <a:prstClr val="black"/>
                </a:solidFill>
              </a:rPr>
              <a:t>xpenditure and </a:t>
            </a:r>
            <a:r>
              <a:rPr lang="en-US" sz="2000" b="1" i="1" dirty="0">
                <a:solidFill>
                  <a:srgbClr val="D62927"/>
                </a:solidFill>
              </a:rPr>
              <a:t>F</a:t>
            </a:r>
            <a:r>
              <a:rPr lang="en-US" sz="2000" i="1" dirty="0">
                <a:solidFill>
                  <a:prstClr val="black"/>
                </a:solidFill>
              </a:rPr>
              <a:t>inancial </a:t>
            </a:r>
            <a:r>
              <a:rPr lang="en-US" sz="2000" b="1" i="1" dirty="0" smtClean="0">
                <a:solidFill>
                  <a:srgbClr val="D62927"/>
                </a:solidFill>
              </a:rPr>
              <a:t>A</a:t>
            </a:r>
            <a:r>
              <a:rPr lang="en-US" sz="2000" i="1" dirty="0" smtClean="0">
                <a:solidFill>
                  <a:prstClr val="black"/>
                </a:solidFill>
              </a:rPr>
              <a:t>ccountability</a:t>
            </a:r>
            <a:r>
              <a:rPr lang="hr-HR" dirty="0" smtClean="0">
                <a:solidFill>
                  <a:prstClr val="black"/>
                </a:solidFill>
              </a:rPr>
              <a:t>)</a:t>
            </a:r>
            <a:endParaRPr dirty="0" smtClean="0"/>
          </a:p>
          <a:p>
            <a:r>
              <a:rPr dirty="0" smtClean="0"/>
              <a:t>Partnerstvo osnovano 2001.</a:t>
            </a:r>
          </a:p>
          <a:p>
            <a:r>
              <a:rPr dirty="0" smtClean="0"/>
              <a:t>Misija: </a:t>
            </a:r>
          </a:p>
          <a:p>
            <a:pPr lvl="1"/>
            <a:r>
              <a:rPr lang="en-US" sz="2000" i="1" dirty="0"/>
              <a:t>Unapređivanje </a:t>
            </a:r>
            <a:r>
              <a:rPr lang="en-US" sz="2000" i="1" dirty="0" err="1"/>
              <a:t>upravljanja</a:t>
            </a:r>
            <a:r>
              <a:rPr lang="en-US" sz="2000" i="1" dirty="0"/>
              <a:t> </a:t>
            </a:r>
            <a:endParaRPr lang="hr-HR" sz="2000" i="1" dirty="0" smtClean="0"/>
          </a:p>
          <a:p>
            <a:pPr marL="457200" lvl="1" indent="0">
              <a:buNone/>
            </a:pPr>
            <a:r>
              <a:rPr lang="hr-HR" sz="2000" i="1" dirty="0"/>
              <a:t> </a:t>
            </a:r>
            <a:r>
              <a:rPr lang="hr-HR" sz="2000" i="1" dirty="0" smtClean="0"/>
              <a:t>     </a:t>
            </a:r>
            <a:r>
              <a:rPr lang="en-US" sz="2000" i="1" dirty="0" err="1" smtClean="0"/>
              <a:t>javnim</a:t>
            </a:r>
            <a:r>
              <a:rPr lang="en-US" sz="2000" i="1" dirty="0" smtClean="0"/>
              <a:t> </a:t>
            </a:r>
            <a:r>
              <a:rPr lang="en-US" sz="2000" i="1" dirty="0"/>
              <a:t>financijama</a:t>
            </a:r>
          </a:p>
          <a:p>
            <a:pPr lvl="1"/>
            <a:r>
              <a:rPr lang="en-US" sz="2000" i="1" dirty="0"/>
              <a:t>Podupiranje održivog razvoja</a:t>
            </a:r>
          </a:p>
          <a:p>
            <a:endParaRPr lang="hr-HR" sz="2400" dirty="0"/>
          </a:p>
          <a:p>
            <a:endParaRPr lang="hr-HR" dirty="0"/>
          </a:p>
          <a:p>
            <a:endParaRPr lang="hr-HR" dirty="0"/>
          </a:p>
        </p:txBody>
      </p:sp>
      <p:grpSp>
        <p:nvGrpSpPr>
          <p:cNvPr id="13" name="Group 12"/>
          <p:cNvGrpSpPr/>
          <p:nvPr/>
        </p:nvGrpSpPr>
        <p:grpSpPr>
          <a:xfrm>
            <a:off x="5755917" y="3226562"/>
            <a:ext cx="2916324" cy="2754306"/>
            <a:chOff x="2555776" y="2636912"/>
            <a:chExt cx="4032448" cy="3816424"/>
          </a:xfrm>
        </p:grpSpPr>
        <p:pic>
          <p:nvPicPr>
            <p:cNvPr id="14" name="Picture 10" descr="DFID 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2902" y="5164037"/>
              <a:ext cx="857250" cy="857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3946" y="2756575"/>
              <a:ext cx="1317542" cy="919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3491874"/>
              <a:ext cx="142885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2" descr="RF Logo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4437112"/>
              <a:ext cx="1046609" cy="6028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7" descr="IMF Logo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088" y="3284984"/>
              <a:ext cx="792088" cy="781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6" descr="NMFA Logo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4293096"/>
              <a:ext cx="1310146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8" descr="FDEA Logo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24" y="5229200"/>
              <a:ext cx="1743075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Donut 20"/>
            <p:cNvSpPr/>
            <p:nvPr/>
          </p:nvSpPr>
          <p:spPr>
            <a:xfrm>
              <a:off x="2555776" y="2636912"/>
              <a:ext cx="4032448" cy="3816424"/>
            </a:xfrm>
            <a:prstGeom prst="donut">
              <a:avLst>
                <a:gd name="adj" fmla="val 0"/>
              </a:avLst>
            </a:prstGeom>
            <a:solidFill>
              <a:srgbClr val="FF0000"/>
            </a:solidFill>
            <a:ln w="25400" cap="flat" cmpd="sng" algn="ctr">
              <a:solidFill>
                <a:srgbClr val="002A56">
                  <a:lumMod val="50000"/>
                  <a:lumOff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en-US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438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Program PEFA ukratko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24137"/>
            <a:ext cx="8312727" cy="4846681"/>
          </a:xfrm>
        </p:spPr>
        <p:txBody>
          <a:bodyPr>
            <a:noAutofit/>
          </a:bodyPr>
          <a:lstStyle/>
          <a:p>
            <a:r>
              <a:rPr lang="en-US" sz="1600" b="1" dirty="0"/>
              <a:t>Standardizirana metodologija s dvije komponente</a:t>
            </a:r>
          </a:p>
          <a:p>
            <a:pPr lvl="1"/>
            <a:r>
              <a:rPr lang="en-US" sz="1600" dirty="0"/>
              <a:t>Standardna skupina pokazatelja na visokoj razini za ocjenu rezultata upravljanja javnim financijama </a:t>
            </a:r>
          </a:p>
          <a:p>
            <a:pPr lvl="1"/>
            <a:r>
              <a:rPr lang="en-US" sz="1600" dirty="0"/>
              <a:t>Precizan, integrirani izvještaj o učinku/rezultatima</a:t>
            </a:r>
          </a:p>
          <a:p>
            <a:r>
              <a:rPr lang="en-US" sz="1600" b="1" dirty="0"/>
              <a:t>Svrha:</a:t>
            </a:r>
          </a:p>
          <a:p>
            <a:pPr lvl="1"/>
            <a:r>
              <a:rPr lang="en-US" sz="1600" dirty="0"/>
              <a:t>Osigurati detaljnu i dosljednu analizu koja se temelji na dokazima rezultata upravljanja javnim financijama u određenom vremenskom trenutku</a:t>
            </a:r>
          </a:p>
          <a:p>
            <a:pPr lvl="1"/>
            <a:r>
              <a:rPr lang="en-US" sz="1600" dirty="0"/>
              <a:t>Ocijeniti kako upravljanje javnim financijama utječe na ključne krajnje rezultate proračuna – fiskalnu disciplinu, efikasnu raspodjelu sredstava, efikasno pružanje usluga</a:t>
            </a:r>
          </a:p>
          <a:p>
            <a:pPr lvl="1"/>
            <a:r>
              <a:rPr lang="en-US" sz="1600" dirty="0"/>
              <a:t>Uspostaviti temelj za razvoj i provedbu poboljšanja u upravljanju javnim financijama</a:t>
            </a:r>
            <a:endParaRPr lang="hr-HR" sz="1600" dirty="0"/>
          </a:p>
          <a:p>
            <a:r>
              <a:rPr lang="en-US" sz="1600" b="1" dirty="0"/>
              <a:t>Programom PEFA ne pruža se sljedeće:</a:t>
            </a:r>
          </a:p>
          <a:p>
            <a:pPr lvl="1"/>
            <a:r>
              <a:rPr lang="en-US" sz="1600" dirty="0"/>
              <a:t>Ocjenjivanje uzroka dobrih ili loših rezultata</a:t>
            </a:r>
          </a:p>
          <a:p>
            <a:pPr lvl="1"/>
            <a:r>
              <a:rPr lang="en-US" sz="1600" dirty="0"/>
              <a:t>Ocjenjivanje vladinih politika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en-US" smtClean="0"/>
              <a:t>3</a:t>
            </a:fld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086" y="264058"/>
            <a:ext cx="1419706" cy="1164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4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45470"/>
            <a:ext cx="8515351" cy="1143000"/>
          </a:xfrm>
        </p:spPr>
        <p:txBody>
          <a:bodyPr>
            <a:normAutofit/>
          </a:bodyPr>
          <a:lstStyle/>
          <a:p>
            <a:r>
              <a:rPr lang="en-CA" dirty="0">
                <a:solidFill>
                  <a:schemeClr val="bg1">
                    <a:lumMod val="50000"/>
                  </a:schemeClr>
                </a:solidFill>
              </a:rPr>
              <a:t>Koliko je ocjena PEFA-e pripremljeno?</a:t>
            </a:r>
            <a:endParaRPr lang="hr-H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7638"/>
            <a:ext cx="7886700" cy="4072335"/>
          </a:xfrm>
        </p:spPr>
        <p:txBody>
          <a:bodyPr>
            <a:normAutofit/>
          </a:bodyPr>
          <a:lstStyle/>
          <a:p>
            <a:r>
              <a:rPr dirty="0" smtClean="0"/>
              <a:t>506 ocjena pripremljenih u 149 zemalja    </a:t>
            </a:r>
            <a:r>
              <a:rPr lang="en-CA" sz="1350" dirty="0"/>
              <a:t>(na dan 1. travnja 2016.)</a:t>
            </a:r>
          </a:p>
          <a:p>
            <a:pPr lvl="1"/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10985" y="2618975"/>
          <a:ext cx="7980221" cy="32218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3297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1842308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1842308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1842308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3"/>
                    </a:ext>
                  </a:extLst>
                </a:gridCol>
              </a:tblGrid>
              <a:tr h="10958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26456B"/>
                          </a:solidFill>
                          <a:effectLst/>
                          <a:latin typeface="+mn-lt"/>
                        </a:rPr>
                        <a:t>Vrsta ocjene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CABBD"/>
                          </a:solidFill>
                          <a:effectLst/>
                        </a:rPr>
                        <a:t>Polazište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CABBD"/>
                          </a:solidFill>
                          <a:effectLst/>
                        </a:rPr>
                        <a:t>ocjene</a:t>
                      </a:r>
                      <a:endParaRPr lang="hr-HR" sz="2000" b="1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CCAE2B"/>
                          </a:solidFill>
                          <a:effectLst/>
                        </a:rPr>
                        <a:t>Sukcesivne ocjene</a:t>
                      </a:r>
                      <a:endParaRPr lang="hr-HR" sz="2000" b="1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D8251F"/>
                          </a:solidFill>
                          <a:effectLst/>
                        </a:rPr>
                        <a:t>Ukupno</a:t>
                      </a:r>
                      <a:endParaRPr lang="hr-HR" sz="2000" b="1" dirty="0">
                        <a:solidFill>
                          <a:srgbClr val="D8251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hr-HR" sz="2000" b="1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47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>
                          <a:solidFill>
                            <a:srgbClr val="26456B"/>
                          </a:solidFill>
                          <a:effectLst/>
                        </a:rPr>
                        <a:t>Nacionalna razina</a:t>
                      </a:r>
                    </a:p>
                    <a:p>
                      <a:endParaRPr lang="hr-HR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>
                          <a:solidFill>
                            <a:srgbClr val="6CABBD"/>
                          </a:solidFill>
                          <a:effectLst/>
                        </a:rPr>
                        <a:t>146</a:t>
                      </a:r>
                      <a:endParaRPr lang="hr-HR" sz="2100" b="0" dirty="0">
                        <a:solidFill>
                          <a:srgbClr val="6CABB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hr-HR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>
                          <a:solidFill>
                            <a:srgbClr val="CCAE2B"/>
                          </a:solidFill>
                          <a:effectLst/>
                        </a:rPr>
                        <a:t>166</a:t>
                      </a:r>
                      <a:endParaRPr lang="hr-HR" sz="2100" b="0" dirty="0">
                        <a:solidFill>
                          <a:srgbClr val="CCAE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hr-HR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>
                          <a:solidFill>
                            <a:srgbClr val="D8251F"/>
                          </a:solidFill>
                          <a:effectLst/>
                        </a:rPr>
                        <a:t>312</a:t>
                      </a:r>
                      <a:endParaRPr lang="hr-HR" sz="2100" b="0" dirty="0">
                        <a:solidFill>
                          <a:srgbClr val="D8251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hr-HR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6988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>
                          <a:solidFill>
                            <a:srgbClr val="26456B"/>
                          </a:solidFill>
                          <a:effectLst/>
                        </a:rPr>
                        <a:t>Lokalna razina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>
                          <a:solidFill>
                            <a:srgbClr val="6CABBD"/>
                          </a:solidFill>
                          <a:effectLst/>
                        </a:rPr>
                        <a:t>165</a:t>
                      </a:r>
                      <a:endParaRPr lang="hr-HR" sz="2100" b="0" dirty="0">
                        <a:solidFill>
                          <a:srgbClr val="6CABB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hr-HR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>
                          <a:solidFill>
                            <a:srgbClr val="CCAE2B"/>
                          </a:solidFill>
                          <a:effectLst/>
                        </a:rPr>
                        <a:t>29</a:t>
                      </a:r>
                      <a:endParaRPr lang="hr-HR" sz="2100" b="0" dirty="0">
                        <a:solidFill>
                          <a:srgbClr val="CCAE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hr-HR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>
                          <a:solidFill>
                            <a:srgbClr val="D8251F"/>
                          </a:solidFill>
                          <a:effectLst/>
                        </a:rPr>
                        <a:t>194</a:t>
                      </a:r>
                      <a:endParaRPr lang="hr-HR" sz="2100" b="0" dirty="0">
                        <a:solidFill>
                          <a:srgbClr val="D8251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hr-HR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>
                          <a:solidFill>
                            <a:srgbClr val="26456B"/>
                          </a:solidFill>
                          <a:effectLst/>
                        </a:rPr>
                        <a:t>Ukupno</a:t>
                      </a:r>
                      <a:endParaRPr lang="hr-HR" sz="2100" b="0" dirty="0">
                        <a:solidFill>
                          <a:srgbClr val="26456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hr-HR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6CABBD"/>
                          </a:solidFill>
                          <a:effectLst/>
                        </a:rPr>
                        <a:t>311</a:t>
                      </a:r>
                      <a:endParaRPr lang="hr-HR" sz="2100" b="0" dirty="0">
                        <a:solidFill>
                          <a:srgbClr val="6CABB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>
                          <a:solidFill>
                            <a:srgbClr val="CCAE2B"/>
                          </a:solidFill>
                          <a:effectLst/>
                        </a:rPr>
                        <a:t>195</a:t>
                      </a:r>
                      <a:endParaRPr lang="hr-HR" sz="2100" b="0" dirty="0">
                        <a:solidFill>
                          <a:srgbClr val="CCAE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hr-HR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0" dirty="0">
                          <a:solidFill>
                            <a:srgbClr val="C00000"/>
                          </a:solidFill>
                          <a:effectLst/>
                        </a:rPr>
                        <a:t>506</a:t>
                      </a:r>
                      <a:endParaRPr lang="hr-HR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en-US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706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Ocjene PEFA-e po regiji</a:t>
            </a:r>
            <a:endParaRPr lang="hr-H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42" y="1417638"/>
            <a:ext cx="7871350" cy="4595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en-US" smtClean="0"/>
              <a:t>5</a:t>
            </a:fld>
            <a:endParaRPr lang="hr-HR"/>
          </a:p>
        </p:txBody>
      </p:sp>
      <p:sp>
        <p:nvSpPr>
          <p:cNvPr id="6" name="TextBox 5"/>
          <p:cNvSpPr txBox="1"/>
          <p:nvPr/>
        </p:nvSpPr>
        <p:spPr>
          <a:xfrm>
            <a:off x="2483142" y="1493139"/>
            <a:ext cx="406866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100" b="1" dirty="0" smtClean="0"/>
              <a:t>OCJENE PFM-A NA TEMELJU OKVIRA PROGRAMA PEFA</a:t>
            </a:r>
          </a:p>
          <a:p>
            <a:r>
              <a:rPr lang="hr-HR" sz="1100" dirty="0" smtClean="0"/>
              <a:t>                         STANJE 14. PROSINCA 2014.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9996" y="1902636"/>
            <a:ext cx="282708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dirty="0" smtClean="0"/>
              <a:t>JAVNI / KONAČAN/ NACRT (PUBLIC/FINAL/DRAFT)</a:t>
            </a:r>
          </a:p>
          <a:p>
            <a:r>
              <a:rPr lang="hr-HR" sz="700" dirty="0" smtClean="0"/>
              <a:t>PLANIRANI / U TIJEKU (PLANNED/ONGOING)</a:t>
            </a:r>
            <a:endParaRPr lang="hr-HR" sz="700" dirty="0"/>
          </a:p>
        </p:txBody>
      </p:sp>
      <p:sp>
        <p:nvSpPr>
          <p:cNvPr id="8" name="TextBox 7"/>
          <p:cNvSpPr txBox="1"/>
          <p:nvPr/>
        </p:nvSpPr>
        <p:spPr>
          <a:xfrm>
            <a:off x="636442" y="6063962"/>
            <a:ext cx="29011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b="1" dirty="0" smtClean="0"/>
              <a:t>North America </a:t>
            </a:r>
            <a:r>
              <a:rPr lang="hr-HR" sz="800" dirty="0" smtClean="0"/>
              <a:t>= Sjev. Amerika</a:t>
            </a:r>
          </a:p>
          <a:p>
            <a:r>
              <a:rPr lang="hr-HR" sz="800" b="1" dirty="0" err="1" smtClean="0"/>
              <a:t>Middle</a:t>
            </a:r>
            <a:r>
              <a:rPr lang="hr-HR" sz="800" b="1" dirty="0" smtClean="0"/>
              <a:t> East &amp; North </a:t>
            </a:r>
            <a:r>
              <a:rPr lang="hr-HR" sz="800" b="1" dirty="0" err="1" smtClean="0"/>
              <a:t>Africa</a:t>
            </a:r>
            <a:r>
              <a:rPr lang="hr-HR" sz="800" b="1" dirty="0" smtClean="0"/>
              <a:t> </a:t>
            </a:r>
            <a:r>
              <a:rPr lang="hr-HR" sz="800" dirty="0" smtClean="0"/>
              <a:t>= Bliski istok i sjev. Afrika</a:t>
            </a:r>
          </a:p>
          <a:p>
            <a:r>
              <a:rPr lang="hr-HR" sz="800" b="1" dirty="0" smtClean="0"/>
              <a:t>Latin America &amp; </a:t>
            </a:r>
            <a:r>
              <a:rPr lang="hr-HR" sz="800" b="1" dirty="0" err="1" smtClean="0"/>
              <a:t>Caribbean</a:t>
            </a:r>
            <a:r>
              <a:rPr lang="hr-HR" sz="800" b="1" dirty="0" smtClean="0"/>
              <a:t> </a:t>
            </a:r>
            <a:r>
              <a:rPr lang="hr-HR" sz="800" dirty="0" smtClean="0"/>
              <a:t>= Latinska Amerika i Karibi</a:t>
            </a:r>
          </a:p>
          <a:p>
            <a:endParaRPr lang="hr-HR" sz="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847053" y="6012649"/>
            <a:ext cx="290119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b="1" dirty="0" err="1" smtClean="0"/>
              <a:t>Western</a:t>
            </a:r>
            <a:r>
              <a:rPr lang="hr-HR" sz="800" b="1" dirty="0" smtClean="0"/>
              <a:t> Europe = </a:t>
            </a:r>
            <a:r>
              <a:rPr lang="hr-HR" sz="800" dirty="0"/>
              <a:t>Z</a:t>
            </a:r>
            <a:r>
              <a:rPr lang="hr-HR" sz="800" dirty="0" smtClean="0"/>
              <a:t>apadna Europa</a:t>
            </a:r>
          </a:p>
          <a:p>
            <a:r>
              <a:rPr lang="hr-HR" sz="800" b="1" dirty="0" smtClean="0"/>
              <a:t>Europe &amp; Central </a:t>
            </a:r>
            <a:r>
              <a:rPr lang="hr-HR" sz="800" b="1" dirty="0" err="1" smtClean="0"/>
              <a:t>Asia</a:t>
            </a:r>
            <a:r>
              <a:rPr lang="hr-HR" sz="800" b="1" dirty="0" smtClean="0"/>
              <a:t> = </a:t>
            </a:r>
            <a:r>
              <a:rPr lang="hr-HR" sz="800" dirty="0" smtClean="0"/>
              <a:t>Europa i srednja Azija</a:t>
            </a:r>
          </a:p>
          <a:p>
            <a:r>
              <a:rPr lang="hr-HR" sz="800" b="1" dirty="0" smtClean="0"/>
              <a:t>East </a:t>
            </a:r>
            <a:r>
              <a:rPr lang="hr-HR" sz="800" b="1" dirty="0" err="1" smtClean="0"/>
              <a:t>Asia</a:t>
            </a:r>
            <a:r>
              <a:rPr lang="hr-HR" sz="800" b="1" dirty="0" smtClean="0"/>
              <a:t> &amp; Pacific = </a:t>
            </a:r>
            <a:r>
              <a:rPr lang="hr-HR" sz="800" dirty="0"/>
              <a:t>I</a:t>
            </a:r>
            <a:r>
              <a:rPr lang="hr-HR" sz="800" dirty="0" smtClean="0"/>
              <a:t>stočna Azija i Pacifik</a:t>
            </a:r>
          </a:p>
          <a:p>
            <a:r>
              <a:rPr lang="hr-HR" sz="800" b="1" dirty="0" err="1" smtClean="0"/>
              <a:t>South</a:t>
            </a:r>
            <a:r>
              <a:rPr lang="hr-HR" sz="800" b="1" dirty="0" smtClean="0"/>
              <a:t> </a:t>
            </a:r>
            <a:r>
              <a:rPr lang="hr-HR" sz="800" b="1" dirty="0" err="1" smtClean="0"/>
              <a:t>Asia</a:t>
            </a:r>
            <a:r>
              <a:rPr lang="hr-HR" sz="800" b="1" dirty="0" smtClean="0"/>
              <a:t> = </a:t>
            </a:r>
            <a:r>
              <a:rPr lang="hr-HR" sz="800" dirty="0" smtClean="0"/>
              <a:t>Južna Azija</a:t>
            </a:r>
            <a:r>
              <a:rPr lang="hr-HR" sz="800" b="1" dirty="0" smtClean="0"/>
              <a:t/>
            </a:r>
            <a:br>
              <a:rPr lang="hr-HR" sz="800" b="1" dirty="0" smtClean="0"/>
            </a:br>
            <a:r>
              <a:rPr lang="hr-HR" sz="800" b="1" dirty="0" smtClean="0"/>
              <a:t>Sub-</a:t>
            </a:r>
            <a:r>
              <a:rPr lang="hr-HR" sz="800" b="1" dirty="0" err="1" smtClean="0"/>
              <a:t>Saharan</a:t>
            </a:r>
            <a:r>
              <a:rPr lang="hr-HR" sz="800" b="1" dirty="0" smtClean="0"/>
              <a:t> </a:t>
            </a:r>
            <a:r>
              <a:rPr lang="hr-HR" sz="800" b="1" dirty="0" err="1" smtClean="0"/>
              <a:t>Africa</a:t>
            </a:r>
            <a:r>
              <a:rPr lang="hr-HR" sz="800" b="1" dirty="0" smtClean="0"/>
              <a:t> = </a:t>
            </a:r>
            <a:r>
              <a:rPr lang="hr-HR" sz="800" dirty="0" err="1"/>
              <a:t>S</a:t>
            </a:r>
            <a:r>
              <a:rPr lang="hr-HR" sz="800" dirty="0" err="1" smtClean="0"/>
              <a:t>ubsaharska</a:t>
            </a:r>
            <a:r>
              <a:rPr lang="hr-HR" sz="800" dirty="0" smtClean="0"/>
              <a:t> Afrika</a:t>
            </a:r>
          </a:p>
          <a:p>
            <a:endParaRPr lang="hr-HR" sz="800" dirty="0" smtClean="0"/>
          </a:p>
        </p:txBody>
      </p:sp>
    </p:spTree>
    <p:extLst>
      <p:ext uri="{BB962C8B-B14F-4D97-AF65-F5344CB8AC3E}">
        <p14:creationId xmlns:p14="http://schemas.microsoft.com/office/powerpoint/2010/main" val="1116577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A89A-C1B0-2442-8250-577B108BB3A7}" type="slidenum">
              <a:rPr lang="en-US" smtClean="0"/>
              <a:pPr/>
              <a:t>6</a:t>
            </a:fld>
            <a:endParaRPr lang="hr-HR"/>
          </a:p>
        </p:txBody>
      </p:sp>
      <p:sp>
        <p:nvSpPr>
          <p:cNvPr id="7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1244980" y="1233345"/>
            <a:ext cx="7262812" cy="358298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26456B"/>
                </a:solidFill>
              </a:rPr>
              <a:t>OKVIR PROGRAMA PEFA ZA 2016.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895" y="1900250"/>
            <a:ext cx="2467319" cy="14289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93518" y="2409231"/>
          <a:ext cx="8873837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2810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3013363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3127664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600" dirty="0">
                          <a:solidFill>
                            <a:srgbClr val="D8251F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2645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600" dirty="0">
                          <a:solidFill>
                            <a:srgbClr val="6CABBD"/>
                          </a:solidFill>
                          <a:latin typeface="+mj-lt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rgbClr val="2645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645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600" dirty="0">
                          <a:solidFill>
                            <a:srgbClr val="CCAE2B"/>
                          </a:solidFill>
                          <a:latin typeface="+mj-lt"/>
                        </a:rPr>
                        <a:t>94</a:t>
                      </a:r>
                    </a:p>
                  </a:txBody>
                  <a:tcPr>
                    <a:lnL w="12700" cap="flat" cmpd="sng" algn="ctr">
                      <a:solidFill>
                        <a:srgbClr val="2645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26456B"/>
                          </a:solidFill>
                        </a:rPr>
                        <a:t>stupova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26456B"/>
                          </a:solidFill>
                        </a:rPr>
                        <a:t>pokazatelj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26456B"/>
                          </a:solidFill>
                        </a:rPr>
                        <a:t>dimenzije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1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D904E3A7-135D-0C4C-A9A7-E9F09DD633CC}" type="slidenum">
              <a:rPr lang="en-US" smtClean="0"/>
              <a:pPr/>
              <a:t>7</a:t>
            </a:fld>
            <a:endParaRPr lang="hr-HR" dirty="0"/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Program PEFA za 2016. i proračunski ciklus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80" y="1519608"/>
            <a:ext cx="7865918" cy="4734772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863121" y="2758190"/>
            <a:ext cx="2218545" cy="12741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62768" y="2105025"/>
            <a:ext cx="1619250" cy="55399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hr-HR" sz="1000" b="1" dirty="0" smtClean="0">
                <a:solidFill>
                  <a:schemeClr val="bg1"/>
                </a:solidFill>
              </a:rPr>
              <a:t>Fiskalna strategija i planiranje proračuna na temelju politika</a:t>
            </a:r>
            <a:endParaRPr lang="hr-HR" sz="10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2555" y="3886994"/>
            <a:ext cx="107199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1000" b="1" dirty="0" smtClean="0">
                <a:solidFill>
                  <a:schemeClr val="bg1"/>
                </a:solidFill>
              </a:rPr>
              <a:t>Vanjsko temeljito ispitivanje i revizija</a:t>
            </a:r>
            <a:endParaRPr lang="hr-HR" sz="1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62768" y="3449781"/>
            <a:ext cx="1619250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1000" b="1" dirty="0" smtClean="0">
                <a:solidFill>
                  <a:schemeClr val="bg1"/>
                </a:solidFill>
              </a:rPr>
              <a:t>Transparentnost javnih financija</a:t>
            </a:r>
            <a:endParaRPr lang="hr-HR" sz="10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62768" y="4585355"/>
            <a:ext cx="1619250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hr-HR" sz="1000" b="1" dirty="0" smtClean="0">
                <a:solidFill>
                  <a:schemeClr val="bg1"/>
                </a:solidFill>
              </a:rPr>
              <a:t>Upravljanje imovinom i obvezama</a:t>
            </a:r>
            <a:endParaRPr lang="hr-HR" sz="10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62768" y="5802352"/>
            <a:ext cx="1619250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1000" b="1" dirty="0" smtClean="0">
                <a:solidFill>
                  <a:schemeClr val="bg1"/>
                </a:solidFill>
              </a:rPr>
              <a:t>Računovodstvo i izvješćivanje</a:t>
            </a:r>
            <a:endParaRPr lang="hr-HR" sz="1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29768" y="3886994"/>
            <a:ext cx="1018707" cy="7078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1000" b="1" dirty="0" smtClean="0">
                <a:solidFill>
                  <a:schemeClr val="bg1"/>
                </a:solidFill>
              </a:rPr>
              <a:t>Predvidljivost i kontrola u izvršenju proračuna</a:t>
            </a:r>
            <a:endParaRPr lang="hr-HR" sz="10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09175" y="3918848"/>
            <a:ext cx="932623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1000" b="1" dirty="0" smtClean="0">
                <a:solidFill>
                  <a:schemeClr val="bg1"/>
                </a:solidFill>
              </a:rPr>
              <a:t>Pouzdanost u proračun</a:t>
            </a:r>
            <a:endParaRPr lang="hr-H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09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Pokazatelji učinka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1922" y="1804450"/>
            <a:ext cx="3656362" cy="715581"/>
          </a:xfrm>
          <a:prstGeom prst="rect">
            <a:avLst/>
          </a:prstGeom>
          <a:solidFill>
            <a:srgbClr val="569AB3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bg1"/>
                </a:solidFill>
              </a:rPr>
              <a:t>I. Pouzdanost proračuna:</a:t>
            </a:r>
          </a:p>
          <a:p>
            <a:r>
              <a:rPr lang="en-US" sz="900" dirty="0">
                <a:solidFill>
                  <a:schemeClr val="bg1"/>
                </a:solidFill>
              </a:rPr>
              <a:t>1.  Ukupno ostvarenje rashoda</a:t>
            </a:r>
          </a:p>
          <a:p>
            <a:r>
              <a:rPr lang="en-US" sz="900" dirty="0">
                <a:solidFill>
                  <a:schemeClr val="bg1"/>
                </a:solidFill>
              </a:rPr>
              <a:t>2. Ostvarenje sastava rashoda </a:t>
            </a:r>
          </a:p>
          <a:p>
            <a:r>
              <a:rPr lang="en-US" sz="900" dirty="0">
                <a:solidFill>
                  <a:schemeClr val="bg1"/>
                </a:solidFill>
              </a:rPr>
              <a:t>3. Ostvarenje prihoda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1922" y="4439016"/>
            <a:ext cx="3656362" cy="854080"/>
          </a:xfrm>
          <a:prstGeom prst="rect">
            <a:avLst/>
          </a:prstGeom>
          <a:solidFill>
            <a:srgbClr val="FAB416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bg1"/>
                </a:solidFill>
              </a:rPr>
              <a:t>III. Upravljanje imovinom i obvezama:</a:t>
            </a:r>
            <a:endParaRPr lang="hr-HR" sz="1200" b="1" dirty="0">
              <a:solidFill>
                <a:schemeClr val="bg1"/>
              </a:solidFill>
            </a:endParaRPr>
          </a:p>
          <a:p>
            <a:r>
              <a:rPr lang="en-US" sz="900" dirty="0">
                <a:solidFill>
                  <a:schemeClr val="bg1"/>
                </a:solidFill>
              </a:rPr>
              <a:t>10. Izvješćivanje o fiskalnom riziku</a:t>
            </a:r>
          </a:p>
          <a:p>
            <a:r>
              <a:rPr lang="en-US" sz="900" dirty="0">
                <a:solidFill>
                  <a:schemeClr val="bg1"/>
                </a:solidFill>
              </a:rPr>
              <a:t>11. Upravljanjem javnim ulaganjem</a:t>
            </a:r>
          </a:p>
          <a:p>
            <a:r>
              <a:rPr lang="en-US" sz="900" dirty="0">
                <a:solidFill>
                  <a:schemeClr val="bg1"/>
                </a:solidFill>
              </a:rPr>
              <a:t>12. Upravljanjem javnom imovinom</a:t>
            </a:r>
          </a:p>
          <a:p>
            <a:r>
              <a:rPr lang="en-US" sz="900" dirty="0">
                <a:solidFill>
                  <a:schemeClr val="bg1"/>
                </a:solidFill>
              </a:rPr>
              <a:t>13. Upravljanje dugovanjima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1922" y="3219791"/>
            <a:ext cx="3656362" cy="1131079"/>
          </a:xfrm>
          <a:prstGeom prst="rect">
            <a:avLst/>
          </a:prstGeom>
          <a:solidFill>
            <a:srgbClr val="28C0DA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bg1"/>
                </a:solidFill>
              </a:rPr>
              <a:t>II. Transparentnost javnih financija:</a:t>
            </a:r>
          </a:p>
          <a:p>
            <a:r>
              <a:rPr lang="en-US" sz="900" dirty="0">
                <a:solidFill>
                  <a:schemeClr val="bg1"/>
                </a:solidFill>
              </a:rPr>
              <a:t>4. Proračunska klasifikacija</a:t>
            </a:r>
          </a:p>
          <a:p>
            <a:r>
              <a:rPr lang="en-US" sz="900" dirty="0">
                <a:solidFill>
                  <a:schemeClr val="bg1"/>
                </a:solidFill>
              </a:rPr>
              <a:t>5. Dokumenti o proračunu</a:t>
            </a:r>
          </a:p>
          <a:p>
            <a:r>
              <a:rPr lang="en-US" sz="900" dirty="0">
                <a:solidFill>
                  <a:schemeClr val="bg1"/>
                </a:solidFill>
              </a:rPr>
              <a:t>6. Poslovanje središnje države izvan financijskih izvještaja</a:t>
            </a:r>
          </a:p>
          <a:p>
            <a:r>
              <a:rPr lang="en-US" sz="900" dirty="0">
                <a:solidFill>
                  <a:schemeClr val="bg1"/>
                </a:solidFill>
              </a:rPr>
              <a:t>7. Prijenosi na niže razine vlasti</a:t>
            </a:r>
          </a:p>
          <a:p>
            <a:r>
              <a:rPr lang="en-US" sz="900" dirty="0">
                <a:solidFill>
                  <a:schemeClr val="bg1"/>
                </a:solidFill>
              </a:rPr>
              <a:t>8. Informacije o učinku u pogledu pružanja usluga</a:t>
            </a:r>
          </a:p>
          <a:p>
            <a:r>
              <a:rPr lang="en-US" sz="900" dirty="0">
                <a:solidFill>
                  <a:schemeClr val="bg1"/>
                </a:solidFill>
              </a:rPr>
              <a:t>9. Pristup javnosti fiskalnim informacijama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57593" y="4988074"/>
            <a:ext cx="3885889" cy="530915"/>
          </a:xfrm>
          <a:prstGeom prst="rect">
            <a:avLst/>
          </a:prstGeom>
          <a:solidFill>
            <a:srgbClr val="B34384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VII. Vanjski temeljit pregled i revizija:</a:t>
            </a:r>
          </a:p>
          <a:p>
            <a:r>
              <a:rPr lang="en-US" sz="825" dirty="0">
                <a:solidFill>
                  <a:schemeClr val="bg1"/>
                </a:solidFill>
              </a:rPr>
              <a:t>30. Vanjska revizija</a:t>
            </a:r>
          </a:p>
          <a:p>
            <a:r>
              <a:rPr lang="en-US" sz="825" dirty="0">
                <a:solidFill>
                  <a:schemeClr val="bg1"/>
                </a:solidFill>
              </a:rPr>
              <a:t>31. Temeljit pregled revizijskih izvještaja od strane zakonodavnih tijela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74366" y="4322608"/>
            <a:ext cx="3877502" cy="657872"/>
          </a:xfrm>
          <a:prstGeom prst="rect">
            <a:avLst/>
          </a:prstGeom>
          <a:solidFill>
            <a:srgbClr val="C2D840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VI. Računovodstvo i izvješćivanje:</a:t>
            </a:r>
          </a:p>
          <a:p>
            <a:r>
              <a:rPr lang="en-US" sz="825" dirty="0">
                <a:solidFill>
                  <a:schemeClr val="bg1"/>
                </a:solidFill>
              </a:rPr>
              <a:t>27. Integritet financijskih podataka</a:t>
            </a:r>
          </a:p>
          <a:p>
            <a:r>
              <a:rPr lang="en-US" sz="825" dirty="0">
                <a:solidFill>
                  <a:schemeClr val="bg1"/>
                </a:solidFill>
              </a:rPr>
              <a:t>27. Izvještaji o proračunu u toku tekuće godine</a:t>
            </a:r>
          </a:p>
          <a:p>
            <a:r>
              <a:rPr lang="en-US" sz="825" dirty="0">
                <a:solidFill>
                  <a:schemeClr val="bg1"/>
                </a:solidFill>
              </a:rPr>
              <a:t>28. Godišnji financijski izvještaji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74366" y="2743631"/>
            <a:ext cx="3877502" cy="1477328"/>
          </a:xfrm>
          <a:prstGeom prst="rect">
            <a:avLst/>
          </a:prstGeom>
          <a:solidFill>
            <a:srgbClr val="84C346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hr-HR" sz="1200" b="1" dirty="0" smtClean="0">
              <a:solidFill>
                <a:schemeClr val="bg1"/>
              </a:solidFill>
            </a:endParaRPr>
          </a:p>
          <a:p>
            <a:r>
              <a:rPr lang="en-US" sz="1200" b="1" dirty="0" smtClean="0">
                <a:solidFill>
                  <a:schemeClr val="bg1"/>
                </a:solidFill>
              </a:rPr>
              <a:t>V</a:t>
            </a:r>
            <a:r>
              <a:rPr lang="en-US" sz="1200" b="1" dirty="0">
                <a:solidFill>
                  <a:schemeClr val="bg1"/>
                </a:solidFill>
              </a:rPr>
              <a:t>. Predvidivost i kontrola izvršenja proračuna:</a:t>
            </a:r>
          </a:p>
          <a:p>
            <a:r>
              <a:rPr lang="en-US" sz="825" dirty="0">
                <a:solidFill>
                  <a:schemeClr val="bg1"/>
                </a:solidFill>
              </a:rPr>
              <a:t>19. Porezna uprava</a:t>
            </a:r>
          </a:p>
          <a:p>
            <a:r>
              <a:rPr lang="en-US" sz="825" dirty="0">
                <a:solidFill>
                  <a:schemeClr val="bg1"/>
                </a:solidFill>
              </a:rPr>
              <a:t>20. Računovodstvo za prihode</a:t>
            </a:r>
          </a:p>
          <a:p>
            <a:r>
              <a:rPr lang="en-US" sz="825" dirty="0">
                <a:solidFill>
                  <a:schemeClr val="bg1"/>
                </a:solidFill>
              </a:rPr>
              <a:t>21. Predvidivost raspodjele sredstava u toku tekuće godine</a:t>
            </a:r>
          </a:p>
          <a:p>
            <a:r>
              <a:rPr lang="en-US" sz="825" dirty="0">
                <a:solidFill>
                  <a:schemeClr val="bg1"/>
                </a:solidFill>
              </a:rPr>
              <a:t>22. Nepodmirene obveze s naslova rashoda</a:t>
            </a:r>
          </a:p>
          <a:p>
            <a:r>
              <a:rPr lang="en-US" sz="825" dirty="0">
                <a:solidFill>
                  <a:schemeClr val="bg1"/>
                </a:solidFill>
              </a:rPr>
              <a:t>23. Kontrole obračuna plaća</a:t>
            </a:r>
          </a:p>
          <a:p>
            <a:r>
              <a:rPr lang="en-US" sz="825" dirty="0">
                <a:solidFill>
                  <a:schemeClr val="bg1"/>
                </a:solidFill>
              </a:rPr>
              <a:t>24. Upravljanje nabavom</a:t>
            </a:r>
          </a:p>
          <a:p>
            <a:r>
              <a:rPr lang="en-US" sz="825" dirty="0">
                <a:solidFill>
                  <a:schemeClr val="bg1"/>
                </a:solidFill>
              </a:rPr>
              <a:t>25. Unutarnja kontrola rashoda koji se ne odnosi na plaće</a:t>
            </a:r>
          </a:p>
          <a:p>
            <a:r>
              <a:rPr lang="en-US" sz="825" dirty="0">
                <a:solidFill>
                  <a:schemeClr val="bg1"/>
                </a:solidFill>
              </a:rPr>
              <a:t>26. Unutarnja revizija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65979" y="1800378"/>
            <a:ext cx="3877503" cy="911788"/>
          </a:xfrm>
          <a:prstGeom prst="rect">
            <a:avLst/>
          </a:prstGeom>
          <a:solidFill>
            <a:srgbClr val="F16423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IV. Fiskalna strategija i planiranje proračuna na temelju politika:</a:t>
            </a:r>
          </a:p>
          <a:p>
            <a:r>
              <a:rPr lang="en-US" sz="825" dirty="0">
                <a:solidFill>
                  <a:schemeClr val="bg1"/>
                </a:solidFill>
              </a:rPr>
              <a:t>14. Makroekonomske i fiskalne projekcije</a:t>
            </a:r>
          </a:p>
          <a:p>
            <a:r>
              <a:rPr lang="en-US" sz="825" dirty="0">
                <a:solidFill>
                  <a:schemeClr val="bg1"/>
                </a:solidFill>
              </a:rPr>
              <a:t>15. Fiskalna strategija</a:t>
            </a:r>
          </a:p>
          <a:p>
            <a:r>
              <a:rPr lang="en-US" sz="825" dirty="0">
                <a:solidFill>
                  <a:schemeClr val="bg1"/>
                </a:solidFill>
              </a:rPr>
              <a:t>16. Srednjoročni izgledi planiranja rashoda u proračunu</a:t>
            </a:r>
          </a:p>
          <a:p>
            <a:r>
              <a:rPr lang="en-US" sz="825" dirty="0">
                <a:solidFill>
                  <a:schemeClr val="bg1"/>
                </a:solidFill>
              </a:rPr>
              <a:t>17. Postupak pripreme proračuna</a:t>
            </a:r>
          </a:p>
          <a:p>
            <a:r>
              <a:rPr lang="en-US" sz="825" dirty="0">
                <a:solidFill>
                  <a:schemeClr val="bg1"/>
                </a:solidFill>
              </a:rPr>
              <a:t>18. Temeljit pregled proračuna od strane zakonodavnih tijela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en-US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0868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Pokazatelji učinka</a:t>
            </a:r>
            <a:r>
              <a:t/>
            </a:r>
            <a:br/>
            <a:r>
              <a:rPr lang="en-US" sz="2200" dirty="0">
                <a:solidFill>
                  <a:schemeClr val="accent4"/>
                </a:solidFill>
              </a:rPr>
              <a:t>17/31 sadržava posebne zahtjeve u pogledu transparentnosti informacija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1922" y="1804450"/>
            <a:ext cx="3656362" cy="715581"/>
          </a:xfrm>
          <a:prstGeom prst="rect">
            <a:avLst/>
          </a:prstGeom>
          <a:solidFill>
            <a:srgbClr val="569AB3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bg1"/>
                </a:solidFill>
              </a:rPr>
              <a:t>I. Pouzdanost proračuna:</a:t>
            </a:r>
          </a:p>
          <a:p>
            <a:r>
              <a:rPr lang="en-US" sz="900" dirty="0">
                <a:solidFill>
                  <a:schemeClr val="bg1"/>
                </a:solidFill>
              </a:rPr>
              <a:t>1.  Ukupno ostvarenje rashoda</a:t>
            </a:r>
          </a:p>
          <a:p>
            <a:r>
              <a:rPr lang="en-US" sz="900" dirty="0">
                <a:solidFill>
                  <a:schemeClr val="bg1"/>
                </a:solidFill>
              </a:rPr>
              <a:t>2. Ostvarenje sastava rashoda </a:t>
            </a:r>
          </a:p>
          <a:p>
            <a:r>
              <a:rPr lang="en-US" sz="900" dirty="0">
                <a:solidFill>
                  <a:schemeClr val="bg1"/>
                </a:solidFill>
              </a:rPr>
              <a:t>3. Ostvarenje prihoda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1922" y="4439016"/>
            <a:ext cx="3656362" cy="854080"/>
          </a:xfrm>
          <a:prstGeom prst="rect">
            <a:avLst/>
          </a:prstGeom>
          <a:solidFill>
            <a:srgbClr val="FAB416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bg1"/>
                </a:solidFill>
              </a:rPr>
              <a:t>III. Upravljanje imovinom i obvezama:</a:t>
            </a:r>
            <a:endParaRPr lang="hr-HR" sz="1200" b="1" dirty="0">
              <a:solidFill>
                <a:schemeClr val="bg1"/>
              </a:solidFill>
            </a:endParaRPr>
          </a:p>
          <a:p>
            <a:r>
              <a:rPr lang="en-US" sz="900" dirty="0">
                <a:solidFill>
                  <a:schemeClr val="accent4"/>
                </a:solidFill>
              </a:rPr>
              <a:t>10. Izvješćivanje o fiskalnom riziku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11. Upravljanjem javnim ulaganjem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12. Upravljanjem javnom imovinom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13. Upravljanje dugovanjima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1922" y="3219791"/>
            <a:ext cx="3656362" cy="1131079"/>
          </a:xfrm>
          <a:prstGeom prst="rect">
            <a:avLst/>
          </a:prstGeom>
          <a:solidFill>
            <a:srgbClr val="28C0DA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accent4"/>
                </a:solidFill>
              </a:rPr>
              <a:t>II. Transparentnost javnih financija: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4. Proračunska klasifikacija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5. Dokumenti o proračunu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6. Poslovanje središnje države izvan financijskih izvještaja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7. Prijenosi na niže razine vlasti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8. Informacije o učinku u pogledu pružanja usluga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9. Pristup javnosti fiskalnim informacijama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65979" y="4756846"/>
            <a:ext cx="3885889" cy="530915"/>
          </a:xfrm>
          <a:prstGeom prst="rect">
            <a:avLst/>
          </a:prstGeom>
          <a:solidFill>
            <a:srgbClr val="B34384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VII. Vanjski temeljit pregled i revizija:</a:t>
            </a:r>
          </a:p>
          <a:p>
            <a:r>
              <a:rPr lang="en-US" sz="825" dirty="0">
                <a:solidFill>
                  <a:schemeClr val="bg1"/>
                </a:solidFill>
              </a:rPr>
              <a:t>30. Vanjska revizija</a:t>
            </a:r>
          </a:p>
          <a:p>
            <a:r>
              <a:rPr lang="en-US" sz="825" dirty="0">
                <a:solidFill>
                  <a:srgbClr val="FFFF00"/>
                </a:solidFill>
              </a:rPr>
              <a:t>31. Temeljit pregled revizorskih izvještaja od strane zakonodavnih tijela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74366" y="4074624"/>
            <a:ext cx="3877502" cy="657872"/>
          </a:xfrm>
          <a:prstGeom prst="rect">
            <a:avLst/>
          </a:prstGeom>
          <a:solidFill>
            <a:srgbClr val="C2D840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VI. Računovodstvo i izvješćivanje:</a:t>
            </a:r>
          </a:p>
          <a:p>
            <a:r>
              <a:rPr lang="en-US" sz="825" dirty="0">
                <a:solidFill>
                  <a:schemeClr val="bg1"/>
                </a:solidFill>
              </a:rPr>
              <a:t>27. Integritet financijskih podataka</a:t>
            </a:r>
          </a:p>
          <a:p>
            <a:r>
              <a:rPr lang="en-US" sz="825" dirty="0">
                <a:solidFill>
                  <a:schemeClr val="bg1"/>
                </a:solidFill>
              </a:rPr>
              <a:t>27. Izvještaji o proračunu u toku tekuće godine</a:t>
            </a:r>
          </a:p>
          <a:p>
            <a:r>
              <a:rPr lang="en-US" sz="825" dirty="0">
                <a:solidFill>
                  <a:srgbClr val="7030A0"/>
                </a:solidFill>
              </a:rPr>
              <a:t>28. Godišnji financijski izvještaji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74366" y="2743631"/>
            <a:ext cx="3877502" cy="1292662"/>
          </a:xfrm>
          <a:prstGeom prst="rect">
            <a:avLst/>
          </a:prstGeom>
          <a:solidFill>
            <a:srgbClr val="84C346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V. Predvidivost i kontrola izvršenja proračuna:</a:t>
            </a:r>
          </a:p>
          <a:p>
            <a:r>
              <a:rPr lang="en-US" sz="825" dirty="0">
                <a:solidFill>
                  <a:srgbClr val="7030A0"/>
                </a:solidFill>
              </a:rPr>
              <a:t>19. Porezna uprava</a:t>
            </a:r>
          </a:p>
          <a:p>
            <a:r>
              <a:rPr lang="en-US" sz="825" dirty="0">
                <a:solidFill>
                  <a:schemeClr val="bg1"/>
                </a:solidFill>
              </a:rPr>
              <a:t>20. Računovodstvo za prihode</a:t>
            </a:r>
          </a:p>
          <a:p>
            <a:r>
              <a:rPr lang="en-US" sz="825" dirty="0">
                <a:solidFill>
                  <a:schemeClr val="bg1"/>
                </a:solidFill>
              </a:rPr>
              <a:t>21. Predvidivost raspodjele sredstava u toku tekuće godine</a:t>
            </a:r>
          </a:p>
          <a:p>
            <a:r>
              <a:rPr lang="en-US" sz="825" dirty="0">
                <a:solidFill>
                  <a:schemeClr val="bg1"/>
                </a:solidFill>
              </a:rPr>
              <a:t>22. Nepodmirene obveze s naslova rashoda</a:t>
            </a:r>
          </a:p>
          <a:p>
            <a:r>
              <a:rPr lang="en-US" sz="825" dirty="0">
                <a:solidFill>
                  <a:schemeClr val="bg1"/>
                </a:solidFill>
              </a:rPr>
              <a:t>23. Kontrole obračuna plaća</a:t>
            </a:r>
          </a:p>
          <a:p>
            <a:r>
              <a:rPr lang="en-US" sz="825" dirty="0">
                <a:solidFill>
                  <a:srgbClr val="7030A0"/>
                </a:solidFill>
              </a:rPr>
              <a:t>24. Upravljanje nabavom</a:t>
            </a:r>
          </a:p>
          <a:p>
            <a:r>
              <a:rPr lang="en-US" sz="825" dirty="0">
                <a:solidFill>
                  <a:schemeClr val="bg1"/>
                </a:solidFill>
              </a:rPr>
              <a:t>25. Unutarnja kontrola rashoda koji se ne odnosi na plaće</a:t>
            </a:r>
          </a:p>
          <a:p>
            <a:r>
              <a:rPr lang="en-US" sz="825" dirty="0">
                <a:solidFill>
                  <a:schemeClr val="bg1"/>
                </a:solidFill>
              </a:rPr>
              <a:t>26. Unutarnja revizija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65979" y="1800378"/>
            <a:ext cx="3877503" cy="911788"/>
          </a:xfrm>
          <a:prstGeom prst="rect">
            <a:avLst/>
          </a:prstGeom>
          <a:solidFill>
            <a:srgbClr val="F16423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IV. Fiskalna strategija i planiranje proračuna na temelju politika:</a:t>
            </a:r>
          </a:p>
          <a:p>
            <a:r>
              <a:rPr lang="en-US" sz="825" dirty="0">
                <a:solidFill>
                  <a:srgbClr val="7030A0"/>
                </a:solidFill>
              </a:rPr>
              <a:t>14. Makroekonomske i fiskalne projekcije</a:t>
            </a:r>
          </a:p>
          <a:p>
            <a:r>
              <a:rPr lang="en-US" sz="825" dirty="0">
                <a:solidFill>
                  <a:srgbClr val="7030A0"/>
                </a:solidFill>
              </a:rPr>
              <a:t>15. Fiskalna strategija</a:t>
            </a:r>
          </a:p>
          <a:p>
            <a:r>
              <a:rPr lang="en-US" sz="825" dirty="0">
                <a:solidFill>
                  <a:schemeClr val="bg1"/>
                </a:solidFill>
              </a:rPr>
              <a:t>16. Srednjoročni izgledi planiranja rashoda</a:t>
            </a:r>
          </a:p>
          <a:p>
            <a:r>
              <a:rPr lang="en-US" sz="825" dirty="0">
                <a:solidFill>
                  <a:schemeClr val="bg1"/>
                </a:solidFill>
              </a:rPr>
              <a:t>17. Postupak pripreme proračuna</a:t>
            </a:r>
          </a:p>
          <a:p>
            <a:r>
              <a:rPr lang="en-US" sz="825" dirty="0">
                <a:solidFill>
                  <a:srgbClr val="7030A0"/>
                </a:solidFill>
              </a:rPr>
              <a:t>18. Temeljit pregled proračuna od strane zakonodavnih tijela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en-US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2709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FA 0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94371"/>
      </a:accent1>
      <a:accent2>
        <a:srgbClr val="6FAAB3"/>
      </a:accent2>
      <a:accent3>
        <a:srgbClr val="CDAD2C"/>
      </a:accent3>
      <a:accent4>
        <a:srgbClr val="D62927"/>
      </a:accent4>
      <a:accent5>
        <a:srgbClr val="85C446"/>
      </a:accent5>
      <a:accent6>
        <a:srgbClr val="F26424"/>
      </a:accent6>
      <a:hlink>
        <a:srgbClr val="00AAE7"/>
      </a:hlink>
      <a:folHlink>
        <a:srgbClr val="B4448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PEFA Pillars">
      <a:dk1>
        <a:srgbClr val="2A2A2A"/>
      </a:dk1>
      <a:lt1>
        <a:sysClr val="window" lastClr="FFFFFF"/>
      </a:lt1>
      <a:dk2>
        <a:srgbClr val="09213B"/>
      </a:dk2>
      <a:lt2>
        <a:srgbClr val="D5EDF4"/>
      </a:lt2>
      <a:accent1>
        <a:srgbClr val="569BB4"/>
      </a:accent1>
      <a:accent2>
        <a:srgbClr val="24C1DA"/>
      </a:accent2>
      <a:accent3>
        <a:srgbClr val="FBB516"/>
      </a:accent3>
      <a:accent4>
        <a:srgbClr val="F26424"/>
      </a:accent4>
      <a:accent5>
        <a:srgbClr val="85C446"/>
      </a:accent5>
      <a:accent6>
        <a:srgbClr val="C3D941"/>
      </a:accent6>
      <a:hlink>
        <a:srgbClr val="B44485"/>
      </a:hlink>
      <a:folHlink>
        <a:srgbClr val="40404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PEFA_PP_Template</Template>
  <TotalTime>3508</TotalTime>
  <Words>851</Words>
  <Application>Microsoft Office PowerPoint</Application>
  <PresentationFormat>On-screen Show (4:3)</PresentationFormat>
  <Paragraphs>174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Office Theme</vt:lpstr>
      <vt:lpstr>PEFA i fiskalna transparentnost</vt:lpstr>
      <vt:lpstr>Što je program PEFA?</vt:lpstr>
      <vt:lpstr>Program PEFA ukratko</vt:lpstr>
      <vt:lpstr>Koliko je ocjena PEFA-e pripremljeno?</vt:lpstr>
      <vt:lpstr>Ocjene PEFA-e po regiji</vt:lpstr>
      <vt:lpstr>PowerPoint Presentation</vt:lpstr>
      <vt:lpstr>PowerPoint Presentation</vt:lpstr>
      <vt:lpstr>Pokazatelji učinka</vt:lpstr>
      <vt:lpstr>Pokazatelji učinka 17/31 sadržava posebne zahtjeve u pogledu transparentnosti informacija</vt:lpstr>
      <vt:lpstr>PowerPoint Presentation</vt:lpstr>
    </vt:vector>
  </TitlesOfParts>
  <Company>Forum 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title of your presentation goes here. Two line max.</dc:title>
  <dc:creator>Urska Zrinski</dc:creator>
  <cp:lastModifiedBy>Assia</cp:lastModifiedBy>
  <cp:revision>276</cp:revision>
  <cp:lastPrinted>2016-05-25T18:20:00Z</cp:lastPrinted>
  <dcterms:created xsi:type="dcterms:W3CDTF">2016-03-02T20:21:07Z</dcterms:created>
  <dcterms:modified xsi:type="dcterms:W3CDTF">2016-06-24T12:45:09Z</dcterms:modified>
</cp:coreProperties>
</file>