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9" r:id="rId2"/>
  </p:sldMasterIdLst>
  <p:notesMasterIdLst>
    <p:notesMasterId r:id="rId13"/>
  </p:notesMasterIdLst>
  <p:handoutMasterIdLst>
    <p:handoutMasterId r:id="rId14"/>
  </p:handoutMasterIdLst>
  <p:sldIdLst>
    <p:sldId id="256" r:id="rId3"/>
    <p:sldId id="618" r:id="rId4"/>
    <p:sldId id="281" r:id="rId5"/>
    <p:sldId id="619" r:id="rId6"/>
    <p:sldId id="620" r:id="rId7"/>
    <p:sldId id="622" r:id="rId8"/>
    <p:sldId id="624" r:id="rId9"/>
    <p:sldId id="626" r:id="rId10"/>
    <p:sldId id="625" r:id="rId11"/>
    <p:sldId id="62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y Tiana Rame" initials="HTR" lastIdx="1" clrIdx="0">
    <p:extLst>
      <p:ext uri="{19B8F6BF-5375-455C-9EA6-DF929625EA0E}">
        <p15:presenceInfo xmlns:p15="http://schemas.microsoft.com/office/powerpoint/2012/main" userId="S-1-5-21-88094858-919529-1617787245-449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2E9"/>
    <a:srgbClr val="FAB416"/>
    <a:srgbClr val="28C0DA"/>
    <a:srgbClr val="F16423"/>
    <a:srgbClr val="84C346"/>
    <a:srgbClr val="C2D840"/>
    <a:srgbClr val="B34384"/>
    <a:srgbClr val="6FAAB3"/>
    <a:srgbClr val="569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989" autoAdjust="0"/>
  </p:normalViewPr>
  <p:slideViewPr>
    <p:cSldViewPr snapToGrid="0" snapToObjects="1">
      <p:cViewPr varScale="1">
        <p:scale>
          <a:sx n="75" d="100"/>
          <a:sy n="75" d="100"/>
        </p:scale>
        <p:origin x="139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7EB5CD-3B4F-4E0F-9EF2-C78A4B473FE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E8BD0E5-FEA3-457A-A494-5C5FB69C3550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ru-RU" dirty="0" smtClean="0">
              <a:solidFill>
                <a:srgbClr val="6CABBD"/>
              </a:solidFill>
            </a:rPr>
            <a:t>Совокупная бюджетная дисциплина</a:t>
          </a:r>
          <a:endParaRPr lang="en-US" dirty="0">
            <a:solidFill>
              <a:srgbClr val="6CABBD"/>
            </a:solidFill>
          </a:endParaRPr>
        </a:p>
      </dgm:t>
    </dgm:pt>
    <dgm:pt modelId="{EB98CE2E-6986-4081-9AF9-84AEA1BB533C}" type="parTrans" cxnId="{D11A552D-42B2-40A8-8B4A-F484B5C83E6E}">
      <dgm:prSet/>
      <dgm:spPr/>
      <dgm:t>
        <a:bodyPr/>
        <a:lstStyle/>
        <a:p>
          <a:endParaRPr lang="en-US"/>
        </a:p>
      </dgm:t>
    </dgm:pt>
    <dgm:pt modelId="{7E5A38B2-61BD-4DC6-A4A1-5BAF5C6750A7}" type="sibTrans" cxnId="{D11A552D-42B2-40A8-8B4A-F484B5C83E6E}">
      <dgm:prSet/>
      <dgm:spPr/>
      <dgm:t>
        <a:bodyPr/>
        <a:lstStyle/>
        <a:p>
          <a:endParaRPr lang="en-US"/>
        </a:p>
      </dgm:t>
    </dgm:pt>
    <dgm:pt modelId="{BBC1C9A9-94A2-4497-AEEA-69126C962488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ru-RU" dirty="0" smtClean="0">
              <a:solidFill>
                <a:srgbClr val="CCAE2B"/>
              </a:solidFill>
            </a:rPr>
            <a:t>Стратегическое распределение ресурсов</a:t>
          </a:r>
          <a:endParaRPr lang="en-US" dirty="0">
            <a:solidFill>
              <a:srgbClr val="CCAE2B"/>
            </a:solidFill>
          </a:endParaRPr>
        </a:p>
      </dgm:t>
    </dgm:pt>
    <dgm:pt modelId="{237993CA-9262-44A5-9848-CF0ACEEBAE98}" type="parTrans" cxnId="{1EE7E5B8-2B6F-44AE-98B4-01273A58BFD7}">
      <dgm:prSet/>
      <dgm:spPr/>
      <dgm:t>
        <a:bodyPr/>
        <a:lstStyle/>
        <a:p>
          <a:endParaRPr lang="en-US"/>
        </a:p>
      </dgm:t>
    </dgm:pt>
    <dgm:pt modelId="{E13C7917-000C-407E-98FF-82DA1B8B1C17}" type="sibTrans" cxnId="{1EE7E5B8-2B6F-44AE-98B4-01273A58BFD7}">
      <dgm:prSet/>
      <dgm:spPr/>
      <dgm:t>
        <a:bodyPr/>
        <a:lstStyle/>
        <a:p>
          <a:endParaRPr lang="en-US"/>
        </a:p>
      </dgm:t>
    </dgm:pt>
    <dgm:pt modelId="{B4CEE817-1B39-4891-B611-1803D4773B06}">
      <dgm:prSet phldrT="[Text]"/>
      <dgm:spPr>
        <a:noFill/>
        <a:ln>
          <a:noFill/>
        </a:ln>
      </dgm:spPr>
      <dgm:t>
        <a:bodyPr/>
        <a:lstStyle/>
        <a:p>
          <a:pPr algn="l"/>
          <a:r>
            <a:rPr lang="ru-RU" dirty="0" smtClean="0">
              <a:solidFill>
                <a:srgbClr val="D8251F"/>
              </a:solidFill>
            </a:rPr>
            <a:t>Эффективное предоставление услуг</a:t>
          </a:r>
          <a:endParaRPr lang="en-US" dirty="0">
            <a:solidFill>
              <a:srgbClr val="D8251F"/>
            </a:solidFill>
          </a:endParaRPr>
        </a:p>
      </dgm:t>
    </dgm:pt>
    <dgm:pt modelId="{B93E2F92-58F7-4030-972D-24AB9B9234E7}" type="parTrans" cxnId="{70552802-C994-484A-93A2-25AF7476E757}">
      <dgm:prSet/>
      <dgm:spPr/>
      <dgm:t>
        <a:bodyPr/>
        <a:lstStyle/>
        <a:p>
          <a:endParaRPr lang="en-US"/>
        </a:p>
      </dgm:t>
    </dgm:pt>
    <dgm:pt modelId="{C9F244DB-4DDA-4C6F-A853-7514907010E3}" type="sibTrans" cxnId="{70552802-C994-484A-93A2-25AF7476E757}">
      <dgm:prSet/>
      <dgm:spPr/>
      <dgm:t>
        <a:bodyPr/>
        <a:lstStyle/>
        <a:p>
          <a:endParaRPr lang="en-US"/>
        </a:p>
      </dgm:t>
    </dgm:pt>
    <dgm:pt modelId="{47A4ABDF-A649-46AB-969C-56CA85833314}" type="pres">
      <dgm:prSet presAssocID="{EF7EB5CD-3B4F-4E0F-9EF2-C78A4B473FE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9AFB3A-FCE0-489E-8A38-3D084F51E499}" type="pres">
      <dgm:prSet presAssocID="{9E8BD0E5-FEA3-457A-A494-5C5FB69C3550}" presName="composite" presStyleCnt="0"/>
      <dgm:spPr/>
    </dgm:pt>
    <dgm:pt modelId="{5FB2D28D-7409-4DFB-A605-D273650D04DF}" type="pres">
      <dgm:prSet presAssocID="{9E8BD0E5-FEA3-457A-A494-5C5FB69C3550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2000" r="-12000"/>
          </a:stretch>
        </a:blipFill>
      </dgm:spPr>
    </dgm:pt>
    <dgm:pt modelId="{37FB5283-3BDA-4A9C-B20E-26A83907BC6E}" type="pres">
      <dgm:prSet presAssocID="{9E8BD0E5-FEA3-457A-A494-5C5FB69C3550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D34E86-2B7D-4F72-8FA6-CDC52D2C8014}" type="pres">
      <dgm:prSet presAssocID="{7E5A38B2-61BD-4DC6-A4A1-5BAF5C6750A7}" presName="spacing" presStyleCnt="0"/>
      <dgm:spPr/>
    </dgm:pt>
    <dgm:pt modelId="{5F633E88-C092-4846-AFB8-36688009ACBE}" type="pres">
      <dgm:prSet presAssocID="{BBC1C9A9-94A2-4497-AEEA-69126C962488}" presName="composite" presStyleCnt="0"/>
      <dgm:spPr/>
    </dgm:pt>
    <dgm:pt modelId="{0D510F75-5621-40BF-A81A-9E734845C2D4}" type="pres">
      <dgm:prSet presAssocID="{BBC1C9A9-94A2-4497-AEEA-69126C962488}" presName="imgShp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52B31C2A-F6B4-44F4-8B7E-F1D0C2AB5710}" type="pres">
      <dgm:prSet presAssocID="{BBC1C9A9-94A2-4497-AEEA-69126C96248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4DD9B-5D54-4BBD-A9AF-B1EFEECAB7E1}" type="pres">
      <dgm:prSet presAssocID="{E13C7917-000C-407E-98FF-82DA1B8B1C17}" presName="spacing" presStyleCnt="0"/>
      <dgm:spPr/>
    </dgm:pt>
    <dgm:pt modelId="{8EF7142F-C6DE-4ECF-A1A0-CF44584E5F4B}" type="pres">
      <dgm:prSet presAssocID="{B4CEE817-1B39-4891-B611-1803D4773B06}" presName="composite" presStyleCnt="0"/>
      <dgm:spPr/>
    </dgm:pt>
    <dgm:pt modelId="{934C4A6A-AF12-471F-8623-E52EBB7D50B4}" type="pres">
      <dgm:prSet presAssocID="{B4CEE817-1B39-4891-B611-1803D4773B06}" presName="imgShp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AB0891CC-181E-4898-92DE-5F56B347CB10}" type="pres">
      <dgm:prSet presAssocID="{B4CEE817-1B39-4891-B611-1803D4773B06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9250BB-1E0B-41ED-B941-8D7AAD3B6DA7}" type="presOf" srcId="{9E8BD0E5-FEA3-457A-A494-5C5FB69C3550}" destId="{37FB5283-3BDA-4A9C-B20E-26A83907BC6E}" srcOrd="0" destOrd="0" presId="urn:microsoft.com/office/officeart/2005/8/layout/vList3"/>
    <dgm:cxn modelId="{70552802-C994-484A-93A2-25AF7476E757}" srcId="{EF7EB5CD-3B4F-4E0F-9EF2-C78A4B473FEC}" destId="{B4CEE817-1B39-4891-B611-1803D4773B06}" srcOrd="2" destOrd="0" parTransId="{B93E2F92-58F7-4030-972D-24AB9B9234E7}" sibTransId="{C9F244DB-4DDA-4C6F-A853-7514907010E3}"/>
    <dgm:cxn modelId="{66CE4999-E832-4C4D-A38B-DE7F076648EA}" type="presOf" srcId="{EF7EB5CD-3B4F-4E0F-9EF2-C78A4B473FEC}" destId="{47A4ABDF-A649-46AB-969C-56CA85833314}" srcOrd="0" destOrd="0" presId="urn:microsoft.com/office/officeart/2005/8/layout/vList3"/>
    <dgm:cxn modelId="{E6430D43-572C-4D6F-92D7-56CF7F92FC7B}" type="presOf" srcId="{BBC1C9A9-94A2-4497-AEEA-69126C962488}" destId="{52B31C2A-F6B4-44F4-8B7E-F1D0C2AB5710}" srcOrd="0" destOrd="0" presId="urn:microsoft.com/office/officeart/2005/8/layout/vList3"/>
    <dgm:cxn modelId="{1EE7E5B8-2B6F-44AE-98B4-01273A58BFD7}" srcId="{EF7EB5CD-3B4F-4E0F-9EF2-C78A4B473FEC}" destId="{BBC1C9A9-94A2-4497-AEEA-69126C962488}" srcOrd="1" destOrd="0" parTransId="{237993CA-9262-44A5-9848-CF0ACEEBAE98}" sibTransId="{E13C7917-000C-407E-98FF-82DA1B8B1C17}"/>
    <dgm:cxn modelId="{D11A552D-42B2-40A8-8B4A-F484B5C83E6E}" srcId="{EF7EB5CD-3B4F-4E0F-9EF2-C78A4B473FEC}" destId="{9E8BD0E5-FEA3-457A-A494-5C5FB69C3550}" srcOrd="0" destOrd="0" parTransId="{EB98CE2E-6986-4081-9AF9-84AEA1BB533C}" sibTransId="{7E5A38B2-61BD-4DC6-A4A1-5BAF5C6750A7}"/>
    <dgm:cxn modelId="{FB7C055D-BAEE-48E6-85FF-CEE414FB6C62}" type="presOf" srcId="{B4CEE817-1B39-4891-B611-1803D4773B06}" destId="{AB0891CC-181E-4898-92DE-5F56B347CB10}" srcOrd="0" destOrd="0" presId="urn:microsoft.com/office/officeart/2005/8/layout/vList3"/>
    <dgm:cxn modelId="{254CEE9D-0107-49D4-92A5-D1F83A39FD28}" type="presParOf" srcId="{47A4ABDF-A649-46AB-969C-56CA85833314}" destId="{A89AFB3A-FCE0-489E-8A38-3D084F51E499}" srcOrd="0" destOrd="0" presId="urn:microsoft.com/office/officeart/2005/8/layout/vList3"/>
    <dgm:cxn modelId="{2727F917-0517-4B04-8FF5-988700E87F4B}" type="presParOf" srcId="{A89AFB3A-FCE0-489E-8A38-3D084F51E499}" destId="{5FB2D28D-7409-4DFB-A605-D273650D04DF}" srcOrd="0" destOrd="0" presId="urn:microsoft.com/office/officeart/2005/8/layout/vList3"/>
    <dgm:cxn modelId="{0D159D9B-6248-46FE-8FCA-89CDD4E245D2}" type="presParOf" srcId="{A89AFB3A-FCE0-489E-8A38-3D084F51E499}" destId="{37FB5283-3BDA-4A9C-B20E-26A83907BC6E}" srcOrd="1" destOrd="0" presId="urn:microsoft.com/office/officeart/2005/8/layout/vList3"/>
    <dgm:cxn modelId="{45D88962-EDD9-4984-B2D8-FC1620C73E0C}" type="presParOf" srcId="{47A4ABDF-A649-46AB-969C-56CA85833314}" destId="{C7D34E86-2B7D-4F72-8FA6-CDC52D2C8014}" srcOrd="1" destOrd="0" presId="urn:microsoft.com/office/officeart/2005/8/layout/vList3"/>
    <dgm:cxn modelId="{A16E8BCD-EB01-4915-89AF-95C29C3F8CC0}" type="presParOf" srcId="{47A4ABDF-A649-46AB-969C-56CA85833314}" destId="{5F633E88-C092-4846-AFB8-36688009ACBE}" srcOrd="2" destOrd="0" presId="urn:microsoft.com/office/officeart/2005/8/layout/vList3"/>
    <dgm:cxn modelId="{129BAAFE-998C-449A-8A84-0A5231DCC3CE}" type="presParOf" srcId="{5F633E88-C092-4846-AFB8-36688009ACBE}" destId="{0D510F75-5621-40BF-A81A-9E734845C2D4}" srcOrd="0" destOrd="0" presId="urn:microsoft.com/office/officeart/2005/8/layout/vList3"/>
    <dgm:cxn modelId="{687BDC00-1FCF-45A8-9B0A-36C33E4B8481}" type="presParOf" srcId="{5F633E88-C092-4846-AFB8-36688009ACBE}" destId="{52B31C2A-F6B4-44F4-8B7E-F1D0C2AB5710}" srcOrd="1" destOrd="0" presId="urn:microsoft.com/office/officeart/2005/8/layout/vList3"/>
    <dgm:cxn modelId="{AD39E4B7-09B8-4722-B9F8-1DC52326B758}" type="presParOf" srcId="{47A4ABDF-A649-46AB-969C-56CA85833314}" destId="{1FE4DD9B-5D54-4BBD-A9AF-B1EFEECAB7E1}" srcOrd="3" destOrd="0" presId="urn:microsoft.com/office/officeart/2005/8/layout/vList3"/>
    <dgm:cxn modelId="{D3A3165C-3A2C-4DBA-BFEF-9F73A551C7D7}" type="presParOf" srcId="{47A4ABDF-A649-46AB-969C-56CA85833314}" destId="{8EF7142F-C6DE-4ECF-A1A0-CF44584E5F4B}" srcOrd="4" destOrd="0" presId="urn:microsoft.com/office/officeart/2005/8/layout/vList3"/>
    <dgm:cxn modelId="{309FD1CF-169E-4CC5-90C1-3A63E2FD0A59}" type="presParOf" srcId="{8EF7142F-C6DE-4ECF-A1A0-CF44584E5F4B}" destId="{934C4A6A-AF12-471F-8623-E52EBB7D50B4}" srcOrd="0" destOrd="0" presId="urn:microsoft.com/office/officeart/2005/8/layout/vList3"/>
    <dgm:cxn modelId="{94A68089-54FD-4E4F-9DA8-B88F70D8A6FA}" type="presParOf" srcId="{8EF7142F-C6DE-4ECF-A1A0-CF44584E5F4B}" destId="{AB0891CC-181E-4898-92DE-5F56B347CB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2D35-F097-084F-9CB3-48FED435208E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D2A4D-1B1A-9949-94CC-A696BB34E9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9683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5EB31-CDC4-7843-888C-905E26737E28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D4267-ED3C-AE47-84A1-A0A9689FEF5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4959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47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A894A-15B3-4D09-9F96-4E8EC03DB18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9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970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96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08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3041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624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74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D4267-ED3C-AE47-84A1-A0A9689FEF5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5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96399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685800" y="1337985"/>
            <a:ext cx="1814651" cy="720646"/>
          </a:xfrm>
          <a:prstGeom prst="rect">
            <a:avLst/>
          </a:prstGeom>
        </p:spPr>
      </p:pic>
      <p:grpSp>
        <p:nvGrpSpPr>
          <p:cNvPr id="12" name="Group 11"/>
          <p:cNvGrpSpPr/>
          <p:nvPr userDrawn="1"/>
        </p:nvGrpSpPr>
        <p:grpSpPr>
          <a:xfrm>
            <a:off x="0" y="6708774"/>
            <a:ext cx="9153144" cy="155986"/>
            <a:chOff x="685800" y="1828669"/>
            <a:chExt cx="9144000" cy="18288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685800" y="1828669"/>
              <a:ext cx="2423580" cy="18288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3109380" y="1828669"/>
              <a:ext cx="2240140" cy="182880"/>
            </a:xfrm>
            <a:prstGeom prst="rect">
              <a:avLst/>
            </a:prstGeom>
            <a:solidFill>
              <a:srgbClr val="6FAAB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345292" y="1828669"/>
              <a:ext cx="2249275" cy="18288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589660" y="1828669"/>
              <a:ext cx="2240140" cy="17949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685800" y="6373901"/>
            <a:ext cx="7772400" cy="235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400" i="1" kern="1200" baseline="30000" dirty="0" smtClean="0">
                <a:solidFill>
                  <a:srgbClr val="294371"/>
                </a:solidFill>
                <a:latin typeface="+mn-lt"/>
                <a:ea typeface="+mn-ea"/>
                <a:cs typeface="+mn-cs"/>
              </a:rPr>
              <a:t>Improving public financial management. Supporting sustainable development.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5019675"/>
            <a:ext cx="4829175" cy="773944"/>
          </a:xfrm>
        </p:spPr>
        <p:txBody>
          <a:bodyPr>
            <a:normAutofit/>
          </a:bodyPr>
          <a:lstStyle>
            <a:lvl1pPr>
              <a:buFontTx/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Insert Presenter’s name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365126" y="1882611"/>
            <a:ext cx="8321674" cy="723157"/>
          </a:xfrm>
        </p:spPr>
        <p:txBody>
          <a:bodyPr lIns="0" tIns="0" rIns="0" bIns="0" anchor="t" anchorCtr="0">
            <a:noAutofit/>
          </a:bodyPr>
          <a:lstStyle>
            <a:lvl1pPr algn="ctr">
              <a:defRPr sz="3000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 smtClean="0"/>
              <a:t>Name of pillar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4" hasCustomPrompt="1"/>
          </p:nvPr>
        </p:nvSpPr>
        <p:spPr>
          <a:xfrm>
            <a:off x="365125" y="1547682"/>
            <a:ext cx="8321673" cy="317476"/>
          </a:xfrm>
        </p:spPr>
        <p:txBody>
          <a:bodyPr lIns="0" tIns="0" rIns="0" bIns="0" anchor="b" anchorCtr="0">
            <a:noAutofit/>
          </a:bodyPr>
          <a:lstStyle>
            <a:lvl1pPr marL="0" indent="0" algn="ctr">
              <a:buNone/>
              <a:defRPr sz="1600" cap="all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Pillar #</a:t>
            </a:r>
            <a:endParaRPr lang="en-US" dirty="0"/>
          </a:p>
        </p:txBody>
      </p:sp>
      <p:sp>
        <p:nvSpPr>
          <p:cNvPr id="7" name="Content Placeholder 19"/>
          <p:cNvSpPr>
            <a:spLocks noGrp="1"/>
          </p:cNvSpPr>
          <p:nvPr>
            <p:ph sz="quarter" idx="15" hasCustomPrompt="1"/>
          </p:nvPr>
        </p:nvSpPr>
        <p:spPr>
          <a:xfrm>
            <a:off x="365124" y="3016016"/>
            <a:ext cx="8321675" cy="3184692"/>
          </a:xfrm>
        </p:spPr>
        <p:txBody>
          <a:bodyPr lIns="0" tIns="0" rIns="0" bIns="0" anchor="ctr" anchorCtr="0">
            <a:normAutofit/>
          </a:bodyPr>
          <a:lstStyle>
            <a:lvl1pPr marL="0" indent="0" algn="ctr">
              <a:lnSpc>
                <a:spcPct val="150000"/>
              </a:lnSpc>
              <a:buFontTx/>
              <a:buNone/>
              <a:defRPr sz="2400" i="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cs typeface="PT Sans"/>
              </a:defRPr>
            </a:lvl1pPr>
          </a:lstStyle>
          <a:p>
            <a:pPr lvl="0"/>
            <a:r>
              <a:rPr lang="en-US" dirty="0" smtClean="0"/>
              <a:t>Insert description of pillar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4038139" y="406792"/>
            <a:ext cx="1081088" cy="108108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</a:lstStyle>
          <a:p>
            <a:endParaRPr lang="en-US" dirty="0"/>
          </a:p>
        </p:txBody>
      </p:sp>
      <p:pic>
        <p:nvPicPr>
          <p:cNvPr id="19" name="Picture 18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0" name="Straight Connector 19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1" name="SmartArt Placeholder 30"/>
          <p:cNvSpPr>
            <a:spLocks noGrp="1"/>
          </p:cNvSpPr>
          <p:nvPr>
            <p:ph type="dgm" sz="quarter" idx="17"/>
          </p:nvPr>
        </p:nvSpPr>
        <p:spPr>
          <a:xfrm>
            <a:off x="365124" y="2895599"/>
            <a:ext cx="8321675" cy="27430"/>
          </a:xfrm>
          <a:solidFill>
            <a:schemeClr val="accent1"/>
          </a:solidFill>
          <a:ln>
            <a:noFill/>
          </a:ln>
          <a:effectLst/>
        </p:spPr>
        <p:txBody>
          <a:bodyPr>
            <a:noAutofit/>
          </a:bodyPr>
          <a:lstStyle>
            <a:lvl1pPr marL="0" indent="0">
              <a:buNone/>
              <a:defRPr sz="800">
                <a:ln>
                  <a:noFill/>
                </a:ln>
                <a:noFill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9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9" name="Straight Connector 18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ext 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1" hasCustomPrompt="1"/>
          </p:nvPr>
        </p:nvSpPr>
        <p:spPr>
          <a:xfrm>
            <a:off x="1169988" y="1884363"/>
            <a:ext cx="7262812" cy="3582987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dirty="0" smtClean="0"/>
              <a:t>Insert a single idea or quote. This should be related to a speaking point. This should be used as a fun, simple alternative to bullet lists.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169988" y="1655763"/>
            <a:ext cx="2743200" cy="152400"/>
            <a:chOff x="0" y="0"/>
            <a:chExt cx="11531600" cy="152400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2" name="Picture 21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304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p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19" name="Rectangle 18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5" name="Straight Connector 24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0" y="0"/>
            <a:ext cx="9153144" cy="152400"/>
            <a:chOff x="0" y="0"/>
            <a:chExt cx="11531600" cy="152400"/>
          </a:xfrm>
        </p:grpSpPr>
        <p:sp>
          <p:nvSpPr>
            <p:cNvPr id="22" name="Rectangle 21"/>
            <p:cNvSpPr/>
            <p:nvPr userDrawn="1"/>
          </p:nvSpPr>
          <p:spPr>
            <a:xfrm>
              <a:off x="0" y="0"/>
              <a:ext cx="2882900" cy="152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882900" y="0"/>
              <a:ext cx="2882900" cy="152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 userDrawn="1"/>
          </p:nvSpPr>
          <p:spPr>
            <a:xfrm>
              <a:off x="5765800" y="0"/>
              <a:ext cx="2882900" cy="152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8648700" y="0"/>
              <a:ext cx="2882900" cy="1524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7" name="Picture 26" descr="PEFA-Logo-RGB.jpg"/>
          <p:cNvPicPr>
            <a:picLocks noChangeAspect="1"/>
          </p:cNvPicPr>
          <p:nvPr userDrawn="1"/>
        </p:nvPicPr>
        <p:blipFill>
          <a:blip r:embed="rId3"/>
          <a:srcRect l="17943" t="32207" r="16670" b="33170"/>
          <a:stretch>
            <a:fillRect/>
          </a:stretch>
        </p:blipFill>
        <p:spPr>
          <a:xfrm>
            <a:off x="7509241" y="6384336"/>
            <a:ext cx="709907" cy="281923"/>
          </a:xfrm>
          <a:prstGeom prst="rect">
            <a:avLst/>
          </a:prstGeom>
        </p:spPr>
      </p:pic>
      <p:cxnSp>
        <p:nvCxnSpPr>
          <p:cNvPr id="28" name="Straight Connector 27"/>
          <p:cNvCxnSpPr/>
          <p:nvPr userDrawn="1"/>
        </p:nvCxnSpPr>
        <p:spPr>
          <a:xfrm rot="5400000">
            <a:off x="8215257" y="6541960"/>
            <a:ext cx="227058" cy="1588"/>
          </a:xfrm>
          <a:prstGeom prst="line">
            <a:avLst/>
          </a:prstGeom>
          <a:ln w="6350">
            <a:solidFill>
              <a:schemeClr val="tx1">
                <a:lumMod val="60000"/>
                <a:lumOff val="4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la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ap_3%K.eps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Picture 6" descr="Color_Icons_Pillar 1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555" y="1829842"/>
            <a:ext cx="1366520" cy="13665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110" y="1829842"/>
            <a:ext cx="1366520" cy="13665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5822" y="1829842"/>
            <a:ext cx="1366520" cy="136652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30" y="4094719"/>
            <a:ext cx="1366520" cy="136652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585" y="4094719"/>
            <a:ext cx="1366520" cy="136652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740" y="4094719"/>
            <a:ext cx="1366520" cy="136652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896" y="4094719"/>
            <a:ext cx="1366520" cy="1366520"/>
          </a:xfrm>
          <a:prstGeom prst="rect">
            <a:avLst/>
          </a:prstGeom>
        </p:spPr>
      </p:pic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4B52A89A-C1B0-2442-8250-577B108BB3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73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70" r:id="rId5"/>
    <p:sldLayoutId id="2147483655" r:id="rId6"/>
    <p:sldLayoutId id="2147483652" r:id="rId7"/>
    <p:sldLayoutId id="2147483653" r:id="rId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600"/>
        </a:spcAft>
        <a:buClr>
          <a:schemeClr val="accent4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4"/>
        </a:buClr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_3%K.eps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7" r="12511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9437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rgbClr val="D62927"/>
              </a:buClr>
              <a:buSzTx/>
              <a:buFont typeface="Arial"/>
              <a:buChar char="»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8786" y="6356350"/>
            <a:ext cx="358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4E3A7-135D-0C4C-A9A7-E9F09DD633C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marL="0" marR="0" indent="0" algn="l" defTabSz="457200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–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rgbClr val="D62927"/>
        </a:buClr>
        <a:buSzTx/>
        <a:buFont typeface="Arial"/>
        <a:buChar char="»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png"/><Relationship Id="rId7" Type="http://schemas.openxmlformats.org/officeDocument/2006/relationships/image" Target="../media/image15.gi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9279"/>
            <a:ext cx="7772400" cy="1470025"/>
          </a:xfrm>
        </p:spPr>
        <p:txBody>
          <a:bodyPr>
            <a:noAutofit/>
          </a:bodyPr>
          <a:lstStyle/>
          <a:p>
            <a:r>
              <a:rPr lang="ru-RU" sz="3200" dirty="0" smtClean="0"/>
              <a:t>PEFA (Система государственных расходов и финансовой подотчетности) и налогово-бюджетная прозрачность</a:t>
            </a:r>
            <a:endParaRPr lang="ru-RU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5530"/>
            <a:ext cx="7772400" cy="111763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/>
              <a:t>ОЭСР ЦЕ ЮВЕ SBO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/>
              <a:t>Любляна, Словения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/>
              <a:t>8 июля, 2016 г.</a:t>
            </a:r>
            <a:endParaRPr lang="ru-RU" sz="1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751405"/>
            <a:ext cx="4829175" cy="77394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800" b="1" dirty="0" smtClean="0"/>
              <a:t>Льюис Хок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1800" b="1" dirty="0" smtClean="0"/>
              <a:t>Секретариат PEFA</a:t>
            </a: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2A89A-C1B0-2442-8250-577B108BB3A7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819678"/>
            <a:ext cx="7899020" cy="108057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26456B"/>
                </a:solidFill>
              </a:rPr>
              <a:t>ЖЕЛАТЕЛЬНЫЕ НАЛОГОВО-БЮДЖЕТНЫЕ И БЮДЖЕТНЫЕ РЕЗУЛЬТАТЫ</a:t>
            </a:r>
            <a:endParaRPr lang="ru-RU" dirty="0">
              <a:solidFill>
                <a:srgbClr val="26456B"/>
              </a:solidFill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629339"/>
              </p:ext>
            </p:extLst>
          </p:nvPr>
        </p:nvGraphicFramePr>
        <p:xfrm>
          <a:off x="32272" y="2456866"/>
          <a:ext cx="8654527" cy="389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0250"/>
            <a:ext cx="2467319" cy="14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81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725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/>
                </a:solidFill>
              </a:rPr>
              <a:t>Что такое программа PEFA?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28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PEFA: </a:t>
            </a:r>
          </a:p>
          <a:p>
            <a:pPr marL="400050" lvl="1" indent="0">
              <a:buNone/>
            </a:pPr>
            <a:r>
              <a:rPr lang="ru-RU" b="1" dirty="0" smtClean="0">
                <a:solidFill>
                  <a:schemeClr val="accent4"/>
                </a:solidFill>
              </a:rPr>
              <a:t>P</a:t>
            </a:r>
            <a:r>
              <a:rPr lang="ru-RU" dirty="0" smtClean="0"/>
              <a:t>ublic </a:t>
            </a:r>
            <a:r>
              <a:rPr lang="ru-RU" b="1" dirty="0" smtClean="0">
                <a:solidFill>
                  <a:schemeClr val="accent4"/>
                </a:solidFill>
              </a:rPr>
              <a:t>E</a:t>
            </a:r>
            <a:r>
              <a:rPr lang="ru-RU" dirty="0" smtClean="0"/>
              <a:t>xpenditure and </a:t>
            </a:r>
            <a:r>
              <a:rPr lang="ru-RU" b="1" dirty="0" smtClean="0">
                <a:solidFill>
                  <a:schemeClr val="accent4"/>
                </a:solidFill>
              </a:rPr>
              <a:t>F</a:t>
            </a:r>
            <a:r>
              <a:rPr lang="ru-RU" dirty="0" smtClean="0"/>
              <a:t>inancial </a:t>
            </a:r>
            <a:r>
              <a:rPr lang="ru-RU" b="1" dirty="0" smtClean="0">
                <a:solidFill>
                  <a:schemeClr val="accent4"/>
                </a:solidFill>
              </a:rPr>
              <a:t>A</a:t>
            </a:r>
            <a:r>
              <a:rPr lang="ru-RU" dirty="0" smtClean="0"/>
              <a:t>ccountability </a:t>
            </a:r>
            <a:r>
              <a:rPr lang="ru-RU" dirty="0"/>
              <a:t>(Система государственных расходов и финансовой </a:t>
            </a:r>
            <a:r>
              <a:rPr lang="ru-RU" dirty="0" smtClean="0"/>
              <a:t>подотчетности)</a:t>
            </a:r>
          </a:p>
          <a:p>
            <a:r>
              <a:rPr lang="ru-RU" dirty="0" smtClean="0"/>
              <a:t>Партнерство основано в 2001 г.</a:t>
            </a:r>
          </a:p>
          <a:p>
            <a:r>
              <a:rPr lang="ru-RU" dirty="0" smtClean="0"/>
              <a:t>Миссия: </a:t>
            </a:r>
          </a:p>
          <a:p>
            <a:pPr lvl="1"/>
            <a:r>
              <a:rPr lang="ru-RU" sz="2000" i="1" dirty="0" smtClean="0"/>
              <a:t>Усовершенствование </a:t>
            </a:r>
            <a:br>
              <a:rPr lang="ru-RU" sz="2000" i="1" dirty="0" smtClean="0"/>
            </a:br>
            <a:r>
              <a:rPr lang="ru-RU" sz="2000" i="1" dirty="0" smtClean="0"/>
              <a:t>государственного финансового </a:t>
            </a:r>
            <a:br>
              <a:rPr lang="ru-RU" sz="2000" i="1" dirty="0" smtClean="0"/>
            </a:br>
            <a:r>
              <a:rPr lang="ru-RU" sz="2000" i="1" dirty="0" smtClean="0"/>
              <a:t>менеджмента</a:t>
            </a:r>
          </a:p>
          <a:p>
            <a:pPr lvl="1"/>
            <a:r>
              <a:rPr lang="ru-RU" sz="2000" i="1" dirty="0" smtClean="0"/>
              <a:t>Поддержка устойчивого развития</a:t>
            </a:r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5755917" y="3239174"/>
            <a:ext cx="2916324" cy="2754306"/>
            <a:chOff x="2555776" y="2636912"/>
            <a:chExt cx="4032448" cy="3816424"/>
          </a:xfrm>
        </p:grpSpPr>
        <p:pic>
          <p:nvPicPr>
            <p:cNvPr id="14" name="Picture 10" descr="DFID Log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82902" y="5164037"/>
              <a:ext cx="857250" cy="857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3946" y="2756575"/>
              <a:ext cx="1317542" cy="919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3491874"/>
              <a:ext cx="1428858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2" descr="RF Logo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4437112"/>
              <a:ext cx="1046609" cy="602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7" descr="IMF Log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4088" y="3284984"/>
              <a:ext cx="792088" cy="78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6" descr="NMFA Logo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0072" y="4293096"/>
              <a:ext cx="1310146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8" descr="FDEA Logo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7824" y="5229200"/>
              <a:ext cx="1743075" cy="68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Donut 20"/>
            <p:cNvSpPr/>
            <p:nvPr/>
          </p:nvSpPr>
          <p:spPr>
            <a:xfrm>
              <a:off x="2555776" y="2636912"/>
              <a:ext cx="4032448" cy="3816424"/>
            </a:xfrm>
            <a:prstGeom prst="donut">
              <a:avLst>
                <a:gd name="adj" fmla="val 0"/>
              </a:avLst>
            </a:prstGeom>
            <a:solidFill>
              <a:srgbClr val="FF0000"/>
            </a:solidFill>
            <a:ln w="25400" cap="flat" cmpd="sng" algn="ctr">
              <a:solidFill>
                <a:srgbClr val="002A56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6858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350" kern="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8786" y="6368962"/>
            <a:ext cx="358013" cy="365125"/>
          </a:xfrm>
        </p:spPr>
        <p:txBody>
          <a:bodyPr/>
          <a:lstStyle/>
          <a:p>
            <a:fld id="{E3ABE9E1-0CBD-4481-9695-5798FC7CEE9B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/>
                </a:solidFill>
              </a:rPr>
              <a:t>PEFA в общих чертах</a:t>
            </a: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24137"/>
            <a:ext cx="8312727" cy="4846681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Стандартная методология с двумя компонентами</a:t>
            </a:r>
          </a:p>
          <a:p>
            <a:pPr lvl="1"/>
            <a:r>
              <a:rPr lang="ru-RU" sz="1600" dirty="0" smtClean="0"/>
              <a:t>Стандартный набор показателей высокого уровня для оценки эффективности УГФ</a:t>
            </a:r>
          </a:p>
          <a:p>
            <a:pPr lvl="1"/>
            <a:r>
              <a:rPr lang="ru-RU" sz="1600" dirty="0" smtClean="0"/>
              <a:t>Краткий, интегрированный отчет об исполнении сметы</a:t>
            </a:r>
          </a:p>
          <a:p>
            <a:r>
              <a:rPr lang="ru-RU" sz="1800" b="1" dirty="0" smtClean="0"/>
              <a:t>Цель:</a:t>
            </a:r>
          </a:p>
          <a:p>
            <a:pPr lvl="1"/>
            <a:r>
              <a:rPr lang="ru-RU" sz="1600" dirty="0" smtClean="0"/>
              <a:t>Предоставить тщательный, согласованный и основанный на доказательствах анализ эффективности УГФ в определенный момент времени</a:t>
            </a:r>
          </a:p>
          <a:p>
            <a:pPr lvl="1"/>
            <a:r>
              <a:rPr lang="ru-RU" sz="1600" dirty="0" smtClean="0"/>
              <a:t>Оценить как УГФ влияет на ключевые бюджетные результаты – фискальную дисциплину, эффективное распределение ресурсов, эффективное предоставление услуг</a:t>
            </a:r>
          </a:p>
          <a:p>
            <a:pPr lvl="1"/>
            <a:r>
              <a:rPr lang="ru-RU" sz="1600" dirty="0" smtClean="0"/>
              <a:t>Установить основу для разработки и внедрения усовершенствований в УГФ</a:t>
            </a:r>
            <a:endParaRPr lang="ru-RU" sz="1800" dirty="0" smtClean="0"/>
          </a:p>
          <a:p>
            <a:r>
              <a:rPr lang="ru-RU" sz="1800" b="1" dirty="0" smtClean="0"/>
              <a:t>PEFA не:</a:t>
            </a:r>
          </a:p>
          <a:p>
            <a:pPr lvl="1"/>
            <a:r>
              <a:rPr lang="ru-RU" sz="1600" dirty="0" smtClean="0"/>
              <a:t>Оценивает причины хорошей или плохой эффективности</a:t>
            </a:r>
          </a:p>
          <a:p>
            <a:pPr lvl="1"/>
            <a:r>
              <a:rPr lang="ru-RU" sz="1600" dirty="0" smtClean="0"/>
              <a:t>Оценивает государственные политики</a:t>
            </a:r>
            <a:endParaRPr lang="ru-R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ru-RU" smtClean="0"/>
              <a:t>3</a:t>
            </a:fld>
            <a:endParaRPr lang="ru-R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086" y="264058"/>
            <a:ext cx="1419706" cy="1164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4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245470"/>
            <a:ext cx="8515351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Сколько готовится оценок PEFA?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7638"/>
            <a:ext cx="7886700" cy="4072335"/>
          </a:xfrm>
        </p:spPr>
        <p:txBody>
          <a:bodyPr>
            <a:normAutofit/>
          </a:bodyPr>
          <a:lstStyle/>
          <a:p>
            <a:r>
              <a:rPr lang="ru-RU" dirty="0" smtClean="0"/>
              <a:t>Подготовлено 506 оценок в 149 странах </a:t>
            </a:r>
          </a:p>
          <a:p>
            <a:r>
              <a:rPr lang="ru-RU" sz="1350" dirty="0" smtClean="0"/>
              <a:t>(на 1 апреля 2016 года)</a:t>
            </a:r>
          </a:p>
          <a:p>
            <a:pPr lvl="1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770495"/>
              </p:ext>
            </p:extLst>
          </p:nvPr>
        </p:nvGraphicFramePr>
        <p:xfrm>
          <a:off x="610985" y="2618975"/>
          <a:ext cx="7980221" cy="3861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3297"/>
                <a:gridCol w="1842308"/>
                <a:gridCol w="1842308"/>
                <a:gridCol w="1842308"/>
              </a:tblGrid>
              <a:tr h="10958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26456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 оценки</a:t>
                      </a:r>
                      <a:endParaRPr lang="en-US" sz="2000" b="1" kern="1200" dirty="0">
                        <a:solidFill>
                          <a:srgbClr val="26456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6CABBD"/>
                          </a:solidFill>
                          <a:effectLst/>
                        </a:rPr>
                        <a:t>Базовые</a:t>
                      </a:r>
                      <a:r>
                        <a:rPr lang="ru-RU" sz="2000" b="1" baseline="0" dirty="0" smtClean="0">
                          <a:solidFill>
                            <a:srgbClr val="6CABBD"/>
                          </a:solidFill>
                          <a:effectLst/>
                        </a:rPr>
                        <a:t> оценки</a:t>
                      </a:r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CCAE2B"/>
                          </a:solidFill>
                          <a:effectLst/>
                        </a:rPr>
                        <a:t>Последовательные оценки</a:t>
                      </a:r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D8251F"/>
                          </a:solidFill>
                          <a:effectLst/>
                        </a:rPr>
                        <a:t>Итого</a:t>
                      </a:r>
                      <a:endParaRPr lang="en-US" sz="2000" b="1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000" b="1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50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Национальный уровень</a:t>
                      </a:r>
                      <a:endParaRPr lang="en-US" sz="2100" b="0" dirty="0" smtClean="0">
                        <a:solidFill>
                          <a:srgbClr val="26456B"/>
                        </a:solidFill>
                        <a:effectLst/>
                      </a:endParaRPr>
                    </a:p>
                    <a:p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146</a:t>
                      </a:r>
                      <a:endParaRPr lang="en-US" sz="2100" b="0" dirty="0" smtClean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166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D8251F"/>
                          </a:solidFill>
                          <a:effectLst/>
                        </a:rPr>
                        <a:t>312</a:t>
                      </a:r>
                      <a:endParaRPr lang="en-US" sz="2100" b="0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988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Региональный уровень</a:t>
                      </a:r>
                      <a:endParaRPr lang="en-US" sz="2100" b="0" dirty="0" smtClean="0">
                        <a:solidFill>
                          <a:srgbClr val="26456B"/>
                        </a:solidFill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165</a:t>
                      </a:r>
                      <a:endParaRPr lang="en-US" sz="2100" b="0" dirty="0" smtClean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29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D8251F"/>
                          </a:solidFill>
                          <a:effectLst/>
                        </a:rPr>
                        <a:t>194</a:t>
                      </a:r>
                      <a:endParaRPr lang="en-US" sz="2100" b="0" dirty="0" smtClean="0">
                        <a:solidFill>
                          <a:srgbClr val="D8251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8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100" b="0" dirty="0" smtClean="0">
                          <a:solidFill>
                            <a:srgbClr val="26456B"/>
                          </a:solidFill>
                          <a:effectLst/>
                        </a:rPr>
                        <a:t>Итого</a:t>
                      </a:r>
                      <a:endParaRPr lang="en-US" sz="2100" b="0" dirty="0" smtClean="0">
                        <a:solidFill>
                          <a:srgbClr val="26456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b="0" dirty="0" smtClean="0">
                          <a:solidFill>
                            <a:srgbClr val="6CABBD"/>
                          </a:solidFill>
                          <a:effectLst/>
                        </a:rPr>
                        <a:t>311</a:t>
                      </a:r>
                      <a:endParaRPr lang="en-US" sz="2100" b="0" dirty="0">
                        <a:solidFill>
                          <a:srgbClr val="6CABB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b="0" dirty="0" smtClean="0">
                          <a:solidFill>
                            <a:srgbClr val="CCAE2B"/>
                          </a:solidFill>
                          <a:effectLst/>
                        </a:rPr>
                        <a:t>195</a:t>
                      </a:r>
                      <a:endParaRPr lang="en-US" sz="2100" b="0" dirty="0" smtClean="0">
                        <a:solidFill>
                          <a:srgbClr val="CCAE2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b="0" dirty="0" smtClean="0">
                          <a:solidFill>
                            <a:srgbClr val="C00000"/>
                          </a:solidFill>
                          <a:effectLst/>
                        </a:rPr>
                        <a:t>506</a:t>
                      </a:r>
                      <a:endParaRPr lang="en-US" sz="2100" b="0" dirty="0"/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70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  <a:cs typeface="Times New Roman" pitchFamily="18" charset="0"/>
              </a:rPr>
              <a:t>Оценки PEFA по регионам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442" y="1417638"/>
            <a:ext cx="7871350" cy="4595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BE9E1-0CBD-4481-9695-5798FC7CEE9B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65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8786" y="6362656"/>
            <a:ext cx="358013" cy="365125"/>
          </a:xfrm>
        </p:spPr>
        <p:txBody>
          <a:bodyPr/>
          <a:lstStyle/>
          <a:p>
            <a:fld id="{4B52A89A-C1B0-2442-8250-577B108BB3A7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1244980" y="1239651"/>
            <a:ext cx="7262812" cy="358298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26456B"/>
                </a:solidFill>
              </a:rPr>
              <a:t>ОСНОВЫ PEFA 2016</a:t>
            </a:r>
            <a:endParaRPr lang="ru-RU" dirty="0">
              <a:solidFill>
                <a:srgbClr val="26456B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895" y="1906556"/>
            <a:ext cx="2467319" cy="14289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553899"/>
              </p:ext>
            </p:extLst>
          </p:nvPr>
        </p:nvGraphicFramePr>
        <p:xfrm>
          <a:off x="93518" y="2415537"/>
          <a:ext cx="8873837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10"/>
                <a:gridCol w="3013363"/>
                <a:gridCol w="31276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D8251F"/>
                          </a:solidFill>
                          <a:latin typeface="+mj-lt"/>
                        </a:rPr>
                        <a:t>7</a:t>
                      </a:r>
                      <a:endParaRPr lang="en-US" sz="16600" dirty="0">
                        <a:solidFill>
                          <a:srgbClr val="D8251F"/>
                        </a:solidFill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6CABBD"/>
                          </a:solidFill>
                          <a:latin typeface="+mj-lt"/>
                        </a:rPr>
                        <a:t>31</a:t>
                      </a:r>
                      <a:endParaRPr lang="en-US" sz="16600" dirty="0">
                        <a:solidFill>
                          <a:srgbClr val="6CABBD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600" dirty="0" smtClean="0">
                          <a:solidFill>
                            <a:srgbClr val="CCAE2B"/>
                          </a:solidFill>
                          <a:latin typeface="+mj-lt"/>
                        </a:rPr>
                        <a:t>94</a:t>
                      </a:r>
                      <a:endParaRPr lang="en-US" sz="16600" dirty="0">
                        <a:solidFill>
                          <a:srgbClr val="CCAE2B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rgbClr val="2645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26456B"/>
                          </a:solidFill>
                        </a:rPr>
                        <a:t>Столпы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26456B"/>
                          </a:solidFill>
                        </a:rPr>
                        <a:t>Показатели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26456B"/>
                          </a:solidFill>
                        </a:rPr>
                        <a:t>Аспекты</a:t>
                      </a:r>
                      <a:endParaRPr lang="en-US" sz="2400" b="0" dirty="0">
                        <a:solidFill>
                          <a:srgbClr val="26456B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328786" y="6356350"/>
            <a:ext cx="358013" cy="365125"/>
          </a:xfrm>
        </p:spPr>
        <p:txBody>
          <a:bodyPr/>
          <a:lstStyle/>
          <a:p>
            <a:fld id="{D904E3A7-135D-0C4C-A9A7-E9F09DD633CC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>
                <a:solidFill>
                  <a:schemeClr val="bg1">
                    <a:lumMod val="50000"/>
                  </a:schemeClr>
                </a:solidFill>
              </a:rPr>
              <a:t>PEFA 2016 и бюджетный цикл</a:t>
            </a:r>
            <a:endParaRPr lang="ru-RU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55" y="1519608"/>
            <a:ext cx="7865918" cy="4734772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863121" y="2758190"/>
            <a:ext cx="2218545" cy="12741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409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94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Показатели эффективности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922" y="1810756"/>
            <a:ext cx="3656362" cy="854080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I. Надежность бюджета:</a:t>
            </a:r>
          </a:p>
          <a:p>
            <a:r>
              <a:rPr lang="ru-RU" sz="1050" dirty="0">
                <a:solidFill>
                  <a:schemeClr val="bg1"/>
                </a:solidFill>
              </a:rPr>
              <a:t>1.  Совокупные результаты расходов</a:t>
            </a:r>
          </a:p>
          <a:p>
            <a:r>
              <a:rPr lang="ru-RU" sz="1050" dirty="0">
                <a:solidFill>
                  <a:schemeClr val="bg1"/>
                </a:solidFill>
              </a:rPr>
              <a:t>2. Результат состава расходов</a:t>
            </a:r>
          </a:p>
          <a:p>
            <a:r>
              <a:rPr lang="ru-RU" sz="1050" dirty="0">
                <a:solidFill>
                  <a:schemeClr val="bg1"/>
                </a:solidFill>
              </a:rPr>
              <a:t>3. Доходы учредителей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1922" y="4445322"/>
            <a:ext cx="3656362" cy="1231106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III. Управление активами и обязательствами:</a:t>
            </a:r>
            <a:endParaRPr lang="ru-RU" sz="1400" b="1" dirty="0">
              <a:solidFill>
                <a:schemeClr val="bg1"/>
              </a:solidFill>
            </a:endParaRPr>
          </a:p>
          <a:p>
            <a:r>
              <a:rPr lang="ru-RU" sz="1000" dirty="0">
                <a:solidFill>
                  <a:schemeClr val="bg1"/>
                </a:solidFill>
              </a:rPr>
              <a:t>10. Отчетность по налогово-бюджетным рискам</a:t>
            </a:r>
          </a:p>
          <a:p>
            <a:r>
              <a:rPr lang="ru-RU" sz="1000" dirty="0">
                <a:solidFill>
                  <a:schemeClr val="bg1"/>
                </a:solidFill>
              </a:rPr>
              <a:t>11. Управление государственными инвестициями</a:t>
            </a:r>
          </a:p>
          <a:p>
            <a:r>
              <a:rPr lang="ru-RU" sz="1000" dirty="0">
                <a:solidFill>
                  <a:schemeClr val="bg1"/>
                </a:solidFill>
              </a:rPr>
              <a:t>12. Управление государственными активами</a:t>
            </a:r>
          </a:p>
          <a:p>
            <a:r>
              <a:rPr lang="ru-RU" sz="1000" dirty="0">
                <a:solidFill>
                  <a:schemeClr val="bg1"/>
                </a:solidFill>
              </a:rPr>
              <a:t>13. Управление долгом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922" y="3226097"/>
            <a:ext cx="3656362" cy="1138773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II. Прозрачность государственных финансов:</a:t>
            </a:r>
          </a:p>
          <a:p>
            <a:r>
              <a:rPr lang="ru-RU" sz="800" dirty="0">
                <a:solidFill>
                  <a:schemeClr val="bg1"/>
                </a:solidFill>
              </a:rPr>
              <a:t>4. Бюджетная классификация</a:t>
            </a:r>
          </a:p>
          <a:p>
            <a:r>
              <a:rPr lang="ru-RU" sz="800" dirty="0">
                <a:solidFill>
                  <a:schemeClr val="bg1"/>
                </a:solidFill>
              </a:rPr>
              <a:t>5. Бюджетные документы</a:t>
            </a:r>
          </a:p>
          <a:p>
            <a:r>
              <a:rPr lang="ru-RU" sz="800" dirty="0">
                <a:solidFill>
                  <a:schemeClr val="bg1"/>
                </a:solidFill>
              </a:rPr>
              <a:t>6. Операции центрального правительства за пределами финансовых отчетов</a:t>
            </a:r>
          </a:p>
          <a:p>
            <a:r>
              <a:rPr lang="ru-RU" sz="800" dirty="0">
                <a:solidFill>
                  <a:schemeClr val="bg1"/>
                </a:solidFill>
              </a:rPr>
              <a:t>7. Трансферты региональным органам власти</a:t>
            </a:r>
          </a:p>
          <a:p>
            <a:r>
              <a:rPr lang="ru-RU" sz="800" dirty="0">
                <a:solidFill>
                  <a:schemeClr val="bg1"/>
                </a:solidFill>
              </a:rPr>
              <a:t>8. Информация об эффективности для предоставления услуг</a:t>
            </a:r>
          </a:p>
          <a:p>
            <a:r>
              <a:rPr lang="ru-RU" sz="800" dirty="0">
                <a:solidFill>
                  <a:schemeClr val="bg1"/>
                </a:solidFill>
              </a:rPr>
              <a:t>9. Публичный доступ к налогово-бюджетной информации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65979" y="4763152"/>
            <a:ext cx="3885889" cy="553998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VII. Внешнее рассмотрение и аудит:</a:t>
            </a:r>
          </a:p>
          <a:p>
            <a:r>
              <a:rPr lang="ru-RU" sz="900" dirty="0">
                <a:solidFill>
                  <a:schemeClr val="bg1"/>
                </a:solidFill>
              </a:rPr>
              <a:t>30. Внешний аудит</a:t>
            </a:r>
          </a:p>
          <a:p>
            <a:r>
              <a:rPr lang="ru-RU" sz="900" dirty="0">
                <a:solidFill>
                  <a:schemeClr val="bg1"/>
                </a:solidFill>
              </a:rPr>
              <a:t>31. Законодательное рассмотрение аудиторских отчетов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74366" y="4080930"/>
            <a:ext cx="3877502" cy="63094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VI. Учет и отчетность:</a:t>
            </a:r>
          </a:p>
          <a:p>
            <a:r>
              <a:rPr lang="ru-RU" sz="800" dirty="0">
                <a:solidFill>
                  <a:schemeClr val="bg1"/>
                </a:solidFill>
              </a:rPr>
              <a:t>27. Целостность финансовых данных</a:t>
            </a:r>
          </a:p>
          <a:p>
            <a:r>
              <a:rPr lang="ru-RU" sz="800" dirty="0">
                <a:solidFill>
                  <a:schemeClr val="bg1"/>
                </a:solidFill>
              </a:rPr>
              <a:t>27. Внутригодовые бюджетные отчеты</a:t>
            </a:r>
          </a:p>
          <a:p>
            <a:r>
              <a:rPr lang="ru-RU" sz="800" dirty="0">
                <a:solidFill>
                  <a:schemeClr val="bg1"/>
                </a:solidFill>
              </a:rPr>
              <a:t>28. Ежегодные финансовые отчеты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74366" y="2749937"/>
            <a:ext cx="3877502" cy="1292662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bg1"/>
                </a:solidFill>
              </a:rPr>
              <a:t>V. Предсказуемость и контроль при исполнении бюджета:</a:t>
            </a:r>
          </a:p>
          <a:p>
            <a:r>
              <a:rPr lang="ru-RU" sz="700" dirty="0">
                <a:solidFill>
                  <a:schemeClr val="bg1"/>
                </a:solidFill>
              </a:rPr>
              <a:t>19. Управление доходами</a:t>
            </a:r>
          </a:p>
          <a:p>
            <a:r>
              <a:rPr lang="ru-RU" sz="700" dirty="0">
                <a:solidFill>
                  <a:schemeClr val="bg1"/>
                </a:solidFill>
              </a:rPr>
              <a:t>20. Учет доходов</a:t>
            </a:r>
          </a:p>
          <a:p>
            <a:r>
              <a:rPr lang="ru-RU" sz="700" dirty="0">
                <a:solidFill>
                  <a:schemeClr val="bg1"/>
                </a:solidFill>
              </a:rPr>
              <a:t>21. Предсказуемость внутригодового распределения ресурсов</a:t>
            </a:r>
          </a:p>
          <a:p>
            <a:r>
              <a:rPr lang="ru-RU" sz="700" dirty="0">
                <a:solidFill>
                  <a:schemeClr val="bg1"/>
                </a:solidFill>
              </a:rPr>
              <a:t>22. Задолженности по расходам</a:t>
            </a:r>
          </a:p>
          <a:p>
            <a:r>
              <a:rPr lang="ru-RU" sz="700" dirty="0">
                <a:solidFill>
                  <a:schemeClr val="bg1"/>
                </a:solidFill>
              </a:rPr>
              <a:t>23. Контроль за фондом заработной платы</a:t>
            </a:r>
          </a:p>
          <a:p>
            <a:r>
              <a:rPr lang="ru-RU" sz="700" dirty="0">
                <a:solidFill>
                  <a:schemeClr val="bg1"/>
                </a:solidFill>
              </a:rPr>
              <a:t>24. Управление закупками</a:t>
            </a:r>
          </a:p>
          <a:p>
            <a:r>
              <a:rPr lang="ru-RU" sz="700" dirty="0">
                <a:solidFill>
                  <a:schemeClr val="bg1"/>
                </a:solidFill>
              </a:rPr>
              <a:t>25. Внутренний контроль расходов, не связанных с заработной платой</a:t>
            </a:r>
          </a:p>
          <a:p>
            <a:r>
              <a:rPr lang="ru-RU" sz="700" dirty="0">
                <a:solidFill>
                  <a:schemeClr val="bg1"/>
                </a:solidFill>
              </a:rPr>
              <a:t>26. Внутренний аудит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65979" y="1806684"/>
            <a:ext cx="3877503" cy="861774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b="1" dirty="0">
                <a:solidFill>
                  <a:schemeClr val="bg1"/>
                </a:solidFill>
              </a:rPr>
              <a:t>IV. Налогово-бюджетная стратегия, основанная на политике, и бюджетирование:</a:t>
            </a:r>
          </a:p>
          <a:p>
            <a:r>
              <a:rPr lang="ru-RU" sz="600" dirty="0">
                <a:solidFill>
                  <a:schemeClr val="bg1"/>
                </a:solidFill>
              </a:rPr>
              <a:t>14. Макроэкономическое и фискальное прогнозирование</a:t>
            </a:r>
          </a:p>
          <a:p>
            <a:r>
              <a:rPr lang="ru-RU" sz="600" dirty="0">
                <a:solidFill>
                  <a:schemeClr val="bg1"/>
                </a:solidFill>
              </a:rPr>
              <a:t>15. Налогово-бюджетная стратегия</a:t>
            </a:r>
          </a:p>
          <a:p>
            <a:r>
              <a:rPr lang="ru-RU" sz="600" dirty="0">
                <a:solidFill>
                  <a:schemeClr val="bg1"/>
                </a:solidFill>
              </a:rPr>
              <a:t>16. Среднесрочная перспектива при бюджетировании расходов</a:t>
            </a:r>
          </a:p>
          <a:p>
            <a:r>
              <a:rPr lang="ru-RU" sz="600" dirty="0">
                <a:solidFill>
                  <a:schemeClr val="bg1"/>
                </a:solidFill>
              </a:rPr>
              <a:t>17. Процесс подготовки бюджета</a:t>
            </a:r>
          </a:p>
          <a:p>
            <a:r>
              <a:rPr lang="ru-RU" sz="600" dirty="0">
                <a:solidFill>
                  <a:schemeClr val="bg1"/>
                </a:solidFill>
              </a:rPr>
              <a:t>18. Законодательное рассмотрение бюджетов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28786" y="6362656"/>
            <a:ext cx="358013" cy="365125"/>
          </a:xfrm>
        </p:spPr>
        <p:txBody>
          <a:bodyPr/>
          <a:lstStyle/>
          <a:p>
            <a:fld id="{E3ABE9E1-0CBD-4481-9695-5798FC7CEE9B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086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09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Показатели эффективности  </a:t>
            </a:r>
            <a:br>
              <a:rPr lang="ru-RU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2200" dirty="0" smtClean="0">
                <a:solidFill>
                  <a:schemeClr val="accent4"/>
                </a:solidFill>
              </a:rPr>
              <a:t>17/31 содержат конкретные требования по прозрачности информации</a:t>
            </a:r>
            <a:endParaRPr lang="ru-RU" sz="2200" dirty="0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1922" y="1810756"/>
            <a:ext cx="3656362" cy="646331"/>
          </a:xfrm>
          <a:prstGeom prst="rect">
            <a:avLst/>
          </a:prstGeom>
          <a:solidFill>
            <a:srgbClr val="569AB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I. Надежность бюджета:</a:t>
            </a:r>
          </a:p>
          <a:p>
            <a:r>
              <a:rPr lang="ru-RU" sz="800" dirty="0" smtClean="0">
                <a:solidFill>
                  <a:schemeClr val="bg1"/>
                </a:solidFill>
              </a:rPr>
              <a:t>1.  Совокупные результаты расходов</a:t>
            </a:r>
          </a:p>
          <a:p>
            <a:r>
              <a:rPr lang="ru-RU" sz="800" dirty="0" smtClean="0">
                <a:solidFill>
                  <a:schemeClr val="bg1"/>
                </a:solidFill>
              </a:rPr>
              <a:t>2. Результат состава расходов</a:t>
            </a:r>
          </a:p>
          <a:p>
            <a:r>
              <a:rPr lang="ru-RU" sz="800" dirty="0" smtClean="0">
                <a:solidFill>
                  <a:schemeClr val="bg1"/>
                </a:solidFill>
              </a:rPr>
              <a:t>3. Доходы учредителей</a:t>
            </a:r>
            <a:endParaRPr lang="ru-RU" sz="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1922" y="4445322"/>
            <a:ext cx="3656362" cy="1061829"/>
          </a:xfrm>
          <a:prstGeom prst="rect">
            <a:avLst/>
          </a:prstGeom>
          <a:solidFill>
            <a:srgbClr val="FAB41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350" b="1" dirty="0" smtClean="0">
                <a:solidFill>
                  <a:schemeClr val="bg1"/>
                </a:solidFill>
              </a:rPr>
              <a:t>III. Управление активами и обязательствами:</a:t>
            </a:r>
            <a:endParaRPr lang="ru-RU" sz="1200" b="1" dirty="0" smtClean="0">
              <a:solidFill>
                <a:schemeClr val="bg1"/>
              </a:solidFill>
            </a:endParaRPr>
          </a:p>
          <a:p>
            <a:r>
              <a:rPr lang="ru-RU" sz="900" dirty="0" smtClean="0">
                <a:solidFill>
                  <a:schemeClr val="accent4"/>
                </a:solidFill>
              </a:rPr>
              <a:t>10. Отчетность по налогово-бюджетным рискам</a:t>
            </a:r>
          </a:p>
          <a:p>
            <a:r>
              <a:rPr lang="ru-RU" sz="900" dirty="0" smtClean="0">
                <a:solidFill>
                  <a:schemeClr val="accent4"/>
                </a:solidFill>
              </a:rPr>
              <a:t>11. Управление государственными инвестициями</a:t>
            </a:r>
          </a:p>
          <a:p>
            <a:r>
              <a:rPr lang="ru-RU" sz="900" dirty="0" smtClean="0">
                <a:solidFill>
                  <a:schemeClr val="accent4"/>
                </a:solidFill>
              </a:rPr>
              <a:t>12. Управление государственными активами</a:t>
            </a:r>
          </a:p>
          <a:p>
            <a:r>
              <a:rPr lang="ru-RU" sz="900" dirty="0" smtClean="0">
                <a:solidFill>
                  <a:schemeClr val="accent4"/>
                </a:solidFill>
              </a:rPr>
              <a:t>13. Управление долгом</a:t>
            </a:r>
            <a:endParaRPr lang="ru-RU" sz="900" dirty="0">
              <a:solidFill>
                <a:schemeClr val="accent4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922" y="3226097"/>
            <a:ext cx="3656362" cy="1138773"/>
          </a:xfrm>
          <a:prstGeom prst="rect">
            <a:avLst/>
          </a:prstGeom>
          <a:solidFill>
            <a:srgbClr val="28C0DA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4"/>
                </a:solidFill>
              </a:rPr>
              <a:t>II. Прозрачность государственных финансов: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4. Бюджетная классификация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5. Бюджетные документы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6. Операции центрального правительства за пределами финансовых отчетов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7. Трансферты региональным органам власти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8. Информация об эффективности для предоставления услуг</a:t>
            </a:r>
          </a:p>
          <a:p>
            <a:r>
              <a:rPr lang="ru-RU" sz="800" dirty="0" smtClean="0">
                <a:solidFill>
                  <a:schemeClr val="accent4"/>
                </a:solidFill>
              </a:rPr>
              <a:t>9. Публичный доступ к налогово-бюджетной информации</a:t>
            </a:r>
            <a:endParaRPr lang="ru-RU" sz="800" dirty="0">
              <a:solidFill>
                <a:schemeClr val="accent4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65979" y="4763152"/>
            <a:ext cx="3885889" cy="530915"/>
          </a:xfrm>
          <a:prstGeom prst="rect">
            <a:avLst/>
          </a:prstGeom>
          <a:solidFill>
            <a:srgbClr val="B34384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VII. Внешнее рассмотрение и аудит:</a:t>
            </a:r>
          </a:p>
          <a:p>
            <a:r>
              <a:rPr lang="ru-RU" sz="825" dirty="0" smtClean="0">
                <a:solidFill>
                  <a:schemeClr val="bg1"/>
                </a:solidFill>
              </a:rPr>
              <a:t>30. Внешний аудит</a:t>
            </a:r>
          </a:p>
          <a:p>
            <a:r>
              <a:rPr lang="ru-RU" sz="825" dirty="0" smtClean="0">
                <a:solidFill>
                  <a:srgbClr val="FFFF00"/>
                </a:solidFill>
              </a:rPr>
              <a:t>31. Законодательное рассмотрение аудиторских отчетов</a:t>
            </a:r>
            <a:endParaRPr lang="ru-RU" sz="825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74366" y="4080930"/>
            <a:ext cx="3877502" cy="657872"/>
          </a:xfrm>
          <a:prstGeom prst="rect">
            <a:avLst/>
          </a:prstGeom>
          <a:solidFill>
            <a:srgbClr val="C2D840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VI. Учет и отчетность:</a:t>
            </a:r>
          </a:p>
          <a:p>
            <a:r>
              <a:rPr lang="ru-RU" sz="825" dirty="0" smtClean="0">
                <a:solidFill>
                  <a:schemeClr val="bg1"/>
                </a:solidFill>
              </a:rPr>
              <a:t>27. Целостность финансовых данных</a:t>
            </a:r>
          </a:p>
          <a:p>
            <a:r>
              <a:rPr lang="ru-RU" sz="825" dirty="0" smtClean="0">
                <a:solidFill>
                  <a:schemeClr val="bg1"/>
                </a:solidFill>
              </a:rPr>
              <a:t>27. Внутригодовые бюджетные отчеты</a:t>
            </a:r>
          </a:p>
          <a:p>
            <a:r>
              <a:rPr lang="ru-RU" sz="825" dirty="0" smtClean="0">
                <a:solidFill>
                  <a:srgbClr val="7030A0"/>
                </a:solidFill>
              </a:rPr>
              <a:t>28. Ежегодные финансовые отчеты</a:t>
            </a:r>
            <a:endParaRPr lang="ru-RU" sz="825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4366" y="2749937"/>
            <a:ext cx="3877502" cy="1277273"/>
          </a:xfrm>
          <a:prstGeom prst="rect">
            <a:avLst/>
          </a:prstGeom>
          <a:solidFill>
            <a:srgbClr val="84C346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050" b="1" dirty="0" smtClean="0">
                <a:solidFill>
                  <a:schemeClr val="bg1"/>
                </a:solidFill>
              </a:rPr>
              <a:t>V. Предсказуемость и контроль при исполнении бюджета:</a:t>
            </a:r>
          </a:p>
          <a:p>
            <a:r>
              <a:rPr lang="ru-RU" sz="700" dirty="0" smtClean="0">
                <a:solidFill>
                  <a:srgbClr val="7030A0"/>
                </a:solidFill>
              </a:rPr>
              <a:t>19. Управление доходами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20. Учет доходов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21. Предсказуемость внутригодового распределения ресурсов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22. Задолженности по расходам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23. Контроль за фондом заработной платы</a:t>
            </a:r>
          </a:p>
          <a:p>
            <a:r>
              <a:rPr lang="ru-RU" sz="700" dirty="0" smtClean="0">
                <a:solidFill>
                  <a:srgbClr val="7030A0"/>
                </a:solidFill>
              </a:rPr>
              <a:t>24. Управление закупками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25. Внутренний контроль расходов, не связанных с заработной платой</a:t>
            </a:r>
          </a:p>
          <a:p>
            <a:r>
              <a:rPr lang="ru-RU" sz="700" dirty="0" smtClean="0">
                <a:solidFill>
                  <a:schemeClr val="bg1"/>
                </a:solidFill>
              </a:rPr>
              <a:t>26. Внутренний аудит</a:t>
            </a:r>
            <a:endParaRPr lang="ru-RU" sz="7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70171" y="1596270"/>
            <a:ext cx="3877503" cy="1096454"/>
          </a:xfrm>
          <a:prstGeom prst="rect">
            <a:avLst/>
          </a:prstGeom>
          <a:solidFill>
            <a:srgbClr val="F16423"/>
          </a:solidFill>
          <a:ln w="31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bg1"/>
                </a:solidFill>
              </a:rPr>
              <a:t>IV. Налогово-бюджетная стратегия, основанная на политике, и бюджетирование:</a:t>
            </a:r>
          </a:p>
          <a:p>
            <a:r>
              <a:rPr lang="ru-RU" sz="825" dirty="0" smtClean="0">
                <a:solidFill>
                  <a:srgbClr val="7030A0"/>
                </a:solidFill>
              </a:rPr>
              <a:t>14. Макроэкономическое и фискальное прогнозирование</a:t>
            </a:r>
          </a:p>
          <a:p>
            <a:r>
              <a:rPr lang="ru-RU" sz="825" dirty="0" smtClean="0">
                <a:solidFill>
                  <a:srgbClr val="7030A0"/>
                </a:solidFill>
              </a:rPr>
              <a:t>15. Налогово-бюджетная стратегия</a:t>
            </a:r>
          </a:p>
          <a:p>
            <a:r>
              <a:rPr lang="ru-RU" sz="825" dirty="0" smtClean="0">
                <a:solidFill>
                  <a:schemeClr val="bg1"/>
                </a:solidFill>
              </a:rPr>
              <a:t>16. Среднесрочная перспектива при бюджетировании расходов</a:t>
            </a:r>
          </a:p>
          <a:p>
            <a:r>
              <a:rPr lang="ru-RU" sz="825" dirty="0" smtClean="0">
                <a:solidFill>
                  <a:schemeClr val="bg1"/>
                </a:solidFill>
              </a:rPr>
              <a:t>17. Процесс подготовки бюджета</a:t>
            </a:r>
          </a:p>
          <a:p>
            <a:r>
              <a:rPr lang="ru-RU" sz="825" dirty="0" smtClean="0">
                <a:solidFill>
                  <a:srgbClr val="7030A0"/>
                </a:solidFill>
              </a:rPr>
              <a:t>18. Законодательное рассмотрение бюджетов</a:t>
            </a:r>
            <a:endParaRPr lang="ru-RU" sz="825" dirty="0">
              <a:solidFill>
                <a:srgbClr val="7030A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328786" y="6362656"/>
            <a:ext cx="358013" cy="365125"/>
          </a:xfrm>
        </p:spPr>
        <p:txBody>
          <a:bodyPr/>
          <a:lstStyle/>
          <a:p>
            <a:fld id="{E3ABE9E1-0CBD-4481-9695-5798FC7CEE9B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27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FA 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94371"/>
      </a:accent1>
      <a:accent2>
        <a:srgbClr val="6FAAB3"/>
      </a:accent2>
      <a:accent3>
        <a:srgbClr val="CDAD2C"/>
      </a:accent3>
      <a:accent4>
        <a:srgbClr val="D62927"/>
      </a:accent4>
      <a:accent5>
        <a:srgbClr val="85C446"/>
      </a:accent5>
      <a:accent6>
        <a:srgbClr val="F26424"/>
      </a:accent6>
      <a:hlink>
        <a:srgbClr val="00AAE7"/>
      </a:hlink>
      <a:folHlink>
        <a:srgbClr val="B4448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FA Pillars">
      <a:dk1>
        <a:srgbClr val="2A2A2A"/>
      </a:dk1>
      <a:lt1>
        <a:sysClr val="window" lastClr="FFFFFF"/>
      </a:lt1>
      <a:dk2>
        <a:srgbClr val="09213B"/>
      </a:dk2>
      <a:lt2>
        <a:srgbClr val="D5EDF4"/>
      </a:lt2>
      <a:accent1>
        <a:srgbClr val="569BB4"/>
      </a:accent1>
      <a:accent2>
        <a:srgbClr val="24C1DA"/>
      </a:accent2>
      <a:accent3>
        <a:srgbClr val="FBB516"/>
      </a:accent3>
      <a:accent4>
        <a:srgbClr val="F26424"/>
      </a:accent4>
      <a:accent5>
        <a:srgbClr val="85C446"/>
      </a:accent5>
      <a:accent6>
        <a:srgbClr val="C3D941"/>
      </a:accent6>
      <a:hlink>
        <a:srgbClr val="B44485"/>
      </a:hlink>
      <a:folHlink>
        <a:srgbClr val="40404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PEFA_PP_Template</Template>
  <TotalTime>5113</TotalTime>
  <Words>675</Words>
  <Application>Microsoft Office PowerPoint</Application>
  <PresentationFormat>On-screen Show (4:3)</PresentationFormat>
  <Paragraphs>154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PT Sans</vt:lpstr>
      <vt:lpstr>Times New Roman</vt:lpstr>
      <vt:lpstr>Office Theme</vt:lpstr>
      <vt:lpstr>Office Theme</vt:lpstr>
      <vt:lpstr>PEFA (Система государственных расходов и финансовой подотчетности) и налогово-бюджетная прозрачность</vt:lpstr>
      <vt:lpstr>Что такое программа PEFA?</vt:lpstr>
      <vt:lpstr>PEFA в общих чертах</vt:lpstr>
      <vt:lpstr>Сколько готовится оценок PEFA?</vt:lpstr>
      <vt:lpstr>Оценки PEFA по регионам</vt:lpstr>
      <vt:lpstr>PowerPoint Presentation</vt:lpstr>
      <vt:lpstr>PowerPoint Presentation</vt:lpstr>
      <vt:lpstr>Показатели эффективности</vt:lpstr>
      <vt:lpstr>Показатели эффективности   17/31 содержат конкретные требования по прозрачности информации</vt:lpstr>
      <vt:lpstr>PowerPoint Presentation</vt:lpstr>
    </vt:vector>
  </TitlesOfParts>
  <Company>Forum One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title of your presentation goes here. Two line max.</dc:title>
  <dc:creator>Urska Zrinski</dc:creator>
  <cp:lastModifiedBy>Ksenia Galantsova</cp:lastModifiedBy>
  <cp:revision>279</cp:revision>
  <cp:lastPrinted>2016-05-25T18:20:00Z</cp:lastPrinted>
  <dcterms:created xsi:type="dcterms:W3CDTF">2016-03-02T20:21:07Z</dcterms:created>
  <dcterms:modified xsi:type="dcterms:W3CDTF">2016-06-24T09:02:19Z</dcterms:modified>
</cp:coreProperties>
</file>