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99CCFF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FF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38100" cap="flat">
              <a:solidFill>
                <a:srgbClr val="99CCFF"/>
              </a:solidFill>
              <a:prstDash val="solid"/>
              <a:round/>
            </a:ln>
          </a:top>
          <a:bottom>
            <a:ln w="127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99CCFF"/>
        </a:fontRef>
        <a:srgbClr val="99CCFF"/>
      </a:tcTxStyle>
      <a:tcStyle>
        <a:tcBdr>
          <a:left>
            <a:ln w="12700" cap="flat">
              <a:solidFill>
                <a:srgbClr val="99CCFF"/>
              </a:solidFill>
              <a:prstDash val="solid"/>
              <a:round/>
            </a:ln>
          </a:left>
          <a:right>
            <a:ln w="12700" cap="flat">
              <a:solidFill>
                <a:srgbClr val="99CCFF"/>
              </a:solidFill>
              <a:prstDash val="solid"/>
              <a:round/>
            </a:ln>
          </a:right>
          <a:top>
            <a:ln w="12700" cap="flat">
              <a:solidFill>
                <a:srgbClr val="99CCFF"/>
              </a:solidFill>
              <a:prstDash val="solid"/>
              <a:round/>
            </a:ln>
          </a:top>
          <a:bottom>
            <a:ln w="38100" cap="flat">
              <a:solidFill>
                <a:srgbClr val="99CCFF"/>
              </a:solidFill>
              <a:prstDash val="solid"/>
              <a:round/>
            </a:ln>
          </a:bottom>
          <a:insideH>
            <a:ln w="12700" cap="flat">
              <a:solidFill>
                <a:srgbClr val="99CCFF"/>
              </a:solidFill>
              <a:prstDash val="solid"/>
              <a:round/>
            </a:ln>
          </a:insideH>
          <a:insideV>
            <a:ln w="12700" cap="flat">
              <a:solidFill>
                <a:srgbClr val="99CC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"/>
          <p:cNvSpPr/>
          <p:nvPr/>
        </p:nvSpPr>
        <p:spPr>
          <a:xfrm>
            <a:off x="492125" y="1198562"/>
            <a:ext cx="2921000" cy="1423988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00" name="Fiscal risk analysis in the United Kingdom"/>
          <p:cNvSpPr txBox="1"/>
          <p:nvPr/>
        </p:nvSpPr>
        <p:spPr>
          <a:xfrm>
            <a:off x="644525" y="3357562"/>
            <a:ext cx="8101013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28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Fiscal risk analysis in the United Kingdom</a:t>
            </a:r>
          </a:p>
        </p:txBody>
      </p:sp>
      <p:sp>
        <p:nvSpPr>
          <p:cNvPr id="101" name="Line"/>
          <p:cNvSpPr/>
          <p:nvPr/>
        </p:nvSpPr>
        <p:spPr>
          <a:xfrm>
            <a:off x="492125" y="3933825"/>
            <a:ext cx="8275638" cy="0"/>
          </a:xfrm>
          <a:prstGeom prst="line">
            <a:avLst/>
          </a:prstGeom>
          <a:ln w="38100">
            <a:solidFill>
              <a:srgbClr val="006F6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Line"/>
          <p:cNvSpPr/>
          <p:nvPr/>
        </p:nvSpPr>
        <p:spPr>
          <a:xfrm flipH="1">
            <a:off x="569594" y="3300412"/>
            <a:ext cx="1" cy="633414"/>
          </a:xfrm>
          <a:prstGeom prst="line">
            <a:avLst/>
          </a:prstGeom>
          <a:ln w="155575">
            <a:solidFill>
              <a:srgbClr val="006F6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Robert Chote…"/>
          <p:cNvSpPr txBox="1"/>
          <p:nvPr/>
        </p:nvSpPr>
        <p:spPr>
          <a:xfrm>
            <a:off x="1828800" y="4035425"/>
            <a:ext cx="6961188" cy="2529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Robert Chote</a:t>
            </a:r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r>
              <a:t>Chairman</a:t>
            </a:r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endParaRPr/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r>
              <a:t>5 July 2019</a:t>
            </a:r>
          </a:p>
          <a:p>
            <a:pPr algn="r">
              <a:defRPr b="1">
                <a:solidFill>
                  <a:srgbClr val="006F62"/>
                </a:solidFill>
                <a:latin typeface="Futura Lt BT"/>
                <a:ea typeface="Futura Lt BT"/>
                <a:cs typeface="Futura Lt BT"/>
                <a:sym typeface="Futura Lt BT"/>
              </a:defRPr>
            </a:pPr>
            <a:r>
              <a:t>Minsk, Belarus</a:t>
            </a:r>
          </a:p>
        </p:txBody>
      </p:sp>
      <p:sp>
        <p:nvSpPr>
          <p:cNvPr id="10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05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pic>
        <p:nvPicPr>
          <p:cNvPr id="1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950" y="1198562"/>
            <a:ext cx="2921000" cy="1425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52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3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54" name="‘Challenge and respond’"/>
          <p:cNvSpPr txBox="1"/>
          <p:nvPr/>
        </p:nvSpPr>
        <p:spPr>
          <a:xfrm>
            <a:off x="539750" y="865505"/>
            <a:ext cx="8064500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‘Challenge and respond’</a:t>
            </a:r>
          </a:p>
        </p:txBody>
      </p:sp>
      <p:pic>
        <p:nvPicPr>
          <p:cNvPr id="15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2017 report highlighted 57 issues to respond to…"/>
          <p:cNvSpPr txBox="1">
            <a:spLocks noGrp="1"/>
          </p:cNvSpPr>
          <p:nvPr>
            <p:ph type="body" idx="4294967295"/>
          </p:nvPr>
        </p:nvSpPr>
        <p:spPr>
          <a:xfrm>
            <a:off x="523875" y="1844675"/>
            <a:ext cx="7670214" cy="479582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2017 </a:t>
            </a:r>
            <a:r>
              <a:rPr lang="en-GB" dirty="0"/>
              <a:t>FRR </a:t>
            </a:r>
            <a:r>
              <a:rPr dirty="0"/>
              <a:t>report highlighted 57 issues to respond to</a:t>
            </a:r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Government response was substantive, but more often </a:t>
            </a:r>
            <a:r>
              <a:rPr lang="en-GB" dirty="0"/>
              <a:t>highlighted </a:t>
            </a:r>
            <a:r>
              <a:rPr dirty="0"/>
              <a:t>current actions </a:t>
            </a:r>
            <a:r>
              <a:rPr lang="en-GB" dirty="0"/>
              <a:t>rather </a:t>
            </a:r>
            <a:r>
              <a:rPr dirty="0"/>
              <a:t>than </a:t>
            </a:r>
            <a:r>
              <a:rPr lang="en-GB" dirty="0"/>
              <a:t>signalling </a:t>
            </a:r>
            <a:r>
              <a:rPr dirty="0"/>
              <a:t>new ones</a:t>
            </a:r>
            <a:endParaRPr lang="en-GB"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Not much to say about ‘risk appetite’</a:t>
            </a:r>
            <a:r>
              <a:rPr lang="en-GB" dirty="0"/>
              <a:t>, other than to commit to existing fiscal targets and belief that debt/GDP ratio too high</a:t>
            </a: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en-GB" dirty="0"/>
              <a:t>But Treasury is continuing to improve risk management processes</a:t>
            </a:r>
          </a:p>
          <a:p>
            <a:pPr marL="291465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>
                <a:latin typeface="Futura Bk BT" panose="020B0502020204020303" pitchFamily="34" charset="0"/>
              </a:rPr>
              <a:t>More transparency (balance sheet, GFSM, asset sales)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>
                <a:latin typeface="Futura Bk BT" panose="020B0502020204020303" pitchFamily="34" charset="0"/>
              </a:rPr>
              <a:t>Balance sheet review (identify and dispose, controls on contingent liabilities, key liabilities </a:t>
            </a:r>
            <a:r>
              <a:rPr dirty="0" err="1">
                <a:latin typeface="Futura Bk BT" panose="020B0502020204020303" pitchFamily="34" charset="0"/>
              </a:rPr>
              <a:t>inc</a:t>
            </a:r>
            <a:r>
              <a:rPr dirty="0">
                <a:latin typeface="Futura Bk BT" panose="020B0502020204020303" pitchFamily="34" charset="0"/>
              </a:rPr>
              <a:t> clinical negligence)</a:t>
            </a: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>
                <a:latin typeface="Futura Bk BT" panose="020B0502020204020303" pitchFamily="34" charset="0"/>
              </a:rPr>
              <a:t>Updated risk management manual</a:t>
            </a:r>
            <a:r>
              <a:rPr lang="en-GB" dirty="0">
                <a:latin typeface="Futura Bk BT" panose="020B0502020204020303" pitchFamily="34" charset="0"/>
              </a:rPr>
              <a:t> </a:t>
            </a: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en-GB" dirty="0">
                <a:latin typeface="Futura Bk BT" panose="020B0502020204020303" pitchFamily="34" charset="0"/>
              </a:rPr>
              <a:t>Finance ministry more focused on this than some other ministries</a:t>
            </a: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>
              <a:latin typeface="Futura Bk BT" panose="020B0502020204020303" pitchFamily="34" charset="0"/>
            </a:endParaRPr>
          </a:p>
          <a:p>
            <a:pPr marL="680085" lvl="1" indent="-291465" defTabSz="777240">
              <a:spcBef>
                <a:spcPts val="400"/>
              </a:spcBef>
              <a:buChar char="•"/>
              <a:defRPr sz="204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>
              <a:latin typeface="Futura Bk BT" panose="020B0502020204020303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59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61" name="Potential conclusions"/>
          <p:cNvSpPr txBox="1"/>
          <p:nvPr/>
        </p:nvSpPr>
        <p:spPr>
          <a:xfrm>
            <a:off x="539750" y="881062"/>
            <a:ext cx="8064500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Potential conclusions</a:t>
            </a:r>
          </a:p>
        </p:txBody>
      </p:sp>
      <p:pic>
        <p:nvPicPr>
          <p:cNvPr id="1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Main medium-term risks…"/>
          <p:cNvSpPr txBox="1">
            <a:spLocks noGrp="1"/>
          </p:cNvSpPr>
          <p:nvPr>
            <p:ph type="body" idx="4294967295"/>
          </p:nvPr>
        </p:nvSpPr>
        <p:spPr>
          <a:xfrm>
            <a:off x="523875" y="1844674"/>
            <a:ext cx="8064500" cy="4458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Main medium-term risks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Economy: recession, weak productivity (Brexit</a:t>
            </a:r>
            <a:r>
              <a:rPr lang="en-GB" sz="1800" dirty="0"/>
              <a:t> </a:t>
            </a:r>
            <a:r>
              <a:rPr sz="1800" dirty="0"/>
              <a:t>+</a:t>
            </a:r>
            <a:r>
              <a:rPr lang="en-GB" sz="1800" dirty="0"/>
              <a:t> other</a:t>
            </a:r>
            <a:r>
              <a:rPr sz="1800" dirty="0"/>
              <a:t>)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Spending: debt interest, health, services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Policy: giveaways, </a:t>
            </a:r>
            <a:r>
              <a:rPr lang="en-GB" sz="1800" dirty="0"/>
              <a:t>adopting </a:t>
            </a:r>
            <a:r>
              <a:rPr sz="1800" dirty="0"/>
              <a:t>looser fiscal targets</a:t>
            </a:r>
          </a:p>
          <a:p>
            <a:pPr marL="250317" indent="-250317" defTabSz="667512">
              <a:spcBef>
                <a:spcPts val="400"/>
              </a:spcBef>
              <a:buChar char="•"/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Main long-term risks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Economy: recessions and financial crisis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Spending: Ageing and health costs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Revenues: fuel, tobacco and work patterns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en-GB" sz="1800" dirty="0"/>
              <a:t>Climate change</a:t>
            </a:r>
            <a:r>
              <a:rPr sz="1800" dirty="0"/>
              <a:t>: focus for 2021 report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50317" indent="-250317" defTabSz="667512">
              <a:spcBef>
                <a:spcPts val="400"/>
              </a:spcBef>
              <a:buChar char="•"/>
              <a:defRPr sz="175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Policy approach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Keep risks Government chooses under review</a:t>
            </a:r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Prepare for nasty surprises</a:t>
            </a:r>
            <a:r>
              <a:rPr lang="en-GB" sz="1800" dirty="0"/>
              <a:t> – you cannot prevent them all</a:t>
            </a:r>
            <a:endParaRPr sz="1800" dirty="0"/>
          </a:p>
          <a:p>
            <a:pPr marL="542353" lvl="1" indent="-208597" defTabSz="667512">
              <a:spcBef>
                <a:spcPts val="0"/>
              </a:spcBef>
              <a:defRPr sz="175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Take action on long-term pressures</a:t>
            </a:r>
            <a:r>
              <a:rPr lang="en-GB" sz="1800" dirty="0"/>
              <a:t> before they build up too much</a:t>
            </a:r>
            <a:endParaRPr sz="1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0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2" name="Background to the OBR"/>
          <p:cNvSpPr txBox="1"/>
          <p:nvPr/>
        </p:nvSpPr>
        <p:spPr>
          <a:xfrm>
            <a:off x="539750" y="865505"/>
            <a:ext cx="8064500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Background to the OBR</a:t>
            </a:r>
          </a:p>
        </p:txBody>
      </p:sp>
      <p:pic>
        <p:nvPicPr>
          <p:cNvPr id="1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he OBR is the UK’s official fiscal watchdog…"/>
          <p:cNvSpPr txBox="1">
            <a:spLocks noGrp="1"/>
          </p:cNvSpPr>
          <p:nvPr>
            <p:ph type="body" idx="4294967295"/>
          </p:nvPr>
        </p:nvSpPr>
        <p:spPr>
          <a:xfrm>
            <a:off x="819150" y="1773237"/>
            <a:ext cx="7785100" cy="41148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The OBR is the UK’s official fiscal watchdog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Public body but independent of government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3-person committee plus 30 staff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Legal right to information from within government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dirty="0"/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Responsibilities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dirty="0"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Produce five-year fiscal forecasts twice a year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Monitor government performance against fiscal targets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Assess public sector balance sheet and long-term outlook</a:t>
            </a:r>
          </a:p>
          <a:p>
            <a:pPr marL="742950" lvl="1" indent="-285750">
              <a:spcBef>
                <a:spcPts val="0"/>
              </a:spcBef>
              <a:defRPr sz="2000" u="sng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But</a:t>
            </a:r>
            <a:r>
              <a:rPr u="none" dirty="0"/>
              <a:t> we do not give policy advice or recommendations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7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9" name="Public fiscal risk monitoring in the UK"/>
          <p:cNvSpPr txBox="1"/>
          <p:nvPr/>
        </p:nvSpPr>
        <p:spPr>
          <a:xfrm>
            <a:off x="539750" y="891887"/>
            <a:ext cx="806450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2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en-GB" dirty="0"/>
              <a:t>F</a:t>
            </a:r>
            <a:r>
              <a:rPr dirty="0" err="1"/>
              <a:t>iscal</a:t>
            </a:r>
            <a:r>
              <a:rPr dirty="0"/>
              <a:t> risk monitoring in the UK</a:t>
            </a:r>
          </a:p>
        </p:txBody>
      </p:sp>
      <p:pic>
        <p:nvPicPr>
          <p:cNvPr id="1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he IMF’s 2016 UK Fiscal Transparency Evaluation said that…"/>
          <p:cNvSpPr txBox="1">
            <a:spLocks noGrp="1"/>
          </p:cNvSpPr>
          <p:nvPr>
            <p:ph type="body" idx="4294967295"/>
          </p:nvPr>
        </p:nvSpPr>
        <p:spPr>
          <a:xfrm>
            <a:off x="819150" y="1773237"/>
            <a:ext cx="7505700" cy="4114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745" indent="-253745" defTabSz="676655">
              <a:spcBef>
                <a:spcPts val="300"/>
              </a:spcBef>
              <a:buChar char="•"/>
              <a:defRPr sz="1628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The IMF’s 2016 </a:t>
            </a:r>
            <a:r>
              <a:rPr sz="1800" i="1" dirty="0"/>
              <a:t>UK Fiscal Transparency Evaluation</a:t>
            </a:r>
            <a:r>
              <a:rPr sz="1800" dirty="0"/>
              <a:t> said that</a:t>
            </a:r>
            <a:endParaRPr lang="en-GB" sz="1800" dirty="0"/>
          </a:p>
          <a:p>
            <a:pPr lvl="1" indent="-342900" defTabSz="676655">
              <a:spcBef>
                <a:spcPts val="300"/>
              </a:spcBef>
              <a:buFont typeface="Courier New" panose="02070309020205020404" pitchFamily="49" charset="0"/>
              <a:buChar char="o"/>
              <a:defRPr sz="1628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600" dirty="0"/>
              <a:t>“In many cases, the government’s control of risks falls short of the Code’s standards of good or advanced practice. The absence of summary reporting of specific risks is a weakness that should be addressed”</a:t>
            </a:r>
          </a:p>
          <a:p>
            <a:pPr marL="549783" lvl="1" indent="-211454" defTabSz="676655">
              <a:spcBef>
                <a:spcPts val="0"/>
              </a:spcBef>
              <a:defRPr sz="133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OBR is required by law to:</a:t>
            </a:r>
            <a:endParaRPr lang="en-GB" sz="1800" dirty="0"/>
          </a:p>
          <a:p>
            <a:pPr lvl="1" indent="-342900" defTabSz="676655">
              <a:spcBef>
                <a:spcPts val="400"/>
              </a:spcBef>
              <a:buFont typeface="Courier New" panose="02070309020205020404" pitchFamily="49" charset="0"/>
              <a:buChar char="o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600" dirty="0"/>
              <a:t>“produce a fiscal risks report … once every 2 years. The government will formally respond to this report”</a:t>
            </a:r>
          </a:p>
          <a:p>
            <a:pPr marL="0" indent="0" defTabSz="676655">
              <a:spcBef>
                <a:spcPts val="400"/>
              </a:spcBef>
              <a:buNone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sz="18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en-GB" sz="1800" dirty="0"/>
              <a:t>Other countries publish risk reports - by finance ministries or prime ministers’ offices. The UK is unusual in having an independent one</a:t>
            </a:r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lang="en-GB" sz="1800" dirty="0"/>
          </a:p>
          <a:p>
            <a:pPr marL="253745" indent="-253745" defTabSz="676655">
              <a:spcBef>
                <a:spcPts val="400"/>
              </a:spcBef>
              <a:buChar char="•"/>
              <a:defRPr sz="177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Our first </a:t>
            </a:r>
            <a:r>
              <a:rPr lang="en-GB" sz="1800" dirty="0"/>
              <a:t>FRR </a:t>
            </a:r>
            <a:r>
              <a:rPr sz="1800" dirty="0"/>
              <a:t>was published in July 2017 and </a:t>
            </a:r>
            <a:r>
              <a:rPr lang="en-GB" sz="1800" dirty="0"/>
              <a:t>the Treasury</a:t>
            </a:r>
            <a:r>
              <a:rPr sz="1800" dirty="0"/>
              <a:t> responded a year later</a:t>
            </a:r>
            <a:r>
              <a:rPr lang="en-GB" sz="1800" dirty="0"/>
              <a:t> with its ‘Managing Fiscal Risks’ paper</a:t>
            </a:r>
            <a:r>
              <a:rPr sz="1800" dirty="0"/>
              <a:t>. Our next </a:t>
            </a:r>
            <a:r>
              <a:rPr lang="en-GB" sz="1800" dirty="0"/>
              <a:t>FRR </a:t>
            </a:r>
            <a:r>
              <a:rPr sz="1800" dirty="0"/>
              <a:t>will be published later this month (www.obr.uk)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7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19" name="Public fiscal risk monitoring in the UK"/>
          <p:cNvSpPr txBox="1"/>
          <p:nvPr/>
        </p:nvSpPr>
        <p:spPr>
          <a:xfrm>
            <a:off x="539750" y="891887"/>
            <a:ext cx="806450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2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en-GB" dirty="0"/>
              <a:t>F</a:t>
            </a:r>
            <a:r>
              <a:rPr dirty="0" err="1"/>
              <a:t>iscal</a:t>
            </a:r>
            <a:r>
              <a:rPr dirty="0"/>
              <a:t> risk monitoring in the UK</a:t>
            </a:r>
          </a:p>
        </p:txBody>
      </p:sp>
      <p:pic>
        <p:nvPicPr>
          <p:cNvPr id="1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5973aaed-7b0a-4059-9bde-93412dc96d86@GBRP123">
            <a:extLst>
              <a:ext uri="{FF2B5EF4-FFF2-40B4-BE49-F238E27FC236}">
                <a16:creationId xmlns:a16="http://schemas.microsoft.com/office/drawing/2014/main" id="{C0EF29AA-571B-490C-ABCD-14B7F92DD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20" y="1669003"/>
            <a:ext cx="6937113" cy="497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7081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24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26" name="Our broad approach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dirty="0"/>
              <a:t>Our approach</a:t>
            </a:r>
          </a:p>
        </p:txBody>
      </p:sp>
      <p:pic>
        <p:nvPicPr>
          <p:cNvPr id="12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he IMF defines fiscal risks as…"/>
          <p:cNvSpPr txBox="1">
            <a:spLocks noGrp="1"/>
          </p:cNvSpPr>
          <p:nvPr>
            <p:ph type="body" idx="4294967295"/>
          </p:nvPr>
        </p:nvSpPr>
        <p:spPr>
          <a:xfrm>
            <a:off x="523875" y="1701800"/>
            <a:ext cx="8064500" cy="48587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2400" dirty="0"/>
              <a:t>The IMF defines fiscal risks as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“the possibility of deviations of fiscal outcomes from what was expected at the time of the Budget or other forecast”</a:t>
            </a:r>
            <a:endParaRPr lang="en-GB" sz="1800" dirty="0"/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2400" dirty="0"/>
          </a:p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2400" dirty="0"/>
              <a:t>We focus on risks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To our latest forecast over the medium term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To fiscal sustainability over the longer term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With greater attention to downside risks in both cases</a:t>
            </a:r>
          </a:p>
          <a:p>
            <a:pPr marL="624077" lvl="1" indent="-240029" defTabSz="768095">
              <a:spcBef>
                <a:spcPts val="0"/>
              </a:spcBef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u="sng" dirty="0"/>
              <a:t>But</a:t>
            </a:r>
            <a:r>
              <a:rPr sz="1800" dirty="0"/>
              <a:t> we note that assuming risk is a key function of government</a:t>
            </a:r>
          </a:p>
          <a:p>
            <a:pPr marL="288035" indent="-288035" defTabSz="768095">
              <a:spcBef>
                <a:spcPts val="500"/>
              </a:spcBef>
              <a:buChar char="•"/>
              <a:defRPr sz="1679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 sz="1800" dirty="0"/>
          </a:p>
          <a:p>
            <a:pPr marL="288035" indent="-288035" defTabSz="768095">
              <a:spcBef>
                <a:spcPts val="400"/>
              </a:spcBef>
              <a:buChar char="•"/>
              <a:defRPr sz="2016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2400" dirty="0"/>
              <a:t>We are interested in</a:t>
            </a:r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The probability and potential impact</a:t>
            </a:r>
            <a:r>
              <a:rPr lang="en-GB" sz="1800" dirty="0"/>
              <a:t> of particular risks</a:t>
            </a:r>
            <a:endParaRPr sz="18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Whether they are correlated with other risks</a:t>
            </a:r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sz="1800" dirty="0"/>
              <a:t>What the government is doing about them and why</a:t>
            </a:r>
            <a:endParaRPr lang="en-GB" sz="1800" dirty="0"/>
          </a:p>
          <a:p>
            <a:pPr marL="624077" lvl="1" indent="-240029" defTabSz="768095">
              <a:spcBef>
                <a:spcPts val="0"/>
              </a:spcBef>
              <a:defRPr sz="151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lang="en-GB" sz="1800" dirty="0"/>
              <a:t>Are attempts to transfer risks out of the public sector genuine?</a:t>
            </a:r>
            <a:endParaRPr sz="18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31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2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33" name="Types of fiscal risk"/>
          <p:cNvSpPr txBox="1"/>
          <p:nvPr/>
        </p:nvSpPr>
        <p:spPr>
          <a:xfrm>
            <a:off x="539750" y="865505"/>
            <a:ext cx="8064500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Types of fiscal risk</a:t>
            </a:r>
          </a:p>
        </p:txBody>
      </p:sp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Increases in spending (one-off or persistent)…"/>
          <p:cNvSpPr txBox="1">
            <a:spLocks noGrp="1"/>
          </p:cNvSpPr>
          <p:nvPr>
            <p:ph type="body" idx="4294967295"/>
          </p:nvPr>
        </p:nvSpPr>
        <p:spPr>
          <a:xfrm>
            <a:off x="523875" y="1844675"/>
            <a:ext cx="80645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Increases in spending (one-off or persistent)</a:t>
            </a:r>
          </a:p>
          <a:p>
            <a:pPr>
              <a:spcBef>
                <a:spcPts val="6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/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Losses of revenue (one-off or persistent)</a:t>
            </a:r>
          </a:p>
          <a:p>
            <a:pPr>
              <a:spcBef>
                <a:spcPts val="6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/>
          </a:p>
          <a:p>
            <a:pPr>
              <a:spcBef>
                <a:spcPts val="500"/>
              </a:spcBef>
              <a:buChar char="•"/>
              <a:defRPr sz="24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‘Stock-flow adjustments’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Balance sheet transactions (lending or issue debt to buy assets)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Balance sheet transfers (real-world or statistical classification)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endParaRPr/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t>Balance sheet valuation changes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38" name="Line"/>
          <p:cNvSpPr/>
          <p:nvPr/>
        </p:nvSpPr>
        <p:spPr>
          <a:xfrm>
            <a:off x="-1" y="115887"/>
            <a:ext cx="9144002" cy="720726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40" name="Structure and special themes"/>
          <p:cNvSpPr txBox="1"/>
          <p:nvPr/>
        </p:nvSpPr>
        <p:spPr>
          <a:xfrm>
            <a:off x="539750" y="865505"/>
            <a:ext cx="8064500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t>Structure and special themes</a:t>
            </a:r>
          </a:p>
        </p:txBody>
      </p:sp>
      <p:pic>
        <p:nvPicPr>
          <p:cNvPr id="14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Introduction: analytical framework…"/>
          <p:cNvSpPr txBox="1">
            <a:spLocks noGrp="1"/>
          </p:cNvSpPr>
          <p:nvPr>
            <p:ph type="body" idx="4294967295"/>
          </p:nvPr>
        </p:nvSpPr>
        <p:spPr>
          <a:xfrm>
            <a:off x="523875" y="2048861"/>
            <a:ext cx="80645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Introduction:</a:t>
            </a:r>
            <a:r>
              <a:rPr dirty="0"/>
              <a:t> analytical framework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Policy risks: </a:t>
            </a:r>
            <a:r>
              <a:rPr dirty="0"/>
              <a:t>evidence of deficit bias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Macroeconomic risks: </a:t>
            </a:r>
            <a:r>
              <a:rPr dirty="0"/>
              <a:t>potential, cycles and composition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Financial sector risks:</a:t>
            </a:r>
            <a:r>
              <a:rPr dirty="0"/>
              <a:t> shadow banks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Revenue risks: </a:t>
            </a:r>
            <a:r>
              <a:rPr b="0" dirty="0"/>
              <a:t>digital economy and tax expenditures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Primary spending risks: </a:t>
            </a:r>
            <a:r>
              <a:rPr b="0" dirty="0"/>
              <a:t>health and social care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dirty="0"/>
              <a:t>Balance sheet risks: </a:t>
            </a:r>
            <a:r>
              <a:rPr b="0" dirty="0"/>
              <a:t>intangible assets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Debt interest risks:</a:t>
            </a:r>
            <a:r>
              <a:rPr dirty="0"/>
              <a:t> r-g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A fiscal stress test: </a:t>
            </a:r>
            <a:r>
              <a:rPr dirty="0"/>
              <a:t>IMF’s disruptive Brexit scenario</a:t>
            </a:r>
          </a:p>
          <a:p>
            <a:pPr marL="284606" indent="-284606" defTabSz="758951">
              <a:spcBef>
                <a:spcPts val="400"/>
              </a:spcBef>
              <a:buChar char="•"/>
              <a:defRPr sz="1992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pPr>
            <a:r>
              <a:rPr b="1" dirty="0"/>
              <a:t>Climate change:</a:t>
            </a:r>
            <a:r>
              <a:rPr dirty="0"/>
              <a:t> introduction and work by central banks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45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47" name="Comparing risk characteristics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en-GB" dirty="0"/>
              <a:t>Summarising</a:t>
            </a:r>
            <a:r>
              <a:rPr dirty="0"/>
              <a:t> risk characteristics</a:t>
            </a:r>
          </a:p>
        </p:txBody>
      </p:sp>
      <p:pic>
        <p:nvPicPr>
          <p:cNvPr id="1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A screenshot of a cell phone&#10;&#10;Description generated with high confidence" descr="A screenshot of a cell phoneDescription generated with high confidenc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2702" y="1954212"/>
            <a:ext cx="8586846" cy="45457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iangle"/>
          <p:cNvSpPr/>
          <p:nvPr/>
        </p:nvSpPr>
        <p:spPr>
          <a:xfrm flipH="1" flipV="1">
            <a:off x="-31750" y="71437"/>
            <a:ext cx="9175750" cy="72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45" name="Line"/>
          <p:cNvSpPr/>
          <p:nvPr/>
        </p:nvSpPr>
        <p:spPr>
          <a:xfrm>
            <a:off x="-1" y="115886"/>
            <a:ext cx="9144002" cy="720728"/>
          </a:xfrm>
          <a:prstGeom prst="line">
            <a:avLst/>
          </a:prstGeom>
          <a:ln w="25400">
            <a:solidFill>
              <a:srgbClr val="FFC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6" name="Rectangle"/>
          <p:cNvSpPr/>
          <p:nvPr/>
        </p:nvSpPr>
        <p:spPr>
          <a:xfrm>
            <a:off x="-1" y="-1"/>
            <a:ext cx="9144002" cy="71439"/>
          </a:xfrm>
          <a:prstGeom prst="rect">
            <a:avLst/>
          </a:prstGeom>
          <a:solidFill>
            <a:srgbClr val="006F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99CCFF"/>
                </a:solidFill>
              </a:defRPr>
            </a:pPr>
            <a:endParaRPr/>
          </a:p>
        </p:txBody>
      </p:sp>
      <p:sp>
        <p:nvSpPr>
          <p:cNvPr id="147" name="Comparing risk characteristics"/>
          <p:cNvSpPr txBox="1"/>
          <p:nvPr/>
        </p:nvSpPr>
        <p:spPr>
          <a:xfrm>
            <a:off x="539750" y="861110"/>
            <a:ext cx="80645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3600" b="1">
                <a:solidFill>
                  <a:srgbClr val="006F62"/>
                </a:solidFill>
                <a:latin typeface="Futura Md BT"/>
                <a:ea typeface="Futura Md BT"/>
                <a:cs typeface="Futura Md BT"/>
                <a:sym typeface="Futura Md BT"/>
              </a:defRPr>
            </a:lvl1pPr>
          </a:lstStyle>
          <a:p>
            <a:r>
              <a:rPr lang="en-GB" dirty="0"/>
              <a:t>Summarising</a:t>
            </a:r>
            <a:r>
              <a:rPr dirty="0"/>
              <a:t> risk characteristics</a:t>
            </a:r>
          </a:p>
        </p:txBody>
      </p:sp>
      <p:pic>
        <p:nvPicPr>
          <p:cNvPr id="1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087" y="44450"/>
            <a:ext cx="1327151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A127609-4017-4A1D-B60C-78545D7E2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36" y="1738523"/>
            <a:ext cx="8346110" cy="439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56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CC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CC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664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Courier New</vt:lpstr>
      <vt:lpstr>Futura Bk BT</vt:lpstr>
      <vt:lpstr>Futura Lt BT</vt:lpstr>
      <vt:lpstr>Futura Md BT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LECONTE-LUCAS Hélène, GOV/BUD</dc:creator>
  <cp:lastModifiedBy>LECONTE-LUCAS Hélène, GOV/BUD</cp:lastModifiedBy>
  <cp:revision>7</cp:revision>
  <dcterms:modified xsi:type="dcterms:W3CDTF">2019-06-28T08:45:42Z</dcterms:modified>
</cp:coreProperties>
</file>