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58" r:id="rId4"/>
    <p:sldId id="265" r:id="rId5"/>
    <p:sldId id="259" r:id="rId6"/>
    <p:sldId id="260" r:id="rId7"/>
    <p:sldId id="261" r:id="rId8"/>
    <p:sldId id="262" r:id="rId9"/>
    <p:sldId id="266" r:id="rId10"/>
    <p:sldId id="263" r:id="rId11"/>
    <p:sldId id="264" r:id="rId12"/>
  </p:sldIdLst>
  <p:sldSz cx="9144000" cy="6858000" type="screen4x3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0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Times New Roman"/>
      </a:defRPr>
    </a:lvl1pPr>
    <a:lvl2pPr marL="0" marR="0" indent="457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0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Times New Roman"/>
      </a:defRPr>
    </a:lvl2pPr>
    <a:lvl3pPr marL="0" marR="0" indent="914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0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Times New Roman"/>
      </a:defRPr>
    </a:lvl3pPr>
    <a:lvl4pPr marL="0" marR="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0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Times New Roman"/>
      </a:defRPr>
    </a:lvl4pPr>
    <a:lvl5pPr marL="0" marR="0" indent="1828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0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Times New Roman"/>
      </a:defRPr>
    </a:lvl5pPr>
    <a:lvl6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0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Times New Roman"/>
      </a:defRPr>
    </a:lvl6pPr>
    <a:lvl7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0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Times New Roman"/>
      </a:defRPr>
    </a:lvl7pPr>
    <a:lvl8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0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Times New Roman"/>
      </a:defRPr>
    </a:lvl8pPr>
    <a:lvl9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0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Times New Roman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99CCFF"/>
              </a:solidFill>
              <a:prstDash val="solid"/>
              <a:round/>
            </a:ln>
          </a:left>
          <a:right>
            <a:ln w="12700" cap="flat">
              <a:solidFill>
                <a:srgbClr val="99CCFF"/>
              </a:solidFill>
              <a:prstDash val="solid"/>
              <a:round/>
            </a:ln>
          </a:right>
          <a:top>
            <a:ln w="12700" cap="flat">
              <a:solidFill>
                <a:srgbClr val="99CCFF"/>
              </a:solidFill>
              <a:prstDash val="solid"/>
              <a:round/>
            </a:ln>
          </a:top>
          <a:bottom>
            <a:ln w="12700" cap="flat">
              <a:solidFill>
                <a:srgbClr val="99CCFF"/>
              </a:solidFill>
              <a:prstDash val="solid"/>
              <a:round/>
            </a:ln>
          </a:bottom>
          <a:insideH>
            <a:ln w="12700" cap="flat">
              <a:solidFill>
                <a:srgbClr val="99CCFF"/>
              </a:solidFill>
              <a:prstDash val="solid"/>
              <a:round/>
            </a:ln>
          </a:insideH>
          <a:insideV>
            <a:ln w="12700" cap="flat">
              <a:solidFill>
                <a:srgbClr val="99CCFF"/>
              </a:solidFill>
              <a:prstDash val="solid"/>
              <a:round/>
            </a:ln>
          </a:insideV>
        </a:tcBdr>
        <a:fill>
          <a:solidFill>
            <a:srgbClr val="CAECDD"/>
          </a:solidFill>
        </a:fill>
      </a:tcStyle>
    </a:wholeTbl>
    <a:band2H>
      <a:tcTxStyle/>
      <a:tcStyle>
        <a:tcBdr/>
        <a:fill>
          <a:solidFill>
            <a:srgbClr val="E6F6EF"/>
          </a:solidFill>
        </a:fill>
      </a:tcStyle>
    </a:band2H>
    <a:firstCol>
      <a:tcTxStyle b="on" i="off">
        <a:fontRef idx="major">
          <a:srgbClr val="99CCFF"/>
        </a:fontRef>
        <a:srgbClr val="99CCFF"/>
      </a:tcTxStyle>
      <a:tcStyle>
        <a:tcBdr>
          <a:left>
            <a:ln w="12700" cap="flat">
              <a:solidFill>
                <a:srgbClr val="99CCFF"/>
              </a:solidFill>
              <a:prstDash val="solid"/>
              <a:round/>
            </a:ln>
          </a:left>
          <a:right>
            <a:ln w="12700" cap="flat">
              <a:solidFill>
                <a:srgbClr val="99CCFF"/>
              </a:solidFill>
              <a:prstDash val="solid"/>
              <a:round/>
            </a:ln>
          </a:right>
          <a:top>
            <a:ln w="12700" cap="flat">
              <a:solidFill>
                <a:srgbClr val="99CCFF"/>
              </a:solidFill>
              <a:prstDash val="solid"/>
              <a:round/>
            </a:ln>
          </a:top>
          <a:bottom>
            <a:ln w="12700" cap="flat">
              <a:solidFill>
                <a:srgbClr val="99CCFF"/>
              </a:solidFill>
              <a:prstDash val="solid"/>
              <a:round/>
            </a:ln>
          </a:bottom>
          <a:insideH>
            <a:ln w="12700" cap="flat">
              <a:solidFill>
                <a:srgbClr val="99CCFF"/>
              </a:solidFill>
              <a:prstDash val="solid"/>
              <a:round/>
            </a:ln>
          </a:insideH>
          <a:insideV>
            <a:ln w="12700" cap="flat">
              <a:solidFill>
                <a:srgbClr val="99CC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99CCFF"/>
        </a:fontRef>
        <a:srgbClr val="99CCFF"/>
      </a:tcTxStyle>
      <a:tcStyle>
        <a:tcBdr>
          <a:left>
            <a:ln w="12700" cap="flat">
              <a:solidFill>
                <a:srgbClr val="99CCFF"/>
              </a:solidFill>
              <a:prstDash val="solid"/>
              <a:round/>
            </a:ln>
          </a:left>
          <a:right>
            <a:ln w="12700" cap="flat">
              <a:solidFill>
                <a:srgbClr val="99CCFF"/>
              </a:solidFill>
              <a:prstDash val="solid"/>
              <a:round/>
            </a:ln>
          </a:right>
          <a:top>
            <a:ln w="38100" cap="flat">
              <a:solidFill>
                <a:srgbClr val="99CCFF"/>
              </a:solidFill>
              <a:prstDash val="solid"/>
              <a:round/>
            </a:ln>
          </a:top>
          <a:bottom>
            <a:ln w="12700" cap="flat">
              <a:solidFill>
                <a:srgbClr val="99CCFF"/>
              </a:solidFill>
              <a:prstDash val="solid"/>
              <a:round/>
            </a:ln>
          </a:bottom>
          <a:insideH>
            <a:ln w="12700" cap="flat">
              <a:solidFill>
                <a:srgbClr val="99CCFF"/>
              </a:solidFill>
              <a:prstDash val="solid"/>
              <a:round/>
            </a:ln>
          </a:insideH>
          <a:insideV>
            <a:ln w="12700" cap="flat">
              <a:solidFill>
                <a:srgbClr val="99CC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99CCFF"/>
        </a:fontRef>
        <a:srgbClr val="99CCFF"/>
      </a:tcTxStyle>
      <a:tcStyle>
        <a:tcBdr>
          <a:left>
            <a:ln w="12700" cap="flat">
              <a:solidFill>
                <a:srgbClr val="99CCFF"/>
              </a:solidFill>
              <a:prstDash val="solid"/>
              <a:round/>
            </a:ln>
          </a:left>
          <a:right>
            <a:ln w="12700" cap="flat">
              <a:solidFill>
                <a:srgbClr val="99CCFF"/>
              </a:solidFill>
              <a:prstDash val="solid"/>
              <a:round/>
            </a:ln>
          </a:right>
          <a:top>
            <a:ln w="12700" cap="flat">
              <a:solidFill>
                <a:srgbClr val="99CCFF"/>
              </a:solidFill>
              <a:prstDash val="solid"/>
              <a:round/>
            </a:ln>
          </a:top>
          <a:bottom>
            <a:ln w="38100" cap="flat">
              <a:solidFill>
                <a:srgbClr val="99CCFF"/>
              </a:solidFill>
              <a:prstDash val="solid"/>
              <a:round/>
            </a:ln>
          </a:bottom>
          <a:insideH>
            <a:ln w="12700" cap="flat">
              <a:solidFill>
                <a:srgbClr val="99CCFF"/>
              </a:solidFill>
              <a:prstDash val="solid"/>
              <a:round/>
            </a:ln>
          </a:insideH>
          <a:insideV>
            <a:ln w="12700" cap="flat">
              <a:solidFill>
                <a:srgbClr val="99CC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99CCFF"/>
              </a:solidFill>
              <a:prstDash val="solid"/>
              <a:round/>
            </a:ln>
          </a:left>
          <a:right>
            <a:ln w="12700" cap="flat">
              <a:solidFill>
                <a:srgbClr val="99CCFF"/>
              </a:solidFill>
              <a:prstDash val="solid"/>
              <a:round/>
            </a:ln>
          </a:right>
          <a:top>
            <a:ln w="12700" cap="flat">
              <a:solidFill>
                <a:srgbClr val="99CCFF"/>
              </a:solidFill>
              <a:prstDash val="solid"/>
              <a:round/>
            </a:ln>
          </a:top>
          <a:bottom>
            <a:ln w="12700" cap="flat">
              <a:solidFill>
                <a:srgbClr val="99CCFF"/>
              </a:solidFill>
              <a:prstDash val="solid"/>
              <a:round/>
            </a:ln>
          </a:bottom>
          <a:insideH>
            <a:ln w="12700" cap="flat">
              <a:solidFill>
                <a:srgbClr val="99CCFF"/>
              </a:solidFill>
              <a:prstDash val="solid"/>
              <a:round/>
            </a:ln>
          </a:insideH>
          <a:insideV>
            <a:ln w="12700" cap="flat">
              <a:solidFill>
                <a:srgbClr val="99CCFF"/>
              </a:solidFill>
              <a:prstDash val="solid"/>
              <a:round/>
            </a:ln>
          </a:insideV>
        </a:tcBdr>
        <a:fill>
          <a:solidFill>
            <a:srgbClr val="DEE7D0"/>
          </a:solidFill>
        </a:fill>
      </a:tcStyle>
    </a:wholeTbl>
    <a:band2H>
      <a:tcTxStyle/>
      <a:tcStyle>
        <a:tcBdr/>
        <a:fill>
          <a:solidFill>
            <a:srgbClr val="EFF3E9"/>
          </a:solidFill>
        </a:fill>
      </a:tcStyle>
    </a:band2H>
    <a:firstCol>
      <a:tcTxStyle b="on" i="off">
        <a:fontRef idx="major">
          <a:srgbClr val="99CCFF"/>
        </a:fontRef>
        <a:srgbClr val="99CCFF"/>
      </a:tcTxStyle>
      <a:tcStyle>
        <a:tcBdr>
          <a:left>
            <a:ln w="12700" cap="flat">
              <a:solidFill>
                <a:srgbClr val="99CCFF"/>
              </a:solidFill>
              <a:prstDash val="solid"/>
              <a:round/>
            </a:ln>
          </a:left>
          <a:right>
            <a:ln w="12700" cap="flat">
              <a:solidFill>
                <a:srgbClr val="99CCFF"/>
              </a:solidFill>
              <a:prstDash val="solid"/>
              <a:round/>
            </a:ln>
          </a:right>
          <a:top>
            <a:ln w="12700" cap="flat">
              <a:solidFill>
                <a:srgbClr val="99CCFF"/>
              </a:solidFill>
              <a:prstDash val="solid"/>
              <a:round/>
            </a:ln>
          </a:top>
          <a:bottom>
            <a:ln w="12700" cap="flat">
              <a:solidFill>
                <a:srgbClr val="99CCFF"/>
              </a:solidFill>
              <a:prstDash val="solid"/>
              <a:round/>
            </a:ln>
          </a:bottom>
          <a:insideH>
            <a:ln w="12700" cap="flat">
              <a:solidFill>
                <a:srgbClr val="99CCFF"/>
              </a:solidFill>
              <a:prstDash val="solid"/>
              <a:round/>
            </a:ln>
          </a:insideH>
          <a:insideV>
            <a:ln w="12700" cap="flat">
              <a:solidFill>
                <a:srgbClr val="99CC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99CCFF"/>
        </a:fontRef>
        <a:srgbClr val="99CCFF"/>
      </a:tcTxStyle>
      <a:tcStyle>
        <a:tcBdr>
          <a:left>
            <a:ln w="12700" cap="flat">
              <a:solidFill>
                <a:srgbClr val="99CCFF"/>
              </a:solidFill>
              <a:prstDash val="solid"/>
              <a:round/>
            </a:ln>
          </a:left>
          <a:right>
            <a:ln w="12700" cap="flat">
              <a:solidFill>
                <a:srgbClr val="99CCFF"/>
              </a:solidFill>
              <a:prstDash val="solid"/>
              <a:round/>
            </a:ln>
          </a:right>
          <a:top>
            <a:ln w="38100" cap="flat">
              <a:solidFill>
                <a:srgbClr val="99CCFF"/>
              </a:solidFill>
              <a:prstDash val="solid"/>
              <a:round/>
            </a:ln>
          </a:top>
          <a:bottom>
            <a:ln w="12700" cap="flat">
              <a:solidFill>
                <a:srgbClr val="99CCFF"/>
              </a:solidFill>
              <a:prstDash val="solid"/>
              <a:round/>
            </a:ln>
          </a:bottom>
          <a:insideH>
            <a:ln w="12700" cap="flat">
              <a:solidFill>
                <a:srgbClr val="99CCFF"/>
              </a:solidFill>
              <a:prstDash val="solid"/>
              <a:round/>
            </a:ln>
          </a:insideH>
          <a:insideV>
            <a:ln w="12700" cap="flat">
              <a:solidFill>
                <a:srgbClr val="99CC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99CCFF"/>
        </a:fontRef>
        <a:srgbClr val="99CCFF"/>
      </a:tcTxStyle>
      <a:tcStyle>
        <a:tcBdr>
          <a:left>
            <a:ln w="12700" cap="flat">
              <a:solidFill>
                <a:srgbClr val="99CCFF"/>
              </a:solidFill>
              <a:prstDash val="solid"/>
              <a:round/>
            </a:ln>
          </a:left>
          <a:right>
            <a:ln w="12700" cap="flat">
              <a:solidFill>
                <a:srgbClr val="99CCFF"/>
              </a:solidFill>
              <a:prstDash val="solid"/>
              <a:round/>
            </a:ln>
          </a:right>
          <a:top>
            <a:ln w="12700" cap="flat">
              <a:solidFill>
                <a:srgbClr val="99CCFF"/>
              </a:solidFill>
              <a:prstDash val="solid"/>
              <a:round/>
            </a:ln>
          </a:top>
          <a:bottom>
            <a:ln w="38100" cap="flat">
              <a:solidFill>
                <a:srgbClr val="99CCFF"/>
              </a:solidFill>
              <a:prstDash val="solid"/>
              <a:round/>
            </a:ln>
          </a:bottom>
          <a:insideH>
            <a:ln w="12700" cap="flat">
              <a:solidFill>
                <a:srgbClr val="99CCFF"/>
              </a:solidFill>
              <a:prstDash val="solid"/>
              <a:round/>
            </a:ln>
          </a:insideH>
          <a:insideV>
            <a:ln w="12700" cap="flat">
              <a:solidFill>
                <a:srgbClr val="99CC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99CCFF"/>
              </a:solidFill>
              <a:prstDash val="solid"/>
              <a:round/>
            </a:ln>
          </a:left>
          <a:right>
            <a:ln w="12700" cap="flat">
              <a:solidFill>
                <a:srgbClr val="99CCFF"/>
              </a:solidFill>
              <a:prstDash val="solid"/>
              <a:round/>
            </a:ln>
          </a:right>
          <a:top>
            <a:ln w="12700" cap="flat">
              <a:solidFill>
                <a:srgbClr val="99CCFF"/>
              </a:solidFill>
              <a:prstDash val="solid"/>
              <a:round/>
            </a:ln>
          </a:top>
          <a:bottom>
            <a:ln w="12700" cap="flat">
              <a:solidFill>
                <a:srgbClr val="99CCFF"/>
              </a:solidFill>
              <a:prstDash val="solid"/>
              <a:round/>
            </a:ln>
          </a:bottom>
          <a:insideH>
            <a:ln w="12700" cap="flat">
              <a:solidFill>
                <a:srgbClr val="99CCFF"/>
              </a:solidFill>
              <a:prstDash val="solid"/>
              <a:round/>
            </a:ln>
          </a:insideH>
          <a:insideV>
            <a:ln w="12700" cap="flat">
              <a:solidFill>
                <a:srgbClr val="99CCFF"/>
              </a:solidFill>
              <a:prstDash val="solid"/>
              <a:round/>
            </a:ln>
          </a:insideV>
        </a:tcBdr>
        <a:fill>
          <a:solidFill>
            <a:srgbClr val="FCDCCE"/>
          </a:solidFill>
        </a:fill>
      </a:tcStyle>
    </a:wholeTbl>
    <a:band2H>
      <a:tcTxStyle/>
      <a:tcStyle>
        <a:tcBdr/>
        <a:fill>
          <a:solidFill>
            <a:srgbClr val="FDEEE8"/>
          </a:solidFill>
        </a:fill>
      </a:tcStyle>
    </a:band2H>
    <a:firstCol>
      <a:tcTxStyle b="on" i="off">
        <a:fontRef idx="major">
          <a:srgbClr val="99CCFF"/>
        </a:fontRef>
        <a:srgbClr val="99CCFF"/>
      </a:tcTxStyle>
      <a:tcStyle>
        <a:tcBdr>
          <a:left>
            <a:ln w="12700" cap="flat">
              <a:solidFill>
                <a:srgbClr val="99CCFF"/>
              </a:solidFill>
              <a:prstDash val="solid"/>
              <a:round/>
            </a:ln>
          </a:left>
          <a:right>
            <a:ln w="12700" cap="flat">
              <a:solidFill>
                <a:srgbClr val="99CCFF"/>
              </a:solidFill>
              <a:prstDash val="solid"/>
              <a:round/>
            </a:ln>
          </a:right>
          <a:top>
            <a:ln w="12700" cap="flat">
              <a:solidFill>
                <a:srgbClr val="99CCFF"/>
              </a:solidFill>
              <a:prstDash val="solid"/>
              <a:round/>
            </a:ln>
          </a:top>
          <a:bottom>
            <a:ln w="12700" cap="flat">
              <a:solidFill>
                <a:srgbClr val="99CCFF"/>
              </a:solidFill>
              <a:prstDash val="solid"/>
              <a:round/>
            </a:ln>
          </a:bottom>
          <a:insideH>
            <a:ln w="12700" cap="flat">
              <a:solidFill>
                <a:srgbClr val="99CCFF"/>
              </a:solidFill>
              <a:prstDash val="solid"/>
              <a:round/>
            </a:ln>
          </a:insideH>
          <a:insideV>
            <a:ln w="12700" cap="flat">
              <a:solidFill>
                <a:srgbClr val="99CC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99CCFF"/>
        </a:fontRef>
        <a:srgbClr val="99CCFF"/>
      </a:tcTxStyle>
      <a:tcStyle>
        <a:tcBdr>
          <a:left>
            <a:ln w="12700" cap="flat">
              <a:solidFill>
                <a:srgbClr val="99CCFF"/>
              </a:solidFill>
              <a:prstDash val="solid"/>
              <a:round/>
            </a:ln>
          </a:left>
          <a:right>
            <a:ln w="12700" cap="flat">
              <a:solidFill>
                <a:srgbClr val="99CCFF"/>
              </a:solidFill>
              <a:prstDash val="solid"/>
              <a:round/>
            </a:ln>
          </a:right>
          <a:top>
            <a:ln w="38100" cap="flat">
              <a:solidFill>
                <a:srgbClr val="99CCFF"/>
              </a:solidFill>
              <a:prstDash val="solid"/>
              <a:round/>
            </a:ln>
          </a:top>
          <a:bottom>
            <a:ln w="12700" cap="flat">
              <a:solidFill>
                <a:srgbClr val="99CCFF"/>
              </a:solidFill>
              <a:prstDash val="solid"/>
              <a:round/>
            </a:ln>
          </a:bottom>
          <a:insideH>
            <a:ln w="12700" cap="flat">
              <a:solidFill>
                <a:srgbClr val="99CCFF"/>
              </a:solidFill>
              <a:prstDash val="solid"/>
              <a:round/>
            </a:ln>
          </a:insideH>
          <a:insideV>
            <a:ln w="12700" cap="flat">
              <a:solidFill>
                <a:srgbClr val="99CC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99CCFF"/>
        </a:fontRef>
        <a:srgbClr val="99CCFF"/>
      </a:tcTxStyle>
      <a:tcStyle>
        <a:tcBdr>
          <a:left>
            <a:ln w="12700" cap="flat">
              <a:solidFill>
                <a:srgbClr val="99CCFF"/>
              </a:solidFill>
              <a:prstDash val="solid"/>
              <a:round/>
            </a:ln>
          </a:left>
          <a:right>
            <a:ln w="12700" cap="flat">
              <a:solidFill>
                <a:srgbClr val="99CCFF"/>
              </a:solidFill>
              <a:prstDash val="solid"/>
              <a:round/>
            </a:ln>
          </a:right>
          <a:top>
            <a:ln w="12700" cap="flat">
              <a:solidFill>
                <a:srgbClr val="99CCFF"/>
              </a:solidFill>
              <a:prstDash val="solid"/>
              <a:round/>
            </a:ln>
          </a:top>
          <a:bottom>
            <a:ln w="38100" cap="flat">
              <a:solidFill>
                <a:srgbClr val="99CCFF"/>
              </a:solidFill>
              <a:prstDash val="solid"/>
              <a:round/>
            </a:ln>
          </a:bottom>
          <a:insideH>
            <a:ln w="12700" cap="flat">
              <a:solidFill>
                <a:srgbClr val="99CCFF"/>
              </a:solidFill>
              <a:prstDash val="solid"/>
              <a:round/>
            </a:ln>
          </a:insideH>
          <a:insideV>
            <a:ln w="12700" cap="flat">
              <a:solidFill>
                <a:srgbClr val="99CC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99CCFF"/>
          </a:solidFill>
        </a:fill>
      </a:tcStyle>
    </a:band2H>
    <a:firstCol>
      <a:tcTxStyle b="on" i="off">
        <a:fontRef idx="major">
          <a:srgbClr val="99CCFF"/>
        </a:fontRef>
        <a:srgbClr val="99CC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99CCFF"/>
          </a:solidFill>
        </a:fill>
      </a:tcStyle>
    </a:lastRow>
    <a:firstRow>
      <a:tcTxStyle b="on" i="off">
        <a:fontRef idx="major">
          <a:srgbClr val="99CCFF"/>
        </a:fontRef>
        <a:srgbClr val="99CC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99CCFF"/>
              </a:solidFill>
              <a:prstDash val="solid"/>
              <a:round/>
            </a:ln>
          </a:left>
          <a:right>
            <a:ln w="12700" cap="flat">
              <a:solidFill>
                <a:srgbClr val="99CCFF"/>
              </a:solidFill>
              <a:prstDash val="solid"/>
              <a:round/>
            </a:ln>
          </a:right>
          <a:top>
            <a:ln w="12700" cap="flat">
              <a:solidFill>
                <a:srgbClr val="99CCFF"/>
              </a:solidFill>
              <a:prstDash val="solid"/>
              <a:round/>
            </a:ln>
          </a:top>
          <a:bottom>
            <a:ln w="12700" cap="flat">
              <a:solidFill>
                <a:srgbClr val="99CCFF"/>
              </a:solidFill>
              <a:prstDash val="solid"/>
              <a:round/>
            </a:ln>
          </a:bottom>
          <a:insideH>
            <a:ln w="12700" cap="flat">
              <a:solidFill>
                <a:srgbClr val="99CCFF"/>
              </a:solidFill>
              <a:prstDash val="solid"/>
              <a:round/>
            </a:ln>
          </a:insideH>
          <a:insideV>
            <a:ln w="12700" cap="flat">
              <a:solidFill>
                <a:srgbClr val="99CC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rgbClr val="99CCFF"/>
        </a:fontRef>
        <a:srgbClr val="99CCFF"/>
      </a:tcTxStyle>
      <a:tcStyle>
        <a:tcBdr>
          <a:left>
            <a:ln w="12700" cap="flat">
              <a:solidFill>
                <a:srgbClr val="99CCFF"/>
              </a:solidFill>
              <a:prstDash val="solid"/>
              <a:round/>
            </a:ln>
          </a:left>
          <a:right>
            <a:ln w="12700" cap="flat">
              <a:solidFill>
                <a:srgbClr val="99CCFF"/>
              </a:solidFill>
              <a:prstDash val="solid"/>
              <a:round/>
            </a:ln>
          </a:right>
          <a:top>
            <a:ln w="12700" cap="flat">
              <a:solidFill>
                <a:srgbClr val="99CCFF"/>
              </a:solidFill>
              <a:prstDash val="solid"/>
              <a:round/>
            </a:ln>
          </a:top>
          <a:bottom>
            <a:ln w="12700" cap="flat">
              <a:solidFill>
                <a:srgbClr val="99CCFF"/>
              </a:solidFill>
              <a:prstDash val="solid"/>
              <a:round/>
            </a:ln>
          </a:bottom>
          <a:insideH>
            <a:ln w="12700" cap="flat">
              <a:solidFill>
                <a:srgbClr val="99CCFF"/>
              </a:solidFill>
              <a:prstDash val="solid"/>
              <a:round/>
            </a:ln>
          </a:insideH>
          <a:insideV>
            <a:ln w="12700" cap="flat">
              <a:solidFill>
                <a:srgbClr val="99CC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rgbClr val="99CCFF"/>
        </a:fontRef>
        <a:srgbClr val="99CCFF"/>
      </a:tcTxStyle>
      <a:tcStyle>
        <a:tcBdr>
          <a:left>
            <a:ln w="12700" cap="flat">
              <a:solidFill>
                <a:srgbClr val="99CCFF"/>
              </a:solidFill>
              <a:prstDash val="solid"/>
              <a:round/>
            </a:ln>
          </a:left>
          <a:right>
            <a:ln w="12700" cap="flat">
              <a:solidFill>
                <a:srgbClr val="99CCFF"/>
              </a:solidFill>
              <a:prstDash val="solid"/>
              <a:round/>
            </a:ln>
          </a:right>
          <a:top>
            <a:ln w="38100" cap="flat">
              <a:solidFill>
                <a:srgbClr val="99CCFF"/>
              </a:solidFill>
              <a:prstDash val="solid"/>
              <a:round/>
            </a:ln>
          </a:top>
          <a:bottom>
            <a:ln w="12700" cap="flat">
              <a:solidFill>
                <a:srgbClr val="99CCFF"/>
              </a:solidFill>
              <a:prstDash val="solid"/>
              <a:round/>
            </a:ln>
          </a:bottom>
          <a:insideH>
            <a:ln w="12700" cap="flat">
              <a:solidFill>
                <a:srgbClr val="99CCFF"/>
              </a:solidFill>
              <a:prstDash val="solid"/>
              <a:round/>
            </a:ln>
          </a:insideH>
          <a:insideV>
            <a:ln w="12700" cap="flat">
              <a:solidFill>
                <a:srgbClr val="99CC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rgbClr val="99CCFF"/>
        </a:fontRef>
        <a:srgbClr val="99CCFF"/>
      </a:tcTxStyle>
      <a:tcStyle>
        <a:tcBdr>
          <a:left>
            <a:ln w="12700" cap="flat">
              <a:solidFill>
                <a:srgbClr val="99CCFF"/>
              </a:solidFill>
              <a:prstDash val="solid"/>
              <a:round/>
            </a:ln>
          </a:left>
          <a:right>
            <a:ln w="12700" cap="flat">
              <a:solidFill>
                <a:srgbClr val="99CCFF"/>
              </a:solidFill>
              <a:prstDash val="solid"/>
              <a:round/>
            </a:ln>
          </a:right>
          <a:top>
            <a:ln w="12700" cap="flat">
              <a:solidFill>
                <a:srgbClr val="99CCFF"/>
              </a:solidFill>
              <a:prstDash val="solid"/>
              <a:round/>
            </a:ln>
          </a:top>
          <a:bottom>
            <a:ln w="38100" cap="flat">
              <a:solidFill>
                <a:srgbClr val="99CCFF"/>
              </a:solidFill>
              <a:prstDash val="solid"/>
              <a:round/>
            </a:ln>
          </a:bottom>
          <a:insideH>
            <a:ln w="12700" cap="flat">
              <a:solidFill>
                <a:srgbClr val="99CCFF"/>
              </a:solidFill>
              <a:prstDash val="solid"/>
              <a:round/>
            </a:ln>
          </a:insideH>
          <a:insideV>
            <a:ln w="12700" cap="flat">
              <a:solidFill>
                <a:srgbClr val="99CC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7" d="100"/>
          <a:sy n="107" d="100"/>
        </p:scale>
        <p:origin x="1728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97" name="Shape 97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spcBef>
        <a:spcPts val="400"/>
      </a:spcBef>
      <a:defRPr sz="1200">
        <a:latin typeface="+mj-lt"/>
        <a:ea typeface="+mj-ea"/>
        <a:cs typeface="+mj-cs"/>
        <a:sym typeface="Times New Roman"/>
      </a:defRPr>
    </a:lvl1pPr>
    <a:lvl2pPr indent="228600" latinLnBrk="0">
      <a:spcBef>
        <a:spcPts val="400"/>
      </a:spcBef>
      <a:defRPr sz="1200">
        <a:latin typeface="+mj-lt"/>
        <a:ea typeface="+mj-ea"/>
        <a:cs typeface="+mj-cs"/>
        <a:sym typeface="Times New Roman"/>
      </a:defRPr>
    </a:lvl2pPr>
    <a:lvl3pPr indent="457200" latinLnBrk="0">
      <a:spcBef>
        <a:spcPts val="400"/>
      </a:spcBef>
      <a:defRPr sz="1200">
        <a:latin typeface="+mj-lt"/>
        <a:ea typeface="+mj-ea"/>
        <a:cs typeface="+mj-cs"/>
        <a:sym typeface="Times New Roman"/>
      </a:defRPr>
    </a:lvl3pPr>
    <a:lvl4pPr indent="685800" latinLnBrk="0">
      <a:spcBef>
        <a:spcPts val="400"/>
      </a:spcBef>
      <a:defRPr sz="1200">
        <a:latin typeface="+mj-lt"/>
        <a:ea typeface="+mj-ea"/>
        <a:cs typeface="+mj-cs"/>
        <a:sym typeface="Times New Roman"/>
      </a:defRPr>
    </a:lvl4pPr>
    <a:lvl5pPr indent="914400" latinLnBrk="0">
      <a:spcBef>
        <a:spcPts val="400"/>
      </a:spcBef>
      <a:defRPr sz="1200">
        <a:latin typeface="+mj-lt"/>
        <a:ea typeface="+mj-ea"/>
        <a:cs typeface="+mj-cs"/>
        <a:sym typeface="Times New Roman"/>
      </a:defRPr>
    </a:lvl5pPr>
    <a:lvl6pPr indent="1143000" latinLnBrk="0">
      <a:spcBef>
        <a:spcPts val="400"/>
      </a:spcBef>
      <a:defRPr sz="1200">
        <a:latin typeface="+mj-lt"/>
        <a:ea typeface="+mj-ea"/>
        <a:cs typeface="+mj-cs"/>
        <a:sym typeface="Times New Roman"/>
      </a:defRPr>
    </a:lvl6pPr>
    <a:lvl7pPr indent="1371600" latinLnBrk="0">
      <a:spcBef>
        <a:spcPts val="400"/>
      </a:spcBef>
      <a:defRPr sz="1200">
        <a:latin typeface="+mj-lt"/>
        <a:ea typeface="+mj-ea"/>
        <a:cs typeface="+mj-cs"/>
        <a:sym typeface="Times New Roman"/>
      </a:defRPr>
    </a:lvl7pPr>
    <a:lvl8pPr indent="1600200" latinLnBrk="0">
      <a:spcBef>
        <a:spcPts val="400"/>
      </a:spcBef>
      <a:defRPr sz="1200">
        <a:latin typeface="+mj-lt"/>
        <a:ea typeface="+mj-ea"/>
        <a:cs typeface="+mj-cs"/>
        <a:sym typeface="Times New Roman"/>
      </a:defRPr>
    </a:lvl8pPr>
    <a:lvl9pPr indent="1828800" latinLnBrk="0">
      <a:spcBef>
        <a:spcPts val="400"/>
      </a:spcBef>
      <a:defRPr sz="1200">
        <a:latin typeface="+mj-lt"/>
        <a:ea typeface="+mj-ea"/>
        <a:cs typeface="+mj-cs"/>
        <a:sym typeface="Times New Roman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Title Text</a:t>
            </a:r>
          </a:p>
        </p:txBody>
      </p:sp>
      <p:sp>
        <p:nvSpPr>
          <p:cNvPr id="12" name="Body Level One…"/>
          <p:cNvSpPr txBox="1">
            <a:spLocks noGrp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Title Text"/>
          <p:cNvSpPr txBox="1"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Title Text</a:t>
            </a:r>
          </a:p>
        </p:txBody>
      </p:sp>
      <p:sp>
        <p:nvSpPr>
          <p:cNvPr id="89" name="Body Level One…"/>
          <p:cNvSpPr txBox="1">
            <a:spLocks noGrp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90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Text"/>
          <p:cNvSpPr txBox="1"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Title Text</a:t>
            </a:r>
          </a:p>
        </p:txBody>
      </p:sp>
      <p:sp>
        <p:nvSpPr>
          <p:cNvPr id="21" name="Body Level One…"/>
          <p:cNvSpPr txBox="1">
            <a:spLocks noGrp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Text"/>
          <p:cNvSpPr txBox="1"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Title Text</a:t>
            </a:r>
          </a:p>
        </p:txBody>
      </p:sp>
      <p:sp>
        <p:nvSpPr>
          <p:cNvPr id="30" name="Body Level One…"/>
          <p:cNvSpPr txBox="1">
            <a:spLocks noGrp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itle Text"/>
          <p:cNvSpPr txBox="1"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Title Text</a:t>
            </a:r>
          </a:p>
        </p:txBody>
      </p:sp>
      <p:sp>
        <p:nvSpPr>
          <p:cNvPr id="46" name="Body Level One…"/>
          <p:cNvSpPr txBox="1">
            <a:spLocks noGrp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Title Text"/>
          <p:cNvSpPr txBox="1"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Title Text</a:t>
            </a:r>
          </a:p>
        </p:txBody>
      </p:sp>
      <p:sp>
        <p:nvSpPr>
          <p:cNvPr id="62" name="Body Level One…"/>
          <p:cNvSpPr txBox="1">
            <a:spLocks noGrp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Title Text"/>
          <p:cNvSpPr txBox="1"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Title Text</a:t>
            </a:r>
          </a:p>
        </p:txBody>
      </p:sp>
      <p:sp>
        <p:nvSpPr>
          <p:cNvPr id="71" name="Body Level One…"/>
          <p:cNvSpPr txBox="1">
            <a:spLocks noGrp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Title Text"/>
          <p:cNvSpPr txBox="1"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Title Text</a:t>
            </a:r>
          </a:p>
        </p:txBody>
      </p:sp>
      <p:sp>
        <p:nvSpPr>
          <p:cNvPr id="80" name="Body Level One…"/>
          <p:cNvSpPr txBox="1">
            <a:spLocks noGrp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>
            <a:spLocks noGrp="1"/>
          </p:cNvSpPr>
          <p:nvPr>
            <p:ph type="title"/>
          </p:nvPr>
        </p:nvSpPr>
        <p:spPr>
          <a:xfrm>
            <a:off x="457200" y="92074"/>
            <a:ext cx="8229600" cy="15081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/>
          <a:lstStyle/>
          <a:p>
            <a:r>
              <a:t>Title Text</a:t>
            </a:r>
          </a:p>
        </p:txBody>
      </p:sp>
      <p:sp>
        <p:nvSpPr>
          <p:cNvPr id="3" name="Body Level One…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5257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8176259" y="6248400"/>
            <a:ext cx="281941" cy="287087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>
            <a:spAutoFit/>
          </a:bodyPr>
          <a:lstStyle>
            <a:lvl1pPr algn="r">
              <a:defRPr sz="1400"/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ransition spd="med"/>
  <p:txStyles>
    <p:titleStyle>
      <a:lvl1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Times New Roman"/>
        </a:defRPr>
      </a:lvl1pPr>
      <a:lvl2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Times New Roman"/>
        </a:defRPr>
      </a:lvl2pPr>
      <a:lvl3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Times New Roman"/>
        </a:defRPr>
      </a:lvl3pPr>
      <a:lvl4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Times New Roman"/>
        </a:defRPr>
      </a:lvl4pPr>
      <a:lvl5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Times New Roman"/>
        </a:defRPr>
      </a:lvl5pPr>
      <a:lvl6pPr marL="0" marR="0" indent="4572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Times New Roman"/>
        </a:defRPr>
      </a:lvl6pPr>
      <a:lvl7pPr marL="0" marR="0" indent="9144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Times New Roman"/>
        </a:defRPr>
      </a:lvl7pPr>
      <a:lvl8pPr marL="0" marR="0" indent="13716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Times New Roman"/>
        </a:defRPr>
      </a:lvl8pPr>
      <a:lvl9pPr marL="0" marR="0" indent="18288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Times New Roman"/>
        </a:defRPr>
      </a:lvl9pPr>
    </p:titleStyle>
    <p:bodyStyle>
      <a:lvl1pPr marL="342900" marR="0" indent="-3429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»"/>
        <a:tabLst/>
        <a:defRPr sz="32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Times New Roman"/>
        </a:defRPr>
      </a:lvl1pPr>
      <a:lvl2pPr marL="783771" marR="0" indent="-326571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–"/>
        <a:tabLst/>
        <a:defRPr sz="32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Times New Roman"/>
        </a:defRPr>
      </a:lvl2pPr>
      <a:lvl3pPr marL="1219200" marR="0" indent="-3048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•"/>
        <a:tabLst/>
        <a:defRPr sz="32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Times New Roman"/>
        </a:defRPr>
      </a:lvl3pPr>
      <a:lvl4pPr marL="17373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–"/>
        <a:tabLst/>
        <a:defRPr sz="32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Times New Roman"/>
        </a:defRPr>
      </a:lvl4pPr>
      <a:lvl5pPr marL="2235200" marR="0" indent="-4064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»"/>
        <a:tabLst/>
        <a:defRPr sz="32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Times New Roman"/>
        </a:defRPr>
      </a:lvl5pPr>
      <a:lvl6pPr marL="2692400" marR="0" indent="-4064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"/>
        <a:tabLst/>
        <a:defRPr sz="32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Times New Roman"/>
        </a:defRPr>
      </a:lvl6pPr>
      <a:lvl7pPr marL="3149600" marR="0" indent="-4064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"/>
        <a:tabLst/>
        <a:defRPr sz="32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Times New Roman"/>
        </a:defRPr>
      </a:lvl7pPr>
      <a:lvl8pPr marL="3606800" marR="0" indent="-4064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"/>
        <a:tabLst/>
        <a:defRPr sz="32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Times New Roman"/>
        </a:defRPr>
      </a:lvl8pPr>
      <a:lvl9pPr marL="4064000" marR="0" indent="-4064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"/>
        <a:tabLst/>
        <a:defRPr sz="32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Times New Roman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1pPr>
      <a:lvl2pPr marL="0" marR="0" indent="457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2pPr>
      <a:lvl3pPr marL="0" marR="0" indent="914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3pPr>
      <a:lvl4pPr marL="0" marR="0" indent="1371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4pPr>
      <a:lvl5pPr marL="0" marR="0" indent="18288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5pPr>
      <a:lvl6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6pPr>
      <a:lvl7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7pPr>
      <a:lvl8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8pPr>
      <a:lvl9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Rectangle"/>
          <p:cNvSpPr/>
          <p:nvPr/>
        </p:nvSpPr>
        <p:spPr>
          <a:xfrm>
            <a:off x="492125" y="1198562"/>
            <a:ext cx="2921000" cy="1423988"/>
          </a:xfrm>
          <a:prstGeom prst="rect">
            <a:avLst/>
          </a:prstGeom>
          <a:solidFill>
            <a:srgbClr val="006F62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1800">
                <a:solidFill>
                  <a:srgbClr val="99CCFF"/>
                </a:solidFill>
              </a:defRPr>
            </a:pPr>
            <a:endParaRPr/>
          </a:p>
        </p:txBody>
      </p:sp>
      <p:sp>
        <p:nvSpPr>
          <p:cNvPr id="100" name="Fiscal risk analysis in the United Kingdom"/>
          <p:cNvSpPr txBox="1"/>
          <p:nvPr/>
        </p:nvSpPr>
        <p:spPr>
          <a:xfrm>
            <a:off x="644525" y="3357562"/>
            <a:ext cx="8101013" cy="5232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spcBef>
                <a:spcPts val="300"/>
              </a:spcBef>
              <a:defRPr sz="2800" b="1">
                <a:solidFill>
                  <a:srgbClr val="006F62"/>
                </a:solidFill>
                <a:latin typeface="Futura Md BT"/>
                <a:ea typeface="Futura Md BT"/>
                <a:cs typeface="Futura Md BT"/>
                <a:sym typeface="Futura Md BT"/>
              </a:defRPr>
            </a:lvl1pPr>
          </a:lstStyle>
          <a:p>
            <a:r>
              <a:t>Fiscal risk analysis in the United Kingdom</a:t>
            </a:r>
          </a:p>
        </p:txBody>
      </p:sp>
      <p:sp>
        <p:nvSpPr>
          <p:cNvPr id="101" name="Line"/>
          <p:cNvSpPr/>
          <p:nvPr/>
        </p:nvSpPr>
        <p:spPr>
          <a:xfrm>
            <a:off x="492125" y="3933825"/>
            <a:ext cx="8275638" cy="0"/>
          </a:xfrm>
          <a:prstGeom prst="line">
            <a:avLst/>
          </a:prstGeom>
          <a:ln w="38100">
            <a:solidFill>
              <a:srgbClr val="006F62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02" name="Line"/>
          <p:cNvSpPr/>
          <p:nvPr/>
        </p:nvSpPr>
        <p:spPr>
          <a:xfrm flipH="1">
            <a:off x="569594" y="3300412"/>
            <a:ext cx="1" cy="633414"/>
          </a:xfrm>
          <a:prstGeom prst="line">
            <a:avLst/>
          </a:prstGeom>
          <a:ln w="155575">
            <a:solidFill>
              <a:srgbClr val="006F62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03" name="Robert Chote…"/>
          <p:cNvSpPr txBox="1"/>
          <p:nvPr/>
        </p:nvSpPr>
        <p:spPr>
          <a:xfrm>
            <a:off x="1828800" y="4035425"/>
            <a:ext cx="6961188" cy="25298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algn="r">
              <a:defRPr b="1">
                <a:solidFill>
                  <a:srgbClr val="006F62"/>
                </a:solidFill>
                <a:latin typeface="Futura Md BT"/>
                <a:ea typeface="Futura Md BT"/>
                <a:cs typeface="Futura Md BT"/>
                <a:sym typeface="Futura Md BT"/>
              </a:defRPr>
            </a:pPr>
            <a:r>
              <a:t>Robert Chote</a:t>
            </a:r>
          </a:p>
          <a:p>
            <a:pPr algn="r">
              <a:defRPr b="1">
                <a:solidFill>
                  <a:srgbClr val="006F62"/>
                </a:solidFill>
                <a:latin typeface="Futura Lt BT"/>
                <a:ea typeface="Futura Lt BT"/>
                <a:cs typeface="Futura Lt BT"/>
                <a:sym typeface="Futura Lt BT"/>
              </a:defRPr>
            </a:pPr>
            <a:r>
              <a:t>Chairman</a:t>
            </a:r>
          </a:p>
          <a:p>
            <a:pPr algn="r">
              <a:defRPr b="1">
                <a:solidFill>
                  <a:srgbClr val="006F62"/>
                </a:solidFill>
                <a:latin typeface="Futura Lt BT"/>
                <a:ea typeface="Futura Lt BT"/>
                <a:cs typeface="Futura Lt BT"/>
                <a:sym typeface="Futura Lt BT"/>
              </a:defRPr>
            </a:pPr>
            <a:endParaRPr/>
          </a:p>
          <a:p>
            <a:pPr algn="r">
              <a:defRPr b="1">
                <a:solidFill>
                  <a:srgbClr val="006F62"/>
                </a:solidFill>
                <a:latin typeface="Futura Lt BT"/>
                <a:ea typeface="Futura Lt BT"/>
                <a:cs typeface="Futura Lt BT"/>
                <a:sym typeface="Futura Lt BT"/>
              </a:defRPr>
            </a:pPr>
            <a:endParaRPr/>
          </a:p>
          <a:p>
            <a:pPr algn="r">
              <a:defRPr b="1">
                <a:solidFill>
                  <a:srgbClr val="006F62"/>
                </a:solidFill>
                <a:latin typeface="Futura Lt BT"/>
                <a:ea typeface="Futura Lt BT"/>
                <a:cs typeface="Futura Lt BT"/>
                <a:sym typeface="Futura Lt BT"/>
              </a:defRPr>
            </a:pPr>
            <a:endParaRPr/>
          </a:p>
          <a:p>
            <a:pPr algn="r">
              <a:defRPr b="1">
                <a:solidFill>
                  <a:srgbClr val="006F62"/>
                </a:solidFill>
                <a:latin typeface="Futura Lt BT"/>
                <a:ea typeface="Futura Lt BT"/>
                <a:cs typeface="Futura Lt BT"/>
                <a:sym typeface="Futura Lt BT"/>
              </a:defRPr>
            </a:pPr>
            <a:endParaRPr/>
          </a:p>
          <a:p>
            <a:pPr algn="r">
              <a:defRPr b="1">
                <a:solidFill>
                  <a:srgbClr val="006F62"/>
                </a:solidFill>
                <a:latin typeface="Futura Lt BT"/>
                <a:ea typeface="Futura Lt BT"/>
                <a:cs typeface="Futura Lt BT"/>
                <a:sym typeface="Futura Lt BT"/>
              </a:defRPr>
            </a:pPr>
            <a:r>
              <a:t>5 July 2019</a:t>
            </a:r>
          </a:p>
          <a:p>
            <a:pPr algn="r">
              <a:defRPr b="1">
                <a:solidFill>
                  <a:srgbClr val="006F62"/>
                </a:solidFill>
                <a:latin typeface="Futura Lt BT"/>
                <a:ea typeface="Futura Lt BT"/>
                <a:cs typeface="Futura Lt BT"/>
                <a:sym typeface="Futura Lt BT"/>
              </a:defRPr>
            </a:pPr>
            <a:r>
              <a:t>Minsk, Belarus</a:t>
            </a:r>
          </a:p>
        </p:txBody>
      </p:sp>
      <p:sp>
        <p:nvSpPr>
          <p:cNvPr id="104" name="Triangle"/>
          <p:cNvSpPr/>
          <p:nvPr/>
        </p:nvSpPr>
        <p:spPr>
          <a:xfrm flipH="1" flipV="1">
            <a:off x="-31750" y="71437"/>
            <a:ext cx="9175750" cy="72072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21600"/>
                </a:moveTo>
                <a:lnTo>
                  <a:pt x="21600" y="21600"/>
                </a:lnTo>
                <a:lnTo>
                  <a:pt x="0" y="0"/>
                </a:lnTo>
                <a:close/>
              </a:path>
            </a:pathLst>
          </a:custGeom>
          <a:solidFill>
            <a:srgbClr val="006F62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1800">
                <a:solidFill>
                  <a:srgbClr val="99CCFF"/>
                </a:solidFill>
              </a:defRPr>
            </a:pPr>
            <a:endParaRPr/>
          </a:p>
        </p:txBody>
      </p:sp>
      <p:sp>
        <p:nvSpPr>
          <p:cNvPr id="105" name="Line"/>
          <p:cNvSpPr/>
          <p:nvPr/>
        </p:nvSpPr>
        <p:spPr>
          <a:xfrm>
            <a:off x="-1" y="115887"/>
            <a:ext cx="9144002" cy="720726"/>
          </a:xfrm>
          <a:prstGeom prst="line">
            <a:avLst/>
          </a:prstGeom>
          <a:ln w="25400">
            <a:solidFill>
              <a:srgbClr val="FFC000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06" name="Rectangle"/>
          <p:cNvSpPr/>
          <p:nvPr/>
        </p:nvSpPr>
        <p:spPr>
          <a:xfrm>
            <a:off x="-1" y="-1"/>
            <a:ext cx="9144002" cy="71439"/>
          </a:xfrm>
          <a:prstGeom prst="rect">
            <a:avLst/>
          </a:prstGeom>
          <a:solidFill>
            <a:srgbClr val="006F62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1800">
                <a:solidFill>
                  <a:srgbClr val="99CCFF"/>
                </a:solidFill>
              </a:defRPr>
            </a:pPr>
            <a:endParaRPr/>
          </a:p>
        </p:txBody>
      </p:sp>
      <p:pic>
        <p:nvPicPr>
          <p:cNvPr id="107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88950" y="1198562"/>
            <a:ext cx="2921000" cy="1425576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Triangle"/>
          <p:cNvSpPr/>
          <p:nvPr/>
        </p:nvSpPr>
        <p:spPr>
          <a:xfrm flipH="1" flipV="1">
            <a:off x="-31750" y="71437"/>
            <a:ext cx="9175750" cy="72072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21600"/>
                </a:moveTo>
                <a:lnTo>
                  <a:pt x="21600" y="21600"/>
                </a:lnTo>
                <a:lnTo>
                  <a:pt x="0" y="0"/>
                </a:lnTo>
                <a:close/>
              </a:path>
            </a:pathLst>
          </a:custGeom>
          <a:solidFill>
            <a:srgbClr val="006F62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1800">
                <a:solidFill>
                  <a:srgbClr val="99CCFF"/>
                </a:solidFill>
              </a:defRPr>
            </a:pPr>
            <a:endParaRPr/>
          </a:p>
        </p:txBody>
      </p:sp>
      <p:sp>
        <p:nvSpPr>
          <p:cNvPr id="152" name="Line"/>
          <p:cNvSpPr/>
          <p:nvPr/>
        </p:nvSpPr>
        <p:spPr>
          <a:xfrm>
            <a:off x="-1" y="115886"/>
            <a:ext cx="9144002" cy="720728"/>
          </a:xfrm>
          <a:prstGeom prst="line">
            <a:avLst/>
          </a:prstGeom>
          <a:ln w="25400">
            <a:solidFill>
              <a:srgbClr val="FFC000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53" name="Rectangle"/>
          <p:cNvSpPr/>
          <p:nvPr/>
        </p:nvSpPr>
        <p:spPr>
          <a:xfrm>
            <a:off x="-1" y="-1"/>
            <a:ext cx="9144002" cy="71439"/>
          </a:xfrm>
          <a:prstGeom prst="rect">
            <a:avLst/>
          </a:prstGeom>
          <a:solidFill>
            <a:srgbClr val="006F62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1800">
                <a:solidFill>
                  <a:srgbClr val="99CCFF"/>
                </a:solidFill>
              </a:defRPr>
            </a:pPr>
            <a:endParaRPr/>
          </a:p>
        </p:txBody>
      </p:sp>
      <p:sp>
        <p:nvSpPr>
          <p:cNvPr id="154" name="‘Challenge and respond’"/>
          <p:cNvSpPr txBox="1"/>
          <p:nvPr/>
        </p:nvSpPr>
        <p:spPr>
          <a:xfrm>
            <a:off x="539750" y="865505"/>
            <a:ext cx="8064500" cy="6375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>
            <a:spAutoFit/>
          </a:bodyPr>
          <a:lstStyle>
            <a:lvl1pPr>
              <a:defRPr sz="3600" b="1">
                <a:solidFill>
                  <a:srgbClr val="006F62"/>
                </a:solidFill>
                <a:latin typeface="Futura Md BT"/>
                <a:ea typeface="Futura Md BT"/>
                <a:cs typeface="Futura Md BT"/>
                <a:sym typeface="Futura Md BT"/>
              </a:defRPr>
            </a:lvl1pPr>
          </a:lstStyle>
          <a:p>
            <a:r>
              <a:t>‘Challenge and respond’</a:t>
            </a:r>
          </a:p>
        </p:txBody>
      </p:sp>
      <p:pic>
        <p:nvPicPr>
          <p:cNvPr id="155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812087" y="44450"/>
            <a:ext cx="1327151" cy="647700"/>
          </a:xfrm>
          <a:prstGeom prst="rect">
            <a:avLst/>
          </a:prstGeom>
          <a:ln w="12700">
            <a:miter lim="400000"/>
          </a:ln>
        </p:spPr>
      </p:pic>
      <p:sp>
        <p:nvSpPr>
          <p:cNvPr id="156" name="2017 report highlighted 57 issues to respond to…"/>
          <p:cNvSpPr txBox="1">
            <a:spLocks noGrp="1"/>
          </p:cNvSpPr>
          <p:nvPr>
            <p:ph type="body" idx="4294967295"/>
          </p:nvPr>
        </p:nvSpPr>
        <p:spPr>
          <a:xfrm>
            <a:off x="523875" y="1844675"/>
            <a:ext cx="7670214" cy="4795822"/>
          </a:xfrm>
          <a:prstGeom prst="rect">
            <a:avLst/>
          </a:prstGeom>
        </p:spPr>
        <p:txBody>
          <a:bodyPr>
            <a:normAutofit fontScale="85000" lnSpcReduction="20000"/>
          </a:bodyPr>
          <a:lstStyle/>
          <a:p>
            <a:pPr marL="291465" indent="-291465" defTabSz="777240">
              <a:spcBef>
                <a:spcPts val="400"/>
              </a:spcBef>
              <a:buChar char="•"/>
              <a:defRPr sz="2040" b="1">
                <a:solidFill>
                  <a:srgbClr val="006F62"/>
                </a:solidFill>
                <a:latin typeface="Futura Md BT"/>
                <a:ea typeface="Futura Md BT"/>
                <a:cs typeface="Futura Md BT"/>
                <a:sym typeface="Futura Md BT"/>
              </a:defRPr>
            </a:pPr>
            <a:r>
              <a:rPr dirty="0"/>
              <a:t>2017 </a:t>
            </a:r>
            <a:r>
              <a:rPr lang="en-GB" dirty="0"/>
              <a:t>FRR </a:t>
            </a:r>
            <a:r>
              <a:rPr dirty="0"/>
              <a:t>report highlighted 57 issues to respond to</a:t>
            </a:r>
          </a:p>
          <a:p>
            <a:pPr marL="291465" indent="-291465" defTabSz="777240">
              <a:spcBef>
                <a:spcPts val="400"/>
              </a:spcBef>
              <a:buChar char="•"/>
              <a:defRPr sz="2040" b="1">
                <a:solidFill>
                  <a:srgbClr val="006F62"/>
                </a:solidFill>
                <a:latin typeface="Futura Md BT"/>
                <a:ea typeface="Futura Md BT"/>
                <a:cs typeface="Futura Md BT"/>
                <a:sym typeface="Futura Md BT"/>
              </a:defRPr>
            </a:pPr>
            <a:endParaRPr dirty="0"/>
          </a:p>
          <a:p>
            <a:pPr marL="291465" indent="-291465" defTabSz="777240">
              <a:spcBef>
                <a:spcPts val="400"/>
              </a:spcBef>
              <a:buChar char="•"/>
              <a:defRPr sz="2040" b="1">
                <a:solidFill>
                  <a:srgbClr val="006F62"/>
                </a:solidFill>
                <a:latin typeface="Futura Md BT"/>
                <a:ea typeface="Futura Md BT"/>
                <a:cs typeface="Futura Md BT"/>
                <a:sym typeface="Futura Md BT"/>
              </a:defRPr>
            </a:pPr>
            <a:r>
              <a:rPr dirty="0"/>
              <a:t>Government response was substantive, but more often </a:t>
            </a:r>
            <a:r>
              <a:rPr lang="en-GB" dirty="0"/>
              <a:t>highlighted </a:t>
            </a:r>
            <a:r>
              <a:rPr dirty="0"/>
              <a:t>current actions </a:t>
            </a:r>
            <a:r>
              <a:rPr lang="en-GB" dirty="0"/>
              <a:t>rather </a:t>
            </a:r>
            <a:r>
              <a:rPr dirty="0"/>
              <a:t>than </a:t>
            </a:r>
            <a:r>
              <a:rPr lang="en-GB" dirty="0"/>
              <a:t>signalling </a:t>
            </a:r>
            <a:r>
              <a:rPr dirty="0"/>
              <a:t>new ones</a:t>
            </a:r>
            <a:endParaRPr lang="en-GB" dirty="0"/>
          </a:p>
          <a:p>
            <a:pPr marL="291465" indent="-291465" defTabSz="777240">
              <a:spcBef>
                <a:spcPts val="400"/>
              </a:spcBef>
              <a:buChar char="•"/>
              <a:defRPr sz="2040" b="1">
                <a:solidFill>
                  <a:srgbClr val="006F62"/>
                </a:solidFill>
                <a:latin typeface="Futura Md BT"/>
                <a:ea typeface="Futura Md BT"/>
                <a:cs typeface="Futura Md BT"/>
                <a:sym typeface="Futura Md BT"/>
              </a:defRPr>
            </a:pPr>
            <a:endParaRPr lang="en-GB" dirty="0"/>
          </a:p>
          <a:p>
            <a:pPr marL="291465" indent="-291465" defTabSz="777240">
              <a:spcBef>
                <a:spcPts val="400"/>
              </a:spcBef>
              <a:buChar char="•"/>
              <a:defRPr sz="2040" b="1">
                <a:solidFill>
                  <a:srgbClr val="006F62"/>
                </a:solidFill>
                <a:latin typeface="Futura Md BT"/>
                <a:ea typeface="Futura Md BT"/>
                <a:cs typeface="Futura Md BT"/>
                <a:sym typeface="Futura Md BT"/>
              </a:defRPr>
            </a:pPr>
            <a:r>
              <a:rPr dirty="0"/>
              <a:t>Not much to say about ‘risk appetite’</a:t>
            </a:r>
            <a:r>
              <a:rPr lang="en-GB" dirty="0"/>
              <a:t>, other than to commit to existing fiscal targets and belief that debt/GDP ratio too high</a:t>
            </a:r>
            <a:endParaRPr dirty="0"/>
          </a:p>
          <a:p>
            <a:pPr marL="291465" indent="-291465" defTabSz="777240">
              <a:spcBef>
                <a:spcPts val="400"/>
              </a:spcBef>
              <a:buChar char="•"/>
              <a:defRPr sz="2040" b="1">
                <a:solidFill>
                  <a:srgbClr val="006F62"/>
                </a:solidFill>
                <a:latin typeface="Futura Md BT"/>
                <a:ea typeface="Futura Md BT"/>
                <a:cs typeface="Futura Md BT"/>
                <a:sym typeface="Futura Md BT"/>
              </a:defRPr>
            </a:pPr>
            <a:endParaRPr dirty="0"/>
          </a:p>
          <a:p>
            <a:pPr marL="291465" indent="-291465" defTabSz="777240">
              <a:spcBef>
                <a:spcPts val="400"/>
              </a:spcBef>
              <a:buChar char="•"/>
              <a:defRPr sz="2040" b="1">
                <a:solidFill>
                  <a:srgbClr val="006F62"/>
                </a:solidFill>
                <a:latin typeface="Futura Md BT"/>
                <a:ea typeface="Futura Md BT"/>
                <a:cs typeface="Futura Md BT"/>
                <a:sym typeface="Futura Md BT"/>
              </a:defRPr>
            </a:pPr>
            <a:r>
              <a:rPr lang="en-GB" dirty="0"/>
              <a:t>But Treasury is continuing to improve risk management processes</a:t>
            </a:r>
          </a:p>
          <a:p>
            <a:pPr marL="291465" indent="-291465" defTabSz="777240">
              <a:spcBef>
                <a:spcPts val="400"/>
              </a:spcBef>
              <a:buChar char="•"/>
              <a:defRPr sz="2040" b="1">
                <a:solidFill>
                  <a:srgbClr val="006F62"/>
                </a:solidFill>
                <a:latin typeface="Futura Md BT"/>
                <a:ea typeface="Futura Md BT"/>
                <a:cs typeface="Futura Md BT"/>
                <a:sym typeface="Futura Md BT"/>
              </a:defRPr>
            </a:pPr>
            <a:endParaRPr dirty="0"/>
          </a:p>
          <a:p>
            <a:pPr marL="680085" lvl="1" indent="-291465" defTabSz="777240">
              <a:spcBef>
                <a:spcPts val="400"/>
              </a:spcBef>
              <a:buChar char="•"/>
              <a:defRPr sz="2040" b="1">
                <a:solidFill>
                  <a:srgbClr val="006F62"/>
                </a:solidFill>
                <a:latin typeface="Futura Md BT"/>
                <a:ea typeface="Futura Md BT"/>
                <a:cs typeface="Futura Md BT"/>
                <a:sym typeface="Futura Md BT"/>
              </a:defRPr>
            </a:pPr>
            <a:r>
              <a:rPr dirty="0">
                <a:latin typeface="Futura Bk BT" panose="020B0502020204020303" pitchFamily="34" charset="0"/>
              </a:rPr>
              <a:t>More transparency (balance sheet, GFSM, asset sales)</a:t>
            </a:r>
            <a:endParaRPr lang="en-GB" dirty="0">
              <a:latin typeface="Futura Bk BT" panose="020B0502020204020303" pitchFamily="34" charset="0"/>
            </a:endParaRPr>
          </a:p>
          <a:p>
            <a:pPr marL="680085" lvl="1" indent="-291465" defTabSz="777240">
              <a:spcBef>
                <a:spcPts val="400"/>
              </a:spcBef>
              <a:buChar char="•"/>
              <a:defRPr sz="2040" b="1">
                <a:solidFill>
                  <a:srgbClr val="006F62"/>
                </a:solidFill>
                <a:latin typeface="Futura Md BT"/>
                <a:ea typeface="Futura Md BT"/>
                <a:cs typeface="Futura Md BT"/>
                <a:sym typeface="Futura Md BT"/>
              </a:defRPr>
            </a:pPr>
            <a:endParaRPr dirty="0">
              <a:latin typeface="Futura Bk BT" panose="020B0502020204020303" pitchFamily="34" charset="0"/>
            </a:endParaRPr>
          </a:p>
          <a:p>
            <a:pPr marL="680085" lvl="1" indent="-291465" defTabSz="777240">
              <a:spcBef>
                <a:spcPts val="400"/>
              </a:spcBef>
              <a:buChar char="•"/>
              <a:defRPr sz="2040" b="1">
                <a:solidFill>
                  <a:srgbClr val="006F62"/>
                </a:solidFill>
                <a:latin typeface="Futura Md BT"/>
                <a:ea typeface="Futura Md BT"/>
                <a:cs typeface="Futura Md BT"/>
                <a:sym typeface="Futura Md BT"/>
              </a:defRPr>
            </a:pPr>
            <a:r>
              <a:rPr dirty="0">
                <a:latin typeface="Futura Bk BT" panose="020B0502020204020303" pitchFamily="34" charset="0"/>
              </a:rPr>
              <a:t>Balance sheet review (identify and dispose, controls on contingent liabilities, key liabilities </a:t>
            </a:r>
            <a:r>
              <a:rPr dirty="0" err="1">
                <a:latin typeface="Futura Bk BT" panose="020B0502020204020303" pitchFamily="34" charset="0"/>
              </a:rPr>
              <a:t>inc</a:t>
            </a:r>
            <a:r>
              <a:rPr dirty="0">
                <a:latin typeface="Futura Bk BT" panose="020B0502020204020303" pitchFamily="34" charset="0"/>
              </a:rPr>
              <a:t> clinical negligence)</a:t>
            </a:r>
            <a:endParaRPr lang="en-GB" dirty="0">
              <a:latin typeface="Futura Bk BT" panose="020B0502020204020303" pitchFamily="34" charset="0"/>
            </a:endParaRPr>
          </a:p>
          <a:p>
            <a:pPr marL="680085" lvl="1" indent="-291465" defTabSz="777240">
              <a:spcBef>
                <a:spcPts val="400"/>
              </a:spcBef>
              <a:buChar char="•"/>
              <a:defRPr sz="2040" b="1">
                <a:solidFill>
                  <a:srgbClr val="006F62"/>
                </a:solidFill>
                <a:latin typeface="Futura Md BT"/>
                <a:ea typeface="Futura Md BT"/>
                <a:cs typeface="Futura Md BT"/>
                <a:sym typeface="Futura Md BT"/>
              </a:defRPr>
            </a:pPr>
            <a:endParaRPr dirty="0">
              <a:latin typeface="Futura Bk BT" panose="020B0502020204020303" pitchFamily="34" charset="0"/>
            </a:endParaRPr>
          </a:p>
          <a:p>
            <a:pPr marL="680085" lvl="1" indent="-291465" defTabSz="777240">
              <a:spcBef>
                <a:spcPts val="400"/>
              </a:spcBef>
              <a:buChar char="•"/>
              <a:defRPr sz="2040" b="1">
                <a:solidFill>
                  <a:srgbClr val="006F62"/>
                </a:solidFill>
                <a:latin typeface="Futura Md BT"/>
                <a:ea typeface="Futura Md BT"/>
                <a:cs typeface="Futura Md BT"/>
                <a:sym typeface="Futura Md BT"/>
              </a:defRPr>
            </a:pPr>
            <a:r>
              <a:rPr dirty="0">
                <a:latin typeface="Futura Bk BT" panose="020B0502020204020303" pitchFamily="34" charset="0"/>
              </a:rPr>
              <a:t>Updated risk management manual</a:t>
            </a:r>
            <a:r>
              <a:rPr lang="en-GB" dirty="0">
                <a:latin typeface="Futura Bk BT" panose="020B0502020204020303" pitchFamily="34" charset="0"/>
              </a:rPr>
              <a:t> </a:t>
            </a:r>
          </a:p>
          <a:p>
            <a:pPr marL="680085" lvl="1" indent="-291465" defTabSz="777240">
              <a:spcBef>
                <a:spcPts val="400"/>
              </a:spcBef>
              <a:buChar char="•"/>
              <a:defRPr sz="2040" b="1">
                <a:solidFill>
                  <a:srgbClr val="006F62"/>
                </a:solidFill>
                <a:latin typeface="Futura Md BT"/>
                <a:ea typeface="Futura Md BT"/>
                <a:cs typeface="Futura Md BT"/>
                <a:sym typeface="Futura Md BT"/>
              </a:defRPr>
            </a:pPr>
            <a:endParaRPr lang="en-GB" dirty="0">
              <a:latin typeface="Futura Bk BT" panose="020B0502020204020303" pitchFamily="34" charset="0"/>
            </a:endParaRPr>
          </a:p>
          <a:p>
            <a:pPr marL="680085" lvl="1" indent="-291465" defTabSz="777240">
              <a:spcBef>
                <a:spcPts val="400"/>
              </a:spcBef>
              <a:buChar char="•"/>
              <a:defRPr sz="2040" b="1">
                <a:solidFill>
                  <a:srgbClr val="006F62"/>
                </a:solidFill>
                <a:latin typeface="Futura Md BT"/>
                <a:ea typeface="Futura Md BT"/>
                <a:cs typeface="Futura Md BT"/>
                <a:sym typeface="Futura Md BT"/>
              </a:defRPr>
            </a:pPr>
            <a:r>
              <a:rPr lang="en-GB" dirty="0">
                <a:latin typeface="Futura Bk BT" panose="020B0502020204020303" pitchFamily="34" charset="0"/>
              </a:rPr>
              <a:t>Finance ministry more focused on this than some other ministries</a:t>
            </a:r>
          </a:p>
          <a:p>
            <a:pPr marL="680085" lvl="1" indent="-291465" defTabSz="777240">
              <a:spcBef>
                <a:spcPts val="400"/>
              </a:spcBef>
              <a:buChar char="•"/>
              <a:defRPr sz="2040" b="1">
                <a:solidFill>
                  <a:srgbClr val="006F62"/>
                </a:solidFill>
                <a:latin typeface="Futura Md BT"/>
                <a:ea typeface="Futura Md BT"/>
                <a:cs typeface="Futura Md BT"/>
                <a:sym typeface="Futura Md BT"/>
              </a:defRPr>
            </a:pPr>
            <a:endParaRPr lang="en-GB" dirty="0">
              <a:latin typeface="Futura Bk BT" panose="020B0502020204020303" pitchFamily="34" charset="0"/>
            </a:endParaRPr>
          </a:p>
          <a:p>
            <a:pPr marL="680085" lvl="1" indent="-291465" defTabSz="777240">
              <a:spcBef>
                <a:spcPts val="400"/>
              </a:spcBef>
              <a:buChar char="•"/>
              <a:defRPr sz="2040" b="1">
                <a:solidFill>
                  <a:srgbClr val="006F62"/>
                </a:solidFill>
                <a:latin typeface="Futura Md BT"/>
                <a:ea typeface="Futura Md BT"/>
                <a:cs typeface="Futura Md BT"/>
                <a:sym typeface="Futura Md BT"/>
              </a:defRPr>
            </a:pPr>
            <a:endParaRPr lang="en-GB" dirty="0">
              <a:latin typeface="Futura Bk BT" panose="020B0502020204020303" pitchFamily="34" charset="0"/>
            </a:endParaRPr>
          </a:p>
        </p:txBody>
      </p:sp>
    </p:spTree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Triangle"/>
          <p:cNvSpPr/>
          <p:nvPr/>
        </p:nvSpPr>
        <p:spPr>
          <a:xfrm flipH="1" flipV="1">
            <a:off x="-31750" y="71437"/>
            <a:ext cx="9175750" cy="72072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21600"/>
                </a:moveTo>
                <a:lnTo>
                  <a:pt x="21600" y="21600"/>
                </a:lnTo>
                <a:lnTo>
                  <a:pt x="0" y="0"/>
                </a:lnTo>
                <a:close/>
              </a:path>
            </a:pathLst>
          </a:custGeom>
          <a:solidFill>
            <a:srgbClr val="006F62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1800">
                <a:solidFill>
                  <a:srgbClr val="99CCFF"/>
                </a:solidFill>
              </a:defRPr>
            </a:pPr>
            <a:endParaRPr/>
          </a:p>
        </p:txBody>
      </p:sp>
      <p:sp>
        <p:nvSpPr>
          <p:cNvPr id="159" name="Line"/>
          <p:cNvSpPr/>
          <p:nvPr/>
        </p:nvSpPr>
        <p:spPr>
          <a:xfrm>
            <a:off x="-1" y="115887"/>
            <a:ext cx="9144002" cy="720726"/>
          </a:xfrm>
          <a:prstGeom prst="line">
            <a:avLst/>
          </a:prstGeom>
          <a:ln w="25400">
            <a:solidFill>
              <a:srgbClr val="FFC000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60" name="Rectangle"/>
          <p:cNvSpPr/>
          <p:nvPr/>
        </p:nvSpPr>
        <p:spPr>
          <a:xfrm>
            <a:off x="-1" y="-1"/>
            <a:ext cx="9144002" cy="71439"/>
          </a:xfrm>
          <a:prstGeom prst="rect">
            <a:avLst/>
          </a:prstGeom>
          <a:solidFill>
            <a:srgbClr val="006F62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1800">
                <a:solidFill>
                  <a:srgbClr val="99CCFF"/>
                </a:solidFill>
              </a:defRPr>
            </a:pPr>
            <a:endParaRPr/>
          </a:p>
        </p:txBody>
      </p:sp>
      <p:sp>
        <p:nvSpPr>
          <p:cNvPr id="161" name="Potential conclusions"/>
          <p:cNvSpPr txBox="1"/>
          <p:nvPr/>
        </p:nvSpPr>
        <p:spPr>
          <a:xfrm>
            <a:off x="539750" y="881062"/>
            <a:ext cx="8064500" cy="6375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>
            <a:spAutoFit/>
          </a:bodyPr>
          <a:lstStyle>
            <a:lvl1pPr>
              <a:defRPr sz="3600" b="1">
                <a:solidFill>
                  <a:srgbClr val="006F62"/>
                </a:solidFill>
                <a:latin typeface="Futura Md BT"/>
                <a:ea typeface="Futura Md BT"/>
                <a:cs typeface="Futura Md BT"/>
                <a:sym typeface="Futura Md BT"/>
              </a:defRPr>
            </a:lvl1pPr>
          </a:lstStyle>
          <a:p>
            <a:r>
              <a:t>Potential conclusions</a:t>
            </a:r>
          </a:p>
        </p:txBody>
      </p:sp>
      <p:pic>
        <p:nvPicPr>
          <p:cNvPr id="162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812087" y="44450"/>
            <a:ext cx="1327151" cy="647700"/>
          </a:xfrm>
          <a:prstGeom prst="rect">
            <a:avLst/>
          </a:prstGeom>
          <a:ln w="12700">
            <a:miter lim="400000"/>
          </a:ln>
        </p:spPr>
      </p:pic>
      <p:sp>
        <p:nvSpPr>
          <p:cNvPr id="163" name="Main medium-term risks…"/>
          <p:cNvSpPr txBox="1">
            <a:spLocks noGrp="1"/>
          </p:cNvSpPr>
          <p:nvPr>
            <p:ph type="body" idx="4294967295"/>
          </p:nvPr>
        </p:nvSpPr>
        <p:spPr>
          <a:xfrm>
            <a:off x="523875" y="1844674"/>
            <a:ext cx="8064500" cy="4458471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250317" indent="-250317" defTabSz="667512">
              <a:spcBef>
                <a:spcPts val="400"/>
              </a:spcBef>
              <a:buChar char="•"/>
              <a:defRPr sz="1752" b="1">
                <a:solidFill>
                  <a:srgbClr val="006F62"/>
                </a:solidFill>
                <a:latin typeface="Futura Md BT"/>
                <a:ea typeface="Futura Md BT"/>
                <a:cs typeface="Futura Md BT"/>
                <a:sym typeface="Futura Md BT"/>
              </a:defRPr>
            </a:pPr>
            <a:r>
              <a:rPr sz="1800" dirty="0"/>
              <a:t>Main medium-term risks</a:t>
            </a:r>
          </a:p>
          <a:p>
            <a:pPr marL="542353" lvl="1" indent="-208597" defTabSz="667512">
              <a:spcBef>
                <a:spcPts val="0"/>
              </a:spcBef>
              <a:defRPr sz="1752">
                <a:solidFill>
                  <a:srgbClr val="006F62"/>
                </a:solidFill>
                <a:latin typeface="Futura Md BT"/>
                <a:ea typeface="Futura Md BT"/>
                <a:cs typeface="Futura Md BT"/>
                <a:sym typeface="Futura Md BT"/>
              </a:defRPr>
            </a:pPr>
            <a:r>
              <a:rPr sz="1800" dirty="0"/>
              <a:t>Economy: recession, weak productivity (Brexit</a:t>
            </a:r>
            <a:r>
              <a:rPr lang="en-GB" sz="1800" dirty="0"/>
              <a:t> </a:t>
            </a:r>
            <a:r>
              <a:rPr sz="1800" dirty="0"/>
              <a:t>+</a:t>
            </a:r>
            <a:r>
              <a:rPr lang="en-GB" sz="1800" dirty="0"/>
              <a:t> other</a:t>
            </a:r>
            <a:r>
              <a:rPr sz="1800" dirty="0"/>
              <a:t>)</a:t>
            </a:r>
          </a:p>
          <a:p>
            <a:pPr marL="542353" lvl="1" indent="-208597" defTabSz="667512">
              <a:spcBef>
                <a:spcPts val="0"/>
              </a:spcBef>
              <a:defRPr sz="1752">
                <a:solidFill>
                  <a:srgbClr val="006F62"/>
                </a:solidFill>
                <a:latin typeface="Futura Md BT"/>
                <a:ea typeface="Futura Md BT"/>
                <a:cs typeface="Futura Md BT"/>
                <a:sym typeface="Futura Md BT"/>
              </a:defRPr>
            </a:pPr>
            <a:r>
              <a:rPr sz="1800" dirty="0"/>
              <a:t>Spending: debt interest, health, services</a:t>
            </a:r>
          </a:p>
          <a:p>
            <a:pPr marL="542353" lvl="1" indent="-208597" defTabSz="667512">
              <a:spcBef>
                <a:spcPts val="0"/>
              </a:spcBef>
              <a:defRPr sz="1752">
                <a:solidFill>
                  <a:srgbClr val="006F62"/>
                </a:solidFill>
                <a:latin typeface="Futura Md BT"/>
                <a:ea typeface="Futura Md BT"/>
                <a:cs typeface="Futura Md BT"/>
                <a:sym typeface="Futura Md BT"/>
              </a:defRPr>
            </a:pPr>
            <a:r>
              <a:rPr sz="1800" dirty="0"/>
              <a:t>Policy: giveaways, </a:t>
            </a:r>
            <a:r>
              <a:rPr lang="en-GB" sz="1800" dirty="0"/>
              <a:t>adopting </a:t>
            </a:r>
            <a:r>
              <a:rPr sz="1800" dirty="0"/>
              <a:t>looser fiscal targets</a:t>
            </a:r>
          </a:p>
          <a:p>
            <a:pPr marL="250317" indent="-250317" defTabSz="667512">
              <a:spcBef>
                <a:spcPts val="400"/>
              </a:spcBef>
              <a:buChar char="•"/>
              <a:defRPr sz="1752">
                <a:solidFill>
                  <a:srgbClr val="006F62"/>
                </a:solidFill>
                <a:latin typeface="Futura Md BT"/>
                <a:ea typeface="Futura Md BT"/>
                <a:cs typeface="Futura Md BT"/>
                <a:sym typeface="Futura Md BT"/>
              </a:defRPr>
            </a:pPr>
            <a:endParaRPr sz="1800" dirty="0"/>
          </a:p>
          <a:p>
            <a:pPr marL="250317" indent="-250317" defTabSz="667512">
              <a:spcBef>
                <a:spcPts val="400"/>
              </a:spcBef>
              <a:buChar char="•"/>
              <a:defRPr sz="1752" b="1">
                <a:solidFill>
                  <a:srgbClr val="006F62"/>
                </a:solidFill>
                <a:latin typeface="Futura Md BT"/>
                <a:ea typeface="Futura Md BT"/>
                <a:cs typeface="Futura Md BT"/>
                <a:sym typeface="Futura Md BT"/>
              </a:defRPr>
            </a:pPr>
            <a:r>
              <a:rPr sz="1800" dirty="0"/>
              <a:t>Main long-term risks</a:t>
            </a:r>
          </a:p>
          <a:p>
            <a:pPr marL="542353" lvl="1" indent="-208597" defTabSz="667512">
              <a:spcBef>
                <a:spcPts val="0"/>
              </a:spcBef>
              <a:defRPr sz="1752">
                <a:solidFill>
                  <a:srgbClr val="006F62"/>
                </a:solidFill>
                <a:latin typeface="Futura Md BT"/>
                <a:ea typeface="Futura Md BT"/>
                <a:cs typeface="Futura Md BT"/>
                <a:sym typeface="Futura Md BT"/>
              </a:defRPr>
            </a:pPr>
            <a:r>
              <a:rPr sz="1800" dirty="0"/>
              <a:t>Economy: recessions and financial crisis</a:t>
            </a:r>
          </a:p>
          <a:p>
            <a:pPr marL="542353" lvl="1" indent="-208597" defTabSz="667512">
              <a:spcBef>
                <a:spcPts val="0"/>
              </a:spcBef>
              <a:defRPr sz="1752">
                <a:solidFill>
                  <a:srgbClr val="006F62"/>
                </a:solidFill>
                <a:latin typeface="Futura Md BT"/>
                <a:ea typeface="Futura Md BT"/>
                <a:cs typeface="Futura Md BT"/>
                <a:sym typeface="Futura Md BT"/>
              </a:defRPr>
            </a:pPr>
            <a:r>
              <a:rPr sz="1800" dirty="0"/>
              <a:t>Spending: Ageing and health costs</a:t>
            </a:r>
          </a:p>
          <a:p>
            <a:pPr marL="542353" lvl="1" indent="-208597" defTabSz="667512">
              <a:spcBef>
                <a:spcPts val="0"/>
              </a:spcBef>
              <a:defRPr sz="1752">
                <a:solidFill>
                  <a:srgbClr val="006F62"/>
                </a:solidFill>
                <a:latin typeface="Futura Md BT"/>
                <a:ea typeface="Futura Md BT"/>
                <a:cs typeface="Futura Md BT"/>
                <a:sym typeface="Futura Md BT"/>
              </a:defRPr>
            </a:pPr>
            <a:r>
              <a:rPr sz="1800" dirty="0"/>
              <a:t>Revenues: fuel, tobacco and work patterns</a:t>
            </a:r>
          </a:p>
          <a:p>
            <a:pPr marL="542353" lvl="1" indent="-208597" defTabSz="667512">
              <a:spcBef>
                <a:spcPts val="0"/>
              </a:spcBef>
              <a:defRPr sz="1752">
                <a:solidFill>
                  <a:srgbClr val="006F62"/>
                </a:solidFill>
                <a:latin typeface="Futura Md BT"/>
                <a:ea typeface="Futura Md BT"/>
                <a:cs typeface="Futura Md BT"/>
                <a:sym typeface="Futura Md BT"/>
              </a:defRPr>
            </a:pPr>
            <a:r>
              <a:rPr lang="en-GB" sz="1800" dirty="0"/>
              <a:t>Climate change</a:t>
            </a:r>
            <a:r>
              <a:rPr sz="1800" dirty="0"/>
              <a:t>: focus for 2021 report</a:t>
            </a:r>
          </a:p>
          <a:p>
            <a:pPr marL="542353" lvl="1" indent="-208597" defTabSz="667512">
              <a:spcBef>
                <a:spcPts val="0"/>
              </a:spcBef>
              <a:defRPr sz="1752">
                <a:solidFill>
                  <a:srgbClr val="006F62"/>
                </a:solidFill>
                <a:latin typeface="Futura Md BT"/>
                <a:ea typeface="Futura Md BT"/>
                <a:cs typeface="Futura Md BT"/>
                <a:sym typeface="Futura Md BT"/>
              </a:defRPr>
            </a:pPr>
            <a:endParaRPr sz="1800" dirty="0"/>
          </a:p>
          <a:p>
            <a:pPr marL="250317" indent="-250317" defTabSz="667512">
              <a:spcBef>
                <a:spcPts val="400"/>
              </a:spcBef>
              <a:buChar char="•"/>
              <a:defRPr sz="1752" b="1">
                <a:solidFill>
                  <a:srgbClr val="006F62"/>
                </a:solidFill>
                <a:latin typeface="Futura Md BT"/>
                <a:ea typeface="Futura Md BT"/>
                <a:cs typeface="Futura Md BT"/>
                <a:sym typeface="Futura Md BT"/>
              </a:defRPr>
            </a:pPr>
            <a:r>
              <a:rPr sz="1800" dirty="0"/>
              <a:t>Policy approach</a:t>
            </a:r>
          </a:p>
          <a:p>
            <a:pPr marL="542353" lvl="1" indent="-208597" defTabSz="667512">
              <a:spcBef>
                <a:spcPts val="0"/>
              </a:spcBef>
              <a:defRPr sz="1752">
                <a:solidFill>
                  <a:srgbClr val="006F62"/>
                </a:solidFill>
                <a:latin typeface="Futura Md BT"/>
                <a:ea typeface="Futura Md BT"/>
                <a:cs typeface="Futura Md BT"/>
                <a:sym typeface="Futura Md BT"/>
              </a:defRPr>
            </a:pPr>
            <a:r>
              <a:rPr sz="1800" dirty="0"/>
              <a:t>Keep risks Government chooses under review</a:t>
            </a:r>
          </a:p>
          <a:p>
            <a:pPr marL="542353" lvl="1" indent="-208597" defTabSz="667512">
              <a:spcBef>
                <a:spcPts val="0"/>
              </a:spcBef>
              <a:defRPr sz="1752">
                <a:solidFill>
                  <a:srgbClr val="006F62"/>
                </a:solidFill>
                <a:latin typeface="Futura Md BT"/>
                <a:ea typeface="Futura Md BT"/>
                <a:cs typeface="Futura Md BT"/>
                <a:sym typeface="Futura Md BT"/>
              </a:defRPr>
            </a:pPr>
            <a:r>
              <a:rPr sz="1800" dirty="0"/>
              <a:t>Prepare for nasty surprises</a:t>
            </a:r>
            <a:r>
              <a:rPr lang="en-GB" sz="1800" dirty="0"/>
              <a:t> – you cannot prevent them all</a:t>
            </a:r>
            <a:endParaRPr sz="1800" dirty="0"/>
          </a:p>
          <a:p>
            <a:pPr marL="542353" lvl="1" indent="-208597" defTabSz="667512">
              <a:spcBef>
                <a:spcPts val="0"/>
              </a:spcBef>
              <a:defRPr sz="1752">
                <a:solidFill>
                  <a:srgbClr val="006F62"/>
                </a:solidFill>
                <a:latin typeface="Futura Md BT"/>
                <a:ea typeface="Futura Md BT"/>
                <a:cs typeface="Futura Md BT"/>
                <a:sym typeface="Futura Md BT"/>
              </a:defRPr>
            </a:pPr>
            <a:r>
              <a:rPr sz="1800" dirty="0"/>
              <a:t>Take action on long-term pressures</a:t>
            </a:r>
            <a:r>
              <a:rPr lang="en-GB" sz="1800" dirty="0"/>
              <a:t> before they build up too much</a:t>
            </a:r>
            <a:endParaRPr sz="1800" dirty="0"/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Triangle"/>
          <p:cNvSpPr/>
          <p:nvPr/>
        </p:nvSpPr>
        <p:spPr>
          <a:xfrm flipH="1" flipV="1">
            <a:off x="-31750" y="71437"/>
            <a:ext cx="9175750" cy="72072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21600"/>
                </a:moveTo>
                <a:lnTo>
                  <a:pt x="21600" y="21600"/>
                </a:lnTo>
                <a:lnTo>
                  <a:pt x="0" y="0"/>
                </a:lnTo>
                <a:close/>
              </a:path>
            </a:pathLst>
          </a:custGeom>
          <a:solidFill>
            <a:srgbClr val="006F62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1800">
                <a:solidFill>
                  <a:srgbClr val="99CCFF"/>
                </a:solidFill>
              </a:defRPr>
            </a:pPr>
            <a:endParaRPr/>
          </a:p>
        </p:txBody>
      </p:sp>
      <p:sp>
        <p:nvSpPr>
          <p:cNvPr id="110" name="Line"/>
          <p:cNvSpPr/>
          <p:nvPr/>
        </p:nvSpPr>
        <p:spPr>
          <a:xfrm>
            <a:off x="-1" y="115887"/>
            <a:ext cx="9144002" cy="720726"/>
          </a:xfrm>
          <a:prstGeom prst="line">
            <a:avLst/>
          </a:prstGeom>
          <a:ln w="25400">
            <a:solidFill>
              <a:srgbClr val="FFC000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11" name="Rectangle"/>
          <p:cNvSpPr/>
          <p:nvPr/>
        </p:nvSpPr>
        <p:spPr>
          <a:xfrm>
            <a:off x="-1" y="-1"/>
            <a:ext cx="9144002" cy="71439"/>
          </a:xfrm>
          <a:prstGeom prst="rect">
            <a:avLst/>
          </a:prstGeom>
          <a:solidFill>
            <a:srgbClr val="006F62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1800">
                <a:solidFill>
                  <a:srgbClr val="99CCFF"/>
                </a:solidFill>
              </a:defRPr>
            </a:pPr>
            <a:endParaRPr/>
          </a:p>
        </p:txBody>
      </p:sp>
      <p:sp>
        <p:nvSpPr>
          <p:cNvPr id="112" name="Background to the OBR"/>
          <p:cNvSpPr txBox="1"/>
          <p:nvPr/>
        </p:nvSpPr>
        <p:spPr>
          <a:xfrm>
            <a:off x="539750" y="865505"/>
            <a:ext cx="8064500" cy="6375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>
            <a:spAutoFit/>
          </a:bodyPr>
          <a:lstStyle>
            <a:lvl1pPr>
              <a:defRPr sz="3600" b="1">
                <a:solidFill>
                  <a:srgbClr val="006F62"/>
                </a:solidFill>
                <a:latin typeface="Futura Md BT"/>
                <a:ea typeface="Futura Md BT"/>
                <a:cs typeface="Futura Md BT"/>
                <a:sym typeface="Futura Md BT"/>
              </a:defRPr>
            </a:lvl1pPr>
          </a:lstStyle>
          <a:p>
            <a:r>
              <a:t>Background to the OBR</a:t>
            </a:r>
          </a:p>
        </p:txBody>
      </p:sp>
      <p:pic>
        <p:nvPicPr>
          <p:cNvPr id="113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812087" y="44450"/>
            <a:ext cx="1327151" cy="647700"/>
          </a:xfrm>
          <a:prstGeom prst="rect">
            <a:avLst/>
          </a:prstGeom>
          <a:ln w="12700">
            <a:miter lim="400000"/>
          </a:ln>
        </p:spPr>
      </p:pic>
      <p:sp>
        <p:nvSpPr>
          <p:cNvPr id="114" name="The OBR is the UK’s official fiscal watchdog…"/>
          <p:cNvSpPr txBox="1">
            <a:spLocks noGrp="1"/>
          </p:cNvSpPr>
          <p:nvPr>
            <p:ph type="body" idx="4294967295"/>
          </p:nvPr>
        </p:nvSpPr>
        <p:spPr>
          <a:xfrm>
            <a:off x="819150" y="1773237"/>
            <a:ext cx="7785100" cy="4114801"/>
          </a:xfrm>
          <a:prstGeom prst="rect">
            <a:avLst/>
          </a:prstGeom>
        </p:spPr>
        <p:txBody>
          <a:bodyPr>
            <a:normAutofit/>
          </a:bodyPr>
          <a:lstStyle/>
          <a:p>
            <a:pPr>
              <a:spcBef>
                <a:spcPts val="500"/>
              </a:spcBef>
              <a:buChar char="•"/>
              <a:defRPr sz="2400">
                <a:solidFill>
                  <a:srgbClr val="006F62"/>
                </a:solidFill>
                <a:latin typeface="Futura Md BT"/>
                <a:ea typeface="Futura Md BT"/>
                <a:cs typeface="Futura Md BT"/>
                <a:sym typeface="Futura Md BT"/>
              </a:defRPr>
            </a:pPr>
            <a:r>
              <a:rPr dirty="0"/>
              <a:t>The OBR is the UK’s official fiscal watchdog</a:t>
            </a:r>
          </a:p>
          <a:p>
            <a:pPr marL="742950" lvl="1" indent="-285750">
              <a:spcBef>
                <a:spcPts val="0"/>
              </a:spcBef>
              <a:defRPr sz="2000">
                <a:solidFill>
                  <a:srgbClr val="006F62"/>
                </a:solidFill>
                <a:latin typeface="Futura Md BT"/>
                <a:ea typeface="Futura Md BT"/>
                <a:cs typeface="Futura Md BT"/>
                <a:sym typeface="Futura Md BT"/>
              </a:defRPr>
            </a:pPr>
            <a:endParaRPr lang="en-GB" dirty="0"/>
          </a:p>
          <a:p>
            <a:pPr marL="742950" lvl="1" indent="-285750">
              <a:spcBef>
                <a:spcPts val="0"/>
              </a:spcBef>
              <a:defRPr sz="2000">
                <a:solidFill>
                  <a:srgbClr val="006F62"/>
                </a:solidFill>
                <a:latin typeface="Futura Md BT"/>
                <a:ea typeface="Futura Md BT"/>
                <a:cs typeface="Futura Md BT"/>
                <a:sym typeface="Futura Md BT"/>
              </a:defRPr>
            </a:pPr>
            <a:r>
              <a:rPr dirty="0"/>
              <a:t>Public body but independent of government</a:t>
            </a:r>
          </a:p>
          <a:p>
            <a:pPr marL="742950" lvl="1" indent="-285750">
              <a:spcBef>
                <a:spcPts val="0"/>
              </a:spcBef>
              <a:defRPr sz="2000">
                <a:solidFill>
                  <a:srgbClr val="006F62"/>
                </a:solidFill>
                <a:latin typeface="Futura Md BT"/>
                <a:ea typeface="Futura Md BT"/>
                <a:cs typeface="Futura Md BT"/>
                <a:sym typeface="Futura Md BT"/>
              </a:defRPr>
            </a:pPr>
            <a:r>
              <a:rPr dirty="0"/>
              <a:t>3-person committee plus 30 staff</a:t>
            </a:r>
          </a:p>
          <a:p>
            <a:pPr marL="742950" lvl="1" indent="-285750">
              <a:spcBef>
                <a:spcPts val="0"/>
              </a:spcBef>
              <a:defRPr sz="2000">
                <a:solidFill>
                  <a:srgbClr val="006F62"/>
                </a:solidFill>
                <a:latin typeface="Futura Md BT"/>
                <a:ea typeface="Futura Md BT"/>
                <a:cs typeface="Futura Md BT"/>
                <a:sym typeface="Futura Md BT"/>
              </a:defRPr>
            </a:pPr>
            <a:r>
              <a:rPr dirty="0"/>
              <a:t>Legal right to information from within government</a:t>
            </a:r>
          </a:p>
          <a:p>
            <a:pPr marL="742950" lvl="1" indent="-285750">
              <a:spcBef>
                <a:spcPts val="0"/>
              </a:spcBef>
              <a:defRPr sz="2000">
                <a:solidFill>
                  <a:srgbClr val="006F62"/>
                </a:solidFill>
                <a:latin typeface="Futura Md BT"/>
                <a:ea typeface="Futura Md BT"/>
                <a:cs typeface="Futura Md BT"/>
                <a:sym typeface="Futura Md BT"/>
              </a:defRPr>
            </a:pPr>
            <a:endParaRPr dirty="0"/>
          </a:p>
          <a:p>
            <a:pPr>
              <a:spcBef>
                <a:spcPts val="500"/>
              </a:spcBef>
              <a:buChar char="•"/>
              <a:defRPr sz="2400">
                <a:solidFill>
                  <a:srgbClr val="006F62"/>
                </a:solidFill>
                <a:latin typeface="Futura Md BT"/>
                <a:ea typeface="Futura Md BT"/>
                <a:cs typeface="Futura Md BT"/>
                <a:sym typeface="Futura Md BT"/>
              </a:defRPr>
            </a:pPr>
            <a:r>
              <a:rPr dirty="0"/>
              <a:t>Responsibilities</a:t>
            </a:r>
          </a:p>
          <a:p>
            <a:pPr marL="742950" lvl="1" indent="-285750">
              <a:spcBef>
                <a:spcPts val="0"/>
              </a:spcBef>
              <a:defRPr sz="2000">
                <a:solidFill>
                  <a:srgbClr val="006F62"/>
                </a:solidFill>
                <a:latin typeface="Futura Md BT"/>
                <a:ea typeface="Futura Md BT"/>
                <a:cs typeface="Futura Md BT"/>
                <a:sym typeface="Futura Md BT"/>
              </a:defRPr>
            </a:pPr>
            <a:endParaRPr lang="en-GB" dirty="0"/>
          </a:p>
          <a:p>
            <a:pPr marL="742950" lvl="1" indent="-285750">
              <a:spcBef>
                <a:spcPts val="0"/>
              </a:spcBef>
              <a:defRPr sz="2000">
                <a:solidFill>
                  <a:srgbClr val="006F62"/>
                </a:solidFill>
                <a:latin typeface="Futura Md BT"/>
                <a:ea typeface="Futura Md BT"/>
                <a:cs typeface="Futura Md BT"/>
                <a:sym typeface="Futura Md BT"/>
              </a:defRPr>
            </a:pPr>
            <a:r>
              <a:rPr dirty="0"/>
              <a:t>Produce five-year fiscal forecasts twice a year</a:t>
            </a:r>
          </a:p>
          <a:p>
            <a:pPr marL="742950" lvl="1" indent="-285750">
              <a:spcBef>
                <a:spcPts val="0"/>
              </a:spcBef>
              <a:defRPr sz="2000">
                <a:solidFill>
                  <a:srgbClr val="006F62"/>
                </a:solidFill>
                <a:latin typeface="Futura Md BT"/>
                <a:ea typeface="Futura Md BT"/>
                <a:cs typeface="Futura Md BT"/>
                <a:sym typeface="Futura Md BT"/>
              </a:defRPr>
            </a:pPr>
            <a:r>
              <a:rPr dirty="0"/>
              <a:t>Monitor government performance against fiscal targets</a:t>
            </a:r>
          </a:p>
          <a:p>
            <a:pPr marL="742950" lvl="1" indent="-285750">
              <a:spcBef>
                <a:spcPts val="0"/>
              </a:spcBef>
              <a:defRPr sz="2000">
                <a:solidFill>
                  <a:srgbClr val="006F62"/>
                </a:solidFill>
                <a:latin typeface="Futura Md BT"/>
                <a:ea typeface="Futura Md BT"/>
                <a:cs typeface="Futura Md BT"/>
                <a:sym typeface="Futura Md BT"/>
              </a:defRPr>
            </a:pPr>
            <a:r>
              <a:rPr dirty="0"/>
              <a:t>Assess public sector balance sheet and long-term outlook</a:t>
            </a:r>
          </a:p>
          <a:p>
            <a:pPr marL="742950" lvl="1" indent="-285750">
              <a:spcBef>
                <a:spcPts val="0"/>
              </a:spcBef>
              <a:defRPr sz="2000" u="sng">
                <a:solidFill>
                  <a:srgbClr val="006F62"/>
                </a:solidFill>
                <a:latin typeface="Futura Md BT"/>
                <a:ea typeface="Futura Md BT"/>
                <a:cs typeface="Futura Md BT"/>
                <a:sym typeface="Futura Md BT"/>
              </a:defRPr>
            </a:pPr>
            <a:r>
              <a:rPr dirty="0"/>
              <a:t>But</a:t>
            </a:r>
            <a:r>
              <a:rPr u="none" dirty="0"/>
              <a:t> we do not give policy advice or recommendations </a:t>
            </a:r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Triangle"/>
          <p:cNvSpPr/>
          <p:nvPr/>
        </p:nvSpPr>
        <p:spPr>
          <a:xfrm flipH="1" flipV="1">
            <a:off x="-31750" y="71437"/>
            <a:ext cx="9175750" cy="72072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21600"/>
                </a:moveTo>
                <a:lnTo>
                  <a:pt x="21600" y="21600"/>
                </a:lnTo>
                <a:lnTo>
                  <a:pt x="0" y="0"/>
                </a:lnTo>
                <a:close/>
              </a:path>
            </a:pathLst>
          </a:custGeom>
          <a:solidFill>
            <a:srgbClr val="006F62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1800">
                <a:solidFill>
                  <a:srgbClr val="99CCFF"/>
                </a:solidFill>
              </a:defRPr>
            </a:pPr>
            <a:endParaRPr/>
          </a:p>
        </p:txBody>
      </p:sp>
      <p:sp>
        <p:nvSpPr>
          <p:cNvPr id="117" name="Line"/>
          <p:cNvSpPr/>
          <p:nvPr/>
        </p:nvSpPr>
        <p:spPr>
          <a:xfrm>
            <a:off x="-1" y="115887"/>
            <a:ext cx="9144002" cy="720726"/>
          </a:xfrm>
          <a:prstGeom prst="line">
            <a:avLst/>
          </a:prstGeom>
          <a:ln w="25400">
            <a:solidFill>
              <a:srgbClr val="FFC000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18" name="Rectangle"/>
          <p:cNvSpPr/>
          <p:nvPr/>
        </p:nvSpPr>
        <p:spPr>
          <a:xfrm>
            <a:off x="-1" y="-1"/>
            <a:ext cx="9144002" cy="71439"/>
          </a:xfrm>
          <a:prstGeom prst="rect">
            <a:avLst/>
          </a:prstGeom>
          <a:solidFill>
            <a:srgbClr val="006F62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1800">
                <a:solidFill>
                  <a:srgbClr val="99CCFF"/>
                </a:solidFill>
              </a:defRPr>
            </a:pPr>
            <a:endParaRPr/>
          </a:p>
        </p:txBody>
      </p:sp>
      <p:sp>
        <p:nvSpPr>
          <p:cNvPr id="119" name="Public fiscal risk monitoring in the UK"/>
          <p:cNvSpPr txBox="1"/>
          <p:nvPr/>
        </p:nvSpPr>
        <p:spPr>
          <a:xfrm>
            <a:off x="539750" y="891887"/>
            <a:ext cx="8064500" cy="5847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>
            <a:spAutoFit/>
          </a:bodyPr>
          <a:lstStyle>
            <a:lvl1pPr>
              <a:defRPr sz="3200" b="1">
                <a:solidFill>
                  <a:srgbClr val="006F62"/>
                </a:solidFill>
                <a:latin typeface="Futura Md BT"/>
                <a:ea typeface="Futura Md BT"/>
                <a:cs typeface="Futura Md BT"/>
                <a:sym typeface="Futura Md BT"/>
              </a:defRPr>
            </a:lvl1pPr>
          </a:lstStyle>
          <a:p>
            <a:r>
              <a:rPr lang="en-GB" dirty="0"/>
              <a:t>F</a:t>
            </a:r>
            <a:r>
              <a:rPr dirty="0" err="1"/>
              <a:t>iscal</a:t>
            </a:r>
            <a:r>
              <a:rPr dirty="0"/>
              <a:t> risk monitoring in the UK</a:t>
            </a:r>
          </a:p>
        </p:txBody>
      </p:sp>
      <p:pic>
        <p:nvPicPr>
          <p:cNvPr id="120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812087" y="44450"/>
            <a:ext cx="1327151" cy="647700"/>
          </a:xfrm>
          <a:prstGeom prst="rect">
            <a:avLst/>
          </a:prstGeom>
          <a:ln w="12700">
            <a:miter lim="400000"/>
          </a:ln>
        </p:spPr>
      </p:pic>
      <p:sp>
        <p:nvSpPr>
          <p:cNvPr id="121" name="The IMF’s 2016 UK Fiscal Transparency Evaluation said that…"/>
          <p:cNvSpPr txBox="1">
            <a:spLocks noGrp="1"/>
          </p:cNvSpPr>
          <p:nvPr>
            <p:ph type="body" idx="4294967295"/>
          </p:nvPr>
        </p:nvSpPr>
        <p:spPr>
          <a:xfrm>
            <a:off x="819150" y="1773237"/>
            <a:ext cx="7505700" cy="4114801"/>
          </a:xfrm>
          <a:prstGeom prst="rect">
            <a:avLst/>
          </a:prstGeom>
        </p:spPr>
        <p:txBody>
          <a:bodyPr>
            <a:noAutofit/>
          </a:bodyPr>
          <a:lstStyle/>
          <a:p>
            <a:pPr marL="253745" indent="-253745" defTabSz="676655">
              <a:spcBef>
                <a:spcPts val="300"/>
              </a:spcBef>
              <a:buChar char="•"/>
              <a:defRPr sz="1628">
                <a:solidFill>
                  <a:srgbClr val="006F62"/>
                </a:solidFill>
                <a:latin typeface="Futura Md BT"/>
                <a:ea typeface="Futura Md BT"/>
                <a:cs typeface="Futura Md BT"/>
                <a:sym typeface="Futura Md BT"/>
              </a:defRPr>
            </a:pPr>
            <a:r>
              <a:rPr sz="1800" dirty="0"/>
              <a:t>The IMF’s 2016 </a:t>
            </a:r>
            <a:r>
              <a:rPr sz="1800" i="1" dirty="0"/>
              <a:t>UK Fiscal Transparency Evaluation</a:t>
            </a:r>
            <a:r>
              <a:rPr sz="1800" dirty="0"/>
              <a:t> said that</a:t>
            </a:r>
            <a:endParaRPr lang="en-GB" sz="1800" dirty="0"/>
          </a:p>
          <a:p>
            <a:pPr lvl="1" indent="-342900" defTabSz="676655">
              <a:spcBef>
                <a:spcPts val="300"/>
              </a:spcBef>
              <a:buFont typeface="Courier New" panose="02070309020205020404" pitchFamily="49" charset="0"/>
              <a:buChar char="o"/>
              <a:defRPr sz="1628">
                <a:solidFill>
                  <a:srgbClr val="006F62"/>
                </a:solidFill>
                <a:latin typeface="Futura Md BT"/>
                <a:ea typeface="Futura Md BT"/>
                <a:cs typeface="Futura Md BT"/>
                <a:sym typeface="Futura Md BT"/>
              </a:defRPr>
            </a:pPr>
            <a:r>
              <a:rPr sz="1600" dirty="0"/>
              <a:t>“In many cases, the government’s control of risks falls short of the Code’s standards of good or advanced practice. The absence of summary reporting of specific risks is a weakness that should be addressed”</a:t>
            </a:r>
          </a:p>
          <a:p>
            <a:pPr marL="549783" lvl="1" indent="-211454" defTabSz="676655">
              <a:spcBef>
                <a:spcPts val="0"/>
              </a:spcBef>
              <a:defRPr sz="1332">
                <a:solidFill>
                  <a:srgbClr val="006F62"/>
                </a:solidFill>
                <a:latin typeface="Futura Md BT"/>
                <a:ea typeface="Futura Md BT"/>
                <a:cs typeface="Futura Md BT"/>
                <a:sym typeface="Futura Md BT"/>
              </a:defRPr>
            </a:pPr>
            <a:endParaRPr sz="1800" dirty="0"/>
          </a:p>
          <a:p>
            <a:pPr marL="253745" indent="-253745" defTabSz="676655">
              <a:spcBef>
                <a:spcPts val="400"/>
              </a:spcBef>
              <a:buChar char="•"/>
              <a:defRPr sz="1776">
                <a:solidFill>
                  <a:srgbClr val="006F62"/>
                </a:solidFill>
                <a:latin typeface="Futura Md BT"/>
                <a:ea typeface="Futura Md BT"/>
                <a:cs typeface="Futura Md BT"/>
                <a:sym typeface="Futura Md BT"/>
              </a:defRPr>
            </a:pPr>
            <a:r>
              <a:rPr sz="1800" dirty="0"/>
              <a:t>OBR is required by law to:</a:t>
            </a:r>
            <a:endParaRPr lang="en-GB" sz="1800" dirty="0"/>
          </a:p>
          <a:p>
            <a:pPr lvl="1" indent="-342900" defTabSz="676655">
              <a:spcBef>
                <a:spcPts val="400"/>
              </a:spcBef>
              <a:buFont typeface="Courier New" panose="02070309020205020404" pitchFamily="49" charset="0"/>
              <a:buChar char="o"/>
              <a:defRPr sz="1776">
                <a:solidFill>
                  <a:srgbClr val="006F62"/>
                </a:solidFill>
                <a:latin typeface="Futura Md BT"/>
                <a:ea typeface="Futura Md BT"/>
                <a:cs typeface="Futura Md BT"/>
                <a:sym typeface="Futura Md BT"/>
              </a:defRPr>
            </a:pPr>
            <a:r>
              <a:rPr sz="1600" dirty="0"/>
              <a:t>“produce a fiscal risks report … once every 2 years. The government will formally respond to this report”</a:t>
            </a:r>
          </a:p>
          <a:p>
            <a:pPr marL="0" indent="0" defTabSz="676655">
              <a:spcBef>
                <a:spcPts val="400"/>
              </a:spcBef>
              <a:buNone/>
              <a:defRPr sz="1776">
                <a:solidFill>
                  <a:srgbClr val="006F62"/>
                </a:solidFill>
                <a:latin typeface="Futura Md BT"/>
                <a:ea typeface="Futura Md BT"/>
                <a:cs typeface="Futura Md BT"/>
                <a:sym typeface="Futura Md BT"/>
              </a:defRPr>
            </a:pPr>
            <a:endParaRPr lang="en-GB" sz="1800" dirty="0"/>
          </a:p>
          <a:p>
            <a:pPr marL="253745" indent="-253745" defTabSz="676655">
              <a:spcBef>
                <a:spcPts val="400"/>
              </a:spcBef>
              <a:buChar char="•"/>
              <a:defRPr sz="1776">
                <a:solidFill>
                  <a:srgbClr val="006F62"/>
                </a:solidFill>
                <a:latin typeface="Futura Md BT"/>
                <a:ea typeface="Futura Md BT"/>
                <a:cs typeface="Futura Md BT"/>
                <a:sym typeface="Futura Md BT"/>
              </a:defRPr>
            </a:pPr>
            <a:r>
              <a:rPr lang="en-GB" sz="1800" dirty="0"/>
              <a:t>Other countries publish risk reports - by finance ministries or prime ministers’ offices. The UK is unusual in having an independent one</a:t>
            </a:r>
          </a:p>
          <a:p>
            <a:pPr marL="253745" indent="-253745" defTabSz="676655">
              <a:spcBef>
                <a:spcPts val="400"/>
              </a:spcBef>
              <a:buChar char="•"/>
              <a:defRPr sz="1776">
                <a:solidFill>
                  <a:srgbClr val="006F62"/>
                </a:solidFill>
                <a:latin typeface="Futura Md BT"/>
                <a:ea typeface="Futura Md BT"/>
                <a:cs typeface="Futura Md BT"/>
                <a:sym typeface="Futura Md BT"/>
              </a:defRPr>
            </a:pPr>
            <a:endParaRPr lang="en-GB" sz="1800" dirty="0"/>
          </a:p>
          <a:p>
            <a:pPr marL="253745" indent="-253745" defTabSz="676655">
              <a:spcBef>
                <a:spcPts val="400"/>
              </a:spcBef>
              <a:buChar char="•"/>
              <a:defRPr sz="1776">
                <a:solidFill>
                  <a:srgbClr val="006F62"/>
                </a:solidFill>
                <a:latin typeface="Futura Md BT"/>
                <a:ea typeface="Futura Md BT"/>
                <a:cs typeface="Futura Md BT"/>
                <a:sym typeface="Futura Md BT"/>
              </a:defRPr>
            </a:pPr>
            <a:r>
              <a:rPr sz="1800" dirty="0"/>
              <a:t>Our first </a:t>
            </a:r>
            <a:r>
              <a:rPr lang="en-GB" sz="1800" dirty="0"/>
              <a:t>FRR </a:t>
            </a:r>
            <a:r>
              <a:rPr sz="1800" dirty="0"/>
              <a:t>was published in July 2017 and </a:t>
            </a:r>
            <a:r>
              <a:rPr lang="en-GB" sz="1800" dirty="0"/>
              <a:t>the Treasury</a:t>
            </a:r>
            <a:r>
              <a:rPr sz="1800" dirty="0"/>
              <a:t> responded a year later</a:t>
            </a:r>
            <a:r>
              <a:rPr lang="en-GB" sz="1800" dirty="0"/>
              <a:t> with its ‘Managing Fiscal Risks’ paper</a:t>
            </a:r>
            <a:r>
              <a:rPr sz="1800" dirty="0"/>
              <a:t>. Our next </a:t>
            </a:r>
            <a:r>
              <a:rPr lang="en-GB" sz="1800" dirty="0"/>
              <a:t>FRR </a:t>
            </a:r>
            <a:r>
              <a:rPr sz="1800" dirty="0"/>
              <a:t>will be published later this month (www.obr.uk)</a:t>
            </a:r>
          </a:p>
        </p:txBody>
      </p:sp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Triangle"/>
          <p:cNvSpPr/>
          <p:nvPr/>
        </p:nvSpPr>
        <p:spPr>
          <a:xfrm flipH="1" flipV="1">
            <a:off x="-31750" y="71437"/>
            <a:ext cx="9175750" cy="72072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21600"/>
                </a:moveTo>
                <a:lnTo>
                  <a:pt x="21600" y="21600"/>
                </a:lnTo>
                <a:lnTo>
                  <a:pt x="0" y="0"/>
                </a:lnTo>
                <a:close/>
              </a:path>
            </a:pathLst>
          </a:custGeom>
          <a:solidFill>
            <a:srgbClr val="006F62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1800">
                <a:solidFill>
                  <a:srgbClr val="99CCFF"/>
                </a:solidFill>
              </a:defRPr>
            </a:pPr>
            <a:endParaRPr/>
          </a:p>
        </p:txBody>
      </p:sp>
      <p:sp>
        <p:nvSpPr>
          <p:cNvPr id="117" name="Line"/>
          <p:cNvSpPr/>
          <p:nvPr/>
        </p:nvSpPr>
        <p:spPr>
          <a:xfrm>
            <a:off x="-1" y="115887"/>
            <a:ext cx="9144002" cy="720726"/>
          </a:xfrm>
          <a:prstGeom prst="line">
            <a:avLst/>
          </a:prstGeom>
          <a:ln w="25400">
            <a:solidFill>
              <a:srgbClr val="FFC000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18" name="Rectangle"/>
          <p:cNvSpPr/>
          <p:nvPr/>
        </p:nvSpPr>
        <p:spPr>
          <a:xfrm>
            <a:off x="-1" y="-1"/>
            <a:ext cx="9144002" cy="71439"/>
          </a:xfrm>
          <a:prstGeom prst="rect">
            <a:avLst/>
          </a:prstGeom>
          <a:solidFill>
            <a:srgbClr val="006F62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1800">
                <a:solidFill>
                  <a:srgbClr val="99CCFF"/>
                </a:solidFill>
              </a:defRPr>
            </a:pPr>
            <a:endParaRPr/>
          </a:p>
        </p:txBody>
      </p:sp>
      <p:sp>
        <p:nvSpPr>
          <p:cNvPr id="119" name="Public fiscal risk monitoring in the UK"/>
          <p:cNvSpPr txBox="1"/>
          <p:nvPr/>
        </p:nvSpPr>
        <p:spPr>
          <a:xfrm>
            <a:off x="539750" y="891887"/>
            <a:ext cx="8064500" cy="5847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>
            <a:spAutoFit/>
          </a:bodyPr>
          <a:lstStyle>
            <a:lvl1pPr>
              <a:defRPr sz="3200" b="1">
                <a:solidFill>
                  <a:srgbClr val="006F62"/>
                </a:solidFill>
                <a:latin typeface="Futura Md BT"/>
                <a:ea typeface="Futura Md BT"/>
                <a:cs typeface="Futura Md BT"/>
                <a:sym typeface="Futura Md BT"/>
              </a:defRPr>
            </a:lvl1pPr>
          </a:lstStyle>
          <a:p>
            <a:r>
              <a:rPr lang="en-GB" dirty="0"/>
              <a:t>F</a:t>
            </a:r>
            <a:r>
              <a:rPr dirty="0" err="1"/>
              <a:t>iscal</a:t>
            </a:r>
            <a:r>
              <a:rPr dirty="0"/>
              <a:t> risk monitoring in the UK</a:t>
            </a:r>
          </a:p>
        </p:txBody>
      </p:sp>
      <p:pic>
        <p:nvPicPr>
          <p:cNvPr id="120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812087" y="44450"/>
            <a:ext cx="1327151" cy="6477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026" name="Picture 2" descr="5973aaed-7b0a-4059-9bde-93412dc96d86@GBRP123">
            <a:extLst>
              <a:ext uri="{FF2B5EF4-FFF2-40B4-BE49-F238E27FC236}">
                <a16:creationId xmlns:a16="http://schemas.microsoft.com/office/drawing/2014/main" id="{C0EF29AA-571B-490C-ABCD-14B7F92DD7B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9220" y="1669003"/>
            <a:ext cx="6937113" cy="49723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90708111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Triangle"/>
          <p:cNvSpPr/>
          <p:nvPr/>
        </p:nvSpPr>
        <p:spPr>
          <a:xfrm flipH="1" flipV="1">
            <a:off x="-31750" y="71437"/>
            <a:ext cx="9175750" cy="72072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21600"/>
                </a:moveTo>
                <a:lnTo>
                  <a:pt x="21600" y="21600"/>
                </a:lnTo>
                <a:lnTo>
                  <a:pt x="0" y="0"/>
                </a:lnTo>
                <a:close/>
              </a:path>
            </a:pathLst>
          </a:custGeom>
          <a:solidFill>
            <a:srgbClr val="006F62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1800">
                <a:solidFill>
                  <a:srgbClr val="99CCFF"/>
                </a:solidFill>
              </a:defRPr>
            </a:pPr>
            <a:endParaRPr/>
          </a:p>
        </p:txBody>
      </p:sp>
      <p:sp>
        <p:nvSpPr>
          <p:cNvPr id="124" name="Line"/>
          <p:cNvSpPr/>
          <p:nvPr/>
        </p:nvSpPr>
        <p:spPr>
          <a:xfrm>
            <a:off x="-1" y="115887"/>
            <a:ext cx="9144002" cy="720726"/>
          </a:xfrm>
          <a:prstGeom prst="line">
            <a:avLst/>
          </a:prstGeom>
          <a:ln w="25400">
            <a:solidFill>
              <a:srgbClr val="FFC000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25" name="Rectangle"/>
          <p:cNvSpPr/>
          <p:nvPr/>
        </p:nvSpPr>
        <p:spPr>
          <a:xfrm>
            <a:off x="-1" y="-1"/>
            <a:ext cx="9144002" cy="71439"/>
          </a:xfrm>
          <a:prstGeom prst="rect">
            <a:avLst/>
          </a:prstGeom>
          <a:solidFill>
            <a:srgbClr val="006F62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1800">
                <a:solidFill>
                  <a:srgbClr val="99CCFF"/>
                </a:solidFill>
              </a:defRPr>
            </a:pPr>
            <a:endParaRPr/>
          </a:p>
        </p:txBody>
      </p:sp>
      <p:sp>
        <p:nvSpPr>
          <p:cNvPr id="126" name="Our broad approach"/>
          <p:cNvSpPr txBox="1"/>
          <p:nvPr/>
        </p:nvSpPr>
        <p:spPr>
          <a:xfrm>
            <a:off x="539750" y="861110"/>
            <a:ext cx="8064500" cy="6463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>
            <a:spAutoFit/>
          </a:bodyPr>
          <a:lstStyle>
            <a:lvl1pPr>
              <a:defRPr sz="3600" b="1">
                <a:solidFill>
                  <a:srgbClr val="006F62"/>
                </a:solidFill>
                <a:latin typeface="Futura Md BT"/>
                <a:ea typeface="Futura Md BT"/>
                <a:cs typeface="Futura Md BT"/>
                <a:sym typeface="Futura Md BT"/>
              </a:defRPr>
            </a:lvl1pPr>
          </a:lstStyle>
          <a:p>
            <a:r>
              <a:rPr dirty="0"/>
              <a:t>Our approach</a:t>
            </a:r>
          </a:p>
        </p:txBody>
      </p:sp>
      <p:pic>
        <p:nvPicPr>
          <p:cNvPr id="127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812087" y="44450"/>
            <a:ext cx="1327151" cy="647700"/>
          </a:xfrm>
          <a:prstGeom prst="rect">
            <a:avLst/>
          </a:prstGeom>
          <a:ln w="12700">
            <a:miter lim="400000"/>
          </a:ln>
        </p:spPr>
      </p:pic>
      <p:sp>
        <p:nvSpPr>
          <p:cNvPr id="128" name="The IMF defines fiscal risks as…"/>
          <p:cNvSpPr txBox="1">
            <a:spLocks noGrp="1"/>
          </p:cNvSpPr>
          <p:nvPr>
            <p:ph type="body" idx="4294967295"/>
          </p:nvPr>
        </p:nvSpPr>
        <p:spPr>
          <a:xfrm>
            <a:off x="523875" y="1701800"/>
            <a:ext cx="8064500" cy="4858798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288035" indent="-288035" defTabSz="768095">
              <a:spcBef>
                <a:spcPts val="400"/>
              </a:spcBef>
              <a:buChar char="•"/>
              <a:defRPr sz="2016">
                <a:solidFill>
                  <a:srgbClr val="006F62"/>
                </a:solidFill>
                <a:latin typeface="Futura Md BT"/>
                <a:ea typeface="Futura Md BT"/>
                <a:cs typeface="Futura Md BT"/>
                <a:sym typeface="Futura Md BT"/>
              </a:defRPr>
            </a:pPr>
            <a:r>
              <a:rPr sz="2400" dirty="0"/>
              <a:t>The IMF defines fiscal risks as</a:t>
            </a:r>
          </a:p>
          <a:p>
            <a:pPr marL="624077" lvl="1" indent="-240029" defTabSz="768095">
              <a:spcBef>
                <a:spcPts val="0"/>
              </a:spcBef>
              <a:defRPr sz="1679">
                <a:solidFill>
                  <a:srgbClr val="006F62"/>
                </a:solidFill>
                <a:latin typeface="Futura Md BT"/>
                <a:ea typeface="Futura Md BT"/>
                <a:cs typeface="Futura Md BT"/>
                <a:sym typeface="Futura Md BT"/>
              </a:defRPr>
            </a:pPr>
            <a:r>
              <a:rPr sz="1800" dirty="0"/>
              <a:t>“the possibility of deviations of fiscal outcomes from what was expected at the time of the Budget or other forecast”</a:t>
            </a:r>
            <a:endParaRPr lang="en-GB" sz="1800" dirty="0"/>
          </a:p>
          <a:p>
            <a:pPr marL="624077" lvl="1" indent="-240029" defTabSz="768095">
              <a:spcBef>
                <a:spcPts val="0"/>
              </a:spcBef>
              <a:defRPr sz="1679">
                <a:solidFill>
                  <a:srgbClr val="006F62"/>
                </a:solidFill>
                <a:latin typeface="Futura Md BT"/>
                <a:ea typeface="Futura Md BT"/>
                <a:cs typeface="Futura Md BT"/>
                <a:sym typeface="Futura Md BT"/>
              </a:defRPr>
            </a:pPr>
            <a:endParaRPr sz="2400" dirty="0"/>
          </a:p>
          <a:p>
            <a:pPr marL="288035" indent="-288035" defTabSz="768095">
              <a:spcBef>
                <a:spcPts val="400"/>
              </a:spcBef>
              <a:buChar char="•"/>
              <a:defRPr sz="2016">
                <a:solidFill>
                  <a:srgbClr val="006F62"/>
                </a:solidFill>
                <a:latin typeface="Futura Md BT"/>
                <a:ea typeface="Futura Md BT"/>
                <a:cs typeface="Futura Md BT"/>
                <a:sym typeface="Futura Md BT"/>
              </a:defRPr>
            </a:pPr>
            <a:r>
              <a:rPr sz="2400" dirty="0"/>
              <a:t>We focus on risks</a:t>
            </a:r>
          </a:p>
          <a:p>
            <a:pPr marL="624077" lvl="1" indent="-240029" defTabSz="768095">
              <a:spcBef>
                <a:spcPts val="0"/>
              </a:spcBef>
              <a:defRPr sz="1679">
                <a:solidFill>
                  <a:srgbClr val="006F62"/>
                </a:solidFill>
                <a:latin typeface="Futura Md BT"/>
                <a:ea typeface="Futura Md BT"/>
                <a:cs typeface="Futura Md BT"/>
                <a:sym typeface="Futura Md BT"/>
              </a:defRPr>
            </a:pPr>
            <a:r>
              <a:rPr sz="1800" dirty="0"/>
              <a:t>To our latest forecast over the medium term</a:t>
            </a:r>
          </a:p>
          <a:p>
            <a:pPr marL="624077" lvl="1" indent="-240029" defTabSz="768095">
              <a:spcBef>
                <a:spcPts val="0"/>
              </a:spcBef>
              <a:defRPr sz="1679">
                <a:solidFill>
                  <a:srgbClr val="006F62"/>
                </a:solidFill>
                <a:latin typeface="Futura Md BT"/>
                <a:ea typeface="Futura Md BT"/>
                <a:cs typeface="Futura Md BT"/>
                <a:sym typeface="Futura Md BT"/>
              </a:defRPr>
            </a:pPr>
            <a:r>
              <a:rPr sz="1800" dirty="0"/>
              <a:t>To fiscal sustainability over the longer term</a:t>
            </a:r>
          </a:p>
          <a:p>
            <a:pPr marL="624077" lvl="1" indent="-240029" defTabSz="768095">
              <a:spcBef>
                <a:spcPts val="0"/>
              </a:spcBef>
              <a:defRPr sz="1679">
                <a:solidFill>
                  <a:srgbClr val="006F62"/>
                </a:solidFill>
                <a:latin typeface="Futura Md BT"/>
                <a:ea typeface="Futura Md BT"/>
                <a:cs typeface="Futura Md BT"/>
                <a:sym typeface="Futura Md BT"/>
              </a:defRPr>
            </a:pPr>
            <a:r>
              <a:rPr sz="1800" dirty="0"/>
              <a:t>With greater attention to downside risks in both cases</a:t>
            </a:r>
          </a:p>
          <a:p>
            <a:pPr marL="624077" lvl="1" indent="-240029" defTabSz="768095">
              <a:spcBef>
                <a:spcPts val="0"/>
              </a:spcBef>
              <a:defRPr sz="1679">
                <a:solidFill>
                  <a:srgbClr val="006F62"/>
                </a:solidFill>
                <a:latin typeface="Futura Md BT"/>
                <a:ea typeface="Futura Md BT"/>
                <a:cs typeface="Futura Md BT"/>
                <a:sym typeface="Futura Md BT"/>
              </a:defRPr>
            </a:pPr>
            <a:r>
              <a:rPr sz="1800" u="sng" dirty="0"/>
              <a:t>But</a:t>
            </a:r>
            <a:r>
              <a:rPr sz="1800" dirty="0"/>
              <a:t> we note that assuming risk is a key function of government</a:t>
            </a:r>
          </a:p>
          <a:p>
            <a:pPr marL="288035" indent="-288035" defTabSz="768095">
              <a:spcBef>
                <a:spcPts val="500"/>
              </a:spcBef>
              <a:buChar char="•"/>
              <a:defRPr sz="1679">
                <a:solidFill>
                  <a:srgbClr val="006F62"/>
                </a:solidFill>
                <a:latin typeface="Futura Md BT"/>
                <a:ea typeface="Futura Md BT"/>
                <a:cs typeface="Futura Md BT"/>
                <a:sym typeface="Futura Md BT"/>
              </a:defRPr>
            </a:pPr>
            <a:endParaRPr sz="1800" dirty="0"/>
          </a:p>
          <a:p>
            <a:pPr marL="288035" indent="-288035" defTabSz="768095">
              <a:spcBef>
                <a:spcPts val="400"/>
              </a:spcBef>
              <a:buChar char="•"/>
              <a:defRPr sz="2016">
                <a:solidFill>
                  <a:srgbClr val="006F62"/>
                </a:solidFill>
                <a:latin typeface="Futura Md BT"/>
                <a:ea typeface="Futura Md BT"/>
                <a:cs typeface="Futura Md BT"/>
                <a:sym typeface="Futura Md BT"/>
              </a:defRPr>
            </a:pPr>
            <a:r>
              <a:rPr sz="2400" dirty="0"/>
              <a:t>We are interested in</a:t>
            </a:r>
          </a:p>
          <a:p>
            <a:pPr marL="624077" lvl="1" indent="-240029" defTabSz="768095">
              <a:spcBef>
                <a:spcPts val="0"/>
              </a:spcBef>
              <a:defRPr sz="1512">
                <a:solidFill>
                  <a:srgbClr val="006F62"/>
                </a:solidFill>
                <a:latin typeface="Futura Md BT"/>
                <a:ea typeface="Futura Md BT"/>
                <a:cs typeface="Futura Md BT"/>
                <a:sym typeface="Futura Md BT"/>
              </a:defRPr>
            </a:pPr>
            <a:r>
              <a:rPr sz="1800" dirty="0"/>
              <a:t>The probability and potential impact</a:t>
            </a:r>
            <a:r>
              <a:rPr lang="en-GB" sz="1800" dirty="0"/>
              <a:t> of particular risks</a:t>
            </a:r>
            <a:endParaRPr sz="1800" dirty="0"/>
          </a:p>
          <a:p>
            <a:pPr marL="624077" lvl="1" indent="-240029" defTabSz="768095">
              <a:spcBef>
                <a:spcPts val="0"/>
              </a:spcBef>
              <a:defRPr sz="1512">
                <a:solidFill>
                  <a:srgbClr val="006F62"/>
                </a:solidFill>
                <a:latin typeface="Futura Md BT"/>
                <a:ea typeface="Futura Md BT"/>
                <a:cs typeface="Futura Md BT"/>
                <a:sym typeface="Futura Md BT"/>
              </a:defRPr>
            </a:pPr>
            <a:r>
              <a:rPr sz="1800" dirty="0"/>
              <a:t>Whether they are correlated with other risks</a:t>
            </a:r>
          </a:p>
          <a:p>
            <a:pPr marL="624077" lvl="1" indent="-240029" defTabSz="768095">
              <a:spcBef>
                <a:spcPts val="0"/>
              </a:spcBef>
              <a:defRPr sz="1512">
                <a:solidFill>
                  <a:srgbClr val="006F62"/>
                </a:solidFill>
                <a:latin typeface="Futura Md BT"/>
                <a:ea typeface="Futura Md BT"/>
                <a:cs typeface="Futura Md BT"/>
                <a:sym typeface="Futura Md BT"/>
              </a:defRPr>
            </a:pPr>
            <a:r>
              <a:rPr sz="1800" dirty="0"/>
              <a:t>What the government is doing about them and why</a:t>
            </a:r>
            <a:endParaRPr lang="en-GB" sz="1800" dirty="0"/>
          </a:p>
          <a:p>
            <a:pPr marL="624077" lvl="1" indent="-240029" defTabSz="768095">
              <a:spcBef>
                <a:spcPts val="0"/>
              </a:spcBef>
              <a:defRPr sz="1512">
                <a:solidFill>
                  <a:srgbClr val="006F62"/>
                </a:solidFill>
                <a:latin typeface="Futura Md BT"/>
                <a:ea typeface="Futura Md BT"/>
                <a:cs typeface="Futura Md BT"/>
                <a:sym typeface="Futura Md BT"/>
              </a:defRPr>
            </a:pPr>
            <a:r>
              <a:rPr lang="en-GB" sz="1800" dirty="0"/>
              <a:t>Are attempts to transfer risks out of the public sector genuine?</a:t>
            </a:r>
            <a:endParaRPr sz="1800" dirty="0"/>
          </a:p>
        </p:txBody>
      </p:sp>
    </p:spTree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Triangle"/>
          <p:cNvSpPr/>
          <p:nvPr/>
        </p:nvSpPr>
        <p:spPr>
          <a:xfrm flipH="1" flipV="1">
            <a:off x="-31750" y="71437"/>
            <a:ext cx="9175750" cy="72072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21600"/>
                </a:moveTo>
                <a:lnTo>
                  <a:pt x="21600" y="21600"/>
                </a:lnTo>
                <a:lnTo>
                  <a:pt x="0" y="0"/>
                </a:lnTo>
                <a:close/>
              </a:path>
            </a:pathLst>
          </a:custGeom>
          <a:solidFill>
            <a:srgbClr val="006F62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1800">
                <a:solidFill>
                  <a:srgbClr val="99CCFF"/>
                </a:solidFill>
              </a:defRPr>
            </a:pPr>
            <a:endParaRPr/>
          </a:p>
        </p:txBody>
      </p:sp>
      <p:sp>
        <p:nvSpPr>
          <p:cNvPr id="131" name="Line"/>
          <p:cNvSpPr/>
          <p:nvPr/>
        </p:nvSpPr>
        <p:spPr>
          <a:xfrm>
            <a:off x="-1" y="115887"/>
            <a:ext cx="9144002" cy="720726"/>
          </a:xfrm>
          <a:prstGeom prst="line">
            <a:avLst/>
          </a:prstGeom>
          <a:ln w="25400">
            <a:solidFill>
              <a:srgbClr val="FFC000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32" name="Rectangle"/>
          <p:cNvSpPr/>
          <p:nvPr/>
        </p:nvSpPr>
        <p:spPr>
          <a:xfrm>
            <a:off x="-1" y="-1"/>
            <a:ext cx="9144002" cy="71439"/>
          </a:xfrm>
          <a:prstGeom prst="rect">
            <a:avLst/>
          </a:prstGeom>
          <a:solidFill>
            <a:srgbClr val="006F62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1800">
                <a:solidFill>
                  <a:srgbClr val="99CCFF"/>
                </a:solidFill>
              </a:defRPr>
            </a:pPr>
            <a:endParaRPr/>
          </a:p>
        </p:txBody>
      </p:sp>
      <p:sp>
        <p:nvSpPr>
          <p:cNvPr id="133" name="Types of fiscal risk"/>
          <p:cNvSpPr txBox="1"/>
          <p:nvPr/>
        </p:nvSpPr>
        <p:spPr>
          <a:xfrm>
            <a:off x="539750" y="865505"/>
            <a:ext cx="8064500" cy="6375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>
            <a:spAutoFit/>
          </a:bodyPr>
          <a:lstStyle>
            <a:lvl1pPr>
              <a:defRPr sz="3600" b="1">
                <a:solidFill>
                  <a:srgbClr val="006F62"/>
                </a:solidFill>
                <a:latin typeface="Futura Md BT"/>
                <a:ea typeface="Futura Md BT"/>
                <a:cs typeface="Futura Md BT"/>
                <a:sym typeface="Futura Md BT"/>
              </a:defRPr>
            </a:lvl1pPr>
          </a:lstStyle>
          <a:p>
            <a:r>
              <a:t>Types of fiscal risk</a:t>
            </a:r>
          </a:p>
        </p:txBody>
      </p:sp>
      <p:pic>
        <p:nvPicPr>
          <p:cNvPr id="134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812087" y="44450"/>
            <a:ext cx="1327151" cy="647700"/>
          </a:xfrm>
          <a:prstGeom prst="rect">
            <a:avLst/>
          </a:prstGeom>
          <a:ln w="12700">
            <a:miter lim="400000"/>
          </a:ln>
        </p:spPr>
      </p:pic>
      <p:sp>
        <p:nvSpPr>
          <p:cNvPr id="135" name="Increases in spending (one-off or persistent)…"/>
          <p:cNvSpPr txBox="1">
            <a:spLocks noGrp="1"/>
          </p:cNvSpPr>
          <p:nvPr>
            <p:ph type="body" idx="4294967295"/>
          </p:nvPr>
        </p:nvSpPr>
        <p:spPr>
          <a:xfrm>
            <a:off x="523875" y="1844675"/>
            <a:ext cx="8064500" cy="4114800"/>
          </a:xfrm>
          <a:prstGeom prst="rect">
            <a:avLst/>
          </a:prstGeom>
        </p:spPr>
        <p:txBody>
          <a:bodyPr>
            <a:normAutofit/>
          </a:bodyPr>
          <a:lstStyle/>
          <a:p>
            <a:pPr>
              <a:spcBef>
                <a:spcPts val="500"/>
              </a:spcBef>
              <a:buChar char="•"/>
              <a:defRPr sz="2400">
                <a:solidFill>
                  <a:srgbClr val="006F62"/>
                </a:solidFill>
                <a:latin typeface="Futura Md BT"/>
                <a:ea typeface="Futura Md BT"/>
                <a:cs typeface="Futura Md BT"/>
                <a:sym typeface="Futura Md BT"/>
              </a:defRPr>
            </a:pPr>
            <a:r>
              <a:t>Increases in spending (one-off or persistent)</a:t>
            </a:r>
          </a:p>
          <a:p>
            <a:pPr>
              <a:spcBef>
                <a:spcPts val="600"/>
              </a:spcBef>
              <a:buChar char="•"/>
              <a:defRPr sz="2400">
                <a:solidFill>
                  <a:srgbClr val="006F62"/>
                </a:solidFill>
                <a:latin typeface="Futura Md BT"/>
                <a:ea typeface="Futura Md BT"/>
                <a:cs typeface="Futura Md BT"/>
                <a:sym typeface="Futura Md BT"/>
              </a:defRPr>
            </a:pPr>
            <a:endParaRPr/>
          </a:p>
          <a:p>
            <a:pPr>
              <a:spcBef>
                <a:spcPts val="500"/>
              </a:spcBef>
              <a:buChar char="•"/>
              <a:defRPr sz="2400">
                <a:solidFill>
                  <a:srgbClr val="006F62"/>
                </a:solidFill>
                <a:latin typeface="Futura Md BT"/>
                <a:ea typeface="Futura Md BT"/>
                <a:cs typeface="Futura Md BT"/>
                <a:sym typeface="Futura Md BT"/>
              </a:defRPr>
            </a:pPr>
            <a:r>
              <a:t>Losses of revenue (one-off or persistent)</a:t>
            </a:r>
          </a:p>
          <a:p>
            <a:pPr>
              <a:spcBef>
                <a:spcPts val="600"/>
              </a:spcBef>
              <a:buChar char="•"/>
              <a:defRPr sz="2400">
                <a:solidFill>
                  <a:srgbClr val="006F62"/>
                </a:solidFill>
                <a:latin typeface="Futura Md BT"/>
                <a:ea typeface="Futura Md BT"/>
                <a:cs typeface="Futura Md BT"/>
                <a:sym typeface="Futura Md BT"/>
              </a:defRPr>
            </a:pPr>
            <a:endParaRPr/>
          </a:p>
          <a:p>
            <a:pPr>
              <a:spcBef>
                <a:spcPts val="500"/>
              </a:spcBef>
              <a:buChar char="•"/>
              <a:defRPr sz="2400">
                <a:solidFill>
                  <a:srgbClr val="006F62"/>
                </a:solidFill>
                <a:latin typeface="Futura Md BT"/>
                <a:ea typeface="Futura Md BT"/>
                <a:cs typeface="Futura Md BT"/>
                <a:sym typeface="Futura Md BT"/>
              </a:defRPr>
            </a:pPr>
            <a:r>
              <a:t>‘Stock-flow adjustments’</a:t>
            </a:r>
          </a:p>
          <a:p>
            <a:pPr marL="742950" lvl="1" indent="-285750">
              <a:spcBef>
                <a:spcPts val="0"/>
              </a:spcBef>
              <a:defRPr sz="2000">
                <a:solidFill>
                  <a:srgbClr val="006F62"/>
                </a:solidFill>
                <a:latin typeface="Futura Md BT"/>
                <a:ea typeface="Futura Md BT"/>
                <a:cs typeface="Futura Md BT"/>
                <a:sym typeface="Futura Md BT"/>
              </a:defRPr>
            </a:pPr>
            <a:endParaRPr/>
          </a:p>
          <a:p>
            <a:pPr marL="742950" lvl="1" indent="-285750">
              <a:spcBef>
                <a:spcPts val="0"/>
              </a:spcBef>
              <a:defRPr sz="2000">
                <a:solidFill>
                  <a:srgbClr val="006F62"/>
                </a:solidFill>
                <a:latin typeface="Futura Md BT"/>
                <a:ea typeface="Futura Md BT"/>
                <a:cs typeface="Futura Md BT"/>
                <a:sym typeface="Futura Md BT"/>
              </a:defRPr>
            </a:pPr>
            <a:r>
              <a:t>Balance sheet transactions (lending or issue debt to buy assets)</a:t>
            </a:r>
          </a:p>
          <a:p>
            <a:pPr marL="742950" lvl="1" indent="-285750">
              <a:spcBef>
                <a:spcPts val="0"/>
              </a:spcBef>
              <a:defRPr sz="2000">
                <a:solidFill>
                  <a:srgbClr val="006F62"/>
                </a:solidFill>
                <a:latin typeface="Futura Md BT"/>
                <a:ea typeface="Futura Md BT"/>
                <a:cs typeface="Futura Md BT"/>
                <a:sym typeface="Futura Md BT"/>
              </a:defRPr>
            </a:pPr>
            <a:endParaRPr/>
          </a:p>
          <a:p>
            <a:pPr marL="742950" lvl="1" indent="-285750">
              <a:spcBef>
                <a:spcPts val="0"/>
              </a:spcBef>
              <a:defRPr sz="2000">
                <a:solidFill>
                  <a:srgbClr val="006F62"/>
                </a:solidFill>
                <a:latin typeface="Futura Md BT"/>
                <a:ea typeface="Futura Md BT"/>
                <a:cs typeface="Futura Md BT"/>
                <a:sym typeface="Futura Md BT"/>
              </a:defRPr>
            </a:pPr>
            <a:r>
              <a:t>Balance sheet transfers (real-world or statistical classification)</a:t>
            </a:r>
          </a:p>
          <a:p>
            <a:pPr marL="742950" lvl="1" indent="-285750">
              <a:spcBef>
                <a:spcPts val="0"/>
              </a:spcBef>
              <a:defRPr sz="2000">
                <a:solidFill>
                  <a:srgbClr val="006F62"/>
                </a:solidFill>
                <a:latin typeface="Futura Md BT"/>
                <a:ea typeface="Futura Md BT"/>
                <a:cs typeface="Futura Md BT"/>
                <a:sym typeface="Futura Md BT"/>
              </a:defRPr>
            </a:pPr>
            <a:endParaRPr/>
          </a:p>
          <a:p>
            <a:pPr marL="742950" lvl="1" indent="-285750">
              <a:spcBef>
                <a:spcPts val="0"/>
              </a:spcBef>
              <a:defRPr sz="2000">
                <a:solidFill>
                  <a:srgbClr val="006F62"/>
                </a:solidFill>
                <a:latin typeface="Futura Md BT"/>
                <a:ea typeface="Futura Md BT"/>
                <a:cs typeface="Futura Md BT"/>
                <a:sym typeface="Futura Md BT"/>
              </a:defRPr>
            </a:pPr>
            <a:r>
              <a:t>Balance sheet valuation changes</a:t>
            </a:r>
          </a:p>
        </p:txBody>
      </p:sp>
    </p:spTree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Triangle"/>
          <p:cNvSpPr/>
          <p:nvPr/>
        </p:nvSpPr>
        <p:spPr>
          <a:xfrm flipH="1" flipV="1">
            <a:off x="-31750" y="71437"/>
            <a:ext cx="9175750" cy="72072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21600"/>
                </a:moveTo>
                <a:lnTo>
                  <a:pt x="21600" y="21600"/>
                </a:lnTo>
                <a:lnTo>
                  <a:pt x="0" y="0"/>
                </a:lnTo>
                <a:close/>
              </a:path>
            </a:pathLst>
          </a:custGeom>
          <a:solidFill>
            <a:srgbClr val="006F62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1800">
                <a:solidFill>
                  <a:srgbClr val="99CCFF"/>
                </a:solidFill>
              </a:defRPr>
            </a:pPr>
            <a:endParaRPr/>
          </a:p>
        </p:txBody>
      </p:sp>
      <p:sp>
        <p:nvSpPr>
          <p:cNvPr id="138" name="Line"/>
          <p:cNvSpPr/>
          <p:nvPr/>
        </p:nvSpPr>
        <p:spPr>
          <a:xfrm>
            <a:off x="-1" y="115887"/>
            <a:ext cx="9144002" cy="720726"/>
          </a:xfrm>
          <a:prstGeom prst="line">
            <a:avLst/>
          </a:prstGeom>
          <a:ln w="25400">
            <a:solidFill>
              <a:srgbClr val="FFC000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39" name="Rectangle"/>
          <p:cNvSpPr/>
          <p:nvPr/>
        </p:nvSpPr>
        <p:spPr>
          <a:xfrm>
            <a:off x="-1" y="-1"/>
            <a:ext cx="9144002" cy="71439"/>
          </a:xfrm>
          <a:prstGeom prst="rect">
            <a:avLst/>
          </a:prstGeom>
          <a:solidFill>
            <a:srgbClr val="006F62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1800">
                <a:solidFill>
                  <a:srgbClr val="99CCFF"/>
                </a:solidFill>
              </a:defRPr>
            </a:pPr>
            <a:endParaRPr/>
          </a:p>
        </p:txBody>
      </p:sp>
      <p:sp>
        <p:nvSpPr>
          <p:cNvPr id="140" name="Structure and special themes"/>
          <p:cNvSpPr txBox="1"/>
          <p:nvPr/>
        </p:nvSpPr>
        <p:spPr>
          <a:xfrm>
            <a:off x="539750" y="865505"/>
            <a:ext cx="8064500" cy="6375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>
            <a:spAutoFit/>
          </a:bodyPr>
          <a:lstStyle>
            <a:lvl1pPr>
              <a:defRPr sz="3600" b="1">
                <a:solidFill>
                  <a:srgbClr val="006F62"/>
                </a:solidFill>
                <a:latin typeface="Futura Md BT"/>
                <a:ea typeface="Futura Md BT"/>
                <a:cs typeface="Futura Md BT"/>
                <a:sym typeface="Futura Md BT"/>
              </a:defRPr>
            </a:lvl1pPr>
          </a:lstStyle>
          <a:p>
            <a:r>
              <a:t>Structure and special themes</a:t>
            </a:r>
          </a:p>
        </p:txBody>
      </p:sp>
      <p:pic>
        <p:nvPicPr>
          <p:cNvPr id="141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812087" y="44450"/>
            <a:ext cx="1327151" cy="647700"/>
          </a:xfrm>
          <a:prstGeom prst="rect">
            <a:avLst/>
          </a:prstGeom>
          <a:ln w="12700">
            <a:miter lim="400000"/>
          </a:ln>
        </p:spPr>
      </p:pic>
      <p:sp>
        <p:nvSpPr>
          <p:cNvPr id="142" name="Introduction: analytical framework…"/>
          <p:cNvSpPr txBox="1">
            <a:spLocks noGrp="1"/>
          </p:cNvSpPr>
          <p:nvPr>
            <p:ph type="body" idx="4294967295"/>
          </p:nvPr>
        </p:nvSpPr>
        <p:spPr>
          <a:xfrm>
            <a:off x="523875" y="2048861"/>
            <a:ext cx="8064500" cy="41148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284606" indent="-284606" defTabSz="758951">
              <a:spcBef>
                <a:spcPts val="400"/>
              </a:spcBef>
              <a:buChar char="•"/>
              <a:defRPr sz="1992">
                <a:solidFill>
                  <a:srgbClr val="006F62"/>
                </a:solidFill>
                <a:latin typeface="Futura Md BT"/>
                <a:ea typeface="Futura Md BT"/>
                <a:cs typeface="Futura Md BT"/>
                <a:sym typeface="Futura Md BT"/>
              </a:defRPr>
            </a:pPr>
            <a:r>
              <a:rPr b="1" dirty="0"/>
              <a:t>Introduction:</a:t>
            </a:r>
            <a:r>
              <a:rPr dirty="0"/>
              <a:t> analytical framework</a:t>
            </a:r>
          </a:p>
          <a:p>
            <a:pPr marL="284606" indent="-284606" defTabSz="758951">
              <a:spcBef>
                <a:spcPts val="400"/>
              </a:spcBef>
              <a:buChar char="•"/>
              <a:defRPr sz="1992">
                <a:solidFill>
                  <a:srgbClr val="006F62"/>
                </a:solidFill>
                <a:latin typeface="Futura Md BT"/>
                <a:ea typeface="Futura Md BT"/>
                <a:cs typeface="Futura Md BT"/>
                <a:sym typeface="Futura Md BT"/>
              </a:defRPr>
            </a:pPr>
            <a:r>
              <a:rPr b="1" dirty="0"/>
              <a:t>Policy risks: </a:t>
            </a:r>
            <a:r>
              <a:rPr dirty="0"/>
              <a:t>evidence of deficit bias</a:t>
            </a:r>
          </a:p>
          <a:p>
            <a:pPr marL="284606" indent="-284606" defTabSz="758951">
              <a:spcBef>
                <a:spcPts val="400"/>
              </a:spcBef>
              <a:buChar char="•"/>
              <a:defRPr sz="1992">
                <a:solidFill>
                  <a:srgbClr val="006F62"/>
                </a:solidFill>
                <a:latin typeface="Futura Md BT"/>
                <a:ea typeface="Futura Md BT"/>
                <a:cs typeface="Futura Md BT"/>
                <a:sym typeface="Futura Md BT"/>
              </a:defRPr>
            </a:pPr>
            <a:r>
              <a:rPr b="1" dirty="0"/>
              <a:t>Macroeconomic risks: </a:t>
            </a:r>
            <a:r>
              <a:rPr dirty="0"/>
              <a:t>potential, cycles and composition</a:t>
            </a:r>
          </a:p>
          <a:p>
            <a:pPr marL="284606" indent="-284606" defTabSz="758951">
              <a:spcBef>
                <a:spcPts val="400"/>
              </a:spcBef>
              <a:buChar char="•"/>
              <a:defRPr sz="1992">
                <a:solidFill>
                  <a:srgbClr val="006F62"/>
                </a:solidFill>
                <a:latin typeface="Futura Md BT"/>
                <a:ea typeface="Futura Md BT"/>
                <a:cs typeface="Futura Md BT"/>
                <a:sym typeface="Futura Md BT"/>
              </a:defRPr>
            </a:pPr>
            <a:r>
              <a:rPr b="1" dirty="0"/>
              <a:t>Financial sector risks:</a:t>
            </a:r>
            <a:r>
              <a:rPr dirty="0"/>
              <a:t> shadow banks</a:t>
            </a:r>
          </a:p>
          <a:p>
            <a:pPr marL="284606" indent="-284606" defTabSz="758951">
              <a:spcBef>
                <a:spcPts val="400"/>
              </a:spcBef>
              <a:buChar char="•"/>
              <a:defRPr sz="1992" b="1">
                <a:solidFill>
                  <a:srgbClr val="006F62"/>
                </a:solidFill>
                <a:latin typeface="Futura Md BT"/>
                <a:ea typeface="Futura Md BT"/>
                <a:cs typeface="Futura Md BT"/>
                <a:sym typeface="Futura Md BT"/>
              </a:defRPr>
            </a:pPr>
            <a:r>
              <a:rPr dirty="0"/>
              <a:t>Revenue risks: </a:t>
            </a:r>
            <a:r>
              <a:rPr b="0" dirty="0"/>
              <a:t>digital economy and tax expenditures</a:t>
            </a:r>
          </a:p>
          <a:p>
            <a:pPr marL="284606" indent="-284606" defTabSz="758951">
              <a:spcBef>
                <a:spcPts val="400"/>
              </a:spcBef>
              <a:buChar char="•"/>
              <a:defRPr sz="1992" b="1">
                <a:solidFill>
                  <a:srgbClr val="006F62"/>
                </a:solidFill>
                <a:latin typeface="Futura Md BT"/>
                <a:ea typeface="Futura Md BT"/>
                <a:cs typeface="Futura Md BT"/>
                <a:sym typeface="Futura Md BT"/>
              </a:defRPr>
            </a:pPr>
            <a:r>
              <a:rPr dirty="0"/>
              <a:t>Primary spending risks: </a:t>
            </a:r>
            <a:r>
              <a:rPr b="0" dirty="0"/>
              <a:t>health and social care</a:t>
            </a:r>
          </a:p>
          <a:p>
            <a:pPr marL="284606" indent="-284606" defTabSz="758951">
              <a:spcBef>
                <a:spcPts val="400"/>
              </a:spcBef>
              <a:buChar char="•"/>
              <a:defRPr sz="1992" b="1">
                <a:solidFill>
                  <a:srgbClr val="006F62"/>
                </a:solidFill>
                <a:latin typeface="Futura Md BT"/>
                <a:ea typeface="Futura Md BT"/>
                <a:cs typeface="Futura Md BT"/>
                <a:sym typeface="Futura Md BT"/>
              </a:defRPr>
            </a:pPr>
            <a:r>
              <a:rPr dirty="0"/>
              <a:t>Balance sheet risks: </a:t>
            </a:r>
            <a:r>
              <a:rPr b="0" dirty="0"/>
              <a:t>intangible assets</a:t>
            </a:r>
          </a:p>
          <a:p>
            <a:pPr marL="284606" indent="-284606" defTabSz="758951">
              <a:spcBef>
                <a:spcPts val="400"/>
              </a:spcBef>
              <a:buChar char="•"/>
              <a:defRPr sz="1992">
                <a:solidFill>
                  <a:srgbClr val="006F62"/>
                </a:solidFill>
                <a:latin typeface="Futura Md BT"/>
                <a:ea typeface="Futura Md BT"/>
                <a:cs typeface="Futura Md BT"/>
                <a:sym typeface="Futura Md BT"/>
              </a:defRPr>
            </a:pPr>
            <a:r>
              <a:rPr b="1" dirty="0"/>
              <a:t>Debt interest risks:</a:t>
            </a:r>
            <a:r>
              <a:rPr dirty="0"/>
              <a:t> r-g</a:t>
            </a:r>
          </a:p>
          <a:p>
            <a:pPr marL="284606" indent="-284606" defTabSz="758951">
              <a:spcBef>
                <a:spcPts val="400"/>
              </a:spcBef>
              <a:buChar char="•"/>
              <a:defRPr sz="1992">
                <a:solidFill>
                  <a:srgbClr val="006F62"/>
                </a:solidFill>
                <a:latin typeface="Futura Md BT"/>
                <a:ea typeface="Futura Md BT"/>
                <a:cs typeface="Futura Md BT"/>
                <a:sym typeface="Futura Md BT"/>
              </a:defRPr>
            </a:pPr>
            <a:r>
              <a:rPr b="1" dirty="0"/>
              <a:t>A fiscal stress test: </a:t>
            </a:r>
            <a:r>
              <a:rPr dirty="0"/>
              <a:t>IMF’s disruptive Brexit scenario</a:t>
            </a:r>
          </a:p>
          <a:p>
            <a:pPr marL="284606" indent="-284606" defTabSz="758951">
              <a:spcBef>
                <a:spcPts val="400"/>
              </a:spcBef>
              <a:buChar char="•"/>
              <a:defRPr sz="1992">
                <a:solidFill>
                  <a:srgbClr val="006F62"/>
                </a:solidFill>
                <a:latin typeface="Futura Md BT"/>
                <a:ea typeface="Futura Md BT"/>
                <a:cs typeface="Futura Md BT"/>
                <a:sym typeface="Futura Md BT"/>
              </a:defRPr>
            </a:pPr>
            <a:r>
              <a:rPr b="1" dirty="0"/>
              <a:t>Climate change:</a:t>
            </a:r>
            <a:r>
              <a:rPr dirty="0"/>
              <a:t> introduction and work by central banks</a:t>
            </a:r>
          </a:p>
        </p:txBody>
      </p:sp>
    </p:spTree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Triangle"/>
          <p:cNvSpPr/>
          <p:nvPr/>
        </p:nvSpPr>
        <p:spPr>
          <a:xfrm flipH="1" flipV="1">
            <a:off x="-31750" y="71437"/>
            <a:ext cx="9175750" cy="72072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21600"/>
                </a:moveTo>
                <a:lnTo>
                  <a:pt x="21600" y="21600"/>
                </a:lnTo>
                <a:lnTo>
                  <a:pt x="0" y="0"/>
                </a:lnTo>
                <a:close/>
              </a:path>
            </a:pathLst>
          </a:custGeom>
          <a:solidFill>
            <a:srgbClr val="006F62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1800">
                <a:solidFill>
                  <a:srgbClr val="99CCFF"/>
                </a:solidFill>
              </a:defRPr>
            </a:pPr>
            <a:endParaRPr/>
          </a:p>
        </p:txBody>
      </p:sp>
      <p:sp>
        <p:nvSpPr>
          <p:cNvPr id="145" name="Line"/>
          <p:cNvSpPr/>
          <p:nvPr/>
        </p:nvSpPr>
        <p:spPr>
          <a:xfrm>
            <a:off x="-1" y="115886"/>
            <a:ext cx="9144002" cy="720728"/>
          </a:xfrm>
          <a:prstGeom prst="line">
            <a:avLst/>
          </a:prstGeom>
          <a:ln w="25400">
            <a:solidFill>
              <a:srgbClr val="FFC000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46" name="Rectangle"/>
          <p:cNvSpPr/>
          <p:nvPr/>
        </p:nvSpPr>
        <p:spPr>
          <a:xfrm>
            <a:off x="-1" y="-1"/>
            <a:ext cx="9144002" cy="71439"/>
          </a:xfrm>
          <a:prstGeom prst="rect">
            <a:avLst/>
          </a:prstGeom>
          <a:solidFill>
            <a:srgbClr val="006F62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1800">
                <a:solidFill>
                  <a:srgbClr val="99CCFF"/>
                </a:solidFill>
              </a:defRPr>
            </a:pPr>
            <a:endParaRPr/>
          </a:p>
        </p:txBody>
      </p:sp>
      <p:sp>
        <p:nvSpPr>
          <p:cNvPr id="147" name="Comparing risk characteristics"/>
          <p:cNvSpPr txBox="1"/>
          <p:nvPr/>
        </p:nvSpPr>
        <p:spPr>
          <a:xfrm>
            <a:off x="539750" y="861110"/>
            <a:ext cx="8064500" cy="6463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>
            <a:spAutoFit/>
          </a:bodyPr>
          <a:lstStyle>
            <a:lvl1pPr>
              <a:defRPr sz="3600" b="1">
                <a:solidFill>
                  <a:srgbClr val="006F62"/>
                </a:solidFill>
                <a:latin typeface="Futura Md BT"/>
                <a:ea typeface="Futura Md BT"/>
                <a:cs typeface="Futura Md BT"/>
                <a:sym typeface="Futura Md BT"/>
              </a:defRPr>
            </a:lvl1pPr>
          </a:lstStyle>
          <a:p>
            <a:r>
              <a:rPr lang="en-GB" dirty="0"/>
              <a:t>Summarising</a:t>
            </a:r>
            <a:r>
              <a:rPr dirty="0"/>
              <a:t> risk characteristics</a:t>
            </a:r>
          </a:p>
        </p:txBody>
      </p:sp>
      <p:pic>
        <p:nvPicPr>
          <p:cNvPr id="148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812087" y="44450"/>
            <a:ext cx="1327151" cy="6477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49" name="A screenshot of a cell phone&#10;&#10;Description generated with high confidence" descr="A screenshot of a cell phoneDescription generated with high confidence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262702" y="1954212"/>
            <a:ext cx="8586846" cy="4545727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Triangle"/>
          <p:cNvSpPr/>
          <p:nvPr/>
        </p:nvSpPr>
        <p:spPr>
          <a:xfrm flipH="1" flipV="1">
            <a:off x="-31750" y="71437"/>
            <a:ext cx="9175750" cy="72072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21600"/>
                </a:moveTo>
                <a:lnTo>
                  <a:pt x="21600" y="21600"/>
                </a:lnTo>
                <a:lnTo>
                  <a:pt x="0" y="0"/>
                </a:lnTo>
                <a:close/>
              </a:path>
            </a:pathLst>
          </a:custGeom>
          <a:solidFill>
            <a:srgbClr val="006F62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1800">
                <a:solidFill>
                  <a:srgbClr val="99CCFF"/>
                </a:solidFill>
              </a:defRPr>
            </a:pPr>
            <a:endParaRPr/>
          </a:p>
        </p:txBody>
      </p:sp>
      <p:sp>
        <p:nvSpPr>
          <p:cNvPr id="145" name="Line"/>
          <p:cNvSpPr/>
          <p:nvPr/>
        </p:nvSpPr>
        <p:spPr>
          <a:xfrm>
            <a:off x="-1" y="115886"/>
            <a:ext cx="9144002" cy="720728"/>
          </a:xfrm>
          <a:prstGeom prst="line">
            <a:avLst/>
          </a:prstGeom>
          <a:ln w="25400">
            <a:solidFill>
              <a:srgbClr val="FFC000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46" name="Rectangle"/>
          <p:cNvSpPr/>
          <p:nvPr/>
        </p:nvSpPr>
        <p:spPr>
          <a:xfrm>
            <a:off x="-1" y="-1"/>
            <a:ext cx="9144002" cy="71439"/>
          </a:xfrm>
          <a:prstGeom prst="rect">
            <a:avLst/>
          </a:prstGeom>
          <a:solidFill>
            <a:srgbClr val="006F62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1800">
                <a:solidFill>
                  <a:srgbClr val="99CCFF"/>
                </a:solidFill>
              </a:defRPr>
            </a:pPr>
            <a:endParaRPr/>
          </a:p>
        </p:txBody>
      </p:sp>
      <p:sp>
        <p:nvSpPr>
          <p:cNvPr id="147" name="Comparing risk characteristics"/>
          <p:cNvSpPr txBox="1"/>
          <p:nvPr/>
        </p:nvSpPr>
        <p:spPr>
          <a:xfrm>
            <a:off x="539750" y="861110"/>
            <a:ext cx="8064500" cy="6463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>
            <a:spAutoFit/>
          </a:bodyPr>
          <a:lstStyle>
            <a:lvl1pPr>
              <a:defRPr sz="3600" b="1">
                <a:solidFill>
                  <a:srgbClr val="006F62"/>
                </a:solidFill>
                <a:latin typeface="Futura Md BT"/>
                <a:ea typeface="Futura Md BT"/>
                <a:cs typeface="Futura Md BT"/>
                <a:sym typeface="Futura Md BT"/>
              </a:defRPr>
            </a:lvl1pPr>
          </a:lstStyle>
          <a:p>
            <a:r>
              <a:rPr lang="en-GB" dirty="0"/>
              <a:t>Summarising</a:t>
            </a:r>
            <a:r>
              <a:rPr dirty="0"/>
              <a:t> risk characteristics</a:t>
            </a:r>
          </a:p>
        </p:txBody>
      </p:sp>
      <p:pic>
        <p:nvPicPr>
          <p:cNvPr id="148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812087" y="44450"/>
            <a:ext cx="1327151" cy="647700"/>
          </a:xfrm>
          <a:prstGeom prst="rect">
            <a:avLst/>
          </a:prstGeom>
          <a:ln w="12700">
            <a:miter lim="400000"/>
          </a:ln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DA127609-4017-4A1D-B60C-78545D7E2AC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8736" y="1738523"/>
            <a:ext cx="8346110" cy="4395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7875630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Default Design">
  <a:themeElements>
    <a:clrScheme name="Default Design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CC99"/>
      </a:accent1>
      <a:accent2>
        <a:srgbClr val="3333CC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Default Design">
      <a:majorFont>
        <a:latin typeface="Times New Roman"/>
        <a:ea typeface="Times New Roman"/>
        <a:cs typeface="Times New Roman"/>
      </a:majorFont>
      <a:minorFont>
        <a:latin typeface="Helvetica"/>
        <a:ea typeface="Helvetica"/>
        <a:cs typeface="Helvetica"/>
      </a:minorFont>
    </a:fontScheme>
    <a:fmtScheme name="Default Design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99CC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0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Times New Roman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0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Times New Roman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Default Design">
  <a:themeElements>
    <a:clrScheme name="Default Design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CC99"/>
      </a:accent1>
      <a:accent2>
        <a:srgbClr val="3333CC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Default Design">
      <a:majorFont>
        <a:latin typeface="Times New Roman"/>
        <a:ea typeface="Times New Roman"/>
        <a:cs typeface="Times New Roman"/>
      </a:majorFont>
      <a:minorFont>
        <a:latin typeface="Helvetica"/>
        <a:ea typeface="Helvetica"/>
        <a:cs typeface="Helvetica"/>
      </a:minorFont>
    </a:fontScheme>
    <a:fmtScheme name="Default Design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99CC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0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Times New Roman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0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Times New Roman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</TotalTime>
  <Words>664</Words>
  <Application>Microsoft Office PowerPoint</Application>
  <PresentationFormat>On-screen Show (4:3)</PresentationFormat>
  <Paragraphs>105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Courier New</vt:lpstr>
      <vt:lpstr>Futura Bk BT</vt:lpstr>
      <vt:lpstr>Futura Lt BT</vt:lpstr>
      <vt:lpstr>Futura Md BT</vt:lpstr>
      <vt:lpstr>Times New Roman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LECONTE-LUCAS Hélène, GOV/BUD</dc:creator>
  <cp:lastModifiedBy>LECONTE-LUCAS Hélène, GOV/BUD</cp:lastModifiedBy>
  <cp:revision>7</cp:revision>
  <dcterms:modified xsi:type="dcterms:W3CDTF">2019-06-28T08:45:42Z</dcterms:modified>
</cp:coreProperties>
</file>