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80" r:id="rId3"/>
    <p:sldId id="375" r:id="rId4"/>
    <p:sldId id="374" r:id="rId5"/>
    <p:sldId id="381" r:id="rId6"/>
    <p:sldId id="373" r:id="rId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5" autoAdjust="0"/>
    <p:restoredTop sz="70696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7/11/2016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7/11/2016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8" tIns="46614" rIns="93228" bIns="466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228" tIns="46614" rIns="93228" bIns="466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3228" tIns="46614" rIns="93228" bIns="46614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6904" cy="86409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Do transparentnosti i dalje...</a:t>
            </a:r>
            <a:endParaRPr lang="hr-HR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4836" y="4221088"/>
            <a:ext cx="8352928" cy="2088232"/>
          </a:xfrm>
        </p:spPr>
        <p:txBody>
          <a:bodyPr>
            <a:normAutofit fontScale="85000" lnSpcReduction="1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Ronnie Downes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Zamjenik voditelja za planiranje proračuna i javne rashode, OECD</a:t>
            </a:r>
          </a:p>
          <a:p>
            <a:endParaRPr lang="hr-HR" sz="2400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Visoki dužnosnici odgovorni za proračun zemalja srednje, istočne i jugoistočne Europe / Radna skupina Partnerstva za otvorenu vlast za fiskalnu otvorenost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Ljubljana, Slovenija, 28. – 29. lipnja 2016.</a:t>
            </a:r>
            <a:endParaRPr lang="hr-HR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3"/>
            <a:ext cx="3787033" cy="14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90" y="116632"/>
            <a:ext cx="8229600" cy="778098"/>
          </a:xfrm>
        </p:spPr>
        <p:txBody>
          <a:bodyPr>
            <a:normAutofit/>
          </a:bodyPr>
          <a:lstStyle/>
          <a:p>
            <a:r>
              <a:rPr dirty="0" smtClean="0"/>
              <a:t>Transparentnost proračuna</a:t>
            </a:r>
            <a:endParaRPr lang="hr-HR" i="1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 descr="http://www.thebureauinvestigates.com/wp-content/uploads/2012/07/shutterstock_27871084-6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" y="1052736"/>
            <a:ext cx="9142220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2316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556792"/>
            <a:ext cx="3746067" cy="414847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Polazišta OECD-a</a:t>
            </a:r>
            <a:endParaRPr lang="hr-HR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86" y="1844824"/>
            <a:ext cx="4042901" cy="42484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23532" cy="434991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9747"/>
            <a:ext cx="3191377" cy="43626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2738"/>
            <a:ext cx="3600400" cy="44301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24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98" y="0"/>
            <a:ext cx="8229600" cy="922114"/>
          </a:xfrm>
        </p:spPr>
        <p:txBody>
          <a:bodyPr>
            <a:normAutofit/>
          </a:bodyPr>
          <a:lstStyle/>
          <a:p>
            <a:r>
              <a:rPr dirty="0" smtClean="0"/>
              <a:t>Transparentnost</a:t>
            </a:r>
            <a:endParaRPr lang="hr-HR" dirty="0" smtClean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623" y="2996952"/>
            <a:ext cx="8229600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numCol="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dirty="0" smtClean="0"/>
              <a:t>Fiskalnih planova</a:t>
            </a:r>
          </a:p>
          <a:p>
            <a:r>
              <a:rPr sz="2000" dirty="0" smtClean="0"/>
              <a:t>Fiskalnih rizika</a:t>
            </a:r>
          </a:p>
          <a:p>
            <a:r>
              <a:rPr sz="2000" dirty="0" smtClean="0"/>
              <a:t>Strateških planova</a:t>
            </a:r>
          </a:p>
          <a:p>
            <a:r>
              <a:rPr sz="2000" dirty="0" smtClean="0"/>
              <a:t>Učinka</a:t>
            </a:r>
          </a:p>
          <a:p>
            <a:r>
              <a:rPr sz="2000" dirty="0" err="1" smtClean="0"/>
              <a:t>Javne</a:t>
            </a:r>
            <a:r>
              <a:rPr sz="2000" dirty="0" smtClean="0"/>
              <a:t> </a:t>
            </a:r>
            <a:r>
              <a:rPr sz="2000" dirty="0" err="1" smtClean="0"/>
              <a:t>nabave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sz="2000" dirty="0" smtClean="0"/>
          </a:p>
          <a:p>
            <a:r>
              <a:rPr sz="2000" dirty="0" smtClean="0"/>
              <a:t>Kolegama</a:t>
            </a:r>
          </a:p>
          <a:p>
            <a:r>
              <a:rPr sz="2000" dirty="0" smtClean="0"/>
              <a:t>Međunarodnim tijelima</a:t>
            </a:r>
          </a:p>
          <a:p>
            <a:r>
              <a:rPr sz="2000" dirty="0" smtClean="0"/>
              <a:t>Tržištima</a:t>
            </a:r>
          </a:p>
          <a:p>
            <a:r>
              <a:rPr sz="2000" dirty="0" smtClean="0"/>
              <a:t>Revizorima</a:t>
            </a:r>
          </a:p>
          <a:p>
            <a:r>
              <a:rPr sz="2000" dirty="0" smtClean="0"/>
              <a:t>Organizacijama civilnog društva/ nevladinim udrugama</a:t>
            </a:r>
          </a:p>
          <a:p>
            <a:r>
              <a:rPr sz="2000" dirty="0" smtClean="0"/>
              <a:t>Sudjelovanja</a:t>
            </a:r>
          </a:p>
          <a:p>
            <a:r>
              <a:rPr sz="2000" dirty="0" smtClean="0"/>
              <a:t>Manjih troškova</a:t>
            </a:r>
          </a:p>
          <a:p>
            <a:r>
              <a:rPr sz="2000" dirty="0" smtClean="0"/>
              <a:t>Integriteta</a:t>
            </a:r>
          </a:p>
          <a:p>
            <a:r>
              <a:rPr sz="2000" dirty="0" smtClean="0"/>
              <a:t>Boljih odluka</a:t>
            </a:r>
          </a:p>
          <a:p>
            <a:r>
              <a:rPr sz="2000" dirty="0" smtClean="0"/>
              <a:t>Utjecaja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338" y="836712"/>
            <a:ext cx="8229600" cy="2592288"/>
          </a:xfrm>
          <a:prstGeom prst="rect">
            <a:avLst/>
          </a:prstGeom>
          <a:noFill/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7030A0"/>
                </a:solidFill>
              </a:rPr>
              <a:t>Čega?</a:t>
            </a:r>
          </a:p>
          <a:p>
            <a:r>
              <a:rPr sz="2400" dirty="0" smtClean="0"/>
              <a:t>Prihoda</a:t>
            </a:r>
          </a:p>
          <a:p>
            <a:r>
              <a:rPr sz="2400" dirty="0" smtClean="0"/>
              <a:t>Rashoda</a:t>
            </a:r>
            <a:endParaRPr lang="hr-HR" sz="2400" dirty="0"/>
          </a:p>
          <a:p>
            <a:r>
              <a:rPr sz="2400" dirty="0" smtClean="0"/>
              <a:t>Obveza</a:t>
            </a:r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7030A0"/>
                </a:solidFill>
              </a:rPr>
              <a:t>Kome?</a:t>
            </a:r>
            <a:endParaRPr lang="hr-HR" sz="2400" b="1" i="1" dirty="0">
              <a:solidFill>
                <a:srgbClr val="7030A0"/>
              </a:solidFill>
            </a:endParaRPr>
          </a:p>
          <a:p>
            <a:r>
              <a:rPr sz="2400" dirty="0" smtClean="0"/>
              <a:t>Građanima</a:t>
            </a:r>
          </a:p>
          <a:p>
            <a:r>
              <a:rPr sz="2400" dirty="0" smtClean="0"/>
              <a:t>Parlamentu</a:t>
            </a:r>
          </a:p>
          <a:p>
            <a:pPr marL="0" indent="0">
              <a:buNone/>
            </a:pPr>
            <a:endParaRPr lang="hr-HR" sz="2400" dirty="0" smtClean="0"/>
          </a:p>
          <a:p>
            <a:endParaRPr lang="hr-HR" sz="2400" dirty="0" smtClean="0"/>
          </a:p>
          <a:p>
            <a:pPr marL="0" indent="0">
              <a:buNone/>
            </a:pPr>
            <a:r>
              <a:rPr lang="en-GB" sz="2400" b="1" i="1" dirty="0">
                <a:solidFill>
                  <a:srgbClr val="7030A0"/>
                </a:solidFill>
              </a:rPr>
              <a:t>Zbog čega?</a:t>
            </a:r>
          </a:p>
          <a:p>
            <a:r>
              <a:rPr sz="2400" dirty="0" smtClean="0"/>
              <a:t>„Javnog interesa“</a:t>
            </a:r>
          </a:p>
          <a:p>
            <a:r>
              <a:rPr sz="2400" dirty="0" smtClean="0"/>
              <a:t>Povjerenja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78975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Vrijeme je da se nadiđe obična „transparentnost“...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Nakon </a:t>
            </a:r>
            <a:r>
              <a:rPr b="1" dirty="0" smtClean="0"/>
              <a:t>otvorenosti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 </a:t>
            </a:r>
            <a:r>
              <a:rPr lang="en-US" dirty="0" smtClean="0"/>
              <a:t>	</a:t>
            </a:r>
            <a:r>
              <a:rPr dirty="0" smtClean="0"/>
              <a:t>prema </a:t>
            </a:r>
            <a:r>
              <a:rPr b="1" dirty="0" smtClean="0"/>
              <a:t>dostupnosti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	</a:t>
            </a:r>
            <a:r>
              <a:rPr b="1" dirty="0" smtClean="0"/>
              <a:t>angažmanu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		</a:t>
            </a:r>
            <a:r>
              <a:rPr b="1" dirty="0" smtClean="0"/>
              <a:t>ulaznim informacijama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			</a:t>
            </a:r>
            <a:r>
              <a:rPr b="1" dirty="0" smtClean="0"/>
              <a:t>utjecaju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				</a:t>
            </a:r>
            <a:r>
              <a:rPr b="1" dirty="0" smtClean="0"/>
              <a:t>učinku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b="1" dirty="0" smtClean="0"/>
          </a:p>
          <a:p>
            <a:pPr marL="0" indent="0">
              <a:buNone/>
            </a:pPr>
            <a:r>
              <a:rPr dirty="0" smtClean="0"/>
              <a:t>Svaka faza ima svoje izazove.</a:t>
            </a:r>
          </a:p>
          <a:p>
            <a:pPr marL="0" indent="0">
              <a:buNone/>
            </a:pPr>
            <a:r>
              <a:rPr lang="en-GB" i="1" dirty="0" smtClean="0"/>
              <a:t>Razumijemo li trenutačno sve te izazove?</a:t>
            </a:r>
          </a:p>
        </p:txBody>
      </p:sp>
    </p:spTree>
    <p:extLst>
      <p:ext uri="{BB962C8B-B14F-4D97-AF65-F5344CB8AC3E}">
        <p14:creationId xmlns:p14="http://schemas.microsoft.com/office/powerpoint/2010/main" val="20150768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3384376"/>
          </a:xfrm>
        </p:spPr>
        <p:txBody>
          <a:bodyPr>
            <a:normAutofit fontScale="90000"/>
          </a:bodyPr>
          <a:lstStyle/>
          <a:p>
            <a:r>
              <a:rPr dirty="0" smtClean="0"/>
              <a:t>Thank you</a:t>
            </a:r>
            <a:r>
              <a:t/>
            </a:r>
            <a:br/>
            <a:r>
              <a:t/>
            </a:r>
            <a:br/>
            <a:r>
              <a:rPr dirty="0" smtClean="0"/>
              <a:t>Спасибо</a:t>
            </a:r>
            <a:r>
              <a:t/>
            </a:r>
            <a:br/>
            <a:r>
              <a:t/>
            </a:r>
            <a:br/>
            <a:r>
              <a:rPr dirty="0" smtClean="0"/>
              <a:t>Хвала вам</a:t>
            </a:r>
            <a:r>
              <a:t/>
            </a:r>
            <a:br/>
            <a:r>
              <a:t/>
            </a:r>
            <a:br/>
            <a:r>
              <a:rPr dirty="0" smtClean="0"/>
              <a:t>Hvala</a:t>
            </a:r>
            <a:r>
              <a:t/>
            </a:r>
            <a:br/>
            <a:r>
              <a:t/>
            </a:r>
            <a:br/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 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44522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ronnie.downes@oecd.org</a:t>
            </a:r>
            <a:endParaRPr lang="hr-H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3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28761</TotalTime>
  <Words>113</Words>
  <Application>Microsoft Office PowerPoint</Application>
  <PresentationFormat>On-screen Show (4:3)</PresentationFormat>
  <Paragraphs>55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Do transparentnosti i dalje...</vt:lpstr>
      <vt:lpstr>Transparentnost proračuna</vt:lpstr>
      <vt:lpstr>Polazišta OECD-a</vt:lpstr>
      <vt:lpstr>Transparentnost</vt:lpstr>
      <vt:lpstr>Vrijeme je da se nadiđe obična „transparentnost“...</vt:lpstr>
      <vt:lpstr>Thank you  Спасибо  Хвала вам  Hvala  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Assia</cp:lastModifiedBy>
  <cp:revision>444</cp:revision>
  <cp:lastPrinted>2013-11-05T17:59:33Z</cp:lastPrinted>
  <dcterms:created xsi:type="dcterms:W3CDTF">2012-09-05T08:42:12Z</dcterms:created>
  <dcterms:modified xsi:type="dcterms:W3CDTF">2016-07-11T12:22:27Z</dcterms:modified>
</cp:coreProperties>
</file>