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71" r:id="rId2"/>
    <p:sldId id="273" r:id="rId3"/>
    <p:sldId id="364" r:id="rId4"/>
    <p:sldId id="343" r:id="rId5"/>
    <p:sldId id="365" r:id="rId6"/>
    <p:sldId id="345" r:id="rId7"/>
    <p:sldId id="347" r:id="rId8"/>
    <p:sldId id="366" r:id="rId9"/>
    <p:sldId id="351" r:id="rId10"/>
    <p:sldId id="352" r:id="rId11"/>
    <p:sldId id="362" r:id="rId12"/>
    <p:sldId id="363" r:id="rId13"/>
    <p:sldId id="358" r:id="rId14"/>
    <p:sldId id="312" r:id="rId15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1546" autoAdjust="0"/>
  </p:normalViewPr>
  <p:slideViewPr>
    <p:cSldViewPr>
      <p:cViewPr varScale="1">
        <p:scale>
          <a:sx n="72" d="100"/>
          <a:sy n="72" d="100"/>
        </p:scale>
        <p:origin x="1326" y="6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eanna\Documents\World%20Bank%20PEM%20PAL%20Network\BCOP\Budget%20Literacy%20working%20group\Graphs%20for%20survey%20results%20presentation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deannaaubrey:Documents:Citizens%20budgets:OBI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3293043555498596"/>
          <c:y val="4.62962962962963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'Sheet1 (2)'!$Q$3</c:f>
              <c:strCache>
                <c:ptCount val="1"/>
                <c:pt idx="0">
                  <c:v>No. of countries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>
                  <a:alpha val="85000"/>
                </a:srgb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>
                  <a:alpha val="85000"/>
                </a:srgb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'Sheet1 (2)'!$P$4:$P$13</c:f>
              <c:strCache>
                <c:ptCount val="10"/>
                <c:pt idx="0">
                  <c:v>Lack of access to reliable media and/or communication technologies</c:v>
                </c:pt>
                <c:pt idx="1">
                  <c:v> Apathy and/or lack of interest of citizens</c:v>
                </c:pt>
                <c:pt idx="2">
                  <c:v>Confusion from too much information currently being presented</c:v>
                </c:pt>
                <c:pt idx="3">
                  <c:v> Misunderstanding of economic and technical concepts and terminology</c:v>
                </c:pt>
                <c:pt idx="4">
                  <c:v>Lack of understanding of role of government</c:v>
                </c:pt>
                <c:pt idx="5">
                  <c:v>Lack of budget to fund government initiatives</c:v>
                </c:pt>
                <c:pt idx="6">
                  <c:v>Unclear budget processes and practices </c:v>
                </c:pt>
                <c:pt idx="7">
                  <c:v>Weak civil society sector</c:v>
                </c:pt>
                <c:pt idx="8">
                  <c:v>Weak or biased media </c:v>
                </c:pt>
                <c:pt idx="9">
                  <c:v>Weak budget literacy within government </c:v>
                </c:pt>
              </c:strCache>
            </c:strRef>
          </c:cat>
          <c:val>
            <c:numRef>
              <c:f>'Sheet1 (2)'!$Q$4:$Q$13</c:f>
              <c:numCache>
                <c:formatCode>General</c:formatCode>
                <c:ptCount val="10"/>
                <c:pt idx="0">
                  <c:v>5</c:v>
                </c:pt>
                <c:pt idx="1">
                  <c:v>3</c:v>
                </c:pt>
                <c:pt idx="2">
                  <c:v>6</c:v>
                </c:pt>
                <c:pt idx="3">
                  <c:v>11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5</c:v>
                </c:pt>
                <c:pt idx="9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36964632"/>
        <c:axId val="336965024"/>
      </c:barChart>
      <c:catAx>
        <c:axId val="336964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965024"/>
        <c:crosses val="autoZero"/>
        <c:auto val="1"/>
        <c:lblAlgn val="ctr"/>
        <c:lblOffset val="100"/>
        <c:noMultiLvlLbl val="0"/>
      </c:catAx>
      <c:valAx>
        <c:axId val="336965024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3696463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/>
              <a:t>GRAFIKON 1: INDEKS OTVORENOSTI PRORAČUNA ZA 2012. i 2015.: ČLANOVI PEMPAL-a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v>2012</c:v>
          </c:tx>
          <c:spPr>
            <a:solidFill>
              <a:schemeClr val="accent2">
                <a:lumMod val="40000"/>
                <a:lumOff val="60000"/>
              </a:schemeClr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'Charts '!$S$9:$S$25</c:f>
              <c:strCache>
                <c:ptCount val="17"/>
                <c:pt idx="0">
                  <c:v>Romania</c:v>
                </c:pt>
                <c:pt idx="1">
                  <c:v>Russia</c:v>
                </c:pt>
                <c:pt idx="2">
                  <c:v>Czech Republic</c:v>
                </c:pt>
                <c:pt idx="3">
                  <c:v>Georgia</c:v>
                </c:pt>
                <c:pt idx="4">
                  <c:v>Bulgaria</c:v>
                </c:pt>
                <c:pt idx="5">
                  <c:v>Kyrgyz Republic</c:v>
                </c:pt>
                <c:pt idx="6">
                  <c:v>Croatia</c:v>
                </c:pt>
                <c:pt idx="7">
                  <c:v>Azerbaijan</c:v>
                </c:pt>
                <c:pt idx="8">
                  <c:v>Kazakhstan</c:v>
                </c:pt>
                <c:pt idx="9">
                  <c:v>Hungary</c:v>
                </c:pt>
                <c:pt idx="10">
                  <c:v>Serbia</c:v>
                </c:pt>
                <c:pt idx="11">
                  <c:v>Ukraine</c:v>
                </c:pt>
                <c:pt idx="12">
                  <c:v>Turkey</c:v>
                </c:pt>
                <c:pt idx="13">
                  <c:v>Bosnia and Herzegovina</c:v>
                </c:pt>
                <c:pt idx="14">
                  <c:v>Albania</c:v>
                </c:pt>
                <c:pt idx="15">
                  <c:v>Macedonia</c:v>
                </c:pt>
                <c:pt idx="16">
                  <c:v>Tajikistan</c:v>
                </c:pt>
              </c:strCache>
            </c:strRef>
          </c:cat>
          <c:val>
            <c:numRef>
              <c:f>'Charts '!$T$9:$T$25</c:f>
              <c:numCache>
                <c:formatCode>0</c:formatCode>
                <c:ptCount val="17"/>
                <c:pt idx="0">
                  <c:v>47</c:v>
                </c:pt>
                <c:pt idx="1">
                  <c:v>74</c:v>
                </c:pt>
                <c:pt idx="2">
                  <c:v>75</c:v>
                </c:pt>
                <c:pt idx="3">
                  <c:v>55</c:v>
                </c:pt>
                <c:pt idx="4">
                  <c:v>65</c:v>
                </c:pt>
                <c:pt idx="5">
                  <c:v>20</c:v>
                </c:pt>
                <c:pt idx="6">
                  <c:v>61</c:v>
                </c:pt>
                <c:pt idx="7">
                  <c:v>42</c:v>
                </c:pt>
                <c:pt idx="8">
                  <c:v>48</c:v>
                </c:pt>
                <c:pt idx="10">
                  <c:v>39</c:v>
                </c:pt>
                <c:pt idx="11">
                  <c:v>54</c:v>
                </c:pt>
                <c:pt idx="12">
                  <c:v>50</c:v>
                </c:pt>
                <c:pt idx="13">
                  <c:v>50</c:v>
                </c:pt>
                <c:pt idx="14">
                  <c:v>47</c:v>
                </c:pt>
                <c:pt idx="15">
                  <c:v>35</c:v>
                </c:pt>
                <c:pt idx="16">
                  <c:v>17</c:v>
                </c:pt>
              </c:numCache>
            </c:numRef>
          </c:val>
        </c:ser>
        <c:ser>
          <c:idx val="0"/>
          <c:order val="1"/>
          <c:tx>
            <c:v>2015</c:v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1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/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'Charts '!$S$9:$S$25</c:f>
              <c:strCache>
                <c:ptCount val="17"/>
                <c:pt idx="0">
                  <c:v>Romania</c:v>
                </c:pt>
                <c:pt idx="1">
                  <c:v>Russia</c:v>
                </c:pt>
                <c:pt idx="2">
                  <c:v>Czech Republic</c:v>
                </c:pt>
                <c:pt idx="3">
                  <c:v>Georgia</c:v>
                </c:pt>
                <c:pt idx="4">
                  <c:v>Bulgaria</c:v>
                </c:pt>
                <c:pt idx="5">
                  <c:v>Kyrgyz Republic</c:v>
                </c:pt>
                <c:pt idx="6">
                  <c:v>Croatia</c:v>
                </c:pt>
                <c:pt idx="7">
                  <c:v>Azerbaijan</c:v>
                </c:pt>
                <c:pt idx="8">
                  <c:v>Kazakhstan</c:v>
                </c:pt>
                <c:pt idx="9">
                  <c:v>Hungary</c:v>
                </c:pt>
                <c:pt idx="10">
                  <c:v>Serbia</c:v>
                </c:pt>
                <c:pt idx="11">
                  <c:v>Ukraine</c:v>
                </c:pt>
                <c:pt idx="12">
                  <c:v>Turkey</c:v>
                </c:pt>
                <c:pt idx="13">
                  <c:v>Bosnia and Herzegovina</c:v>
                </c:pt>
                <c:pt idx="14">
                  <c:v>Albania</c:v>
                </c:pt>
                <c:pt idx="15">
                  <c:v>Macedonia</c:v>
                </c:pt>
                <c:pt idx="16">
                  <c:v>Tajikistan</c:v>
                </c:pt>
              </c:strCache>
            </c:strRef>
          </c:cat>
          <c:val>
            <c:numRef>
              <c:f>'Charts '!$U$9:$U$25</c:f>
              <c:numCache>
                <c:formatCode>0</c:formatCode>
                <c:ptCount val="17"/>
                <c:pt idx="0">
                  <c:v>75</c:v>
                </c:pt>
                <c:pt idx="1">
                  <c:v>74</c:v>
                </c:pt>
                <c:pt idx="2">
                  <c:v>69</c:v>
                </c:pt>
                <c:pt idx="3">
                  <c:v>66</c:v>
                </c:pt>
                <c:pt idx="4">
                  <c:v>65</c:v>
                </c:pt>
                <c:pt idx="5">
                  <c:v>54</c:v>
                </c:pt>
                <c:pt idx="6">
                  <c:v>53</c:v>
                </c:pt>
                <c:pt idx="7">
                  <c:v>51</c:v>
                </c:pt>
                <c:pt idx="8">
                  <c:v>51</c:v>
                </c:pt>
                <c:pt idx="9">
                  <c:v>49</c:v>
                </c:pt>
                <c:pt idx="10">
                  <c:v>47</c:v>
                </c:pt>
                <c:pt idx="11">
                  <c:v>46</c:v>
                </c:pt>
                <c:pt idx="12">
                  <c:v>44</c:v>
                </c:pt>
                <c:pt idx="13">
                  <c:v>43</c:v>
                </c:pt>
                <c:pt idx="14">
                  <c:v>38</c:v>
                </c:pt>
                <c:pt idx="15">
                  <c:v>35</c:v>
                </c:pt>
                <c:pt idx="16">
                  <c:v>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36965808"/>
        <c:axId val="336966200"/>
      </c:barChart>
      <c:catAx>
        <c:axId val="336965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36966200"/>
        <c:crosses val="autoZero"/>
        <c:auto val="1"/>
        <c:lblAlgn val="ctr"/>
        <c:lblOffset val="100"/>
        <c:noMultiLvlLbl val="0"/>
      </c:catAx>
      <c:valAx>
        <c:axId val="33696620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3369658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0.07656</cdr:x>
      <cdr:y>0.15873</cdr:y>
    </cdr:from>
    <cdr:to>
      <cdr:x>0.33241</cdr:x>
      <cdr:y>0.34921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1195" y="762000"/>
          <a:ext cx="22098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 dirty="0"/>
        </a:p>
      </cdr:txBody>
    </cdr:sp>
  </cdr:relSizeAnchor>
  <cdr:relSizeAnchor xmlns:cdr="http://schemas.openxmlformats.org/drawingml/2006/chartDrawing">
    <cdr:from>
      <cdr:x>0.16478</cdr:x>
      <cdr:y>0.14286</cdr:y>
    </cdr:from>
    <cdr:to>
      <cdr:x>0.4824</cdr:x>
      <cdr:y>0.22222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23195" y="685800"/>
          <a:ext cx="2743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hr-HR" sz="1000" dirty="0" smtClean="0"/>
            <a:t>SLABA PRORAČUNSKA PISMENOST U DRŽAVI</a:t>
          </a:r>
          <a:endParaRPr lang="hr-HR" sz="1000" dirty="0"/>
        </a:p>
      </cdr:txBody>
    </cdr:sp>
  </cdr:relSizeAnchor>
  <cdr:relSizeAnchor xmlns:cdr="http://schemas.openxmlformats.org/drawingml/2006/chartDrawing">
    <cdr:from>
      <cdr:x>0.31477</cdr:x>
      <cdr:y>0.26984</cdr:y>
    </cdr:from>
    <cdr:to>
      <cdr:x>0.42064</cdr:x>
      <cdr:y>0.46032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18595" y="1295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hr-HR" sz="1100" dirty="0"/>
        </a:p>
      </cdr:txBody>
    </cdr:sp>
  </cdr:relSizeAnchor>
  <cdr:relSizeAnchor xmlns:cdr="http://schemas.openxmlformats.org/drawingml/2006/chartDrawing">
    <cdr:from>
      <cdr:x>0.27066</cdr:x>
      <cdr:y>0.22222</cdr:y>
    </cdr:from>
    <cdr:to>
      <cdr:x>0.4824</cdr:x>
      <cdr:y>0.30159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337595" y="1066800"/>
          <a:ext cx="18288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1000" dirty="0" smtClean="0"/>
            <a:t>SLABI ILI PREDRASUDNI MEDIJI</a:t>
          </a:r>
          <a:endParaRPr lang="hr-HR" sz="1000" dirty="0"/>
        </a:p>
      </cdr:txBody>
    </cdr:sp>
  </cdr:relSizeAnchor>
  <cdr:relSizeAnchor xmlns:cdr="http://schemas.openxmlformats.org/drawingml/2006/chartDrawing">
    <cdr:from>
      <cdr:x>0.26183</cdr:x>
      <cdr:y>0.30952</cdr:y>
    </cdr:from>
    <cdr:to>
      <cdr:x>0.4824</cdr:x>
      <cdr:y>0.38889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261395" y="1485900"/>
          <a:ext cx="19050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1000" dirty="0" smtClean="0"/>
            <a:t>SLAB SEKTOR CIVILNOG DRUŠTVA</a:t>
          </a:r>
          <a:endParaRPr lang="hr-HR" sz="1000" dirty="0"/>
        </a:p>
      </cdr:txBody>
    </cdr:sp>
  </cdr:relSizeAnchor>
  <cdr:relSizeAnchor xmlns:cdr="http://schemas.openxmlformats.org/drawingml/2006/chartDrawing">
    <cdr:from>
      <cdr:x>0.20007</cdr:x>
      <cdr:y>0.39683</cdr:y>
    </cdr:from>
    <cdr:to>
      <cdr:x>0.47358</cdr:x>
      <cdr:y>0.47619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727995" y="1905000"/>
          <a:ext cx="2362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1000" dirty="0" smtClean="0"/>
            <a:t>NEJASNI PRORAČUNSKI PROCESI I PRAKSE</a:t>
          </a:r>
          <a:endParaRPr lang="hr-HR" sz="1000" dirty="0"/>
        </a:p>
      </cdr:txBody>
    </cdr:sp>
  </cdr:relSizeAnchor>
  <cdr:relSizeAnchor xmlns:cdr="http://schemas.openxmlformats.org/drawingml/2006/chartDrawing">
    <cdr:from>
      <cdr:x>0.17361</cdr:x>
      <cdr:y>0.47619</cdr:y>
    </cdr:from>
    <cdr:to>
      <cdr:x>0.47358</cdr:x>
      <cdr:y>0.55556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499395" y="2286000"/>
          <a:ext cx="25908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1000" dirty="0" smtClean="0"/>
            <a:t>NEDOSTATAK PRORAČUNSKIH SREDSTAVA </a:t>
          </a:r>
          <a:br>
            <a:rPr lang="hr-HR" sz="1000" dirty="0" smtClean="0"/>
          </a:br>
          <a:r>
            <a:rPr lang="hr-HR" sz="1000" dirty="0" smtClean="0"/>
            <a:t>ZA FINANCIRANJE VLADINIH INICIJATIVA</a:t>
          </a:r>
          <a:endParaRPr lang="hr-HR" sz="1000" dirty="0"/>
        </a:p>
      </cdr:txBody>
    </cdr:sp>
  </cdr:relSizeAnchor>
  <cdr:relSizeAnchor xmlns:cdr="http://schemas.openxmlformats.org/drawingml/2006/chartDrawing">
    <cdr:from>
      <cdr:x>0.17361</cdr:x>
      <cdr:y>0.57143</cdr:y>
    </cdr:from>
    <cdr:to>
      <cdr:x>0.4824</cdr:x>
      <cdr:y>0.65079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499395" y="2743200"/>
          <a:ext cx="26670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1000" dirty="0" smtClean="0"/>
            <a:t>NEDOSTATAK RAZUMIJEVANJA ULOGE VLADE</a:t>
          </a:r>
          <a:endParaRPr lang="hr-HR" sz="1000" dirty="0"/>
        </a:p>
      </cdr:txBody>
    </cdr:sp>
  </cdr:relSizeAnchor>
  <cdr:relSizeAnchor xmlns:cdr="http://schemas.openxmlformats.org/drawingml/2006/chartDrawing">
    <cdr:from>
      <cdr:x>0.00597</cdr:x>
      <cdr:y>0.65079</cdr:y>
    </cdr:from>
    <cdr:to>
      <cdr:x>0.47955</cdr:x>
      <cdr:y>0.73016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1595" y="3124200"/>
          <a:ext cx="4090194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1000" dirty="0" smtClean="0"/>
            <a:t>NERAZUMIJEVANJE EKONOMSKIH I TEHNIČKIH POJMOVA I TERMINOLOGIJE</a:t>
          </a:r>
          <a:endParaRPr lang="hr-HR" sz="1000" dirty="0"/>
        </a:p>
      </cdr:txBody>
    </cdr:sp>
  </cdr:relSizeAnchor>
  <cdr:relSizeAnchor xmlns:cdr="http://schemas.openxmlformats.org/drawingml/2006/chartDrawing">
    <cdr:from>
      <cdr:x>0.05009</cdr:x>
      <cdr:y>0.73016</cdr:y>
    </cdr:from>
    <cdr:to>
      <cdr:x>0.4824</cdr:x>
      <cdr:y>0.80952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432595" y="3505200"/>
          <a:ext cx="37338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1000" dirty="0" smtClean="0"/>
            <a:t>ZBUNJENOST ZBOG PREVELIKE KOLIČINEINFORMACIJA </a:t>
          </a:r>
          <a:br>
            <a:rPr lang="hr-HR" sz="1000" dirty="0" smtClean="0"/>
          </a:br>
          <a:r>
            <a:rPr lang="hr-HR" sz="1000" dirty="0" smtClean="0"/>
            <a:t>KOJE SE TRENUTAČNO  IZNOSE</a:t>
          </a:r>
          <a:endParaRPr lang="hr-HR" sz="1000" dirty="0"/>
        </a:p>
      </cdr:txBody>
    </cdr:sp>
  </cdr:relSizeAnchor>
  <cdr:relSizeAnchor xmlns:cdr="http://schemas.openxmlformats.org/drawingml/2006/chartDrawing">
    <cdr:from>
      <cdr:x>0.16478</cdr:x>
      <cdr:y>0.80952</cdr:y>
    </cdr:from>
    <cdr:to>
      <cdr:x>0.4824</cdr:x>
      <cdr:y>0.88889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423195" y="3886200"/>
          <a:ext cx="2743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1000" dirty="0" smtClean="0"/>
            <a:t>APATIJA I/ILI NEDOSTATAK INTERESA GRAĐANA</a:t>
          </a:r>
          <a:endParaRPr lang="hr-HR" sz="1000" dirty="0"/>
        </a:p>
      </cdr:txBody>
    </cdr:sp>
  </cdr:relSizeAnchor>
  <cdr:relSizeAnchor xmlns:cdr="http://schemas.openxmlformats.org/drawingml/2006/chartDrawing">
    <cdr:from>
      <cdr:x>0.03244</cdr:x>
      <cdr:y>0.90476</cdr:y>
    </cdr:from>
    <cdr:to>
      <cdr:x>0.47358</cdr:x>
      <cdr:y>0.98413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280195" y="4343400"/>
          <a:ext cx="38100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1000" dirty="0" smtClean="0"/>
            <a:t>NEDOSTATAK PRISTUPA POUZDANIM MEDIJIMA I/ILI </a:t>
          </a:r>
          <a:br>
            <a:rPr lang="hr-HR" sz="1000" dirty="0" smtClean="0"/>
          </a:br>
          <a:r>
            <a:rPr lang="hr-HR" sz="1000" dirty="0" smtClean="0"/>
            <a:t>KOMUNIKACIJSKIM TEHNOLOGIJAMA</a:t>
          </a:r>
          <a:endParaRPr lang="hr-HR" sz="1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0.08511</cdr:x>
      <cdr:y>0.12644</cdr:y>
    </cdr:from>
    <cdr:to>
      <cdr:x>0.20213</cdr:x>
      <cdr:y>0.17241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" y="838200"/>
          <a:ext cx="838200" cy="304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100" dirty="0" smtClean="0"/>
            <a:t>Tadžikistan</a:t>
          </a:r>
          <a:endParaRPr lang="hr-HR" sz="1100" dirty="0"/>
        </a:p>
      </cdr:txBody>
    </cdr:sp>
  </cdr:relSizeAnchor>
  <cdr:relSizeAnchor xmlns:cdr="http://schemas.openxmlformats.org/drawingml/2006/chartDrawing">
    <cdr:from>
      <cdr:x>0.10202</cdr:x>
      <cdr:y>0.39989</cdr:y>
    </cdr:from>
    <cdr:to>
      <cdr:x>0.18812</cdr:x>
      <cdr:y>0.44587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30730" y="2651051"/>
          <a:ext cx="616762" cy="304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dirty="0" smtClean="0"/>
            <a:t>Srbija</a:t>
          </a:r>
          <a:endParaRPr lang="hr-HR" sz="1100" dirty="0"/>
        </a:p>
      </cdr:txBody>
    </cdr:sp>
  </cdr:relSizeAnchor>
  <cdr:relSizeAnchor xmlns:cdr="http://schemas.openxmlformats.org/drawingml/2006/chartDrawing">
    <cdr:from>
      <cdr:x>0.0822</cdr:x>
      <cdr:y>0.58487</cdr:y>
    </cdr:from>
    <cdr:to>
      <cdr:x>0.18388</cdr:x>
      <cdr:y>0.63085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88778" y="3877339"/>
          <a:ext cx="728330" cy="304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dirty="0" smtClean="0"/>
            <a:t>Hrvatska</a:t>
          </a:r>
          <a:endParaRPr lang="hr-HR" sz="1100" dirty="0"/>
        </a:p>
      </cdr:txBody>
    </cdr:sp>
  </cdr:relSizeAnchor>
  <cdr:relSizeAnchor xmlns:cdr="http://schemas.openxmlformats.org/drawingml/2006/chartDrawing">
    <cdr:from>
      <cdr:x>0.09568</cdr:x>
      <cdr:y>0.72414</cdr:y>
    </cdr:from>
    <cdr:to>
      <cdr:x>0.19155</cdr:x>
      <cdr:y>0.77011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85357" y="4800600"/>
          <a:ext cx="686686" cy="304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dirty="0" smtClean="0"/>
            <a:t>Gruzija</a:t>
          </a:r>
          <a:endParaRPr lang="hr-HR" sz="1100" dirty="0"/>
        </a:p>
      </cdr:txBody>
    </cdr:sp>
  </cdr:relSizeAnchor>
  <cdr:relSizeAnchor xmlns:cdr="http://schemas.openxmlformats.org/drawingml/2006/chartDrawing">
    <cdr:from>
      <cdr:x>0.04233</cdr:x>
      <cdr:y>0.77011</cdr:y>
    </cdr:from>
    <cdr:to>
      <cdr:x>0.19075</cdr:x>
      <cdr:y>0.81609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03176" y="5105400"/>
          <a:ext cx="1063108" cy="304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dirty="0" smtClean="0"/>
            <a:t>Češka Republika</a:t>
          </a:r>
          <a:endParaRPr lang="hr-HR" sz="1100" dirty="0"/>
        </a:p>
      </cdr:txBody>
    </cdr:sp>
  </cdr:relSizeAnchor>
  <cdr:relSizeAnchor xmlns:cdr="http://schemas.openxmlformats.org/drawingml/2006/chartDrawing">
    <cdr:from>
      <cdr:x>0.10125</cdr:x>
      <cdr:y>0.81609</cdr:y>
    </cdr:from>
    <cdr:to>
      <cdr:x>0.19099</cdr:x>
      <cdr:y>0.86207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25228" y="5410200"/>
          <a:ext cx="642827" cy="304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dirty="0" smtClean="0"/>
            <a:t>Rusija</a:t>
          </a:r>
          <a:endParaRPr lang="hr-HR" sz="1100" dirty="0"/>
        </a:p>
      </cdr:txBody>
    </cdr:sp>
  </cdr:relSizeAnchor>
  <cdr:relSizeAnchor xmlns:cdr="http://schemas.openxmlformats.org/drawingml/2006/chartDrawing">
    <cdr:from>
      <cdr:x>0.08007</cdr:x>
      <cdr:y>0.87356</cdr:y>
    </cdr:from>
    <cdr:to>
      <cdr:x>0.19709</cdr:x>
      <cdr:y>0.91954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73493" y="5791200"/>
          <a:ext cx="838200" cy="304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dirty="0" smtClean="0"/>
            <a:t>Rumunjska</a:t>
          </a:r>
          <a:endParaRPr lang="hr-H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6/22/2016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6/22/2016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1895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1895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baseline="0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151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A431A-D30E-4811-93C5-9506EF624C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1399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800" baseline="0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6783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7A431A-D30E-4811-93C5-9506EF624C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0290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6/22/2016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Transparentnost proračuna u zemljama PEMPAL-a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PEMPAL-ova Zajednica prakse za proračun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Radna skupina za proračunsku pismenost i transparentnost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514600" y="5562600"/>
            <a:ext cx="4953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hr-HR" dirty="0" smtClean="0">
              <a:latin typeface="Calibri" pitchFamily="34" charset="0"/>
            </a:endParaRPr>
          </a:p>
          <a:p>
            <a:pPr algn="ctr"/>
            <a:r>
              <a:rPr lang="bs-Latn-BA" dirty="0" smtClean="0">
                <a:latin typeface="Calibri" pitchFamily="34" charset="0"/>
              </a:rPr>
              <a:t>Anna Belenchuk, MF Ruske Federacije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29. srpnja 2016.</a:t>
            </a:r>
            <a:endParaRPr lang="hr-HR" dirty="0"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3" y="4724403"/>
            <a:ext cx="1647367" cy="1698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9677400" cy="6096000"/>
          </a:xfrm>
        </p:spPr>
        <p:txBody>
          <a:bodyPr rtlCol="0">
            <a:noAutofit/>
          </a:bodyPr>
          <a:lstStyle/>
          <a:p>
            <a:pPr lvl="1" algn="l">
              <a:spcBef>
                <a:spcPct val="0"/>
              </a:spcBef>
            </a:pPr>
            <a:r>
              <a:rPr lang="en-US" sz="1600" b="1" u="sng" dirty="0" smtClean="0">
                <a:solidFill>
                  <a:schemeClr val="tx1"/>
                </a:solidFill>
              </a:rPr>
              <a:t>Rezultati zemalja PEMPAL-a iz 2015. u odnosu na 2012. (promjena od +/– 5 ne smatra se značajnom promjenom u rezultatima prema IBP-u):</a:t>
            </a:r>
          </a:p>
          <a:p>
            <a:pPr marL="742950" lvl="1" indent="-285750" algn="l">
              <a:spcBef>
                <a:spcPct val="0"/>
              </a:spcBef>
              <a:buFont typeface="Arial"/>
              <a:buChar char="•"/>
            </a:pPr>
            <a:endParaRPr lang="hr-HR" sz="1600" b="1" u="sng" dirty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sz="1600" b="1" dirty="0" smtClean="0"/>
              <a:t>Niže rezultate ostvarilo je šest zemalja:</a:t>
            </a:r>
            <a:r>
              <a:rPr lang="en-US" sz="1600" dirty="0" smtClean="0">
                <a:solidFill>
                  <a:schemeClr val="tx1"/>
                </a:solidFill>
              </a:rPr>
              <a:t> Albanija (– 9), BiH (– 7), Hrvatska (– 8), Češka Republika (– 6), Turska (– 6), Ukrajina (– 8)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hr-HR" sz="1600" dirty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sz="1600" b="1" dirty="0" smtClean="0"/>
              <a:t>Isti su rezultat ostvarile tri zemlje:</a:t>
            </a:r>
            <a:r>
              <a:rPr lang="en-GB" sz="1600" dirty="0" smtClean="0">
                <a:solidFill>
                  <a:schemeClr val="tx1"/>
                </a:solidFill>
              </a:rPr>
              <a:t> Bugarska, Makedonija, Ruska Federacija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hr-HR" sz="16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sz="1600" b="1" dirty="0" smtClean="0"/>
              <a:t>Bolji rezultat ostvarilo je sedam zemalja:</a:t>
            </a:r>
            <a:r>
              <a:rPr lang="en-GB" sz="1600" dirty="0" smtClean="0">
                <a:solidFill>
                  <a:schemeClr val="tx1"/>
                </a:solidFill>
              </a:rPr>
              <a:t> Azerbajdžan (+9), Gruzija (+11), Kazahstan (+3), Kirgiska Republika (+34), Rumunjska (+28), Srbija (+8), Tadžikistan (+8). 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hr-HR" sz="16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sz="1600" b="1" dirty="0" smtClean="0"/>
              <a:t>Anketi se pridružila jedna nova zemlja članica PEMPAL-a:</a:t>
            </a:r>
            <a:r>
              <a:rPr lang="en-GB" sz="1600" dirty="0" smtClean="0">
                <a:solidFill>
                  <a:schemeClr val="tx1"/>
                </a:solidFill>
              </a:rPr>
              <a:t> Mađarska (članica IACOP-a)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hr-HR" sz="1600" dirty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sz="1600" b="1" dirty="0" smtClean="0"/>
              <a:t>Članica PEMPAL-a koja je najviše napredovala je Kirgiska Republika</a:t>
            </a:r>
            <a:r>
              <a:rPr sz="1600" dirty="0" smtClean="0"/>
              <a:t> čiji su se rezultati povećali s 20 u 2012. godini na 54 u 2015. godini</a:t>
            </a:r>
            <a:r>
              <a:rPr lang="en-GB" sz="1600" dirty="0" smtClean="0">
                <a:solidFill>
                  <a:schemeClr val="tx1"/>
                </a:solidFill>
              </a:rPr>
              <a:t> Rumunjska je također ostvarila značajan napredak povećavši svoj rezultat s 47 na 75.  </a:t>
            </a:r>
            <a:endParaRPr lang="hr-HR" sz="1600" dirty="0" smtClean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hr-HR" sz="1600" dirty="0">
              <a:solidFill>
                <a:schemeClr val="tx1"/>
              </a:solidFill>
            </a:endParaRP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r>
              <a:rPr sz="1600" b="1" dirty="0" smtClean="0"/>
              <a:t>Za relativno novu kategoriju ocjene </a:t>
            </a:r>
            <a:r>
              <a:rPr sz="1600" b="1" u="sng" dirty="0" smtClean="0"/>
              <a:t>sudjelovanja javnosti</a:t>
            </a:r>
            <a:r>
              <a:rPr sz="1600" b="1" dirty="0" smtClean="0"/>
              <a:t>, prosječan rezultat zemalja PEMPAL-a bio je viši te iznosio 29/100 (u odnosu na međunarodni prosjek koji iznosi 25/100)</a:t>
            </a:r>
            <a:r>
              <a:rPr sz="1600" dirty="0" smtClean="0"/>
              <a:t>, ali navodeći i mnogo prilika za reformu.</a:t>
            </a:r>
            <a:r>
              <a:rPr lang="en-US" sz="1600" dirty="0">
                <a:solidFill>
                  <a:schemeClr val="tx1"/>
                </a:solidFill>
              </a:rPr>
              <a:t>  </a:t>
            </a:r>
            <a:r>
              <a:rPr lang="en-US" sz="1600" b="1" dirty="0">
                <a:solidFill>
                  <a:schemeClr val="tx1"/>
                </a:solidFill>
              </a:rPr>
              <a:t>Najbolji rezultat među zemljama PEMPAL-a ostvarila je Kirgiska Republika, s 52/100.</a:t>
            </a:r>
          </a:p>
          <a:p>
            <a:pPr marL="1200150" lvl="2" indent="-285750" algn="just">
              <a:spcBef>
                <a:spcPct val="0"/>
              </a:spcBef>
              <a:buFont typeface="Arial"/>
              <a:buChar char="•"/>
            </a:pPr>
            <a:endParaRPr lang="hr-HR" sz="1600" dirty="0">
              <a:solidFill>
                <a:schemeClr val="tx1"/>
              </a:solidFill>
            </a:endParaRP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600" dirty="0">
              <a:solidFill>
                <a:schemeClr val="tx1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hr-HR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1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8534400" cy="876300"/>
          </a:xfrm>
        </p:spPr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Rezultati Indeksa otvorenosti proračuna: što se promijenilo?</a:t>
            </a:r>
          </a:p>
        </p:txBody>
      </p:sp>
    </p:spTree>
    <p:extLst>
      <p:ext uri="{BB962C8B-B14F-4D97-AF65-F5344CB8AC3E}">
        <p14:creationId xmlns:p14="http://schemas.microsoft.com/office/powerpoint/2010/main" val="22508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8826500" cy="6629400"/>
          </a:xfrm>
        </p:spPr>
        <p:txBody>
          <a:bodyPr rtlCol="0">
            <a:noAutofit/>
          </a:bodyPr>
          <a:lstStyle/>
          <a:p>
            <a:pPr lvl="0"/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Napredak PEMPAL-a</a:t>
            </a:r>
            <a:endParaRPr lang="hr-HR" sz="36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285750" lvl="0" indent="-285750" algn="just">
              <a:buFont typeface="Arial"/>
              <a:buChar char="•"/>
            </a:pPr>
            <a:endParaRPr lang="hr-HR" sz="18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1800" b="1" dirty="0" smtClean="0">
                <a:solidFill>
                  <a:schemeClr val="tx1"/>
                </a:solidFill>
              </a:rPr>
              <a:t>Ostvareni rezultati Radne skupine za proračunsku pismenost i transparentnost od 2014. godine:</a:t>
            </a:r>
          </a:p>
          <a:p>
            <a:pPr lvl="0" algn="just"/>
            <a:endParaRPr lang="hr-HR" sz="1800" dirty="0" smtClean="0">
              <a:solidFill>
                <a:schemeClr val="tx1"/>
              </a:solidFill>
            </a:endParaRPr>
          </a:p>
          <a:p>
            <a:pPr marL="742950" lvl="1" indent="-285750" algn="just">
              <a:buFont typeface="Arial"/>
              <a:buChar char="•"/>
            </a:pPr>
            <a:r>
              <a:rPr sz="1800" b="1" dirty="0" smtClean="0"/>
              <a:t>Studijski posjet Hrvatskoj</a:t>
            </a:r>
            <a:r>
              <a:rPr sz="1800" dirty="0" smtClean="0"/>
              <a:t> u 2015. godini kako bi se analizirao proračun za građane na državnoj i lokalnim razinama.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marL="742950" lvl="1" indent="-285750" algn="just">
              <a:buFont typeface="Arial"/>
              <a:buChar char="•"/>
            </a:pPr>
            <a:r>
              <a:rPr sz="1800" b="1" dirty="0" smtClean="0"/>
              <a:t>Održana radionica početkom 2016. godine u Bjelarusu u suradnji sa Svjetskom bankom i IBP-om</a:t>
            </a:r>
            <a:r>
              <a:rPr sz="1800" dirty="0" smtClean="0"/>
              <a:t> kako bi se utvrdile dobre prakse u pogledu proračunske transparentnosti iz ankete IBP-a za 2015. godinu u toj regiji.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  <a:endParaRPr lang="hr-HR" sz="1800" b="1" dirty="0" smtClean="0">
              <a:solidFill>
                <a:schemeClr val="tx1"/>
              </a:solidFill>
            </a:endParaRPr>
          </a:p>
          <a:p>
            <a:pPr marL="742950" lvl="1" indent="-285750" algn="just">
              <a:buFont typeface="Arial"/>
              <a:buChar char="•"/>
            </a:pPr>
            <a:r>
              <a:rPr sz="1800" b="1" dirty="0" smtClean="0"/>
              <a:t>Razmjena praksi iz Ruske Federacije i Rumunjske</a:t>
            </a:r>
            <a:r>
              <a:rPr sz="1800" dirty="0" smtClean="0"/>
              <a:t> (vodeće zemlje u regiji na Indeksu otvorenosti proračuna), dok je najveći napredak ostvarila Kirgiska Republika.</a:t>
            </a:r>
          </a:p>
          <a:p>
            <a:pPr marL="742950" lvl="1" indent="-285750" algn="just">
              <a:buFont typeface="Arial"/>
              <a:buChar char="•"/>
            </a:pPr>
            <a:r>
              <a:rPr sz="1800" b="1" dirty="0" smtClean="0"/>
              <a:t>Prevedene i podijeljene smjernice o razvoju proračuna za građane </a:t>
            </a:r>
            <a:r>
              <a:rPr sz="1800" dirty="0" smtClean="0"/>
              <a:t>koje su iznijeli IBP, Ruska Federacija, Kirgiska Republika i Moldova.</a:t>
            </a:r>
            <a:r>
              <a:rPr lang="en-US" sz="1800" dirty="0" smtClean="0">
                <a:solidFill>
                  <a:schemeClr val="tx1"/>
                </a:solidFill>
              </a:rPr>
              <a:t> Utvrđeni su i podijeljeni međunarodni primjeri proračuna za građane.</a:t>
            </a:r>
            <a:endParaRPr lang="hr-HR" sz="1800" dirty="0">
              <a:solidFill>
                <a:schemeClr val="tx1"/>
              </a:solidFill>
            </a:endParaRPr>
          </a:p>
          <a:p>
            <a:pPr marL="742950" lvl="1" indent="-285750" algn="just">
              <a:buFont typeface="Arial"/>
              <a:buChar char="•"/>
            </a:pPr>
            <a:r>
              <a:rPr sz="1800" b="1" dirty="0" smtClean="0"/>
              <a:t>Utvrđeno je 10 izazova u razvoju proračuna za građane</a:t>
            </a:r>
            <a:r>
              <a:rPr sz="1800" dirty="0" smtClean="0"/>
              <a:t> s kojima se suočavaju zemlje članice te su prikupljeni savjeti od kolega i iz međunarodnog iskustva u jedan „proizvod znanja“ koji će pružiti rješenja za izazove.</a:t>
            </a:r>
            <a:r>
              <a:rPr lang="en-US" sz="1800" dirty="0" smtClean="0">
                <a:solidFill>
                  <a:schemeClr val="tx1"/>
                </a:solidFill>
              </a:rPr>
              <a:t> Trenutačno je u izradi te će biti dovršen u rujnu.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52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8826500" cy="6629400"/>
          </a:xfrm>
        </p:spPr>
        <p:txBody>
          <a:bodyPr rtlCol="0">
            <a:noAutofit/>
          </a:bodyPr>
          <a:lstStyle/>
          <a:p>
            <a:pPr lvl="0"/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PEMPAL-ovi planovi za budućnost </a:t>
            </a:r>
            <a:endParaRPr lang="hr-HR" sz="36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285750" lvl="0" indent="-285750" algn="just">
              <a:buFont typeface="Arial"/>
              <a:buChar char="•"/>
            </a:pPr>
            <a:endParaRPr lang="hr-HR" sz="18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1800" b="1" dirty="0" smtClean="0">
                <a:solidFill>
                  <a:schemeClr val="tx1"/>
                </a:solidFill>
              </a:rPr>
              <a:t>Što možemo učiniti za napredak u pogledu transparentnosti proračuna?</a:t>
            </a:r>
          </a:p>
          <a:p>
            <a:pPr lvl="0" algn="just"/>
            <a:endParaRPr lang="hr-HR" sz="1800" dirty="0" smtClean="0">
              <a:solidFill>
                <a:schemeClr val="tx1"/>
              </a:solidFill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Angažirati </a:t>
            </a:r>
            <a:r>
              <a:rPr lang="en-US" sz="1800" b="1" dirty="0" smtClean="0">
                <a:solidFill>
                  <a:schemeClr val="tx1"/>
                </a:solidFill>
              </a:rPr>
              <a:t>više zemalja PEMPAL-a da sudjeluju u anketi OBI-ja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Pomoći zemljama PEMPAL-a da </a:t>
            </a:r>
            <a:r>
              <a:rPr lang="en-US" sz="1800" b="1" dirty="0" smtClean="0">
                <a:solidFill>
                  <a:schemeClr val="tx1"/>
                </a:solidFill>
              </a:rPr>
              <a:t>utvrde i svladaju izazove u pogledu otvorenosti proračunskih dokumenata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sz="1800" dirty="0" smtClean="0"/>
              <a:t>Nastaviti se služiti </a:t>
            </a:r>
            <a:r>
              <a:rPr sz="1800" b="1" dirty="0" smtClean="0"/>
              <a:t>pogodnostima koje nudi PEMPAL</a:t>
            </a:r>
            <a:r>
              <a:rPr sz="1800" dirty="0" smtClean="0"/>
              <a:t> (prijevod na tri jezika, sastanci uživo) kako bismo podijelili nove smjernice i alate za transparentnost proračuna među zemljama članicama</a:t>
            </a:r>
            <a:endParaRPr lang="hr-HR" sz="1800" dirty="0">
              <a:solidFill>
                <a:schemeClr val="tx1"/>
              </a:solidFill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Produbiti analizu problema u transparentnosti proračuna na </a:t>
            </a:r>
            <a:r>
              <a:rPr lang="en-US" sz="1800" b="1" dirty="0">
                <a:solidFill>
                  <a:schemeClr val="tx1"/>
                </a:solidFill>
              </a:rPr>
              <a:t>regionalnoj i općinskoj razini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Nastaviti </a:t>
            </a:r>
            <a:r>
              <a:rPr lang="en-US" sz="1800" b="1" dirty="0" smtClean="0">
                <a:solidFill>
                  <a:schemeClr val="tx1"/>
                </a:solidFill>
              </a:rPr>
              <a:t>promicati moderne alate za transparentnost proračuna</a:t>
            </a:r>
            <a:r>
              <a:rPr lang="en-US" sz="1800" dirty="0" smtClean="0">
                <a:solidFill>
                  <a:schemeClr val="tx1"/>
                </a:solidFill>
              </a:rPr>
              <a:t> (sudjelovanje građana, proračunska pismenost) među zemljama PEMPAL-a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Izraditi i distribuirati „proizvode znanja“ vladama i ministarstvima financija zemalja PEMPAL-a</a:t>
            </a:r>
          </a:p>
          <a:p>
            <a:pPr marL="1200150" lvl="2" indent="-285750" algn="just"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„Kako svladati izazove u izradi proračuna za građane za zemlje PEMPAL-a”</a:t>
            </a:r>
          </a:p>
          <a:p>
            <a:pPr marL="1200150" lvl="2" indent="-285750" algn="just">
              <a:buFont typeface="Arial"/>
              <a:buChar char="•"/>
            </a:pPr>
            <a:r>
              <a:rPr lang="en-US" sz="1800" i="1" dirty="0" smtClean="0">
                <a:solidFill>
                  <a:schemeClr val="tx1"/>
                </a:solidFill>
              </a:rPr>
              <a:t>„Deset koraka za uključiv proračunski proces u zemljama PEMPAL-a”</a:t>
            </a:r>
          </a:p>
          <a:p>
            <a:pPr marL="1200150" lvl="2" indent="-285750" algn="just">
              <a:buFont typeface="Arial"/>
              <a:buChar char="•"/>
            </a:pPr>
            <a:r>
              <a:rPr lang="en-US" sz="1800" i="1" dirty="0" smtClean="0">
                <a:solidFill>
                  <a:schemeClr val="tx1"/>
                </a:solidFill>
              </a:rPr>
              <a:t>„Proračunska pismenost u zemljama PEMPAL-a”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73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9144000" cy="67056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Zaključci</a:t>
            </a:r>
          </a:p>
          <a:p>
            <a:pPr algn="l" fontAlgn="auto">
              <a:spcAft>
                <a:spcPts val="0"/>
              </a:spcAft>
              <a:defRPr/>
            </a:pPr>
            <a:endParaRPr lang="hr-HR" sz="18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Održavanje dobrih rezultata rada u pogledu transparentnosti proračuna zahtijeva neprekidnu usredotočenost i pažnju.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sz="1800" b="1" dirty="0" smtClean="0"/>
              <a:t>Dobre prakse se još razvijaju u nekim područjima</a:t>
            </a:r>
            <a:r>
              <a:rPr sz="1800" dirty="0" smtClean="0"/>
              <a:t>, npr. javno savjetovanje i sudjelovanje u proračunskom procesu.</a:t>
            </a:r>
          </a:p>
          <a:p>
            <a:pPr marL="914400" lvl="1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Tu je važan neprekidan rad IBP-a i GIFT-a.</a:t>
            </a:r>
          </a:p>
          <a:p>
            <a:pPr marL="914400" lvl="1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b="1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sz="1800" b="1" dirty="0" smtClean="0"/>
              <a:t>Alati ankete poput OBI-ja pružili su poticaje</a:t>
            </a:r>
            <a:r>
              <a:rPr sz="1800" dirty="0" smtClean="0"/>
              <a:t> i motivirali mnoge zemlje da unaprijede svoje rezultate rada.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sz="1800" b="1" dirty="0" smtClean="0"/>
              <a:t>Razmjena informacija među mrežama </a:t>
            </a:r>
            <a:r>
              <a:rPr sz="1800" dirty="0" smtClean="0"/>
              <a:t>poput PEMPAL-a i OECD-ovih visokih dužnosnika odgovornih za proračun također je vrlo važna.</a:t>
            </a:r>
            <a:r>
              <a:rPr lang="en-US" sz="1800" dirty="0" smtClean="0">
                <a:solidFill>
                  <a:srgbClr val="000000"/>
                </a:solidFill>
              </a:rPr>
              <a:t> Važnost usporedbe informacija među kolegama, razmjena znanja i rješavanje zajedničkih problema.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dirty="0" smtClean="0">
              <a:solidFill>
                <a:srgbClr val="000000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sz="1800" b="1" dirty="0" smtClean="0"/>
              <a:t>Novi priručnik OECD-a bit će vrlo koristan</a:t>
            </a:r>
            <a:r>
              <a:rPr sz="1800" dirty="0" smtClean="0"/>
              <a:t> jer omogućava samoocjenjivanje te prikuplja dostupne savjete i dobre prakse na jednom mjestu.</a:t>
            </a:r>
            <a:endParaRPr lang="hr-HR" sz="18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2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000000"/>
                </a:solidFill>
              </a:rPr>
              <a:t>Hvala na pozornosti!</a:t>
            </a:r>
            <a:endParaRPr lang="hr-HR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0"/>
            <a:ext cx="2098138" cy="1905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2064098"/>
            <a:ext cx="8763000" cy="4191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sz="1600" dirty="0" smtClean="0"/>
              <a:t> </a:t>
            </a:r>
            <a:endParaRPr lang="hr-HR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z="1600" b="1" dirty="0" smtClean="0"/>
              <a:t>Mreža PEMPAL sastala se 2014. kako bi raspravila o fiskalnoj transparentnosti i odgovornosti</a:t>
            </a:r>
            <a:r>
              <a:rPr sz="1600" dirty="0" smtClean="0"/>
              <a:t> - 200 sudionika iz 18 zemalja članica sastalo se u ulozi članova svih triju zajednica prakse (za proračun, riznicu i unutarnju reviziju) sa stručnjacima iz Svjetske banke, MMF-a, OECD-a, Međunarodnog partnerstva za proračun (IBP) i Globalne inicijative za fiskalnu transparentnost (GIFT).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z="1600" b="1" dirty="0" smtClean="0"/>
              <a:t>Na Indeksu otvorenosti proračuna (OBI) za 2015. sudjelovalo je 17 od 23 zemlje članice PEMPAL-a</a:t>
            </a:r>
            <a:r>
              <a:rPr sz="1600" dirty="0" smtClean="0"/>
              <a:t>, ali informacije o dostupnosti proračunske dokumentacije za nekoliko zemalja koje ne pokriva OBI dostupne su putem anketa PEMPAL-a.</a:t>
            </a:r>
            <a:endParaRPr lang="hr-H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hr-H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z="1600" dirty="0" smtClean="0"/>
              <a:t>Posebna </a:t>
            </a:r>
            <a:r>
              <a:rPr sz="1600" b="1" dirty="0" smtClean="0"/>
              <a:t>Radna skupina za proračunsku transparentnost i pismenost</a:t>
            </a:r>
            <a:r>
              <a:rPr sz="1600" dirty="0" smtClean="0"/>
              <a:t> djeluje kao dio BCOP-a od svibnja 2014. te u njoj sudjeluje </a:t>
            </a:r>
            <a:r>
              <a:rPr sz="1600" b="1" dirty="0" smtClean="0"/>
              <a:t>15 zemalja članica PEMPAL-a.</a:t>
            </a:r>
            <a:endParaRPr lang="hr-H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r>
              <a:rPr sz="1600" dirty="0" smtClean="0"/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z="1600" b="1" dirty="0" smtClean="0"/>
              <a:t>Radna skupina PEMPAL-a u svojem je radu usmjerena na poboljšanje proračunske pismenosti i proračuna za građane</a:t>
            </a:r>
            <a:r>
              <a:rPr sz="1600" dirty="0" smtClean="0"/>
              <a:t> u pogledu rezultata OBI-ja i ankete PEMPAL-a te povratnih informacija od zemalja članica.</a:t>
            </a:r>
            <a:r>
              <a:rPr lang="bs-Latn-BA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hr-H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142351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         Poboljšanje fiskalne transparentnosti prioritet je programa BCOP-a PEMPAL-a</a:t>
            </a:r>
            <a:endParaRPr lang="hr-HR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584363"/>
            <a:ext cx="8502650" cy="5197439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0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60401" y="304800"/>
            <a:ext cx="9163050" cy="1279561"/>
          </a:xfrm>
        </p:spPr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</a:rPr>
              <a:t>Koji su ključni izazovi za zemlje PEMPAL-a?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1530027"/>
              </p:ext>
            </p:extLst>
          </p:nvPr>
        </p:nvGraphicFramePr>
        <p:xfrm>
          <a:off x="939005" y="1752600"/>
          <a:ext cx="863679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48400" y="1916668"/>
            <a:ext cx="1828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Broj zemalja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2638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152" y="3810000"/>
            <a:ext cx="3023394" cy="2857500"/>
          </a:xfrm>
          <a:prstGeom prst="rect">
            <a:avLst/>
          </a:prstGeom>
        </p:spPr>
      </p:pic>
      <p:sp>
        <p:nvSpPr>
          <p:cNvPr id="19457" name="Subtitle 2"/>
          <p:cNvSpPr>
            <a:spLocks noGrp="1"/>
          </p:cNvSpPr>
          <p:nvPr>
            <p:ph type="subTitle" idx="1"/>
          </p:nvPr>
        </p:nvSpPr>
        <p:spPr>
          <a:xfrm>
            <a:off x="1320800" y="1219200"/>
            <a:ext cx="8255000" cy="4953000"/>
          </a:xfrm>
        </p:spPr>
        <p:txBody>
          <a:bodyPr/>
          <a:lstStyle/>
          <a:p>
            <a:pPr algn="l"/>
            <a:endParaRPr lang="hr-HR" sz="2400" dirty="0" smtClean="0">
              <a:solidFill>
                <a:schemeClr val="tx1"/>
              </a:solidFill>
            </a:endParaRPr>
          </a:p>
          <a:p>
            <a:r>
              <a:rPr lang="en-US" sz="4800" dirty="0" smtClean="0">
                <a:solidFill>
                  <a:schemeClr val="tx1"/>
                </a:solidFill>
              </a:rPr>
              <a:t>DOSTUPNOST KLJUČNE PRORAČUNSKE DOKUMENTACIJE GRAĐANIMA </a:t>
            </a:r>
          </a:p>
        </p:txBody>
      </p:sp>
      <p:pic>
        <p:nvPicPr>
          <p:cNvPr id="19458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0002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9448800" cy="838200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Dostupnost proračunskih dokumenata javnosti (1)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123574"/>
              </p:ext>
            </p:extLst>
          </p:nvPr>
        </p:nvGraphicFramePr>
        <p:xfrm>
          <a:off x="1231900" y="762001"/>
          <a:ext cx="7127875" cy="5943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Worksheet" r:id="rId6" imgW="6515066" imgH="5686470" progId="Excel.Sheet.12">
                  <p:embed/>
                </p:oleObj>
              </mc:Choice>
              <mc:Fallback>
                <p:oleObj name="Worksheet" r:id="rId6" imgW="6515066" imgH="56864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31900" y="762001"/>
                        <a:ext cx="7127875" cy="5943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77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6" y="1219200"/>
            <a:ext cx="8378825" cy="5638800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Od zemalja PEMPAL-a koje nisu sudjelovale ni u OBI-ju 2015. ni u anketama PEMPAL-a, samo </a:t>
            </a:r>
            <a:r>
              <a:rPr lang="en-US" sz="2000" b="1" dirty="0" smtClean="0">
                <a:solidFill>
                  <a:schemeClr val="tx1"/>
                </a:solidFill>
              </a:rPr>
              <a:t>Bugarska, Kirgiska Republika i Ruska Federacija</a:t>
            </a:r>
            <a:r>
              <a:rPr lang="en-US" sz="2000" dirty="0" smtClean="0">
                <a:solidFill>
                  <a:schemeClr val="tx1"/>
                </a:solidFill>
              </a:rPr>
              <a:t> pružaju javnosti na uvid svu proračunsku dokumentaciju.</a:t>
            </a: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8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tx1"/>
                </a:solidFill>
              </a:rPr>
              <a:t>Najlošija kategorija i dalje je proračun za građane</a:t>
            </a:r>
            <a:r>
              <a:rPr lang="en-US" sz="2000" dirty="0">
                <a:solidFill>
                  <a:schemeClr val="tx1"/>
                </a:solidFill>
              </a:rPr>
              <a:t> koji ima samo osam zemalja.</a:t>
            </a:r>
            <a:endParaRPr lang="hr-HR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8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Zemlje koje imaju proračun za građane su: 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Azerbajdžan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Bugarska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Hrvatska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Češka Republika</a:t>
            </a:r>
            <a:endParaRPr lang="hr-HR" sz="2000" dirty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Gruzija</a:t>
            </a: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Kirgiska Republika</a:t>
            </a:r>
            <a:endParaRPr lang="hr-HR" sz="2000" dirty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Ruska Federacija </a:t>
            </a:r>
            <a:endParaRPr lang="hr-HR" sz="2000" dirty="0" smtClean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Tadžikistan</a:t>
            </a:r>
            <a:endParaRPr lang="hr-HR" sz="2000" dirty="0">
              <a:solidFill>
                <a:schemeClr val="tx1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hr-HR" sz="1800" dirty="0" smtClean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2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8686800" cy="876300"/>
          </a:xfrm>
        </p:spPr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</a:rPr>
              <a:t>Dostupnost proračunskih dokumenata javnosti (2)</a:t>
            </a:r>
          </a:p>
        </p:txBody>
      </p:sp>
    </p:spTree>
    <p:extLst>
      <p:ext uri="{BB962C8B-B14F-4D97-AF65-F5344CB8AC3E}">
        <p14:creationId xmlns:p14="http://schemas.microsoft.com/office/powerpoint/2010/main" val="79771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700" y="3886201"/>
            <a:ext cx="3611563" cy="2771775"/>
          </a:xfrm>
          <a:prstGeom prst="rect">
            <a:avLst/>
          </a:prstGeom>
        </p:spPr>
      </p:pic>
      <p:sp>
        <p:nvSpPr>
          <p:cNvPr id="19457" name="Subtitle 2"/>
          <p:cNvSpPr>
            <a:spLocks noGrp="1"/>
          </p:cNvSpPr>
          <p:nvPr>
            <p:ph type="subTitle" idx="1"/>
          </p:nvPr>
        </p:nvSpPr>
        <p:spPr>
          <a:xfrm>
            <a:off x="1485900" y="1752600"/>
            <a:ext cx="7842250" cy="4648200"/>
          </a:xfrm>
        </p:spPr>
        <p:txBody>
          <a:bodyPr/>
          <a:lstStyle/>
          <a:p>
            <a:r>
              <a:rPr lang="bs-Latn-BA" sz="5400" dirty="0" smtClean="0">
                <a:solidFill>
                  <a:schemeClr val="tx1"/>
                </a:solidFill>
              </a:rPr>
              <a:t>REZULTATI INDEKSA OTVORENOSTI PRORAČUNA</a:t>
            </a:r>
            <a:endParaRPr lang="hr-HR" sz="5400" dirty="0" smtClean="0">
              <a:solidFill>
                <a:schemeClr val="tx1"/>
              </a:solidFill>
            </a:endParaRPr>
          </a:p>
        </p:txBody>
      </p:sp>
      <p:pic>
        <p:nvPicPr>
          <p:cNvPr id="19458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35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6" y="381000"/>
            <a:ext cx="8378825" cy="6477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711367"/>
              </p:ext>
            </p:extLst>
          </p:nvPr>
        </p:nvGraphicFramePr>
        <p:xfrm>
          <a:off x="1905000" y="304800"/>
          <a:ext cx="71628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2514600" y="1447800"/>
            <a:ext cx="838200" cy="304800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Makedonija</a:t>
            </a:r>
            <a:endParaRPr lang="hr-HR" sz="1100" dirty="0"/>
          </a:p>
        </p:txBody>
      </p:sp>
      <p:sp>
        <p:nvSpPr>
          <p:cNvPr id="7" name="TextBox 1"/>
          <p:cNvSpPr txBox="1"/>
          <p:nvPr/>
        </p:nvSpPr>
        <p:spPr>
          <a:xfrm>
            <a:off x="2590357" y="1752600"/>
            <a:ext cx="686686" cy="304800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Albanija</a:t>
            </a:r>
            <a:endParaRPr lang="hr-HR" sz="1100" dirty="0"/>
          </a:p>
        </p:txBody>
      </p:sp>
      <p:sp>
        <p:nvSpPr>
          <p:cNvPr id="8" name="TextBox 1"/>
          <p:cNvSpPr txBox="1"/>
          <p:nvPr/>
        </p:nvSpPr>
        <p:spPr>
          <a:xfrm>
            <a:off x="1905000" y="2057400"/>
            <a:ext cx="1317108" cy="304800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 smtClean="0"/>
              <a:t>Bosna i Hercegovina</a:t>
            </a:r>
            <a:endParaRPr lang="hr-HR" sz="1100" dirty="0"/>
          </a:p>
        </p:txBody>
      </p:sp>
      <p:sp>
        <p:nvSpPr>
          <p:cNvPr id="9" name="TextBox 1"/>
          <p:cNvSpPr txBox="1"/>
          <p:nvPr/>
        </p:nvSpPr>
        <p:spPr>
          <a:xfrm>
            <a:off x="2590357" y="2362200"/>
            <a:ext cx="707508" cy="304800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 smtClean="0"/>
              <a:t>Turska</a:t>
            </a:r>
            <a:endParaRPr lang="hr-HR" sz="1100" dirty="0"/>
          </a:p>
        </p:txBody>
      </p:sp>
      <p:sp>
        <p:nvSpPr>
          <p:cNvPr id="10" name="TextBox 1"/>
          <p:cNvSpPr txBox="1"/>
          <p:nvPr/>
        </p:nvSpPr>
        <p:spPr>
          <a:xfrm>
            <a:off x="2514600" y="2667000"/>
            <a:ext cx="762443" cy="304800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Ukrajina</a:t>
            </a:r>
            <a:endParaRPr lang="hr-HR" sz="1100" dirty="0"/>
          </a:p>
        </p:txBody>
      </p:sp>
      <p:sp>
        <p:nvSpPr>
          <p:cNvPr id="11" name="TextBox 1"/>
          <p:cNvSpPr txBox="1"/>
          <p:nvPr/>
        </p:nvSpPr>
        <p:spPr>
          <a:xfrm>
            <a:off x="2476721" y="3276600"/>
            <a:ext cx="838200" cy="304800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Mađarska</a:t>
            </a:r>
            <a:endParaRPr lang="hr-HR" sz="1100" dirty="0"/>
          </a:p>
        </p:txBody>
      </p:sp>
      <p:sp>
        <p:nvSpPr>
          <p:cNvPr id="12" name="TextBox 1"/>
          <p:cNvSpPr txBox="1"/>
          <p:nvPr/>
        </p:nvSpPr>
        <p:spPr>
          <a:xfrm>
            <a:off x="2514600" y="3572539"/>
            <a:ext cx="838200" cy="304800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Kazahstan</a:t>
            </a:r>
            <a:endParaRPr lang="hr-HR" sz="1100" dirty="0"/>
          </a:p>
        </p:txBody>
      </p:sp>
      <p:sp>
        <p:nvSpPr>
          <p:cNvPr id="13" name="TextBox 1"/>
          <p:cNvSpPr txBox="1"/>
          <p:nvPr/>
        </p:nvSpPr>
        <p:spPr>
          <a:xfrm>
            <a:off x="2433084" y="3877339"/>
            <a:ext cx="838200" cy="304800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Azerbajdžan</a:t>
            </a:r>
            <a:endParaRPr lang="hr-HR" sz="1100" dirty="0"/>
          </a:p>
        </p:txBody>
      </p:sp>
      <p:sp>
        <p:nvSpPr>
          <p:cNvPr id="14" name="TextBox 1"/>
          <p:cNvSpPr txBox="1"/>
          <p:nvPr/>
        </p:nvSpPr>
        <p:spPr>
          <a:xfrm>
            <a:off x="2086640" y="4495800"/>
            <a:ext cx="1257300" cy="304800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 smtClean="0"/>
              <a:t>Kirgiska Republika</a:t>
            </a:r>
            <a:endParaRPr lang="hr-HR" sz="1100" dirty="0"/>
          </a:p>
        </p:txBody>
      </p:sp>
      <p:sp>
        <p:nvSpPr>
          <p:cNvPr id="15" name="TextBox 1"/>
          <p:cNvSpPr txBox="1"/>
          <p:nvPr/>
        </p:nvSpPr>
        <p:spPr>
          <a:xfrm>
            <a:off x="2550706" y="4800600"/>
            <a:ext cx="765987" cy="304800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 smtClean="0"/>
              <a:t>Bugarska</a:t>
            </a:r>
            <a:endParaRPr lang="hr-HR" sz="1100" dirty="0"/>
          </a:p>
        </p:txBody>
      </p:sp>
    </p:spTree>
    <p:extLst>
      <p:ext uri="{BB962C8B-B14F-4D97-AF65-F5344CB8AC3E}">
        <p14:creationId xmlns:p14="http://schemas.microsoft.com/office/powerpoint/2010/main" val="38918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6" y="990600"/>
            <a:ext cx="8645524" cy="5867400"/>
          </a:xfrm>
        </p:spPr>
        <p:txBody>
          <a:bodyPr rtlCol="0">
            <a:noAutofit/>
          </a:bodyPr>
          <a:lstStyle/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Članovi PEMPAL-a ostvarili su sljedeće rezultate:</a:t>
            </a:r>
          </a:p>
          <a:p>
            <a:pPr marL="742950" lvl="3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Prosječna ocjena članova PEMPAL-a na OBI-ju iznosi 52/100 – bolje od međunarodnog prosjeka koji iznosi 45.</a:t>
            </a:r>
          </a:p>
          <a:p>
            <a:pPr marL="742950" lvl="3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dirty="0" smtClean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sz="1800" b="1" u="sng" dirty="0" smtClean="0"/>
              <a:t>Značajne informacije</a:t>
            </a:r>
            <a:r>
              <a:rPr sz="1800" b="1" dirty="0" smtClean="0"/>
              <a:t> dostavilo je pet zemalja (61-80/100):</a:t>
            </a:r>
            <a:r>
              <a:rPr lang="en-US" sz="1800" dirty="0" smtClean="0">
                <a:solidFill>
                  <a:schemeClr val="tx1"/>
                </a:solidFill>
              </a:rPr>
              <a:t> Rumunjska, Ruska Federacija, Češka Republika, Gruzija i Bugarska</a:t>
            </a: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dirty="0" smtClean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sz="1800" b="1" u="sng" dirty="0" smtClean="0"/>
              <a:t>Ograničene informacije</a:t>
            </a:r>
            <a:r>
              <a:rPr sz="1800" b="1" dirty="0" smtClean="0"/>
              <a:t> dostavilo je devet zemalja (41-60):</a:t>
            </a:r>
            <a:r>
              <a:rPr lang="en-US" sz="1800" dirty="0" smtClean="0">
                <a:solidFill>
                  <a:schemeClr val="tx1"/>
                </a:solidFill>
              </a:rPr>
              <a:t> Kirgiska Republika, Hrvatska, Kazahstan, Azerbajdžan, Mađarska, Srbija, Ukrajina, Turska te Bosna i Hercegovina</a:t>
            </a: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dirty="0" smtClean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sz="1800" b="1" u="sng" dirty="0" smtClean="0"/>
              <a:t>Minimalne informacije</a:t>
            </a:r>
            <a:r>
              <a:rPr sz="1800" b="1" dirty="0" smtClean="0"/>
              <a:t> dostavile su tri zemlje (21-40):</a:t>
            </a:r>
            <a:r>
              <a:rPr lang="en-US" sz="1800" dirty="0" smtClean="0">
                <a:solidFill>
                  <a:schemeClr val="tx1"/>
                </a:solidFill>
              </a:rPr>
              <a:t> Albanija, Makedonija i Tadžikistan</a:t>
            </a: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dirty="0">
              <a:solidFill>
                <a:schemeClr val="tx1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sz="1800" b="1" u="sng" dirty="0" smtClean="0"/>
              <a:t>Iscrpne informacije </a:t>
            </a:r>
            <a:r>
              <a:rPr sz="1800" b="1" dirty="0" smtClean="0"/>
              <a:t>dostavilo je samo pet zemalja:</a:t>
            </a:r>
            <a:r>
              <a:rPr lang="en-US" sz="1800" dirty="0">
                <a:solidFill>
                  <a:schemeClr val="tx1"/>
                </a:solidFill>
              </a:rPr>
              <a:t> Novi Zeland (88), Švedska (87), Republika Južna Afrika (86), Norveška (84), SAD (81).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dirty="0">
              <a:solidFill>
                <a:schemeClr val="tx1"/>
              </a:solidFill>
            </a:endParaRPr>
          </a:p>
          <a:p>
            <a:pPr marL="742950" lvl="1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dirty="0" smtClean="0">
              <a:solidFill>
                <a:schemeClr val="tx1"/>
              </a:solidFill>
            </a:endParaRP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endParaRPr lang="hr-HR" sz="1800" dirty="0">
              <a:solidFill>
                <a:schemeClr val="tx1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hr-HR" sz="18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18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66800" y="0"/>
            <a:ext cx="8089900" cy="1066800"/>
          </a:xfrm>
        </p:spPr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Rezultati Indeksa otvorenosti proračuna za 2015. </a:t>
            </a:r>
          </a:p>
        </p:txBody>
      </p:sp>
    </p:spTree>
    <p:extLst>
      <p:ext uri="{BB962C8B-B14F-4D97-AF65-F5344CB8AC3E}">
        <p14:creationId xmlns:p14="http://schemas.microsoft.com/office/powerpoint/2010/main" val="16943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4804</TotalTime>
  <Words>1169</Words>
  <Application>Microsoft Office PowerPoint</Application>
  <PresentationFormat>A4 Paper (210x297 mm)</PresentationFormat>
  <Paragraphs>157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Worksheet</vt:lpstr>
      <vt:lpstr>Transparentnost proračuna u zemljama PEMPAL-a</vt:lpstr>
      <vt:lpstr>PowerPoint Presentation</vt:lpstr>
      <vt:lpstr>Koji su ključni izazovi za zemlje PEMPAL-a?</vt:lpstr>
      <vt:lpstr>PowerPoint Presentation</vt:lpstr>
      <vt:lpstr>Dostupnost proračunskih dokumenata javnosti (1)</vt:lpstr>
      <vt:lpstr>Dostupnost proračunskih dokumenata javnosti (2)</vt:lpstr>
      <vt:lpstr>PowerPoint Presentation</vt:lpstr>
      <vt:lpstr>PowerPoint Presentation</vt:lpstr>
      <vt:lpstr>Rezultati Indeksa otvorenosti proračuna za 2015. </vt:lpstr>
      <vt:lpstr>Rezultati Indeksa otvorenosti proračuna: što se promijenilo?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2016 OECD SBO meeting</dc:title>
  <dc:creator>Deanna Aubrey</dc:creator>
  <cp:keywords>BCOP Budget Literacy and Transparency Working Group</cp:keywords>
  <cp:lastModifiedBy>Ksenia Galantsova</cp:lastModifiedBy>
  <cp:revision>541</cp:revision>
  <cp:lastPrinted>2016-01-27T15:30:25Z</cp:lastPrinted>
  <dcterms:created xsi:type="dcterms:W3CDTF">2010-10-04T16:57:49Z</dcterms:created>
  <dcterms:modified xsi:type="dcterms:W3CDTF">2016-06-22T10:58:04Z</dcterms:modified>
  <cp:category>PEMPAL</cp:category>
</cp:coreProperties>
</file>