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71" r:id="rId2"/>
    <p:sldId id="273" r:id="rId3"/>
    <p:sldId id="359" r:id="rId4"/>
    <p:sldId id="343" r:id="rId5"/>
    <p:sldId id="361" r:id="rId6"/>
    <p:sldId id="345" r:id="rId7"/>
    <p:sldId id="347" r:id="rId8"/>
    <p:sldId id="360" r:id="rId9"/>
    <p:sldId id="351" r:id="rId10"/>
    <p:sldId id="352" r:id="rId11"/>
    <p:sldId id="362" r:id="rId12"/>
    <p:sldId id="363" r:id="rId13"/>
    <p:sldId id="358" r:id="rId14"/>
    <p:sldId id="312" r:id="rId15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1546" autoAdjust="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anna\Documents\World%20Bank%20PEM%20PAL%20Network\BCOP\Budget%20Literacy%20working%20group\Graphs%20for%20survey%20results%20pres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eannaaubrey:Documents:Citizens%20budgets:OBI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3293043555498596"/>
          <c:y val="4.6296296296296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'Sheet1 (2)'!$Q$3</c:f>
              <c:strCache>
                <c:ptCount val="1"/>
                <c:pt idx="0">
                  <c:v>No. of countries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'Sheet1 (2)'!$P$4:$P$13</c:f>
              <c:strCache>
                <c:ptCount val="10"/>
                <c:pt idx="0">
                  <c:v>Lack of access to reliable media and/or communication technologies</c:v>
                </c:pt>
                <c:pt idx="1">
                  <c:v> Apathy and/or lack of interest of citizens</c:v>
                </c:pt>
                <c:pt idx="2">
                  <c:v>Confusion from too much information currently being presented</c:v>
                </c:pt>
                <c:pt idx="3">
                  <c:v> Misunderstanding of economic and technical concepts and terminology</c:v>
                </c:pt>
                <c:pt idx="4">
                  <c:v>Lack of understanding of role of government</c:v>
                </c:pt>
                <c:pt idx="5">
                  <c:v>Lack of budget to fund government initiatives</c:v>
                </c:pt>
                <c:pt idx="6">
                  <c:v>Unclear budget processes and practices </c:v>
                </c:pt>
                <c:pt idx="7">
                  <c:v>Weak civil society sector</c:v>
                </c:pt>
                <c:pt idx="8">
                  <c:v>Weak or biased media </c:v>
                </c:pt>
                <c:pt idx="9">
                  <c:v>Weak budget literacy within government </c:v>
                </c:pt>
              </c:strCache>
            </c:strRef>
          </c:cat>
          <c:val>
            <c:numRef>
              <c:f>'Sheet1 (2)'!$Q$4:$Q$13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6</c:v>
                </c:pt>
                <c:pt idx="3">
                  <c:v>11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19045520"/>
        <c:axId val="419045912"/>
      </c:barChart>
      <c:catAx>
        <c:axId val="41904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045912"/>
        <c:crosses val="autoZero"/>
        <c:auto val="1"/>
        <c:lblAlgn val="ctr"/>
        <c:lblOffset val="100"/>
        <c:noMultiLvlLbl val="0"/>
      </c:catAx>
      <c:valAx>
        <c:axId val="419045912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90455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CHART 1:</a:t>
            </a:r>
            <a:r>
              <a:rPr lang="en-US" baseline="0"/>
              <a:t> </a:t>
            </a:r>
            <a:r>
              <a:rPr lang="en-US"/>
              <a:t>OPEN</a:t>
            </a:r>
            <a:r>
              <a:rPr lang="en-US" baseline="0"/>
              <a:t> BUDGET INDEX 2012 AND 2015: PEMPAL MEMBERS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v>2012</c:v>
          </c:tx>
          <c:spPr>
            <a:solidFill>
              <a:schemeClr val="accent2">
                <a:lumMod val="40000"/>
                <a:lumOff val="6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'Charts '!$S$9:$S$25</c:f>
              <c:strCache>
                <c:ptCount val="17"/>
                <c:pt idx="0">
                  <c:v>Romania</c:v>
                </c:pt>
                <c:pt idx="1">
                  <c:v>Russia</c:v>
                </c:pt>
                <c:pt idx="2">
                  <c:v>Czech Republic</c:v>
                </c:pt>
                <c:pt idx="3">
                  <c:v>Georgia</c:v>
                </c:pt>
                <c:pt idx="4">
                  <c:v>Bulgaria</c:v>
                </c:pt>
                <c:pt idx="5">
                  <c:v>Kyrgyz Republic</c:v>
                </c:pt>
                <c:pt idx="6">
                  <c:v>Croatia</c:v>
                </c:pt>
                <c:pt idx="7">
                  <c:v>Azerbaijan</c:v>
                </c:pt>
                <c:pt idx="8">
                  <c:v>Kazakhstan</c:v>
                </c:pt>
                <c:pt idx="9">
                  <c:v>Hungary</c:v>
                </c:pt>
                <c:pt idx="10">
                  <c:v>Serbia</c:v>
                </c:pt>
                <c:pt idx="11">
                  <c:v>Ukraine</c:v>
                </c:pt>
                <c:pt idx="12">
                  <c:v>Turkey</c:v>
                </c:pt>
                <c:pt idx="13">
                  <c:v>Bosnia and Herzegovina</c:v>
                </c:pt>
                <c:pt idx="14">
                  <c:v>Albania</c:v>
                </c:pt>
                <c:pt idx="15">
                  <c:v>Macedonia</c:v>
                </c:pt>
                <c:pt idx="16">
                  <c:v>Tajikistan</c:v>
                </c:pt>
              </c:strCache>
            </c:strRef>
          </c:cat>
          <c:val>
            <c:numRef>
              <c:f>'Charts '!$T$9:$T$25</c:f>
              <c:numCache>
                <c:formatCode>0</c:formatCode>
                <c:ptCount val="17"/>
                <c:pt idx="0">
                  <c:v>47</c:v>
                </c:pt>
                <c:pt idx="1">
                  <c:v>74</c:v>
                </c:pt>
                <c:pt idx="2">
                  <c:v>75</c:v>
                </c:pt>
                <c:pt idx="3">
                  <c:v>55</c:v>
                </c:pt>
                <c:pt idx="4">
                  <c:v>65</c:v>
                </c:pt>
                <c:pt idx="5">
                  <c:v>20</c:v>
                </c:pt>
                <c:pt idx="6">
                  <c:v>61</c:v>
                </c:pt>
                <c:pt idx="7">
                  <c:v>42</c:v>
                </c:pt>
                <c:pt idx="8">
                  <c:v>48</c:v>
                </c:pt>
                <c:pt idx="10">
                  <c:v>39</c:v>
                </c:pt>
                <c:pt idx="11">
                  <c:v>54</c:v>
                </c:pt>
                <c:pt idx="12">
                  <c:v>50</c:v>
                </c:pt>
                <c:pt idx="13">
                  <c:v>50</c:v>
                </c:pt>
                <c:pt idx="14">
                  <c:v>47</c:v>
                </c:pt>
                <c:pt idx="15">
                  <c:v>35</c:v>
                </c:pt>
                <c:pt idx="16">
                  <c:v>17</c:v>
                </c:pt>
              </c:numCache>
            </c:numRef>
          </c:val>
        </c:ser>
        <c:ser>
          <c:idx val="0"/>
          <c:order val="1"/>
          <c:tx>
            <c:v>2015</c:v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/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'Charts '!$S$9:$S$25</c:f>
              <c:strCache>
                <c:ptCount val="17"/>
                <c:pt idx="0">
                  <c:v>Romania</c:v>
                </c:pt>
                <c:pt idx="1">
                  <c:v>Russia</c:v>
                </c:pt>
                <c:pt idx="2">
                  <c:v>Czech Republic</c:v>
                </c:pt>
                <c:pt idx="3">
                  <c:v>Georgia</c:v>
                </c:pt>
                <c:pt idx="4">
                  <c:v>Bulgaria</c:v>
                </c:pt>
                <c:pt idx="5">
                  <c:v>Kyrgyz Republic</c:v>
                </c:pt>
                <c:pt idx="6">
                  <c:v>Croatia</c:v>
                </c:pt>
                <c:pt idx="7">
                  <c:v>Azerbaijan</c:v>
                </c:pt>
                <c:pt idx="8">
                  <c:v>Kazakhstan</c:v>
                </c:pt>
                <c:pt idx="9">
                  <c:v>Hungary</c:v>
                </c:pt>
                <c:pt idx="10">
                  <c:v>Serbia</c:v>
                </c:pt>
                <c:pt idx="11">
                  <c:v>Ukraine</c:v>
                </c:pt>
                <c:pt idx="12">
                  <c:v>Turkey</c:v>
                </c:pt>
                <c:pt idx="13">
                  <c:v>Bosnia and Herzegovina</c:v>
                </c:pt>
                <c:pt idx="14">
                  <c:v>Albania</c:v>
                </c:pt>
                <c:pt idx="15">
                  <c:v>Macedonia</c:v>
                </c:pt>
                <c:pt idx="16">
                  <c:v>Tajikistan</c:v>
                </c:pt>
              </c:strCache>
            </c:strRef>
          </c:cat>
          <c:val>
            <c:numRef>
              <c:f>'Charts '!$U$9:$U$25</c:f>
              <c:numCache>
                <c:formatCode>0</c:formatCode>
                <c:ptCount val="17"/>
                <c:pt idx="0">
                  <c:v>75</c:v>
                </c:pt>
                <c:pt idx="1">
                  <c:v>74</c:v>
                </c:pt>
                <c:pt idx="2">
                  <c:v>69</c:v>
                </c:pt>
                <c:pt idx="3">
                  <c:v>66</c:v>
                </c:pt>
                <c:pt idx="4">
                  <c:v>65</c:v>
                </c:pt>
                <c:pt idx="5">
                  <c:v>54</c:v>
                </c:pt>
                <c:pt idx="6">
                  <c:v>53</c:v>
                </c:pt>
                <c:pt idx="7">
                  <c:v>51</c:v>
                </c:pt>
                <c:pt idx="8">
                  <c:v>51</c:v>
                </c:pt>
                <c:pt idx="9">
                  <c:v>49</c:v>
                </c:pt>
                <c:pt idx="10">
                  <c:v>47</c:v>
                </c:pt>
                <c:pt idx="11">
                  <c:v>46</c:v>
                </c:pt>
                <c:pt idx="12">
                  <c:v>44</c:v>
                </c:pt>
                <c:pt idx="13">
                  <c:v>43</c:v>
                </c:pt>
                <c:pt idx="14">
                  <c:v>38</c:v>
                </c:pt>
                <c:pt idx="15">
                  <c:v>35</c:v>
                </c:pt>
                <c:pt idx="16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19047480"/>
        <c:axId val="420199976"/>
      </c:barChart>
      <c:catAx>
        <c:axId val="419047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20199976"/>
        <c:crosses val="autoZero"/>
        <c:auto val="1"/>
        <c:lblAlgn val="ctr"/>
        <c:lblOffset val="100"/>
        <c:noMultiLvlLbl val="0"/>
      </c:catAx>
      <c:valAx>
        <c:axId val="42019997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4190474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95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95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1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A431A-D30E-4811-93C5-9506EF624C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99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baseline="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83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A431A-D30E-4811-93C5-9506EF624C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0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Budget Transparency in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PEMPAL Countries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PEMPAL Budget Community of Practice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Budget Literacy and Transparency Working Group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514600" y="5562600"/>
            <a:ext cx="495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bs-Latn-BA" dirty="0" smtClean="0">
              <a:latin typeface="Calibri" pitchFamily="34" charset="0"/>
            </a:endParaRPr>
          </a:p>
          <a:p>
            <a:pPr algn="ctr"/>
            <a:r>
              <a:rPr lang="bs-Latn-BA" dirty="0" smtClean="0">
                <a:latin typeface="Calibri" pitchFamily="34" charset="0"/>
              </a:rPr>
              <a:t>Anna Belenchuk, MoF Russian Federation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29 June 2016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3" y="4724403"/>
            <a:ext cx="1647367" cy="1698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9677400" cy="6096000"/>
          </a:xfrm>
        </p:spPr>
        <p:txBody>
          <a:bodyPr rtlCol="0">
            <a:noAutofit/>
          </a:bodyPr>
          <a:lstStyle/>
          <a:p>
            <a:pPr lvl="1" algn="l">
              <a:spcBef>
                <a:spcPct val="0"/>
              </a:spcBef>
            </a:pPr>
            <a:r>
              <a:rPr lang="en-US" sz="2000" b="1" u="sng" dirty="0" smtClean="0">
                <a:solidFill>
                  <a:schemeClr val="tx1"/>
                </a:solidFill>
              </a:rPr>
              <a:t>PEMPAL scores between 2012 and 2015 (noting up to +/- 5 change is not seen by IBP as significant change in results):</a:t>
            </a:r>
          </a:p>
          <a:p>
            <a:pPr marL="742950" lvl="1" indent="-285750" algn="l">
              <a:spcBef>
                <a:spcPct val="0"/>
              </a:spcBef>
              <a:buFont typeface="Arial"/>
              <a:buChar char="•"/>
            </a:pPr>
            <a:endParaRPr lang="en-US" sz="2000" b="1" u="sng" dirty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6 countries experienced decreased scores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GB" sz="2000" dirty="0" smtClean="0">
                <a:solidFill>
                  <a:schemeClr val="tx1"/>
                </a:solidFill>
              </a:rPr>
              <a:t>Albania (-9), </a:t>
            </a:r>
            <a:r>
              <a:rPr lang="en-GB" sz="2000" dirty="0" err="1" smtClean="0">
                <a:solidFill>
                  <a:schemeClr val="tx1"/>
                </a:solidFill>
              </a:rPr>
              <a:t>BiH</a:t>
            </a:r>
            <a:r>
              <a:rPr lang="en-GB" sz="2000" dirty="0" smtClean="0">
                <a:solidFill>
                  <a:schemeClr val="tx1"/>
                </a:solidFill>
              </a:rPr>
              <a:t> (-7), Croatia (-8), </a:t>
            </a:r>
            <a:r>
              <a:rPr lang="en-GB" sz="2000" dirty="0">
                <a:solidFill>
                  <a:schemeClr val="tx1"/>
                </a:solidFill>
              </a:rPr>
              <a:t>Czech </a:t>
            </a:r>
            <a:r>
              <a:rPr lang="en-GB" sz="2000" dirty="0" smtClean="0">
                <a:solidFill>
                  <a:schemeClr val="tx1"/>
                </a:solidFill>
              </a:rPr>
              <a:t>Republic (-6), Turkey (-6), Ukraine (-8)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ru-RU" sz="1000" dirty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en-GB" sz="2000" b="1" dirty="0" smtClean="0">
                <a:solidFill>
                  <a:schemeClr val="tx1"/>
                </a:solidFill>
              </a:rPr>
              <a:t>3 countries remained on same score</a:t>
            </a:r>
            <a:r>
              <a:rPr lang="en-GB" sz="2000" dirty="0" smtClean="0">
                <a:solidFill>
                  <a:schemeClr val="tx1"/>
                </a:solidFill>
              </a:rPr>
              <a:t>: Bulgaria, Macedonia, Russian Federation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en-GB" sz="2000" b="1" dirty="0" smtClean="0">
                <a:solidFill>
                  <a:schemeClr val="tx1"/>
                </a:solidFill>
              </a:rPr>
              <a:t>7 countries improved their score</a:t>
            </a:r>
            <a:r>
              <a:rPr lang="en-GB" sz="2000" dirty="0" smtClean="0">
                <a:solidFill>
                  <a:schemeClr val="tx1"/>
                </a:solidFill>
              </a:rPr>
              <a:t>: Azerbaijan (+9), Georgia(+11), Kazakhstan (+3), Kyrgyz Republic (+34), Romania (+28), Serbia (+8), Tajikistan (+8). 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en-GB" sz="2000" b="1" dirty="0" smtClean="0">
                <a:solidFill>
                  <a:schemeClr val="tx1"/>
                </a:solidFill>
              </a:rPr>
              <a:t>1 new PEMPAL country joined survey</a:t>
            </a:r>
            <a:r>
              <a:rPr lang="en-GB" sz="2000" dirty="0" smtClean="0">
                <a:solidFill>
                  <a:schemeClr val="tx1"/>
                </a:solidFill>
              </a:rPr>
              <a:t>: Hungary (Internal Audit COP member)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en-GB" sz="1000" dirty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en-GB" sz="2000" b="1" dirty="0" smtClean="0">
                <a:solidFill>
                  <a:schemeClr val="tx1"/>
                </a:solidFill>
              </a:rPr>
              <a:t>Most improved PEMPAL country is Kyrgyz Republic </a:t>
            </a:r>
            <a:r>
              <a:rPr lang="en-GB" sz="2000" dirty="0" smtClean="0">
                <a:solidFill>
                  <a:schemeClr val="tx1"/>
                </a:solidFill>
              </a:rPr>
              <a:t>who </a:t>
            </a:r>
            <a:r>
              <a:rPr lang="en-GB" sz="2000" dirty="0">
                <a:solidFill>
                  <a:schemeClr val="tx1"/>
                </a:solidFill>
              </a:rPr>
              <a:t>increased score from 20 in 2012 to 54 in 2015. </a:t>
            </a:r>
            <a:r>
              <a:rPr lang="en-GB" sz="2000" dirty="0" smtClean="0">
                <a:solidFill>
                  <a:schemeClr val="tx1"/>
                </a:solidFill>
              </a:rPr>
              <a:t>Romania </a:t>
            </a:r>
            <a:r>
              <a:rPr lang="en-GB" sz="2000" dirty="0">
                <a:solidFill>
                  <a:schemeClr val="tx1"/>
                </a:solidFill>
              </a:rPr>
              <a:t>also achieved significant progress rising form 47 to 75.  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For relatively new assessment of </a:t>
            </a:r>
            <a:r>
              <a:rPr lang="en-US" sz="2000" b="1" u="sng" dirty="0" smtClean="0">
                <a:solidFill>
                  <a:schemeClr val="tx1"/>
                </a:solidFill>
              </a:rPr>
              <a:t>public participation</a:t>
            </a:r>
            <a:r>
              <a:rPr lang="en-US" sz="2000" b="1" dirty="0" smtClean="0">
                <a:solidFill>
                  <a:schemeClr val="tx1"/>
                </a:solidFill>
              </a:rPr>
              <a:t>, PEMPAL </a:t>
            </a:r>
            <a:r>
              <a:rPr lang="en-US" sz="2000" b="1" dirty="0">
                <a:solidFill>
                  <a:schemeClr val="tx1"/>
                </a:solidFill>
              </a:rPr>
              <a:t>average score was higher at 29/100 (compared to international average 25/100) </a:t>
            </a:r>
            <a:r>
              <a:rPr lang="en-US" sz="2000" dirty="0">
                <a:solidFill>
                  <a:schemeClr val="tx1"/>
                </a:solidFill>
              </a:rPr>
              <a:t>but indicating lots of opportunity for reform.  </a:t>
            </a:r>
            <a:r>
              <a:rPr lang="en-US" sz="2000" b="1" dirty="0">
                <a:solidFill>
                  <a:schemeClr val="tx1"/>
                </a:solidFill>
              </a:rPr>
              <a:t>Kyrgyz Republic highest score among PEMPAL countries at 52/100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18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534400" cy="876300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Open Budget Index Results: What Changed?</a:t>
            </a:r>
          </a:p>
        </p:txBody>
      </p:sp>
    </p:spTree>
    <p:extLst>
      <p:ext uri="{BB962C8B-B14F-4D97-AF65-F5344CB8AC3E}">
        <p14:creationId xmlns:p14="http://schemas.microsoft.com/office/powerpoint/2010/main" val="22508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8826500" cy="6629400"/>
          </a:xfrm>
        </p:spPr>
        <p:txBody>
          <a:bodyPr rtlCol="0">
            <a:noAutofit/>
          </a:bodyPr>
          <a:lstStyle/>
          <a:p>
            <a:pPr lvl="0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PEMPAL Progress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285750" lvl="0" indent="-285750" algn="just">
              <a:buFont typeface="Arial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Since 2014 Working Group on Budget Literacy and Transparency:</a:t>
            </a:r>
          </a:p>
          <a:p>
            <a:pPr lvl="0" algn="just"/>
            <a:endParaRPr lang="en-US" sz="1800" dirty="0" smtClean="0">
              <a:solidFill>
                <a:schemeClr val="tx1"/>
              </a:solidFill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C</a:t>
            </a:r>
            <a:r>
              <a:rPr lang="en-US" sz="1800" b="1" dirty="0" smtClean="0">
                <a:solidFill>
                  <a:schemeClr val="tx1"/>
                </a:solidFill>
              </a:rPr>
              <a:t>onducted a study visit to Croatia </a:t>
            </a:r>
            <a:r>
              <a:rPr lang="en-US" sz="1800" dirty="0" smtClean="0">
                <a:solidFill>
                  <a:schemeClr val="tx1"/>
                </a:solidFill>
              </a:rPr>
              <a:t>in 2015 to examine </a:t>
            </a:r>
            <a:r>
              <a:rPr lang="en-US" sz="1800" dirty="0">
                <a:solidFill>
                  <a:schemeClr val="tx1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itizens </a:t>
            </a:r>
            <a:r>
              <a:rPr lang="en-US" sz="1800" dirty="0">
                <a:solidFill>
                  <a:schemeClr val="tx1"/>
                </a:solidFill>
              </a:rPr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udgets at state and local levels. 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Held a workshop in early 2016 in Belarus with World Bank and IBP </a:t>
            </a:r>
            <a:r>
              <a:rPr lang="en-US" sz="1800" dirty="0" smtClean="0">
                <a:solidFill>
                  <a:schemeClr val="tx1"/>
                </a:solidFill>
              </a:rPr>
              <a:t>to identify good practices in budget transparency from 2015 IBP survey from region. 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Shared practices from Russian Federation and Romania </a:t>
            </a:r>
            <a:r>
              <a:rPr lang="en-US" sz="1800" dirty="0" smtClean="0">
                <a:solidFill>
                  <a:schemeClr val="tx1"/>
                </a:solidFill>
              </a:rPr>
              <a:t>(leaders in region in Open Budget Index), and Kyrgyz Republic as most improved.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Translated and shared guidelines on how to develop Citizens </a:t>
            </a:r>
            <a:r>
              <a:rPr lang="en-US" sz="1800" b="1" dirty="0">
                <a:solidFill>
                  <a:schemeClr val="tx1"/>
                </a:solidFill>
              </a:rPr>
              <a:t>B</a:t>
            </a:r>
            <a:r>
              <a:rPr lang="en-US" sz="1800" b="1" dirty="0" smtClean="0">
                <a:solidFill>
                  <a:schemeClr val="tx1"/>
                </a:solidFill>
              </a:rPr>
              <a:t>udgets </a:t>
            </a:r>
            <a:r>
              <a:rPr lang="en-US" sz="1800" dirty="0" smtClean="0">
                <a:solidFill>
                  <a:schemeClr val="tx1"/>
                </a:solidFill>
              </a:rPr>
              <a:t>from IBP, Russian Federation, Kyrgyz Republic and Moldova. International examples of </a:t>
            </a:r>
            <a:r>
              <a:rPr lang="en-US" sz="1800" dirty="0">
                <a:solidFill>
                  <a:schemeClr val="tx1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itizens </a:t>
            </a:r>
            <a:r>
              <a:rPr lang="en-US" sz="1800" dirty="0">
                <a:solidFill>
                  <a:schemeClr val="tx1"/>
                </a:solidFill>
              </a:rPr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udgets also identified and shared.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Identified ten challenges to developing Citizens Budgets</a:t>
            </a:r>
            <a:r>
              <a:rPr lang="en-US" sz="1800" dirty="0" smtClean="0">
                <a:solidFill>
                  <a:schemeClr val="tx1"/>
                </a:solidFill>
              </a:rPr>
              <a:t> being experienced by member countries, and collated international and peer advice into a ‘knowledge product’ to provide options to address them. Currently under consultation and will be finalized September.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52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8826500" cy="6629400"/>
          </a:xfrm>
        </p:spPr>
        <p:txBody>
          <a:bodyPr rtlCol="0">
            <a:noAutofit/>
          </a:bodyPr>
          <a:lstStyle/>
          <a:p>
            <a:pPr lvl="0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PEMPAL Future Plans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285750" lvl="0" indent="-285750" algn="just">
              <a:buFont typeface="Arial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What can we do to make progress </a:t>
            </a:r>
            <a:r>
              <a:rPr lang="en-US" sz="1800" b="1" dirty="0">
                <a:solidFill>
                  <a:schemeClr val="tx1"/>
                </a:solidFill>
              </a:rPr>
              <a:t>along the budget transparency </a:t>
            </a:r>
            <a:r>
              <a:rPr lang="en-US" sz="1800" b="1" dirty="0" smtClean="0">
                <a:solidFill>
                  <a:schemeClr val="tx1"/>
                </a:solidFill>
              </a:rPr>
              <a:t>spectrum?</a:t>
            </a:r>
          </a:p>
          <a:p>
            <a:pPr lvl="0" algn="just"/>
            <a:endParaRPr lang="en-US" sz="1800" dirty="0" smtClean="0">
              <a:solidFill>
                <a:schemeClr val="tx1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Engage</a:t>
            </a:r>
            <a:r>
              <a:rPr lang="en-US" sz="1800" b="1" dirty="0" smtClean="0">
                <a:solidFill>
                  <a:schemeClr val="tx1"/>
                </a:solidFill>
              </a:rPr>
              <a:t> more PEMPAL countries  </a:t>
            </a:r>
            <a:r>
              <a:rPr lang="en-US" sz="1800" b="1" dirty="0">
                <a:solidFill>
                  <a:schemeClr val="tx1"/>
                </a:solidFill>
              </a:rPr>
              <a:t>in </a:t>
            </a:r>
            <a:r>
              <a:rPr lang="en-US" sz="1800" b="1" dirty="0" smtClean="0">
                <a:solidFill>
                  <a:schemeClr val="tx1"/>
                </a:solidFill>
              </a:rPr>
              <a:t>OBI </a:t>
            </a:r>
            <a:r>
              <a:rPr lang="en-US" sz="1800" b="1" dirty="0">
                <a:solidFill>
                  <a:schemeClr val="tx1"/>
                </a:solidFill>
              </a:rPr>
              <a:t>survey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Help PEMPAL countries </a:t>
            </a:r>
            <a:r>
              <a:rPr lang="en-US" sz="1800" dirty="0">
                <a:solidFill>
                  <a:schemeClr val="tx1"/>
                </a:solidFill>
              </a:rPr>
              <a:t>to</a:t>
            </a:r>
            <a:r>
              <a:rPr lang="en-US" sz="1800" b="1" dirty="0">
                <a:solidFill>
                  <a:schemeClr val="tx1"/>
                </a:solidFill>
              </a:rPr>
              <a:t> identify and break challenges </a:t>
            </a:r>
            <a:r>
              <a:rPr lang="en-US" sz="1800" b="1" dirty="0" smtClean="0">
                <a:solidFill>
                  <a:schemeClr val="tx1"/>
                </a:solidFill>
              </a:rPr>
              <a:t>in making Budget documents open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Continue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to</a:t>
            </a:r>
            <a:r>
              <a:rPr lang="en-US" sz="1800" b="1" dirty="0">
                <a:solidFill>
                  <a:schemeClr val="tx1"/>
                </a:solidFill>
              </a:rPr>
              <a:t> use the PEMPAL facilities </a:t>
            </a:r>
            <a:r>
              <a:rPr lang="en-US" sz="1800" dirty="0">
                <a:solidFill>
                  <a:schemeClr val="tx1"/>
                </a:solidFill>
              </a:rPr>
              <a:t>(translation in three languages, face-to-face meetings) to share new guidelines and instruments in budget </a:t>
            </a:r>
            <a:r>
              <a:rPr lang="en-US" sz="1800" dirty="0" smtClean="0">
                <a:solidFill>
                  <a:schemeClr val="tx1"/>
                </a:solidFill>
              </a:rPr>
              <a:t>transparency between member countries</a:t>
            </a:r>
            <a:endParaRPr lang="en-US" sz="1800" dirty="0">
              <a:solidFill>
                <a:schemeClr val="tx1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o </a:t>
            </a:r>
            <a:r>
              <a:rPr lang="en-US" sz="1800" dirty="0">
                <a:solidFill>
                  <a:schemeClr val="tx1"/>
                </a:solidFill>
              </a:rPr>
              <a:t>deepen the study of the issues of budget transparency </a:t>
            </a:r>
            <a:r>
              <a:rPr lang="en-US" sz="1800" b="1" dirty="0">
                <a:solidFill>
                  <a:schemeClr val="tx1"/>
                </a:solidFill>
              </a:rPr>
              <a:t>at regional and municipal level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Continue </a:t>
            </a:r>
            <a:r>
              <a:rPr lang="en-US" sz="1800" b="1" dirty="0" smtClean="0">
                <a:solidFill>
                  <a:schemeClr val="tx1"/>
                </a:solidFill>
              </a:rPr>
              <a:t>to promote modern instruments of budget transparency </a:t>
            </a:r>
            <a:r>
              <a:rPr lang="en-US" sz="1800" dirty="0" smtClean="0">
                <a:solidFill>
                  <a:schemeClr val="tx1"/>
                </a:solidFill>
              </a:rPr>
              <a:t>(citizen’s engagement, budget literacy) among PEMPAL countries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Create and </a:t>
            </a:r>
            <a:r>
              <a:rPr lang="en-US" sz="1800" dirty="0">
                <a:solidFill>
                  <a:schemeClr val="tx1"/>
                </a:solidFill>
              </a:rPr>
              <a:t>distribute among the governments and the </a:t>
            </a:r>
            <a:r>
              <a:rPr lang="en-US" sz="1800" dirty="0" err="1" smtClean="0">
                <a:solidFill>
                  <a:schemeClr val="tx1"/>
                </a:solidFill>
              </a:rPr>
              <a:t>MoF</a:t>
            </a:r>
            <a:r>
              <a:rPr lang="en-US" sz="1800" dirty="0" smtClean="0">
                <a:solidFill>
                  <a:schemeClr val="tx1"/>
                </a:solidFill>
              </a:rPr>
              <a:t> of </a:t>
            </a:r>
            <a:r>
              <a:rPr lang="en-US" sz="1800" dirty="0">
                <a:solidFill>
                  <a:schemeClr val="tx1"/>
                </a:solidFill>
              </a:rPr>
              <a:t>PEMPAL </a:t>
            </a:r>
            <a:r>
              <a:rPr lang="en-US" sz="1800" dirty="0" smtClean="0">
                <a:solidFill>
                  <a:schemeClr val="tx1"/>
                </a:solidFill>
              </a:rPr>
              <a:t>countries our ‘</a:t>
            </a:r>
            <a:r>
              <a:rPr lang="en-US" sz="1800" dirty="0">
                <a:solidFill>
                  <a:schemeClr val="tx1"/>
                </a:solidFill>
              </a:rPr>
              <a:t>knowledge </a:t>
            </a:r>
            <a:r>
              <a:rPr lang="en-US" sz="1800" dirty="0" smtClean="0">
                <a:solidFill>
                  <a:schemeClr val="tx1"/>
                </a:solidFill>
              </a:rPr>
              <a:t>products’</a:t>
            </a:r>
          </a:p>
          <a:p>
            <a:pPr marL="1200150" lvl="2" indent="-285750" algn="just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“Breaking challenges in constructing Citizen’s budgets for PEMPAL countries”</a:t>
            </a:r>
          </a:p>
          <a:p>
            <a:pPr marL="1200150" lvl="2" indent="-285750" algn="just">
              <a:buFont typeface="Arial"/>
              <a:buChar char="•"/>
            </a:pPr>
            <a:r>
              <a:rPr lang="en-US" sz="1600" i="1" dirty="0" smtClean="0">
                <a:solidFill>
                  <a:schemeClr val="tx1"/>
                </a:solidFill>
              </a:rPr>
              <a:t>“Ten steps to inclusive budget process in PEMPAL countries”</a:t>
            </a:r>
          </a:p>
          <a:p>
            <a:pPr marL="1200150" lvl="2" indent="-285750" algn="just">
              <a:buFont typeface="Arial"/>
              <a:buChar char="•"/>
            </a:pPr>
            <a:r>
              <a:rPr lang="en-US" sz="1600" i="1" dirty="0" smtClean="0">
                <a:solidFill>
                  <a:schemeClr val="tx1"/>
                </a:solidFill>
              </a:rPr>
              <a:t>“Budget literacy practices in PEMPAL countries”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7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9144000" cy="6705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Conclusions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1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Maintaining good performance in budget transparency requires ongoing focus and attention.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800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Good practice is still evolving in some areas </a:t>
            </a:r>
            <a:r>
              <a:rPr lang="en-US" sz="2400" dirty="0" err="1" smtClean="0">
                <a:solidFill>
                  <a:srgbClr val="000000"/>
                </a:solidFill>
              </a:rPr>
              <a:t>ie</a:t>
            </a:r>
            <a:r>
              <a:rPr lang="en-US" sz="2400" dirty="0" smtClean="0">
                <a:solidFill>
                  <a:srgbClr val="000000"/>
                </a:solidFill>
              </a:rPr>
              <a:t> public consultation and participation in the budget process.</a:t>
            </a:r>
          </a:p>
          <a:p>
            <a:pPr marL="914400" lvl="1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The ongoing work of IBP and GIFT is important here</a:t>
            </a:r>
            <a:r>
              <a:rPr lang="en-US" sz="2400" b="1" dirty="0" smtClean="0">
                <a:solidFill>
                  <a:srgbClr val="000000"/>
                </a:solidFill>
              </a:rPr>
              <a:t>.</a:t>
            </a:r>
          </a:p>
          <a:p>
            <a:pPr marL="914400" lvl="1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000" b="1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Survey instruments such as OBI has provided incentives </a:t>
            </a:r>
            <a:r>
              <a:rPr lang="en-US" sz="2400" dirty="0" smtClean="0">
                <a:solidFill>
                  <a:srgbClr val="000000"/>
                </a:solidFill>
              </a:rPr>
              <a:t>and motivated many countries to improve performance.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800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</a:rPr>
              <a:t>S</a:t>
            </a:r>
            <a:r>
              <a:rPr lang="en-US" sz="2400" b="1" dirty="0" smtClean="0">
                <a:solidFill>
                  <a:srgbClr val="000000"/>
                </a:solidFill>
              </a:rPr>
              <a:t>haring of information in networks </a:t>
            </a:r>
            <a:r>
              <a:rPr lang="en-US" sz="2400" dirty="0" smtClean="0">
                <a:solidFill>
                  <a:srgbClr val="000000"/>
                </a:solidFill>
              </a:rPr>
              <a:t>such as PEMPAL and OECD SBO also very valuable. Power of peer-to-peer benchmarking, sharing and solving common problems.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800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The new OECD toolkit will be a very useful tool </a:t>
            </a:r>
            <a:r>
              <a:rPr lang="en-US" sz="2400" dirty="0" smtClean="0">
                <a:solidFill>
                  <a:srgbClr val="000000"/>
                </a:solidFill>
              </a:rPr>
              <a:t>as it allows self-assessment and it collates available advice and good practice.</a:t>
            </a:r>
            <a:endParaRPr lang="bs-Latn-BA" sz="24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2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</a:rPr>
              <a:t>Thank you for your attention!</a:t>
            </a: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0"/>
            <a:ext cx="2098138" cy="1905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2064098"/>
            <a:ext cx="8763000" cy="4191000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1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/>
                </a:solidFill>
              </a:rPr>
              <a:t>PEMPAL met in 2014 to discuss fiscal transparency and accountability </a:t>
            </a:r>
            <a:r>
              <a:rPr lang="en-US" sz="2000" dirty="0">
                <a:solidFill>
                  <a:schemeClr val="tx1"/>
                </a:solidFill>
              </a:rPr>
              <a:t>– 200 participants from 18 member countries met from the three Communities of Practice (Budget, Treasury and Internal Audit) with experts from World Bank, IMF, OECD, IBP and GIFT.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 </a:t>
            </a:r>
            <a:r>
              <a:rPr lang="bs-Latn-B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the 23 PEMPAL members participated in </a:t>
            </a:r>
            <a:r>
              <a:rPr lang="bs-Latn-B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2015 Open Budget Index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but </a:t>
            </a:r>
            <a:r>
              <a:rPr lang="bs-Latn-B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information on budget documentation accessibility for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several countries, not covered by OBI, </a:t>
            </a:r>
            <a:r>
              <a:rPr lang="bs-Latn-B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available from PEMPAL surveys.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special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Working Group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Budget Transparency and Literacy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has been functioning under Budget COP since May 2014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 PEMPAL member countries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participating.</a:t>
            </a:r>
            <a:endParaRPr lang="bs-Latn-BA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r>
              <a:rPr lang="bs-Latn-B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Focus of PEMPAL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Working Group </a:t>
            </a:r>
            <a:r>
              <a:rPr lang="bs-Latn-B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work has been on improving budget literacy and citizens budgets </a:t>
            </a:r>
            <a:r>
              <a:rPr lang="bs-Latn-B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light of OBI and PEMPAL survey results and feedback from member countries.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142351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     Enhancing Fiscal Transparency is on the Top of PEMPAL Budget COP Agenda</a:t>
            </a:r>
            <a:endParaRPr lang="en-US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584363"/>
            <a:ext cx="8502650" cy="5197439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60401" y="304800"/>
            <a:ext cx="9163050" cy="1279561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What are the Key Challenges for PEMPAL countries?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773739"/>
              </p:ext>
            </p:extLst>
          </p:nvPr>
        </p:nvGraphicFramePr>
        <p:xfrm>
          <a:off x="939005" y="1752600"/>
          <a:ext cx="863679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67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52" y="3810000"/>
            <a:ext cx="3023394" cy="2857500"/>
          </a:xfrm>
          <a:prstGeom prst="rect">
            <a:avLst/>
          </a:prstGeom>
        </p:spPr>
      </p:pic>
      <p:sp>
        <p:nvSpPr>
          <p:cNvPr id="19457" name="Subtitle 2"/>
          <p:cNvSpPr>
            <a:spLocks noGrp="1"/>
          </p:cNvSpPr>
          <p:nvPr>
            <p:ph type="subTitle" idx="1"/>
          </p:nvPr>
        </p:nvSpPr>
        <p:spPr>
          <a:xfrm>
            <a:off x="1320800" y="1219200"/>
            <a:ext cx="8255000" cy="4953000"/>
          </a:xfrm>
        </p:spPr>
        <p:txBody>
          <a:bodyPr/>
          <a:lstStyle/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4800" dirty="0" smtClean="0">
                <a:solidFill>
                  <a:schemeClr val="tx1"/>
                </a:solidFill>
              </a:rPr>
              <a:t>ACCESSIBILITY OF KEY BUDGET DOCUMENTATION TO CITIZENS </a:t>
            </a:r>
          </a:p>
        </p:txBody>
      </p:sp>
      <p:pic>
        <p:nvPicPr>
          <p:cNvPr id="19458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0002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9448800" cy="838200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Public Availability of Budget Documents (1)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387431"/>
              </p:ext>
            </p:extLst>
          </p:nvPr>
        </p:nvGraphicFramePr>
        <p:xfrm>
          <a:off x="1231900" y="762000"/>
          <a:ext cx="81407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Worksheet" r:id="rId6" imgW="7442200" imgH="5346700" progId="Excel.Sheet.12">
                  <p:embed/>
                </p:oleObj>
              </mc:Choice>
              <mc:Fallback>
                <p:oleObj name="Worksheet" r:id="rId6" imgW="7442200" imgH="5346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31900" y="762000"/>
                        <a:ext cx="8140700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9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6" y="1219200"/>
            <a:ext cx="8378825" cy="5638800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Of the </a:t>
            </a:r>
            <a:r>
              <a:rPr lang="en-US" sz="2000" dirty="0">
                <a:solidFill>
                  <a:schemeClr val="tx1"/>
                </a:solidFill>
              </a:rPr>
              <a:t>PEMPAL member countries who participated in either the </a:t>
            </a:r>
            <a:r>
              <a:rPr lang="en-US" sz="2000" dirty="0" smtClean="0">
                <a:solidFill>
                  <a:schemeClr val="tx1"/>
                </a:solidFill>
              </a:rPr>
              <a:t>2015 OBI </a:t>
            </a:r>
            <a:r>
              <a:rPr lang="en-US" sz="2000" dirty="0">
                <a:solidFill>
                  <a:schemeClr val="tx1"/>
                </a:solidFill>
              </a:rPr>
              <a:t>or PEMPAL surveys, only </a:t>
            </a:r>
            <a:r>
              <a:rPr lang="en-US" sz="2000" b="1" dirty="0">
                <a:solidFill>
                  <a:schemeClr val="tx1"/>
                </a:solidFill>
              </a:rPr>
              <a:t>Bulgaria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Kyrgyz Republic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tx1"/>
                </a:solidFill>
              </a:rPr>
              <a:t>Russian Federation </a:t>
            </a:r>
            <a:r>
              <a:rPr lang="en-US" sz="2000" dirty="0">
                <a:solidFill>
                  <a:schemeClr val="tx1"/>
                </a:solidFill>
              </a:rPr>
              <a:t>make all their budget documentation accessible to the public.</a:t>
            </a: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worst category still remains citizens budget,</a:t>
            </a:r>
            <a:r>
              <a:rPr lang="en-US" sz="2000" dirty="0">
                <a:solidFill>
                  <a:schemeClr val="tx1"/>
                </a:solidFill>
              </a:rPr>
              <a:t> which only 8 countries </a:t>
            </a:r>
            <a:r>
              <a:rPr lang="en-US" sz="2000" dirty="0" smtClean="0">
                <a:solidFill>
                  <a:schemeClr val="tx1"/>
                </a:solidFill>
              </a:rPr>
              <a:t>have.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Countries with citizens budgets </a:t>
            </a:r>
            <a:r>
              <a:rPr lang="en-US" sz="2000" dirty="0" smtClean="0">
                <a:solidFill>
                  <a:schemeClr val="tx1"/>
                </a:solidFill>
              </a:rPr>
              <a:t>include: 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Azerbaijan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Bulgaria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Croatia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Czech Republic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Georgia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Kyrgyz Republic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Russian </a:t>
            </a:r>
            <a:r>
              <a:rPr lang="en-US" sz="2000" dirty="0">
                <a:solidFill>
                  <a:schemeClr val="tx1"/>
                </a:solidFill>
              </a:rPr>
              <a:t>Federation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Tajikistan.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8686800" cy="876300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Public Availability of Budget Documents (2)</a:t>
            </a:r>
          </a:p>
        </p:txBody>
      </p:sp>
    </p:spTree>
    <p:extLst>
      <p:ext uri="{BB962C8B-B14F-4D97-AF65-F5344CB8AC3E}">
        <p14:creationId xmlns:p14="http://schemas.microsoft.com/office/powerpoint/2010/main" val="7977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700" y="3886201"/>
            <a:ext cx="3611563" cy="2771775"/>
          </a:xfrm>
          <a:prstGeom prst="rect">
            <a:avLst/>
          </a:prstGeom>
        </p:spPr>
      </p:pic>
      <p:sp>
        <p:nvSpPr>
          <p:cNvPr id="19457" name="Subtitle 2"/>
          <p:cNvSpPr>
            <a:spLocks noGrp="1"/>
          </p:cNvSpPr>
          <p:nvPr>
            <p:ph type="subTitle" idx="1"/>
          </p:nvPr>
        </p:nvSpPr>
        <p:spPr>
          <a:xfrm>
            <a:off x="1485900" y="1752600"/>
            <a:ext cx="7842250" cy="4648200"/>
          </a:xfrm>
        </p:spPr>
        <p:txBody>
          <a:bodyPr/>
          <a:lstStyle/>
          <a:p>
            <a:r>
              <a:rPr lang="bs-Latn-BA" sz="5400" dirty="0" smtClean="0">
                <a:solidFill>
                  <a:schemeClr val="tx1"/>
                </a:solidFill>
              </a:rPr>
              <a:t>OPEN BUDGET INDEX RESULTS</a:t>
            </a:r>
            <a:endParaRPr lang="en-US" sz="5400" dirty="0" smtClean="0">
              <a:solidFill>
                <a:schemeClr val="tx1"/>
              </a:solidFill>
            </a:endParaRPr>
          </a:p>
        </p:txBody>
      </p:sp>
      <p:pic>
        <p:nvPicPr>
          <p:cNvPr id="19458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35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6" y="381000"/>
            <a:ext cx="8378825" cy="6477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110961"/>
              </p:ext>
            </p:extLst>
          </p:nvPr>
        </p:nvGraphicFramePr>
        <p:xfrm>
          <a:off x="1905000" y="304800"/>
          <a:ext cx="71628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17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6" y="990600"/>
            <a:ext cx="8645524" cy="5867400"/>
          </a:xfrm>
        </p:spPr>
        <p:txBody>
          <a:bodyPr rtlCol="0">
            <a:noAutofit/>
          </a:bodyPr>
          <a:lstStyle/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The following results were achieved by PEMPAL members:</a:t>
            </a:r>
          </a:p>
          <a:p>
            <a:pPr marL="742950" lvl="3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PEMPAL </a:t>
            </a:r>
            <a:r>
              <a:rPr lang="en-US" dirty="0">
                <a:solidFill>
                  <a:schemeClr val="tx1"/>
                </a:solidFill>
              </a:rPr>
              <a:t>average OBI score </a:t>
            </a:r>
            <a:r>
              <a:rPr lang="en-US" dirty="0" smtClean="0">
                <a:solidFill>
                  <a:schemeClr val="tx1"/>
                </a:solidFill>
              </a:rPr>
              <a:t>52/100 – higher than international average of 45.</a:t>
            </a:r>
          </a:p>
          <a:p>
            <a:pPr marL="742950" lvl="3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u="sng" dirty="0" smtClean="0">
                <a:solidFill>
                  <a:schemeClr val="tx1"/>
                </a:solidFill>
              </a:rPr>
              <a:t>Substantial information</a:t>
            </a:r>
            <a:r>
              <a:rPr lang="en-US" sz="2000" b="1" dirty="0" smtClean="0">
                <a:solidFill>
                  <a:schemeClr val="tx1"/>
                </a:solidFill>
              </a:rPr>
              <a:t> provided (61-80/100) by 5 countries</a:t>
            </a:r>
            <a:r>
              <a:rPr lang="en-US" sz="2000" dirty="0" smtClean="0">
                <a:solidFill>
                  <a:schemeClr val="tx1"/>
                </a:solidFill>
              </a:rPr>
              <a:t>: Romania, Russian Federation, Czech Republic, Georgia, and Bulgaria</a:t>
            </a: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u="sng" dirty="0" smtClean="0">
                <a:solidFill>
                  <a:schemeClr val="tx1"/>
                </a:solidFill>
              </a:rPr>
              <a:t>Limited information</a:t>
            </a:r>
            <a:r>
              <a:rPr lang="en-US" sz="2000" b="1" dirty="0" smtClean="0">
                <a:solidFill>
                  <a:schemeClr val="tx1"/>
                </a:solidFill>
              </a:rPr>
              <a:t> provided (41-60) by 9 countries</a:t>
            </a:r>
            <a:r>
              <a:rPr lang="en-US" sz="2000" dirty="0" smtClean="0">
                <a:solidFill>
                  <a:schemeClr val="tx1"/>
                </a:solidFill>
              </a:rPr>
              <a:t>: Kyrgyz Republic, Croatia, Kazakhstan, Azerbaijan, Hungary, Serbia, Ukraine, Turkey and Bosnia and Herzegovina</a:t>
            </a: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u="sng" dirty="0" smtClean="0">
                <a:solidFill>
                  <a:schemeClr val="tx1"/>
                </a:solidFill>
              </a:rPr>
              <a:t>Minimal information </a:t>
            </a:r>
            <a:r>
              <a:rPr lang="en-US" sz="2000" b="1" dirty="0" smtClean="0">
                <a:solidFill>
                  <a:schemeClr val="tx1"/>
                </a:solidFill>
              </a:rPr>
              <a:t>provided (21-40) by 3 countries</a:t>
            </a:r>
            <a:r>
              <a:rPr lang="en-US" sz="2000" dirty="0" smtClean="0">
                <a:solidFill>
                  <a:schemeClr val="tx1"/>
                </a:solidFill>
              </a:rPr>
              <a:t>: Albania, Macedonia and Tajikistan</a:t>
            </a: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1" u="sng" dirty="0">
                <a:solidFill>
                  <a:schemeClr val="tx1"/>
                </a:solidFill>
              </a:rPr>
              <a:t>Extensive information</a:t>
            </a:r>
            <a:r>
              <a:rPr lang="en-US" sz="2000" b="1" dirty="0">
                <a:solidFill>
                  <a:schemeClr val="tx1"/>
                </a:solidFill>
              </a:rPr>
              <a:t> provided by only 5 countries</a:t>
            </a:r>
            <a:r>
              <a:rPr lang="en-US" sz="2000" dirty="0">
                <a:solidFill>
                  <a:schemeClr val="tx1"/>
                </a:solidFill>
              </a:rPr>
              <a:t>: New Zealand (88), Sweden (87), South Africa (86), Norway (84), United States (81).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18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66800" y="0"/>
            <a:ext cx="8089900" cy="1066800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2015 Open Budget Index Results </a:t>
            </a:r>
          </a:p>
        </p:txBody>
      </p:sp>
    </p:spTree>
    <p:extLst>
      <p:ext uri="{BB962C8B-B14F-4D97-AF65-F5344CB8AC3E}">
        <p14:creationId xmlns:p14="http://schemas.microsoft.com/office/powerpoint/2010/main" val="16943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4798</TotalTime>
  <Words>1033</Words>
  <Application>Microsoft Office PowerPoint</Application>
  <PresentationFormat>A4 Paper (210x297 mm)</PresentationFormat>
  <Paragraphs>131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Worksheet</vt:lpstr>
      <vt:lpstr>Budget Transparency in  PEMPAL Countries</vt:lpstr>
      <vt:lpstr>PowerPoint Presentation</vt:lpstr>
      <vt:lpstr>What are the Key Challenges for PEMPAL countries?</vt:lpstr>
      <vt:lpstr>PowerPoint Presentation</vt:lpstr>
      <vt:lpstr>Public Availability of Budget Documents (1)</vt:lpstr>
      <vt:lpstr>Public Availability of Budget Documents (2)</vt:lpstr>
      <vt:lpstr>PowerPoint Presentation</vt:lpstr>
      <vt:lpstr>PowerPoint Presentation</vt:lpstr>
      <vt:lpstr>2015 Open Budget Index Results </vt:lpstr>
      <vt:lpstr>Open Budget Index Results: What Changed?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2016 OECD SBO meeting</dc:title>
  <dc:creator>Deanna Aubrey</dc:creator>
  <cp:keywords>BCOP Budget Literacy and Transparency Working Group</cp:keywords>
  <cp:lastModifiedBy>Ksenia Galantsova</cp:lastModifiedBy>
  <cp:revision>539</cp:revision>
  <cp:lastPrinted>2016-01-27T15:30:25Z</cp:lastPrinted>
  <dcterms:created xsi:type="dcterms:W3CDTF">2010-10-04T16:57:49Z</dcterms:created>
  <dcterms:modified xsi:type="dcterms:W3CDTF">2016-06-22T10:58:37Z</dcterms:modified>
  <cp:category>PEMPAL</cp:category>
</cp:coreProperties>
</file>