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handoutMasterIdLst>
    <p:handoutMasterId r:id="rId17"/>
  </p:handoutMasterIdLst>
  <p:sldIdLst>
    <p:sldId id="271" r:id="rId2"/>
    <p:sldId id="273" r:id="rId3"/>
    <p:sldId id="359" r:id="rId4"/>
    <p:sldId id="343" r:id="rId5"/>
    <p:sldId id="361" r:id="rId6"/>
    <p:sldId id="345" r:id="rId7"/>
    <p:sldId id="347" r:id="rId8"/>
    <p:sldId id="360" r:id="rId9"/>
    <p:sldId id="351" r:id="rId10"/>
    <p:sldId id="352" r:id="rId11"/>
    <p:sldId id="362" r:id="rId12"/>
    <p:sldId id="363" r:id="rId13"/>
    <p:sldId id="358" r:id="rId14"/>
    <p:sldId id="312" r:id="rId15"/>
  </p:sldIdLst>
  <p:sldSz cx="9906000" cy="6858000" type="A4"/>
  <p:notesSz cx="7086600" cy="90249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Mondo" initials="EM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81546" autoAdjust="0"/>
  </p:normalViewPr>
  <p:slideViewPr>
    <p:cSldViewPr>
      <p:cViewPr varScale="1">
        <p:scale>
          <a:sx n="72" d="100"/>
          <a:sy n="72" d="100"/>
        </p:scale>
        <p:origin x="1326" y="60"/>
      </p:cViewPr>
      <p:guideLst>
        <p:guide orient="horz" pos="2160"/>
        <p:guide pos="288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anna\Documents\World%20Bank%20PEM%20PAL%20Network\BCOP\Budget%20Literacy%20working%20group\Graphs%20for%20survey%20results%20presentatio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eannaaubrey:Documents:Citizens%20budgets:OBI%20resul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63293043555498596"/>
          <c:y val="4.62962962962963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'Sheet1 (2)'!$Q$3</c:f>
              <c:strCache>
                <c:ptCount val="1"/>
                <c:pt idx="0">
                  <c:v>No. of countries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FF0000">
                  <a:alpha val="85000"/>
                </a:srgb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FF0000">
                  <a:alpha val="85000"/>
                </a:srgb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'Sheet1 (2)'!$P$4:$P$13</c:f>
              <c:strCache>
                <c:ptCount val="10"/>
                <c:pt idx="0">
                  <c:v>Lack of access to reliable media and/or communication technologies</c:v>
                </c:pt>
                <c:pt idx="1">
                  <c:v> Apathy and/or lack of interest of citizens</c:v>
                </c:pt>
                <c:pt idx="2">
                  <c:v>Confusion from too much information currently being presented</c:v>
                </c:pt>
                <c:pt idx="3">
                  <c:v> Misunderstanding of economic and technical concepts and terminology</c:v>
                </c:pt>
                <c:pt idx="4">
                  <c:v>Lack of understanding of role of government</c:v>
                </c:pt>
                <c:pt idx="5">
                  <c:v>Lack of budget to fund government initiatives</c:v>
                </c:pt>
                <c:pt idx="6">
                  <c:v>Unclear budget processes and practices </c:v>
                </c:pt>
                <c:pt idx="7">
                  <c:v>Weak civil society sector</c:v>
                </c:pt>
                <c:pt idx="8">
                  <c:v>Weak or biased media </c:v>
                </c:pt>
                <c:pt idx="9">
                  <c:v>Weak budget literacy within government </c:v>
                </c:pt>
              </c:strCache>
            </c:strRef>
          </c:cat>
          <c:val>
            <c:numRef>
              <c:f>'Sheet1 (2)'!$Q$4:$Q$13</c:f>
              <c:numCache>
                <c:formatCode>General</c:formatCode>
                <c:ptCount val="10"/>
                <c:pt idx="0">
                  <c:v>5</c:v>
                </c:pt>
                <c:pt idx="1">
                  <c:v>3</c:v>
                </c:pt>
                <c:pt idx="2">
                  <c:v>6</c:v>
                </c:pt>
                <c:pt idx="3">
                  <c:v>11</c:v>
                </c:pt>
                <c:pt idx="4">
                  <c:v>1</c:v>
                </c:pt>
                <c:pt idx="5">
                  <c:v>3</c:v>
                </c:pt>
                <c:pt idx="6">
                  <c:v>2</c:v>
                </c:pt>
                <c:pt idx="7">
                  <c:v>3</c:v>
                </c:pt>
                <c:pt idx="8">
                  <c:v>5</c:v>
                </c:pt>
                <c:pt idx="9">
                  <c:v>1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419045520"/>
        <c:axId val="419045912"/>
      </c:barChart>
      <c:catAx>
        <c:axId val="4190455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045912"/>
        <c:crosses val="autoZero"/>
        <c:auto val="1"/>
        <c:lblAlgn val="ctr"/>
        <c:lblOffset val="100"/>
        <c:noMultiLvlLbl val="0"/>
      </c:catAx>
      <c:valAx>
        <c:axId val="419045912"/>
        <c:scaling>
          <c:orientation val="minMax"/>
        </c:scaling>
        <c:delete val="1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19045520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CHART 1:</a:t>
            </a:r>
            <a:r>
              <a:rPr lang="en-US" baseline="0"/>
              <a:t> </a:t>
            </a:r>
            <a:r>
              <a:rPr lang="en-US"/>
              <a:t>OPEN</a:t>
            </a:r>
            <a:r>
              <a:rPr lang="en-US" baseline="0"/>
              <a:t> BUDGET INDEX 2012 AND 2015: PEMPAL MEMBERS</a:t>
            </a:r>
            <a:endParaRPr lang="en-US"/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1"/>
          <c:order val="0"/>
          <c:tx>
            <c:v>2012</c:v>
          </c:tx>
          <c:spPr>
            <a:solidFill>
              <a:schemeClr val="accent2">
                <a:lumMod val="40000"/>
                <a:lumOff val="60000"/>
              </a:schemeClr>
            </a:solidFill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'Charts '!$S$9:$S$25</c:f>
              <c:strCache>
                <c:ptCount val="17"/>
                <c:pt idx="0">
                  <c:v>Romania</c:v>
                </c:pt>
                <c:pt idx="1">
                  <c:v>Russia</c:v>
                </c:pt>
                <c:pt idx="2">
                  <c:v>Czech Republic</c:v>
                </c:pt>
                <c:pt idx="3">
                  <c:v>Georgia</c:v>
                </c:pt>
                <c:pt idx="4">
                  <c:v>Bulgaria</c:v>
                </c:pt>
                <c:pt idx="5">
                  <c:v>Kyrgyz Republic</c:v>
                </c:pt>
                <c:pt idx="6">
                  <c:v>Croatia</c:v>
                </c:pt>
                <c:pt idx="7">
                  <c:v>Azerbaijan</c:v>
                </c:pt>
                <c:pt idx="8">
                  <c:v>Kazakhstan</c:v>
                </c:pt>
                <c:pt idx="9">
                  <c:v>Hungary</c:v>
                </c:pt>
                <c:pt idx="10">
                  <c:v>Serbia</c:v>
                </c:pt>
                <c:pt idx="11">
                  <c:v>Ukraine</c:v>
                </c:pt>
                <c:pt idx="12">
                  <c:v>Turkey</c:v>
                </c:pt>
                <c:pt idx="13">
                  <c:v>Bosnia and Herzegovina</c:v>
                </c:pt>
                <c:pt idx="14">
                  <c:v>Albania</c:v>
                </c:pt>
                <c:pt idx="15">
                  <c:v>Macedonia</c:v>
                </c:pt>
                <c:pt idx="16">
                  <c:v>Tajikistan</c:v>
                </c:pt>
              </c:strCache>
            </c:strRef>
          </c:cat>
          <c:val>
            <c:numRef>
              <c:f>'Charts '!$T$9:$T$25</c:f>
              <c:numCache>
                <c:formatCode>0</c:formatCode>
                <c:ptCount val="17"/>
                <c:pt idx="0">
                  <c:v>47</c:v>
                </c:pt>
                <c:pt idx="1">
                  <c:v>74</c:v>
                </c:pt>
                <c:pt idx="2">
                  <c:v>75</c:v>
                </c:pt>
                <c:pt idx="3">
                  <c:v>55</c:v>
                </c:pt>
                <c:pt idx="4">
                  <c:v>65</c:v>
                </c:pt>
                <c:pt idx="5">
                  <c:v>20</c:v>
                </c:pt>
                <c:pt idx="6">
                  <c:v>61</c:v>
                </c:pt>
                <c:pt idx="7">
                  <c:v>42</c:v>
                </c:pt>
                <c:pt idx="8">
                  <c:v>48</c:v>
                </c:pt>
                <c:pt idx="10">
                  <c:v>39</c:v>
                </c:pt>
                <c:pt idx="11">
                  <c:v>54</c:v>
                </c:pt>
                <c:pt idx="12">
                  <c:v>50</c:v>
                </c:pt>
                <c:pt idx="13">
                  <c:v>50</c:v>
                </c:pt>
                <c:pt idx="14">
                  <c:v>47</c:v>
                </c:pt>
                <c:pt idx="15">
                  <c:v>35</c:v>
                </c:pt>
                <c:pt idx="16">
                  <c:v>17</c:v>
                </c:pt>
              </c:numCache>
            </c:numRef>
          </c:val>
        </c:ser>
        <c:ser>
          <c:idx val="0"/>
          <c:order val="1"/>
          <c:tx>
            <c:v>2015</c:v>
          </c:tx>
          <c:spPr>
            <a:solidFill>
              <a:schemeClr val="accent2">
                <a:lumMod val="75000"/>
              </a:schemeClr>
            </a:solidFill>
          </c:spPr>
          <c:invertIfNegative val="0"/>
          <c:dPt>
            <c:idx val="14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effectLst/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'Charts '!$S$9:$S$25</c:f>
              <c:strCache>
                <c:ptCount val="17"/>
                <c:pt idx="0">
                  <c:v>Romania</c:v>
                </c:pt>
                <c:pt idx="1">
                  <c:v>Russia</c:v>
                </c:pt>
                <c:pt idx="2">
                  <c:v>Czech Republic</c:v>
                </c:pt>
                <c:pt idx="3">
                  <c:v>Georgia</c:v>
                </c:pt>
                <c:pt idx="4">
                  <c:v>Bulgaria</c:v>
                </c:pt>
                <c:pt idx="5">
                  <c:v>Kyrgyz Republic</c:v>
                </c:pt>
                <c:pt idx="6">
                  <c:v>Croatia</c:v>
                </c:pt>
                <c:pt idx="7">
                  <c:v>Azerbaijan</c:v>
                </c:pt>
                <c:pt idx="8">
                  <c:v>Kazakhstan</c:v>
                </c:pt>
                <c:pt idx="9">
                  <c:v>Hungary</c:v>
                </c:pt>
                <c:pt idx="10">
                  <c:v>Serbia</c:v>
                </c:pt>
                <c:pt idx="11">
                  <c:v>Ukraine</c:v>
                </c:pt>
                <c:pt idx="12">
                  <c:v>Turkey</c:v>
                </c:pt>
                <c:pt idx="13">
                  <c:v>Bosnia and Herzegovina</c:v>
                </c:pt>
                <c:pt idx="14">
                  <c:v>Albania</c:v>
                </c:pt>
                <c:pt idx="15">
                  <c:v>Macedonia</c:v>
                </c:pt>
                <c:pt idx="16">
                  <c:v>Tajikistan</c:v>
                </c:pt>
              </c:strCache>
            </c:strRef>
          </c:cat>
          <c:val>
            <c:numRef>
              <c:f>'Charts '!$U$9:$U$25</c:f>
              <c:numCache>
                <c:formatCode>0</c:formatCode>
                <c:ptCount val="17"/>
                <c:pt idx="0">
                  <c:v>75</c:v>
                </c:pt>
                <c:pt idx="1">
                  <c:v>74</c:v>
                </c:pt>
                <c:pt idx="2">
                  <c:v>69</c:v>
                </c:pt>
                <c:pt idx="3">
                  <c:v>66</c:v>
                </c:pt>
                <c:pt idx="4">
                  <c:v>65</c:v>
                </c:pt>
                <c:pt idx="5">
                  <c:v>54</c:v>
                </c:pt>
                <c:pt idx="6">
                  <c:v>53</c:v>
                </c:pt>
                <c:pt idx="7">
                  <c:v>51</c:v>
                </c:pt>
                <c:pt idx="8">
                  <c:v>51</c:v>
                </c:pt>
                <c:pt idx="9">
                  <c:v>49</c:v>
                </c:pt>
                <c:pt idx="10">
                  <c:v>47</c:v>
                </c:pt>
                <c:pt idx="11">
                  <c:v>46</c:v>
                </c:pt>
                <c:pt idx="12">
                  <c:v>44</c:v>
                </c:pt>
                <c:pt idx="13">
                  <c:v>43</c:v>
                </c:pt>
                <c:pt idx="14">
                  <c:v>38</c:v>
                </c:pt>
                <c:pt idx="15">
                  <c:v>35</c:v>
                </c:pt>
                <c:pt idx="16">
                  <c:v>25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419047480"/>
        <c:axId val="420199976"/>
      </c:barChart>
      <c:catAx>
        <c:axId val="4190474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420199976"/>
        <c:crosses val="autoZero"/>
        <c:auto val="1"/>
        <c:lblAlgn val="ctr"/>
        <c:lblOffset val="100"/>
        <c:noMultiLvlLbl val="0"/>
      </c:catAx>
      <c:valAx>
        <c:axId val="420199976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crossAx val="41904748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3DEF46C-3B29-459B-AD1C-1E45D54687AF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3FA3048-62B1-4C44-B29A-EA0FED456B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277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11A730C-CD51-46F1-A484-178E442E2468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0138" y="676275"/>
            <a:ext cx="4886325" cy="3384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286250"/>
            <a:ext cx="5670550" cy="4062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228C16A-6598-4F59-8139-79C5FA12BC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330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8280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8954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8954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54396D-8E82-4941-B4DF-1193D24FEC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4744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54396D-8E82-4941-B4DF-1193D24FEC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474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 smtClean="0"/>
          </a:p>
          <a:p>
            <a:pPr>
              <a:spcBef>
                <a:spcPct val="0"/>
              </a:spcBef>
            </a:pPr>
            <a:endParaRPr lang="en-US" baseline="0" dirty="0" smtClean="0"/>
          </a:p>
          <a:p>
            <a:pPr>
              <a:spcBef>
                <a:spcPct val="0"/>
              </a:spcBef>
            </a:pPr>
            <a:endParaRPr lang="en-US" baseline="0" dirty="0" smtClean="0"/>
          </a:p>
          <a:p>
            <a:pPr>
              <a:spcBef>
                <a:spcPct val="0"/>
              </a:spcBef>
            </a:pPr>
            <a:endParaRPr lang="en-US" baseline="0" dirty="0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9548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 smtClean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511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87A431A-D30E-4811-93C5-9506EF624C2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399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914400" lvl="1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800" baseline="0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7833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87A431A-D30E-4811-93C5-9506EF624C2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2906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88743-DAB4-41FA-9DA6-4EF09FF19F4C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3BBAE-7D5F-41AB-BD10-EF89A677EB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9DC09-C7E8-473F-8C00-DA091F95A1EB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1B2B7-ED7E-40C8-AB88-99064FB57A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B34E1-E386-4084-B7B9-51AE47AAE7CA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3A031-8C87-495F-8161-33479F35BD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B5A17-879E-4160-93EC-7D24F369FC4B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13107-B301-4006-969E-82B6FA1BE5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72DC1-AFCB-4961-82A6-69AF9CF4182B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421D5-AC61-48EB-AF70-CE986F164A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F14C6-C4F2-4A7C-97F2-93E9D3F52B95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11DB5-DA54-486C-AE6D-D01447F372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24715-F681-4152-9549-5A0516B953BF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DFB1F-0932-40E9-9FC8-4685FCBBE7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10952-97C1-450C-8404-BEE294189A77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5FB05-52CC-4A02-A181-5157D23A47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27DC5-EBBB-4732-8B2A-60BEF70459C9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F6CF5-24BC-4CD1-8A80-386CB6D2FE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26220-5127-4CAE-894A-720B47330FD3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6CB80-B3E8-45F9-8241-913BB41D16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AEDC5-7C04-4750-85C4-DE585CF2F301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8177A-534F-4E47-9536-CA6A7610BE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3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BD40B1-177C-4AE4-83C4-C0163600D023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3BEA64-BD09-492F-8F95-6EA01CA143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WM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gif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gif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Excel_Worksheet1.xlsx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gif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1073150" y="990600"/>
            <a:ext cx="8528050" cy="32004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Budget Transparency in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PEMPAL Countries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4191000"/>
            <a:ext cx="6934200" cy="7620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PEMPAL Budget Community of Practice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Budget Literacy and Transparency Working Group</a:t>
            </a: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Box 5"/>
          <p:cNvSpPr txBox="1">
            <a:spLocks noChangeArrowheads="1"/>
          </p:cNvSpPr>
          <p:nvPr/>
        </p:nvSpPr>
        <p:spPr bwMode="auto">
          <a:xfrm>
            <a:off x="2514600" y="5562600"/>
            <a:ext cx="4953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bs-Latn-BA" dirty="0" smtClean="0">
              <a:latin typeface="Calibri" pitchFamily="34" charset="0"/>
            </a:endParaRPr>
          </a:p>
          <a:p>
            <a:pPr algn="ctr"/>
            <a:r>
              <a:rPr lang="bs-Latn-BA" dirty="0" smtClean="0">
                <a:latin typeface="Calibri" pitchFamily="34" charset="0"/>
              </a:rPr>
              <a:t>Anna Belenchuk, MoF Russian Federation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29 June 2016</a:t>
            </a:r>
            <a:endParaRPr lang="en-US" dirty="0">
              <a:latin typeface="Calibri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703" y="4724403"/>
            <a:ext cx="1647367" cy="16980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762000"/>
            <a:ext cx="9677400" cy="6096000"/>
          </a:xfrm>
        </p:spPr>
        <p:txBody>
          <a:bodyPr rtlCol="0">
            <a:noAutofit/>
          </a:bodyPr>
          <a:lstStyle/>
          <a:p>
            <a:pPr lvl="1" algn="l">
              <a:spcBef>
                <a:spcPct val="0"/>
              </a:spcBef>
            </a:pPr>
            <a:r>
              <a:rPr lang="en-US" sz="2000" b="1" u="sng" dirty="0" smtClean="0">
                <a:solidFill>
                  <a:schemeClr val="tx1"/>
                </a:solidFill>
              </a:rPr>
              <a:t>PEMPAL scores between 2012 and 2015 (noting up to +/- 5 change is not seen by IBP as significant change in results):</a:t>
            </a:r>
          </a:p>
          <a:p>
            <a:pPr marL="742950" lvl="1" indent="-285750" algn="l">
              <a:spcBef>
                <a:spcPct val="0"/>
              </a:spcBef>
              <a:buFont typeface="Arial"/>
              <a:buChar char="•"/>
            </a:pPr>
            <a:endParaRPr lang="en-US" sz="2000" b="1" u="sng" dirty="0">
              <a:solidFill>
                <a:schemeClr val="tx1"/>
              </a:solidFill>
            </a:endParaRPr>
          </a:p>
          <a:p>
            <a:pPr marL="1200150" lvl="2" indent="-285750" algn="just">
              <a:spcBef>
                <a:spcPct val="0"/>
              </a:spcBef>
              <a:buFont typeface="Arial"/>
              <a:buChar char="•"/>
            </a:pPr>
            <a:r>
              <a:rPr lang="en-US" sz="2000" b="1" dirty="0" smtClean="0">
                <a:solidFill>
                  <a:schemeClr val="tx1"/>
                </a:solidFill>
              </a:rPr>
              <a:t>6 countries experienced decreased scores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  <a:r>
              <a:rPr lang="en-GB" sz="2000" dirty="0" smtClean="0">
                <a:solidFill>
                  <a:schemeClr val="tx1"/>
                </a:solidFill>
              </a:rPr>
              <a:t>Albania (-9), </a:t>
            </a:r>
            <a:r>
              <a:rPr lang="en-GB" sz="2000" dirty="0" err="1" smtClean="0">
                <a:solidFill>
                  <a:schemeClr val="tx1"/>
                </a:solidFill>
              </a:rPr>
              <a:t>BiH</a:t>
            </a:r>
            <a:r>
              <a:rPr lang="en-GB" sz="2000" dirty="0" smtClean="0">
                <a:solidFill>
                  <a:schemeClr val="tx1"/>
                </a:solidFill>
              </a:rPr>
              <a:t> (-7), Croatia (-8), </a:t>
            </a:r>
            <a:r>
              <a:rPr lang="en-GB" sz="2000" dirty="0">
                <a:solidFill>
                  <a:schemeClr val="tx1"/>
                </a:solidFill>
              </a:rPr>
              <a:t>Czech </a:t>
            </a:r>
            <a:r>
              <a:rPr lang="en-GB" sz="2000" dirty="0" smtClean="0">
                <a:solidFill>
                  <a:schemeClr val="tx1"/>
                </a:solidFill>
              </a:rPr>
              <a:t>Republic (-6), Turkey (-6), Ukraine (-8)</a:t>
            </a:r>
          </a:p>
          <a:p>
            <a:pPr marL="1200150" lvl="2" indent="-285750" algn="just">
              <a:spcBef>
                <a:spcPct val="0"/>
              </a:spcBef>
              <a:buFont typeface="Arial"/>
              <a:buChar char="•"/>
            </a:pPr>
            <a:endParaRPr lang="ru-RU" sz="1000" dirty="0">
              <a:solidFill>
                <a:schemeClr val="tx1"/>
              </a:solidFill>
            </a:endParaRPr>
          </a:p>
          <a:p>
            <a:pPr marL="1200150" lvl="2" indent="-285750" algn="just">
              <a:spcBef>
                <a:spcPct val="0"/>
              </a:spcBef>
              <a:buFont typeface="Arial"/>
              <a:buChar char="•"/>
            </a:pPr>
            <a:r>
              <a:rPr lang="en-GB" sz="2000" b="1" dirty="0" smtClean="0">
                <a:solidFill>
                  <a:schemeClr val="tx1"/>
                </a:solidFill>
              </a:rPr>
              <a:t>3 countries remained on same score</a:t>
            </a:r>
            <a:r>
              <a:rPr lang="en-GB" sz="2000" dirty="0" smtClean="0">
                <a:solidFill>
                  <a:schemeClr val="tx1"/>
                </a:solidFill>
              </a:rPr>
              <a:t>: Bulgaria, Macedonia, Russian Federation</a:t>
            </a:r>
          </a:p>
          <a:p>
            <a:pPr marL="1200150" lvl="2" indent="-285750" algn="just">
              <a:spcBef>
                <a:spcPct val="0"/>
              </a:spcBef>
              <a:buFont typeface="Arial"/>
              <a:buChar char="•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1200150" lvl="2" indent="-285750" algn="just">
              <a:spcBef>
                <a:spcPct val="0"/>
              </a:spcBef>
              <a:buFont typeface="Arial"/>
              <a:buChar char="•"/>
            </a:pPr>
            <a:r>
              <a:rPr lang="en-GB" sz="2000" b="1" dirty="0" smtClean="0">
                <a:solidFill>
                  <a:schemeClr val="tx1"/>
                </a:solidFill>
              </a:rPr>
              <a:t>7 countries improved their score</a:t>
            </a:r>
            <a:r>
              <a:rPr lang="en-GB" sz="2000" dirty="0" smtClean="0">
                <a:solidFill>
                  <a:schemeClr val="tx1"/>
                </a:solidFill>
              </a:rPr>
              <a:t>: Azerbaijan (+9), Georgia(+11), Kazakhstan (+3), Kyrgyz Republic (+34), Romania (+28), Serbia (+8), Tajikistan (+8). </a:t>
            </a:r>
          </a:p>
          <a:p>
            <a:pPr marL="1200150" lvl="2" indent="-285750" algn="just">
              <a:spcBef>
                <a:spcPct val="0"/>
              </a:spcBef>
              <a:buFont typeface="Arial"/>
              <a:buChar char="•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1200150" lvl="2" indent="-285750" algn="just">
              <a:spcBef>
                <a:spcPct val="0"/>
              </a:spcBef>
              <a:buFont typeface="Arial"/>
              <a:buChar char="•"/>
            </a:pPr>
            <a:r>
              <a:rPr lang="en-GB" sz="2000" b="1" dirty="0" smtClean="0">
                <a:solidFill>
                  <a:schemeClr val="tx1"/>
                </a:solidFill>
              </a:rPr>
              <a:t>1 new PEMPAL country joined survey</a:t>
            </a:r>
            <a:r>
              <a:rPr lang="en-GB" sz="2000" dirty="0" smtClean="0">
                <a:solidFill>
                  <a:schemeClr val="tx1"/>
                </a:solidFill>
              </a:rPr>
              <a:t>: Hungary (Internal Audit COP member)</a:t>
            </a:r>
          </a:p>
          <a:p>
            <a:pPr marL="1200150" lvl="2" indent="-285750" algn="just">
              <a:spcBef>
                <a:spcPct val="0"/>
              </a:spcBef>
              <a:buFont typeface="Arial"/>
              <a:buChar char="•"/>
            </a:pPr>
            <a:endParaRPr lang="en-GB" sz="1000" dirty="0">
              <a:solidFill>
                <a:schemeClr val="tx1"/>
              </a:solidFill>
            </a:endParaRPr>
          </a:p>
          <a:p>
            <a:pPr marL="1200150" lvl="2" indent="-285750" algn="just">
              <a:spcBef>
                <a:spcPct val="0"/>
              </a:spcBef>
              <a:buFont typeface="Arial"/>
              <a:buChar char="•"/>
            </a:pPr>
            <a:r>
              <a:rPr lang="en-GB" sz="2000" b="1" dirty="0" smtClean="0">
                <a:solidFill>
                  <a:schemeClr val="tx1"/>
                </a:solidFill>
              </a:rPr>
              <a:t>Most improved PEMPAL country is Kyrgyz Republic </a:t>
            </a:r>
            <a:r>
              <a:rPr lang="en-GB" sz="2000" dirty="0" smtClean="0">
                <a:solidFill>
                  <a:schemeClr val="tx1"/>
                </a:solidFill>
              </a:rPr>
              <a:t>who </a:t>
            </a:r>
            <a:r>
              <a:rPr lang="en-GB" sz="2000" dirty="0">
                <a:solidFill>
                  <a:schemeClr val="tx1"/>
                </a:solidFill>
              </a:rPr>
              <a:t>increased score from 20 in 2012 to 54 in 2015. </a:t>
            </a:r>
            <a:r>
              <a:rPr lang="en-GB" sz="2000" dirty="0" smtClean="0">
                <a:solidFill>
                  <a:schemeClr val="tx1"/>
                </a:solidFill>
              </a:rPr>
              <a:t>Romania </a:t>
            </a:r>
            <a:r>
              <a:rPr lang="en-GB" sz="2000" dirty="0">
                <a:solidFill>
                  <a:schemeClr val="tx1"/>
                </a:solidFill>
              </a:rPr>
              <a:t>also achieved significant progress rising form 47 to 75.  </a:t>
            </a:r>
            <a:endParaRPr lang="en-GB" sz="2000" dirty="0" smtClean="0">
              <a:solidFill>
                <a:schemeClr val="tx1"/>
              </a:solidFill>
            </a:endParaRPr>
          </a:p>
          <a:p>
            <a:pPr marL="1200150" lvl="2" indent="-285750" algn="just">
              <a:spcBef>
                <a:spcPct val="0"/>
              </a:spcBef>
              <a:buFont typeface="Arial"/>
              <a:buChar char="•"/>
            </a:pPr>
            <a:endParaRPr lang="en-GB" sz="2000" dirty="0">
              <a:solidFill>
                <a:schemeClr val="tx1"/>
              </a:solidFill>
            </a:endParaRPr>
          </a:p>
          <a:p>
            <a:pPr marL="1200150" lvl="2" indent="-285750" algn="just">
              <a:spcBef>
                <a:spcPct val="0"/>
              </a:spcBef>
              <a:buFont typeface="Arial"/>
              <a:buChar char="•"/>
            </a:pPr>
            <a:r>
              <a:rPr lang="en-US" sz="2000" b="1" dirty="0" smtClean="0">
                <a:solidFill>
                  <a:schemeClr val="tx1"/>
                </a:solidFill>
              </a:rPr>
              <a:t>For relatively new assessment of </a:t>
            </a:r>
            <a:r>
              <a:rPr lang="en-US" sz="2000" b="1" u="sng" dirty="0" smtClean="0">
                <a:solidFill>
                  <a:schemeClr val="tx1"/>
                </a:solidFill>
              </a:rPr>
              <a:t>public participation</a:t>
            </a:r>
            <a:r>
              <a:rPr lang="en-US" sz="2000" b="1" dirty="0" smtClean="0">
                <a:solidFill>
                  <a:schemeClr val="tx1"/>
                </a:solidFill>
              </a:rPr>
              <a:t>, PEMPAL </a:t>
            </a:r>
            <a:r>
              <a:rPr lang="en-US" sz="2000" b="1" dirty="0">
                <a:solidFill>
                  <a:schemeClr val="tx1"/>
                </a:solidFill>
              </a:rPr>
              <a:t>average score was higher at 29/100 (compared to international average 25/100) </a:t>
            </a:r>
            <a:r>
              <a:rPr lang="en-US" sz="2000" dirty="0">
                <a:solidFill>
                  <a:schemeClr val="tx1"/>
                </a:solidFill>
              </a:rPr>
              <a:t>but indicating lots of opportunity for reform.  </a:t>
            </a:r>
            <a:r>
              <a:rPr lang="en-US" sz="2000" b="1" dirty="0">
                <a:solidFill>
                  <a:schemeClr val="tx1"/>
                </a:solidFill>
              </a:rPr>
              <a:t>Kyrgyz Republic highest score among PEMPAL countries at 52/100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pPr marL="1200150" lvl="2" indent="-285750" algn="just">
              <a:spcBef>
                <a:spcPct val="0"/>
              </a:spcBef>
              <a:buFont typeface="Arial"/>
              <a:buChar char="•"/>
            </a:pPr>
            <a:endParaRPr lang="en-GB" sz="2000" dirty="0">
              <a:solidFill>
                <a:schemeClr val="tx1"/>
              </a:solidFill>
            </a:endParaRPr>
          </a:p>
          <a:p>
            <a:pPr marL="1200150" lvl="2" indent="-28575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lvl="1" algn="just" fontAlgn="auto">
              <a:spcAft>
                <a:spcPts val="0"/>
              </a:spcAft>
              <a:defRPr/>
            </a:pPr>
            <a:endParaRPr lang="bs-Latn-BA" sz="18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bs-Latn-BA" sz="2800" dirty="0" smtClean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990600" y="0"/>
            <a:ext cx="8534400" cy="876300"/>
          </a:xfrm>
        </p:spPr>
        <p:txBody>
          <a:bodyPr/>
          <a:lstStyle/>
          <a:p>
            <a:r>
              <a:rPr lang="en-US" sz="3600" dirty="0" smtClean="0">
                <a:solidFill>
                  <a:srgbClr val="002060"/>
                </a:solidFill>
              </a:rPr>
              <a:t>Open Budget Index Results: What Changed?</a:t>
            </a:r>
          </a:p>
        </p:txBody>
      </p:sp>
    </p:spTree>
    <p:extLst>
      <p:ext uri="{BB962C8B-B14F-4D97-AF65-F5344CB8AC3E}">
        <p14:creationId xmlns:p14="http://schemas.microsoft.com/office/powerpoint/2010/main" val="225083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28600"/>
            <a:ext cx="8826500" cy="6629400"/>
          </a:xfrm>
        </p:spPr>
        <p:txBody>
          <a:bodyPr rtlCol="0">
            <a:noAutofit/>
          </a:bodyPr>
          <a:lstStyle/>
          <a:p>
            <a:pPr lvl="0"/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PEMPAL Progress</a:t>
            </a:r>
            <a:endParaRPr lang="en-US" sz="2000" b="1" dirty="0" smtClean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marL="285750" lvl="0" indent="-285750" algn="just">
              <a:buFont typeface="Arial"/>
              <a:buChar char="•"/>
            </a:pPr>
            <a:endParaRPr lang="en-US" sz="800" dirty="0" smtClean="0">
              <a:solidFill>
                <a:schemeClr val="tx1"/>
              </a:solidFill>
            </a:endParaRPr>
          </a:p>
          <a:p>
            <a:pPr lvl="0" algn="just"/>
            <a:r>
              <a:rPr lang="en-US" sz="1800" b="1" dirty="0" smtClean="0">
                <a:solidFill>
                  <a:schemeClr val="tx1"/>
                </a:solidFill>
              </a:rPr>
              <a:t>Since 2014 Working Group on Budget Literacy and Transparency:</a:t>
            </a:r>
          </a:p>
          <a:p>
            <a:pPr lvl="0" algn="just"/>
            <a:endParaRPr lang="en-US" sz="1800" dirty="0" smtClean="0">
              <a:solidFill>
                <a:schemeClr val="tx1"/>
              </a:solidFill>
            </a:endParaRPr>
          </a:p>
          <a:p>
            <a:pPr marL="742950" lvl="1" indent="-285750" algn="just">
              <a:buFont typeface="Arial"/>
              <a:buChar char="•"/>
            </a:pPr>
            <a:r>
              <a:rPr lang="en-US" sz="1800" b="1" dirty="0">
                <a:solidFill>
                  <a:schemeClr val="tx1"/>
                </a:solidFill>
              </a:rPr>
              <a:t>C</a:t>
            </a:r>
            <a:r>
              <a:rPr lang="en-US" sz="1800" b="1" dirty="0" smtClean="0">
                <a:solidFill>
                  <a:schemeClr val="tx1"/>
                </a:solidFill>
              </a:rPr>
              <a:t>onducted a study visit to Croatia </a:t>
            </a:r>
            <a:r>
              <a:rPr lang="en-US" sz="1800" dirty="0" smtClean="0">
                <a:solidFill>
                  <a:schemeClr val="tx1"/>
                </a:solidFill>
              </a:rPr>
              <a:t>in 2015 to examine </a:t>
            </a:r>
            <a:r>
              <a:rPr lang="en-US" sz="1800" dirty="0">
                <a:solidFill>
                  <a:schemeClr val="tx1"/>
                </a:solidFill>
              </a:rPr>
              <a:t>C</a:t>
            </a:r>
            <a:r>
              <a:rPr lang="en-US" sz="1800" dirty="0" smtClean="0">
                <a:solidFill>
                  <a:schemeClr val="tx1"/>
                </a:solidFill>
              </a:rPr>
              <a:t>itizens </a:t>
            </a:r>
            <a:r>
              <a:rPr lang="en-US" sz="1800" dirty="0">
                <a:solidFill>
                  <a:schemeClr val="tx1"/>
                </a:solidFill>
              </a:rPr>
              <a:t>B</a:t>
            </a:r>
            <a:r>
              <a:rPr lang="en-US" sz="1800" dirty="0" smtClean="0">
                <a:solidFill>
                  <a:schemeClr val="tx1"/>
                </a:solidFill>
              </a:rPr>
              <a:t>udgets at state and local levels. </a:t>
            </a:r>
          </a:p>
          <a:p>
            <a:pPr marL="742950" lvl="1" indent="-285750" algn="just">
              <a:buFont typeface="Arial"/>
              <a:buChar char="•"/>
            </a:pPr>
            <a:r>
              <a:rPr lang="en-US" sz="1800" b="1" dirty="0" smtClean="0">
                <a:solidFill>
                  <a:schemeClr val="tx1"/>
                </a:solidFill>
              </a:rPr>
              <a:t>Held a workshop in early 2016 in Belarus with World Bank and IBP </a:t>
            </a:r>
            <a:r>
              <a:rPr lang="en-US" sz="1800" dirty="0" smtClean="0">
                <a:solidFill>
                  <a:schemeClr val="tx1"/>
                </a:solidFill>
              </a:rPr>
              <a:t>to identify good practices in budget transparency from 2015 IBP survey from region.  </a:t>
            </a:r>
            <a:endParaRPr lang="en-US" sz="1800" b="1" dirty="0" smtClean="0">
              <a:solidFill>
                <a:schemeClr val="tx1"/>
              </a:solidFill>
            </a:endParaRPr>
          </a:p>
          <a:p>
            <a:pPr marL="742950" lvl="1" indent="-285750" algn="just">
              <a:buFont typeface="Arial"/>
              <a:buChar char="•"/>
            </a:pPr>
            <a:r>
              <a:rPr lang="en-US" sz="1800" b="1" dirty="0" smtClean="0">
                <a:solidFill>
                  <a:schemeClr val="tx1"/>
                </a:solidFill>
              </a:rPr>
              <a:t>Shared practices from Russian Federation and Romania </a:t>
            </a:r>
            <a:r>
              <a:rPr lang="en-US" sz="1800" dirty="0" smtClean="0">
                <a:solidFill>
                  <a:schemeClr val="tx1"/>
                </a:solidFill>
              </a:rPr>
              <a:t>(leaders in region in Open Budget Index), and Kyrgyz Republic as most improved.</a:t>
            </a:r>
          </a:p>
          <a:p>
            <a:pPr marL="742950" lvl="1" indent="-285750" algn="just">
              <a:buFont typeface="Arial"/>
              <a:buChar char="•"/>
            </a:pPr>
            <a:r>
              <a:rPr lang="en-US" sz="1800" b="1" dirty="0" smtClean="0">
                <a:solidFill>
                  <a:schemeClr val="tx1"/>
                </a:solidFill>
              </a:rPr>
              <a:t>Translated and shared guidelines on how to develop Citizens </a:t>
            </a:r>
            <a:r>
              <a:rPr lang="en-US" sz="1800" b="1" dirty="0">
                <a:solidFill>
                  <a:schemeClr val="tx1"/>
                </a:solidFill>
              </a:rPr>
              <a:t>B</a:t>
            </a:r>
            <a:r>
              <a:rPr lang="en-US" sz="1800" b="1" dirty="0" smtClean="0">
                <a:solidFill>
                  <a:schemeClr val="tx1"/>
                </a:solidFill>
              </a:rPr>
              <a:t>udgets </a:t>
            </a:r>
            <a:r>
              <a:rPr lang="en-US" sz="1800" dirty="0" smtClean="0">
                <a:solidFill>
                  <a:schemeClr val="tx1"/>
                </a:solidFill>
              </a:rPr>
              <a:t>from IBP, Russian Federation, Kyrgyz Republic and Moldova. International examples of </a:t>
            </a:r>
            <a:r>
              <a:rPr lang="en-US" sz="1800" dirty="0">
                <a:solidFill>
                  <a:schemeClr val="tx1"/>
                </a:solidFill>
              </a:rPr>
              <a:t>C</a:t>
            </a:r>
            <a:r>
              <a:rPr lang="en-US" sz="1800" dirty="0" smtClean="0">
                <a:solidFill>
                  <a:schemeClr val="tx1"/>
                </a:solidFill>
              </a:rPr>
              <a:t>itizens </a:t>
            </a:r>
            <a:r>
              <a:rPr lang="en-US" sz="1800" dirty="0">
                <a:solidFill>
                  <a:schemeClr val="tx1"/>
                </a:solidFill>
              </a:rPr>
              <a:t>B</a:t>
            </a:r>
            <a:r>
              <a:rPr lang="en-US" sz="1800" dirty="0" smtClean="0">
                <a:solidFill>
                  <a:schemeClr val="tx1"/>
                </a:solidFill>
              </a:rPr>
              <a:t>udgets also identified and shared.</a:t>
            </a:r>
            <a:endParaRPr lang="en-US" sz="1800" dirty="0">
              <a:solidFill>
                <a:schemeClr val="tx1"/>
              </a:solidFill>
            </a:endParaRPr>
          </a:p>
          <a:p>
            <a:pPr marL="742950" lvl="1" indent="-285750" algn="just">
              <a:buFont typeface="Arial"/>
              <a:buChar char="•"/>
            </a:pPr>
            <a:r>
              <a:rPr lang="en-US" sz="1800" b="1" dirty="0" smtClean="0">
                <a:solidFill>
                  <a:schemeClr val="tx1"/>
                </a:solidFill>
              </a:rPr>
              <a:t>Identified ten challenges to developing Citizens Budgets</a:t>
            </a:r>
            <a:r>
              <a:rPr lang="en-US" sz="1800" dirty="0" smtClean="0">
                <a:solidFill>
                  <a:schemeClr val="tx1"/>
                </a:solidFill>
              </a:rPr>
              <a:t> being experienced by member countries, and collated international and peer advice into a ‘knowledge product’ to provide options to address them. Currently under consultation and will be finalized September.</a:t>
            </a: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9520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28600"/>
            <a:ext cx="8826500" cy="6629400"/>
          </a:xfrm>
        </p:spPr>
        <p:txBody>
          <a:bodyPr rtlCol="0">
            <a:noAutofit/>
          </a:bodyPr>
          <a:lstStyle/>
          <a:p>
            <a:pPr lvl="0"/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PEMPAL Future Plans</a:t>
            </a:r>
            <a:endParaRPr lang="en-US" sz="2000" b="1" dirty="0" smtClean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marL="285750" lvl="0" indent="-285750" algn="just">
              <a:buFont typeface="Arial"/>
              <a:buChar char="•"/>
            </a:pPr>
            <a:endParaRPr lang="en-US" sz="800" dirty="0" smtClean="0">
              <a:solidFill>
                <a:schemeClr val="tx1"/>
              </a:solidFill>
            </a:endParaRPr>
          </a:p>
          <a:p>
            <a:pPr lvl="0" algn="just"/>
            <a:r>
              <a:rPr lang="en-US" sz="1800" b="1" dirty="0" smtClean="0">
                <a:solidFill>
                  <a:schemeClr val="tx1"/>
                </a:solidFill>
              </a:rPr>
              <a:t>What can we do to make progress </a:t>
            </a:r>
            <a:r>
              <a:rPr lang="en-US" sz="1800" b="1" dirty="0">
                <a:solidFill>
                  <a:schemeClr val="tx1"/>
                </a:solidFill>
              </a:rPr>
              <a:t>along the budget transparency </a:t>
            </a:r>
            <a:r>
              <a:rPr lang="en-US" sz="1800" b="1" dirty="0" smtClean="0">
                <a:solidFill>
                  <a:schemeClr val="tx1"/>
                </a:solidFill>
              </a:rPr>
              <a:t>spectrum?</a:t>
            </a:r>
          </a:p>
          <a:p>
            <a:pPr lvl="0" algn="just"/>
            <a:endParaRPr lang="en-US" sz="1800" dirty="0" smtClean="0">
              <a:solidFill>
                <a:schemeClr val="tx1"/>
              </a:solidFill>
            </a:endParaRPr>
          </a:p>
          <a:p>
            <a:pPr marL="800100" lvl="1" indent="-342900" algn="just">
              <a:buFont typeface="+mj-lt"/>
              <a:buAutoNum type="arabicPeriod"/>
            </a:pPr>
            <a:r>
              <a:rPr lang="en-US" sz="1800" dirty="0" smtClean="0">
                <a:solidFill>
                  <a:schemeClr val="tx1"/>
                </a:solidFill>
              </a:rPr>
              <a:t>Engage</a:t>
            </a:r>
            <a:r>
              <a:rPr lang="en-US" sz="1800" b="1" dirty="0" smtClean="0">
                <a:solidFill>
                  <a:schemeClr val="tx1"/>
                </a:solidFill>
              </a:rPr>
              <a:t> more PEMPAL countries  </a:t>
            </a:r>
            <a:r>
              <a:rPr lang="en-US" sz="1800" b="1" dirty="0">
                <a:solidFill>
                  <a:schemeClr val="tx1"/>
                </a:solidFill>
              </a:rPr>
              <a:t>in </a:t>
            </a:r>
            <a:r>
              <a:rPr lang="en-US" sz="1800" b="1" dirty="0" smtClean="0">
                <a:solidFill>
                  <a:schemeClr val="tx1"/>
                </a:solidFill>
              </a:rPr>
              <a:t>OBI </a:t>
            </a:r>
            <a:r>
              <a:rPr lang="en-US" sz="1800" b="1" dirty="0">
                <a:solidFill>
                  <a:schemeClr val="tx1"/>
                </a:solidFill>
              </a:rPr>
              <a:t>survey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sz="1800" dirty="0" smtClean="0">
                <a:solidFill>
                  <a:schemeClr val="tx1"/>
                </a:solidFill>
              </a:rPr>
              <a:t>Help PEMPAL countries </a:t>
            </a:r>
            <a:r>
              <a:rPr lang="en-US" sz="1800" dirty="0">
                <a:solidFill>
                  <a:schemeClr val="tx1"/>
                </a:solidFill>
              </a:rPr>
              <a:t>to</a:t>
            </a:r>
            <a:r>
              <a:rPr lang="en-US" sz="1800" b="1" dirty="0">
                <a:solidFill>
                  <a:schemeClr val="tx1"/>
                </a:solidFill>
              </a:rPr>
              <a:t> identify and break challenges </a:t>
            </a:r>
            <a:r>
              <a:rPr lang="en-US" sz="1800" b="1" dirty="0" smtClean="0">
                <a:solidFill>
                  <a:schemeClr val="tx1"/>
                </a:solidFill>
              </a:rPr>
              <a:t>in making Budget documents open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sz="1800" dirty="0">
                <a:solidFill>
                  <a:schemeClr val="tx1"/>
                </a:solidFill>
              </a:rPr>
              <a:t>Continue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to</a:t>
            </a:r>
            <a:r>
              <a:rPr lang="en-US" sz="1800" b="1" dirty="0">
                <a:solidFill>
                  <a:schemeClr val="tx1"/>
                </a:solidFill>
              </a:rPr>
              <a:t> use the PEMPAL facilities </a:t>
            </a:r>
            <a:r>
              <a:rPr lang="en-US" sz="1800" dirty="0">
                <a:solidFill>
                  <a:schemeClr val="tx1"/>
                </a:solidFill>
              </a:rPr>
              <a:t>(translation in three languages, face-to-face meetings) to share new guidelines and instruments in budget </a:t>
            </a:r>
            <a:r>
              <a:rPr lang="en-US" sz="1800" dirty="0" smtClean="0">
                <a:solidFill>
                  <a:schemeClr val="tx1"/>
                </a:solidFill>
              </a:rPr>
              <a:t>transparency between member countries</a:t>
            </a:r>
            <a:endParaRPr lang="en-US" sz="1800" dirty="0">
              <a:solidFill>
                <a:schemeClr val="tx1"/>
              </a:solidFill>
            </a:endParaRPr>
          </a:p>
          <a:p>
            <a:pPr marL="800100" lvl="1" indent="-342900" algn="just">
              <a:buFont typeface="+mj-lt"/>
              <a:buAutoNum type="arabicPeriod"/>
            </a:pPr>
            <a:r>
              <a:rPr lang="en-US" sz="1800" dirty="0">
                <a:solidFill>
                  <a:schemeClr val="tx1"/>
                </a:solidFill>
              </a:rPr>
              <a:t>T</a:t>
            </a:r>
            <a:r>
              <a:rPr lang="en-US" sz="1800" dirty="0" smtClean="0">
                <a:solidFill>
                  <a:schemeClr val="tx1"/>
                </a:solidFill>
              </a:rPr>
              <a:t>o </a:t>
            </a:r>
            <a:r>
              <a:rPr lang="en-US" sz="1800" dirty="0">
                <a:solidFill>
                  <a:schemeClr val="tx1"/>
                </a:solidFill>
              </a:rPr>
              <a:t>deepen the study of the issues of budget transparency </a:t>
            </a:r>
            <a:r>
              <a:rPr lang="en-US" sz="1800" b="1" dirty="0">
                <a:solidFill>
                  <a:schemeClr val="tx1"/>
                </a:solidFill>
              </a:rPr>
              <a:t>at regional and municipal level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sz="1800" dirty="0" smtClean="0">
                <a:solidFill>
                  <a:schemeClr val="tx1"/>
                </a:solidFill>
              </a:rPr>
              <a:t>Continue </a:t>
            </a:r>
            <a:r>
              <a:rPr lang="en-US" sz="1800" b="1" dirty="0" smtClean="0">
                <a:solidFill>
                  <a:schemeClr val="tx1"/>
                </a:solidFill>
              </a:rPr>
              <a:t>to promote modern instruments of budget transparency </a:t>
            </a:r>
            <a:r>
              <a:rPr lang="en-US" sz="1800" dirty="0" smtClean="0">
                <a:solidFill>
                  <a:schemeClr val="tx1"/>
                </a:solidFill>
              </a:rPr>
              <a:t>(citizen’s engagement, budget literacy) among PEMPAL countries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sz="1800" dirty="0" smtClean="0">
                <a:solidFill>
                  <a:schemeClr val="tx1"/>
                </a:solidFill>
              </a:rPr>
              <a:t>Create and </a:t>
            </a:r>
            <a:r>
              <a:rPr lang="en-US" sz="1800" dirty="0">
                <a:solidFill>
                  <a:schemeClr val="tx1"/>
                </a:solidFill>
              </a:rPr>
              <a:t>distribute among the governments and the </a:t>
            </a:r>
            <a:r>
              <a:rPr lang="en-US" sz="1800" dirty="0" err="1" smtClean="0">
                <a:solidFill>
                  <a:schemeClr val="tx1"/>
                </a:solidFill>
              </a:rPr>
              <a:t>MoF</a:t>
            </a:r>
            <a:r>
              <a:rPr lang="en-US" sz="1800" dirty="0" smtClean="0">
                <a:solidFill>
                  <a:schemeClr val="tx1"/>
                </a:solidFill>
              </a:rPr>
              <a:t> of </a:t>
            </a:r>
            <a:r>
              <a:rPr lang="en-US" sz="1800" dirty="0">
                <a:solidFill>
                  <a:schemeClr val="tx1"/>
                </a:solidFill>
              </a:rPr>
              <a:t>PEMPAL </a:t>
            </a:r>
            <a:r>
              <a:rPr lang="en-US" sz="1800" dirty="0" smtClean="0">
                <a:solidFill>
                  <a:schemeClr val="tx1"/>
                </a:solidFill>
              </a:rPr>
              <a:t>countries our ‘</a:t>
            </a:r>
            <a:r>
              <a:rPr lang="en-US" sz="1800" dirty="0">
                <a:solidFill>
                  <a:schemeClr val="tx1"/>
                </a:solidFill>
              </a:rPr>
              <a:t>knowledge </a:t>
            </a:r>
            <a:r>
              <a:rPr lang="en-US" sz="1800" dirty="0" smtClean="0">
                <a:solidFill>
                  <a:schemeClr val="tx1"/>
                </a:solidFill>
              </a:rPr>
              <a:t>products’</a:t>
            </a:r>
          </a:p>
          <a:p>
            <a:pPr marL="1200150" lvl="2" indent="-285750" algn="just">
              <a:buFont typeface="Arial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“Breaking challenges in constructing Citizen’s budgets for PEMPAL countries”</a:t>
            </a:r>
          </a:p>
          <a:p>
            <a:pPr marL="1200150" lvl="2" indent="-285750" algn="just">
              <a:buFont typeface="Arial"/>
              <a:buChar char="•"/>
            </a:pPr>
            <a:r>
              <a:rPr lang="en-US" sz="1600" i="1" dirty="0" smtClean="0">
                <a:solidFill>
                  <a:schemeClr val="tx1"/>
                </a:solidFill>
              </a:rPr>
              <a:t>“Ten steps to inclusive budget process in PEMPAL countries”</a:t>
            </a:r>
          </a:p>
          <a:p>
            <a:pPr marL="1200150" lvl="2" indent="-285750" algn="just">
              <a:buFont typeface="Arial"/>
              <a:buChar char="•"/>
            </a:pPr>
            <a:r>
              <a:rPr lang="en-US" sz="1600" i="1" dirty="0" smtClean="0">
                <a:solidFill>
                  <a:schemeClr val="tx1"/>
                </a:solidFill>
              </a:rPr>
              <a:t>“Budget literacy practices in PEMPAL countries”</a:t>
            </a: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173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76200"/>
            <a:ext cx="9144000" cy="6705600"/>
          </a:xfrm>
        </p:spPr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Conclusions</a:t>
            </a:r>
          </a:p>
          <a:p>
            <a:pPr algn="l" fontAlgn="auto">
              <a:spcAft>
                <a:spcPts val="0"/>
              </a:spcAft>
              <a:defRPr/>
            </a:pPr>
            <a:endParaRPr lang="en-US" sz="1000" b="1" dirty="0" smtClean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2400" b="1" dirty="0" smtClean="0">
                <a:solidFill>
                  <a:srgbClr val="000000"/>
                </a:solidFill>
              </a:rPr>
              <a:t>Maintaining good performance in budget transparency requires ongoing focus and attention.</a:t>
            </a: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800" dirty="0" smtClean="0">
              <a:solidFill>
                <a:srgbClr val="000000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2400" b="1" dirty="0" smtClean="0">
                <a:solidFill>
                  <a:srgbClr val="000000"/>
                </a:solidFill>
              </a:rPr>
              <a:t>Good practice is still evolving in some areas </a:t>
            </a:r>
            <a:r>
              <a:rPr lang="en-US" sz="2400" dirty="0" err="1" smtClean="0">
                <a:solidFill>
                  <a:srgbClr val="000000"/>
                </a:solidFill>
              </a:rPr>
              <a:t>ie</a:t>
            </a:r>
            <a:r>
              <a:rPr lang="en-US" sz="2400" dirty="0" smtClean="0">
                <a:solidFill>
                  <a:srgbClr val="000000"/>
                </a:solidFill>
              </a:rPr>
              <a:t> public consultation and participation in the budget process.</a:t>
            </a:r>
          </a:p>
          <a:p>
            <a:pPr marL="914400" lvl="1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The ongoing work of IBP and GIFT is important here</a:t>
            </a:r>
            <a:r>
              <a:rPr lang="en-US" sz="2400" b="1" dirty="0" smtClean="0">
                <a:solidFill>
                  <a:srgbClr val="000000"/>
                </a:solidFill>
              </a:rPr>
              <a:t>.</a:t>
            </a:r>
          </a:p>
          <a:p>
            <a:pPr marL="914400" lvl="1" indent="-4572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1000" b="1" dirty="0" smtClean="0">
              <a:solidFill>
                <a:srgbClr val="000000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2400" b="1" dirty="0" smtClean="0">
                <a:solidFill>
                  <a:srgbClr val="000000"/>
                </a:solidFill>
              </a:rPr>
              <a:t>Survey instruments such as OBI has provided incentives </a:t>
            </a:r>
            <a:r>
              <a:rPr lang="en-US" sz="2400" dirty="0" smtClean="0">
                <a:solidFill>
                  <a:srgbClr val="000000"/>
                </a:solidFill>
              </a:rPr>
              <a:t>and motivated many countries to improve performance.</a:t>
            </a: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800" dirty="0" smtClean="0">
              <a:solidFill>
                <a:srgbClr val="000000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</a:rPr>
              <a:t>S</a:t>
            </a:r>
            <a:r>
              <a:rPr lang="en-US" sz="2400" b="1" dirty="0" smtClean="0">
                <a:solidFill>
                  <a:srgbClr val="000000"/>
                </a:solidFill>
              </a:rPr>
              <a:t>haring of information in networks </a:t>
            </a:r>
            <a:r>
              <a:rPr lang="en-US" sz="2400" dirty="0" smtClean="0">
                <a:solidFill>
                  <a:srgbClr val="000000"/>
                </a:solidFill>
              </a:rPr>
              <a:t>such as PEMPAL and OECD SBO also very valuable. Power of peer-to-peer benchmarking, sharing and solving common problems.</a:t>
            </a: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800" dirty="0" smtClean="0">
              <a:solidFill>
                <a:srgbClr val="000000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2400" b="1" dirty="0" smtClean="0">
                <a:solidFill>
                  <a:srgbClr val="000000"/>
                </a:solidFill>
              </a:rPr>
              <a:t>The new OECD toolkit will be a very useful tool </a:t>
            </a:r>
            <a:r>
              <a:rPr lang="en-US" sz="2400" dirty="0" smtClean="0">
                <a:solidFill>
                  <a:srgbClr val="000000"/>
                </a:solidFill>
              </a:rPr>
              <a:t>as it allows self-assessment and it collates available advice and good practice.</a:t>
            </a:r>
            <a:endParaRPr lang="bs-Latn-BA" sz="2400" dirty="0">
              <a:solidFill>
                <a:srgbClr val="000000"/>
              </a:solidFill>
            </a:endParaRPr>
          </a:p>
        </p:txBody>
      </p:sp>
      <p:pic>
        <p:nvPicPr>
          <p:cNvPr id="74755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221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5150" y="4267200"/>
            <a:ext cx="2113280" cy="19812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3150" y="1295400"/>
            <a:ext cx="8337550" cy="5410200"/>
          </a:xfrm>
        </p:spPr>
        <p:txBody>
          <a:bodyPr rtlCol="0">
            <a:noAutofit/>
          </a:bodyPr>
          <a:lstStyle/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solidFill>
                  <a:srgbClr val="000000"/>
                </a:solidFill>
              </a:rPr>
              <a:t>Thank you for your attention!</a:t>
            </a:r>
            <a:endParaRPr lang="bs-Latn-BA" sz="3600" dirty="0">
              <a:solidFill>
                <a:srgbClr val="000000"/>
              </a:solidFill>
            </a:endParaRPr>
          </a:p>
        </p:txBody>
      </p:sp>
      <p:pic>
        <p:nvPicPr>
          <p:cNvPr id="74755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756" name="Рисунок 15" descr="pempal-logo-top.gi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0"/>
            <a:ext cx="2098138" cy="1905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3588" y="2064098"/>
            <a:ext cx="8763000" cy="4191000"/>
          </a:xfrm>
        </p:spPr>
        <p:txBody>
          <a:bodyPr rtlCol="0">
            <a:normAutofit fontScale="85000" lnSpcReduction="10000"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10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chemeClr val="tx1"/>
                </a:solidFill>
              </a:rPr>
              <a:t>PEMPAL met in 2014 to discuss fiscal transparency and accountability </a:t>
            </a:r>
            <a:r>
              <a:rPr lang="en-US" sz="2000" dirty="0">
                <a:solidFill>
                  <a:schemeClr val="tx1"/>
                </a:solidFill>
              </a:rPr>
              <a:t>– 200 participants from 18 member countries met from the three Communities of Practice (Budget, Treasury and Internal Audit) with experts from World Bank, IMF, OECD, IBP and GIFT. </a:t>
            </a: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s-Latn-BA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17 </a:t>
            </a:r>
            <a:r>
              <a:rPr lang="bs-Latn-BA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of the 23 PEMPAL members participated in </a:t>
            </a:r>
            <a:r>
              <a:rPr lang="bs-Latn-BA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2015 Open Budget Index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but </a:t>
            </a:r>
            <a:r>
              <a:rPr lang="bs-Latn-BA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information on budget documentation accessibility for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several countries, not covered by OBI, </a:t>
            </a:r>
            <a:r>
              <a:rPr lang="bs-Latn-BA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is available from PEMPAL surveys.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 algn="just" fontAlgn="auto">
              <a:spcAft>
                <a:spcPts val="0"/>
              </a:spcAft>
              <a:defRPr/>
            </a:pP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 special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Working Group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on Budget Transparency and Literacy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has been functioning under Budget COP since May 2014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with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15 PEMPAL member countries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participating.</a:t>
            </a:r>
            <a:endParaRPr lang="bs-Latn-BA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 algn="just" fontAlgn="auto">
              <a:spcAft>
                <a:spcPts val="0"/>
              </a:spcAft>
              <a:defRPr/>
            </a:pPr>
            <a:r>
              <a:rPr lang="bs-Latn-BA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s-Latn-BA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Focus of PEMPAL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Working Group </a:t>
            </a:r>
            <a:r>
              <a:rPr lang="bs-Latn-BA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work has been on improving budget literacy and citizens budgets </a:t>
            </a:r>
            <a:r>
              <a:rPr lang="bs-Latn-BA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 light of OBI and PEMPAL survey results and feedback from member countries. </a:t>
            </a: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1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1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 algn="just" fontAlgn="auto">
              <a:spcAft>
                <a:spcPts val="0"/>
              </a:spcAft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90600" y="142351"/>
            <a:ext cx="7086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        Enhancing Fiscal Transparency is on the Top of PEMPAL Budget COP Agenda</a:t>
            </a:r>
            <a:endParaRPr lang="en-US" sz="36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3150" y="1584363"/>
            <a:ext cx="8502650" cy="5197439"/>
          </a:xfrm>
        </p:spPr>
        <p:txBody>
          <a:bodyPr rtlCol="0">
            <a:noAutofit/>
          </a:bodyPr>
          <a:lstStyle/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0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bs-Latn-BA" sz="2000" dirty="0" smtClean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60401" y="304800"/>
            <a:ext cx="9163050" cy="1279561"/>
          </a:xfrm>
        </p:spPr>
        <p:txBody>
          <a:bodyPr/>
          <a:lstStyle/>
          <a:p>
            <a:r>
              <a:rPr lang="en-US" sz="3600" dirty="0" smtClean="0">
                <a:solidFill>
                  <a:srgbClr val="002060"/>
                </a:solidFill>
              </a:rPr>
              <a:t>What are the Key Challenges for PEMPAL countries?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0773739"/>
              </p:ext>
            </p:extLst>
          </p:nvPr>
        </p:nvGraphicFramePr>
        <p:xfrm>
          <a:off x="939005" y="1752600"/>
          <a:ext cx="8636796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9670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152" y="3810000"/>
            <a:ext cx="3023394" cy="2857500"/>
          </a:xfrm>
          <a:prstGeom prst="rect">
            <a:avLst/>
          </a:prstGeom>
        </p:spPr>
      </p:pic>
      <p:sp>
        <p:nvSpPr>
          <p:cNvPr id="19457" name="Subtitle 2"/>
          <p:cNvSpPr>
            <a:spLocks noGrp="1"/>
          </p:cNvSpPr>
          <p:nvPr>
            <p:ph type="subTitle" idx="1"/>
          </p:nvPr>
        </p:nvSpPr>
        <p:spPr>
          <a:xfrm>
            <a:off x="1320800" y="1219200"/>
            <a:ext cx="8255000" cy="4953000"/>
          </a:xfrm>
        </p:spPr>
        <p:txBody>
          <a:bodyPr/>
          <a:lstStyle/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4800" dirty="0" smtClean="0">
                <a:solidFill>
                  <a:schemeClr val="tx1"/>
                </a:solidFill>
              </a:rPr>
              <a:t>ACCESSIBILITY OF KEY BUDGET DOCUMENTATION TO CITIZENS </a:t>
            </a:r>
          </a:p>
        </p:txBody>
      </p:sp>
      <p:pic>
        <p:nvPicPr>
          <p:cNvPr id="19458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Рисунок 15" descr="pempal-logo-top.gi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89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-10002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9448800" cy="838200"/>
          </a:xfrm>
        </p:spPr>
        <p:txBody>
          <a:bodyPr/>
          <a:lstStyle/>
          <a:p>
            <a:r>
              <a:rPr lang="en-US" sz="3600" dirty="0" smtClean="0">
                <a:solidFill>
                  <a:srgbClr val="000000"/>
                </a:solidFill>
              </a:rPr>
              <a:t>Public Availability of Budget Documents (1)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2387431"/>
              </p:ext>
            </p:extLst>
          </p:nvPr>
        </p:nvGraphicFramePr>
        <p:xfrm>
          <a:off x="1231900" y="762000"/>
          <a:ext cx="8140700" cy="594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Worksheet" r:id="rId6" imgW="7442200" imgH="5346700" progId="Excel.Sheet.12">
                  <p:embed/>
                </p:oleObj>
              </mc:Choice>
              <mc:Fallback>
                <p:oleObj name="Worksheet" r:id="rId6" imgW="7442200" imgH="53467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31900" y="762000"/>
                        <a:ext cx="8140700" cy="594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699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1876" y="1219200"/>
            <a:ext cx="8378825" cy="5638800"/>
          </a:xfrm>
        </p:spPr>
        <p:txBody>
          <a:bodyPr rtlCol="0">
            <a:noAutofit/>
          </a:bodyPr>
          <a:lstStyle/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Of the </a:t>
            </a:r>
            <a:r>
              <a:rPr lang="en-US" sz="2000" dirty="0">
                <a:solidFill>
                  <a:schemeClr val="tx1"/>
                </a:solidFill>
              </a:rPr>
              <a:t>PEMPAL member countries who participated in either the </a:t>
            </a:r>
            <a:r>
              <a:rPr lang="en-US" sz="2000" dirty="0" smtClean="0">
                <a:solidFill>
                  <a:schemeClr val="tx1"/>
                </a:solidFill>
              </a:rPr>
              <a:t>2015 OBI </a:t>
            </a:r>
            <a:r>
              <a:rPr lang="en-US" sz="2000" dirty="0">
                <a:solidFill>
                  <a:schemeClr val="tx1"/>
                </a:solidFill>
              </a:rPr>
              <a:t>or PEMPAL surveys, only </a:t>
            </a:r>
            <a:r>
              <a:rPr lang="en-US" sz="2000" b="1" dirty="0">
                <a:solidFill>
                  <a:schemeClr val="tx1"/>
                </a:solidFill>
              </a:rPr>
              <a:t>Bulgaria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b="1" dirty="0">
                <a:solidFill>
                  <a:schemeClr val="tx1"/>
                </a:solidFill>
              </a:rPr>
              <a:t>Kyrgyz Republic </a:t>
            </a:r>
            <a:r>
              <a:rPr lang="en-US" sz="2000" dirty="0">
                <a:solidFill>
                  <a:schemeClr val="tx1"/>
                </a:solidFill>
              </a:rPr>
              <a:t>and </a:t>
            </a:r>
            <a:r>
              <a:rPr lang="en-US" sz="2000" b="1" dirty="0">
                <a:solidFill>
                  <a:schemeClr val="tx1"/>
                </a:solidFill>
              </a:rPr>
              <a:t>Russian Federation </a:t>
            </a:r>
            <a:r>
              <a:rPr lang="en-US" sz="2000" dirty="0">
                <a:solidFill>
                  <a:schemeClr val="tx1"/>
                </a:solidFill>
              </a:rPr>
              <a:t>make all their budget documentation accessible to the public.</a:t>
            </a: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800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The </a:t>
            </a:r>
            <a:r>
              <a:rPr lang="en-US" sz="2000" b="1" dirty="0">
                <a:solidFill>
                  <a:schemeClr val="tx1"/>
                </a:solidFill>
              </a:rPr>
              <a:t>worst category still remains citizens budget,</a:t>
            </a:r>
            <a:r>
              <a:rPr lang="en-US" sz="2000" dirty="0">
                <a:solidFill>
                  <a:schemeClr val="tx1"/>
                </a:solidFill>
              </a:rPr>
              <a:t> which only 8 countries </a:t>
            </a:r>
            <a:r>
              <a:rPr lang="en-US" sz="2000" dirty="0" smtClean="0">
                <a:solidFill>
                  <a:schemeClr val="tx1"/>
                </a:solidFill>
              </a:rPr>
              <a:t>have.</a:t>
            </a:r>
            <a:endParaRPr lang="en-US" sz="2000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800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Countries with citizens budgets </a:t>
            </a:r>
            <a:r>
              <a:rPr lang="en-US" sz="2000" dirty="0" smtClean="0">
                <a:solidFill>
                  <a:schemeClr val="tx1"/>
                </a:solidFill>
              </a:rPr>
              <a:t>include: </a:t>
            </a:r>
          </a:p>
          <a:p>
            <a:pPr marL="914400" lvl="1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Azerbaijan</a:t>
            </a:r>
          </a:p>
          <a:p>
            <a:pPr marL="914400" lvl="1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Bulgaria</a:t>
            </a:r>
          </a:p>
          <a:p>
            <a:pPr marL="914400" lvl="1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Croatia</a:t>
            </a:r>
          </a:p>
          <a:p>
            <a:pPr marL="914400" lvl="1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Czech Republic</a:t>
            </a:r>
            <a:endParaRPr lang="en-US" sz="2000" dirty="0">
              <a:solidFill>
                <a:schemeClr val="tx1"/>
              </a:solidFill>
            </a:endParaRPr>
          </a:p>
          <a:p>
            <a:pPr marL="914400" lvl="1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Georgia</a:t>
            </a:r>
          </a:p>
          <a:p>
            <a:pPr marL="914400" lvl="1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Kyrgyz Republic</a:t>
            </a:r>
            <a:endParaRPr lang="en-US" sz="2000" dirty="0">
              <a:solidFill>
                <a:schemeClr val="tx1"/>
              </a:solidFill>
            </a:endParaRPr>
          </a:p>
          <a:p>
            <a:pPr marL="914400" lvl="1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Russian </a:t>
            </a:r>
            <a:r>
              <a:rPr lang="en-US" sz="2000" dirty="0">
                <a:solidFill>
                  <a:schemeClr val="tx1"/>
                </a:solidFill>
              </a:rPr>
              <a:t>Federation 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914400" lvl="1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Tajikistan.</a:t>
            </a:r>
            <a:endParaRPr lang="en-US" sz="2000" dirty="0">
              <a:solidFill>
                <a:schemeClr val="tx1"/>
              </a:solidFill>
            </a:endParaRPr>
          </a:p>
          <a:p>
            <a:pPr lvl="1" algn="just" fontAlgn="auto">
              <a:spcAft>
                <a:spcPts val="0"/>
              </a:spcAft>
              <a:defRPr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914400" lvl="1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bs-Latn-BA" sz="2800" dirty="0" smtClean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990600" y="152400"/>
            <a:ext cx="8686800" cy="876300"/>
          </a:xfrm>
        </p:spPr>
        <p:txBody>
          <a:bodyPr/>
          <a:lstStyle/>
          <a:p>
            <a:r>
              <a:rPr lang="en-US" sz="3600" dirty="0" smtClean="0">
                <a:solidFill>
                  <a:srgbClr val="002060"/>
                </a:solidFill>
              </a:rPr>
              <a:t>Public Availability of Budget Documents (2)</a:t>
            </a:r>
          </a:p>
        </p:txBody>
      </p:sp>
    </p:spTree>
    <p:extLst>
      <p:ext uri="{BB962C8B-B14F-4D97-AF65-F5344CB8AC3E}">
        <p14:creationId xmlns:p14="http://schemas.microsoft.com/office/powerpoint/2010/main" val="79771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8700" y="3886201"/>
            <a:ext cx="3611563" cy="2771775"/>
          </a:xfrm>
          <a:prstGeom prst="rect">
            <a:avLst/>
          </a:prstGeom>
        </p:spPr>
      </p:pic>
      <p:sp>
        <p:nvSpPr>
          <p:cNvPr id="19457" name="Subtitle 2"/>
          <p:cNvSpPr>
            <a:spLocks noGrp="1"/>
          </p:cNvSpPr>
          <p:nvPr>
            <p:ph type="subTitle" idx="1"/>
          </p:nvPr>
        </p:nvSpPr>
        <p:spPr>
          <a:xfrm>
            <a:off x="1485900" y="1752600"/>
            <a:ext cx="7842250" cy="4648200"/>
          </a:xfrm>
        </p:spPr>
        <p:txBody>
          <a:bodyPr/>
          <a:lstStyle/>
          <a:p>
            <a:r>
              <a:rPr lang="bs-Latn-BA" sz="5400" dirty="0" smtClean="0">
                <a:solidFill>
                  <a:schemeClr val="tx1"/>
                </a:solidFill>
              </a:rPr>
              <a:t>OPEN BUDGET INDEX RESULTS</a:t>
            </a:r>
            <a:endParaRPr lang="en-US" sz="5400" dirty="0" smtClean="0">
              <a:solidFill>
                <a:schemeClr val="tx1"/>
              </a:solidFill>
            </a:endParaRPr>
          </a:p>
        </p:txBody>
      </p:sp>
      <p:pic>
        <p:nvPicPr>
          <p:cNvPr id="19458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Рисунок 15" descr="pempal-logo-top.gi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9355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1876" y="381000"/>
            <a:ext cx="8378825" cy="6477000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endParaRPr lang="en-US" sz="1800" dirty="0" smtClean="0">
              <a:solidFill>
                <a:schemeClr val="tx1"/>
              </a:solidFill>
            </a:endParaRPr>
          </a:p>
          <a:p>
            <a:pPr lvl="1" algn="just" fontAlgn="auto">
              <a:spcAft>
                <a:spcPts val="0"/>
              </a:spcAft>
              <a:defRPr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914400" lvl="1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bs-Latn-BA" sz="2800" dirty="0" smtClean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3110961"/>
              </p:ext>
            </p:extLst>
          </p:nvPr>
        </p:nvGraphicFramePr>
        <p:xfrm>
          <a:off x="1905000" y="304800"/>
          <a:ext cx="7162800" cy="662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0179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1876" y="990600"/>
            <a:ext cx="8645524" cy="5867400"/>
          </a:xfrm>
        </p:spPr>
        <p:txBody>
          <a:bodyPr rtlCol="0">
            <a:noAutofit/>
          </a:bodyPr>
          <a:lstStyle/>
          <a:p>
            <a:pPr marL="285750" indent="-28575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2000" b="1" dirty="0" smtClean="0">
                <a:solidFill>
                  <a:schemeClr val="tx1"/>
                </a:solidFill>
              </a:rPr>
              <a:t>The following results were achieved by PEMPAL members:</a:t>
            </a:r>
          </a:p>
          <a:p>
            <a:pPr marL="742950" lvl="3" indent="-28575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</a:rPr>
              <a:t>PEMPAL </a:t>
            </a:r>
            <a:r>
              <a:rPr lang="en-US" dirty="0">
                <a:solidFill>
                  <a:schemeClr val="tx1"/>
                </a:solidFill>
              </a:rPr>
              <a:t>average OBI score </a:t>
            </a:r>
            <a:r>
              <a:rPr lang="en-US" dirty="0" smtClean="0">
                <a:solidFill>
                  <a:schemeClr val="tx1"/>
                </a:solidFill>
              </a:rPr>
              <a:t>52/100 – higher than international average of 45.</a:t>
            </a:r>
          </a:p>
          <a:p>
            <a:pPr marL="742950" lvl="3" indent="-28575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solidFill>
                <a:schemeClr val="tx1"/>
              </a:solidFill>
            </a:endParaRPr>
          </a:p>
          <a:p>
            <a:pPr marL="742950" lvl="1" indent="-28575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2000" b="1" u="sng" dirty="0" smtClean="0">
                <a:solidFill>
                  <a:schemeClr val="tx1"/>
                </a:solidFill>
              </a:rPr>
              <a:t>Substantial information</a:t>
            </a:r>
            <a:r>
              <a:rPr lang="en-US" sz="2000" b="1" dirty="0" smtClean="0">
                <a:solidFill>
                  <a:schemeClr val="tx1"/>
                </a:solidFill>
              </a:rPr>
              <a:t> provided (61-80/100) by 5 countries</a:t>
            </a:r>
            <a:r>
              <a:rPr lang="en-US" sz="2000" dirty="0" smtClean="0">
                <a:solidFill>
                  <a:schemeClr val="tx1"/>
                </a:solidFill>
              </a:rPr>
              <a:t>: Romania, Russian Federation, Czech Republic, Georgia, and Bulgaria</a:t>
            </a:r>
          </a:p>
          <a:p>
            <a:pPr marL="742950" lvl="1" indent="-28575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742950" lvl="1" indent="-28575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2000" b="1" u="sng" dirty="0" smtClean="0">
                <a:solidFill>
                  <a:schemeClr val="tx1"/>
                </a:solidFill>
              </a:rPr>
              <a:t>Limited information</a:t>
            </a:r>
            <a:r>
              <a:rPr lang="en-US" sz="2000" b="1" dirty="0" smtClean="0">
                <a:solidFill>
                  <a:schemeClr val="tx1"/>
                </a:solidFill>
              </a:rPr>
              <a:t> provided (41-60) by 9 countries</a:t>
            </a:r>
            <a:r>
              <a:rPr lang="en-US" sz="2000" dirty="0" smtClean="0">
                <a:solidFill>
                  <a:schemeClr val="tx1"/>
                </a:solidFill>
              </a:rPr>
              <a:t>: Kyrgyz Republic, Croatia, Kazakhstan, Azerbaijan, Hungary, Serbia, Ukraine, Turkey and Bosnia and Herzegovina</a:t>
            </a:r>
          </a:p>
          <a:p>
            <a:pPr marL="742950" lvl="1" indent="-28575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742950" lvl="1" indent="-28575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2000" b="1" u="sng" dirty="0" smtClean="0">
                <a:solidFill>
                  <a:schemeClr val="tx1"/>
                </a:solidFill>
              </a:rPr>
              <a:t>Minimal information </a:t>
            </a:r>
            <a:r>
              <a:rPr lang="en-US" sz="2000" b="1" dirty="0" smtClean="0">
                <a:solidFill>
                  <a:schemeClr val="tx1"/>
                </a:solidFill>
              </a:rPr>
              <a:t>provided (21-40) by 3 countries</a:t>
            </a:r>
            <a:r>
              <a:rPr lang="en-US" sz="2000" dirty="0" smtClean="0">
                <a:solidFill>
                  <a:schemeClr val="tx1"/>
                </a:solidFill>
              </a:rPr>
              <a:t>: Albania, Macedonia and Tajikistan</a:t>
            </a:r>
          </a:p>
          <a:p>
            <a:pPr marL="742950" lvl="1" indent="-28575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1800" dirty="0">
              <a:solidFill>
                <a:schemeClr val="tx1"/>
              </a:solidFill>
            </a:endParaRPr>
          </a:p>
          <a:p>
            <a:pPr marL="285750" indent="-28575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2000" b="1" u="sng" dirty="0">
                <a:solidFill>
                  <a:schemeClr val="tx1"/>
                </a:solidFill>
              </a:rPr>
              <a:t>Extensive information</a:t>
            </a:r>
            <a:r>
              <a:rPr lang="en-US" sz="2000" b="1" dirty="0">
                <a:solidFill>
                  <a:schemeClr val="tx1"/>
                </a:solidFill>
              </a:rPr>
              <a:t> provided by only 5 countries</a:t>
            </a:r>
            <a:r>
              <a:rPr lang="en-US" sz="2000" dirty="0">
                <a:solidFill>
                  <a:schemeClr val="tx1"/>
                </a:solidFill>
              </a:rPr>
              <a:t>: New Zealand (88), Sweden (87), South Africa (86), Norway (84), United States (81).</a:t>
            </a:r>
          </a:p>
          <a:p>
            <a:pPr marL="1200150" lvl="2" indent="-28575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1800" dirty="0">
              <a:solidFill>
                <a:schemeClr val="tx1"/>
              </a:solidFill>
            </a:endParaRPr>
          </a:p>
          <a:p>
            <a:pPr marL="742950" lvl="1" indent="-28575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1200150" lvl="2" indent="-28575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lvl="1" algn="just" fontAlgn="auto">
              <a:spcAft>
                <a:spcPts val="0"/>
              </a:spcAft>
              <a:defRPr/>
            </a:pPr>
            <a:endParaRPr lang="bs-Latn-BA" sz="18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bs-Latn-BA" sz="2800" dirty="0" smtClean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066800" y="0"/>
            <a:ext cx="8089900" cy="1066800"/>
          </a:xfrm>
        </p:spPr>
        <p:txBody>
          <a:bodyPr/>
          <a:lstStyle/>
          <a:p>
            <a:r>
              <a:rPr lang="en-US" sz="3600" dirty="0" smtClean="0">
                <a:solidFill>
                  <a:srgbClr val="002060"/>
                </a:solidFill>
              </a:rPr>
              <a:t>2015 Open Budget Index Results </a:t>
            </a:r>
          </a:p>
        </p:txBody>
      </p:sp>
    </p:spTree>
    <p:extLst>
      <p:ext uri="{BB962C8B-B14F-4D97-AF65-F5344CB8AC3E}">
        <p14:creationId xmlns:p14="http://schemas.microsoft.com/office/powerpoint/2010/main" val="169430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4798</TotalTime>
  <Words>1033</Words>
  <Application>Microsoft Office PowerPoint</Application>
  <PresentationFormat>A4 Paper (210x297 mm)</PresentationFormat>
  <Paragraphs>131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Office Theme</vt:lpstr>
      <vt:lpstr>Worksheet</vt:lpstr>
      <vt:lpstr>Budget Transparency in  PEMPAL Countries</vt:lpstr>
      <vt:lpstr>PowerPoint Presentation</vt:lpstr>
      <vt:lpstr>What are the Key Challenges for PEMPAL countries?</vt:lpstr>
      <vt:lpstr>PowerPoint Presentation</vt:lpstr>
      <vt:lpstr>Public Availability of Budget Documents (1)</vt:lpstr>
      <vt:lpstr>Public Availability of Budget Documents (2)</vt:lpstr>
      <vt:lpstr>PowerPoint Presentation</vt:lpstr>
      <vt:lpstr>PowerPoint Presentation</vt:lpstr>
      <vt:lpstr>2015 Open Budget Index Results </vt:lpstr>
      <vt:lpstr>Open Budget Index Results: What Changed?</vt:lpstr>
      <vt:lpstr>PowerPoint Presentation</vt:lpstr>
      <vt:lpstr>PowerPoint Presentation</vt:lpstr>
      <vt:lpstr>PowerPoint Presentation</vt:lpstr>
      <vt:lpstr>PowerPoint Presentation</vt:lpstr>
    </vt:vector>
  </TitlesOfParts>
  <Company>The World Bank Group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to 2016 OECD SBO meeting</dc:title>
  <dc:creator>Deanna Aubrey</dc:creator>
  <cp:keywords>BCOP Budget Literacy and Transparency Working Group</cp:keywords>
  <cp:lastModifiedBy>Ksenia Galantsova</cp:lastModifiedBy>
  <cp:revision>539</cp:revision>
  <cp:lastPrinted>2016-01-27T15:30:25Z</cp:lastPrinted>
  <dcterms:created xsi:type="dcterms:W3CDTF">2010-10-04T16:57:49Z</dcterms:created>
  <dcterms:modified xsi:type="dcterms:W3CDTF">2016-06-22T10:58:37Z</dcterms:modified>
  <cp:category>PEMPAL</cp:category>
</cp:coreProperties>
</file>