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3" r:id="rId3"/>
    <p:sldId id="359" r:id="rId4"/>
    <p:sldId id="343" r:id="rId5"/>
    <p:sldId id="361" r:id="rId6"/>
    <p:sldId id="345" r:id="rId7"/>
    <p:sldId id="347" r:id="rId8"/>
    <p:sldId id="360" r:id="rId9"/>
    <p:sldId id="351" r:id="rId10"/>
    <p:sldId id="352" r:id="rId11"/>
    <p:sldId id="362" r:id="rId12"/>
    <p:sldId id="363" r:id="rId13"/>
    <p:sldId id="358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anna\Documents\World%20Bank%20PEM%20PAL%20Network\BCOP\Budget%20Literacy%20working%20group\Graphs%20for%20survey%20results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annaaubrey:Documents:Citizens%20budgets:OBI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Кол-во стран</a:t>
            </a:r>
            <a:endParaRPr lang="en-US" dirty="0"/>
          </a:p>
        </c:rich>
      </c:tx>
      <c:layout>
        <c:manualLayout>
          <c:xMode val="edge"/>
          <c:yMode val="edge"/>
          <c:x val="0.63293043555498596"/>
          <c:y val="4.62962962962963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 (2)'!$Q$3</c:f>
              <c:strCache>
                <c:ptCount val="1"/>
                <c:pt idx="0">
                  <c:v>No. of countries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'Sheet1 (2)'!$P$4:$P$13</c:f>
              <c:strCache>
                <c:ptCount val="10"/>
                <c:pt idx="0">
                  <c:v>Lack of access to reliable media and/or communication technologies</c:v>
                </c:pt>
                <c:pt idx="1">
                  <c:v> Apathy and/or lack of interest of citizens</c:v>
                </c:pt>
                <c:pt idx="2">
                  <c:v>Confusion from too much information currently being presented</c:v>
                </c:pt>
                <c:pt idx="3">
                  <c:v> Misunderstanding of economic and technical concepts and terminology</c:v>
                </c:pt>
                <c:pt idx="4">
                  <c:v>Lack of understanding of role of government</c:v>
                </c:pt>
                <c:pt idx="5">
                  <c:v>Lack of budget to fund government initiatives</c:v>
                </c:pt>
                <c:pt idx="6">
                  <c:v>Unclear budget processes and practices </c:v>
                </c:pt>
                <c:pt idx="7">
                  <c:v>Weak civil society sector</c:v>
                </c:pt>
                <c:pt idx="8">
                  <c:v>Weak or biased media </c:v>
                </c:pt>
                <c:pt idx="9">
                  <c:v>Weak budget literacy within government </c:v>
                </c:pt>
              </c:strCache>
            </c:strRef>
          </c:cat>
          <c:val>
            <c:numRef>
              <c:f>'Sheet1 (2)'!$Q$4:$Q$13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9780128"/>
        <c:axId val="419780520"/>
      </c:barChart>
      <c:catAx>
        <c:axId val="419780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780520"/>
        <c:crosses val="autoZero"/>
        <c:auto val="1"/>
        <c:lblAlgn val="ctr"/>
        <c:lblOffset val="100"/>
        <c:noMultiLvlLbl val="0"/>
      </c:catAx>
      <c:valAx>
        <c:axId val="4197805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9780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СХЕМА</a:t>
            </a:r>
            <a:r>
              <a:rPr lang="ru-RU" sz="1600" baseline="0" dirty="0" smtClean="0"/>
              <a:t> </a:t>
            </a:r>
            <a:r>
              <a:rPr lang="en-US" sz="1600" dirty="0" smtClean="0"/>
              <a:t>1</a:t>
            </a:r>
            <a:r>
              <a:rPr lang="en-US" sz="1600" dirty="0"/>
              <a:t>:</a:t>
            </a:r>
            <a:r>
              <a:rPr lang="en-US" sz="1600" baseline="0" dirty="0"/>
              <a:t> </a:t>
            </a:r>
            <a:r>
              <a:rPr lang="ru-RU" sz="1600" baseline="0" dirty="0" smtClean="0"/>
              <a:t>ИНДЕКС ОТКРЫТОСТИ БЮДЖЕТА </a:t>
            </a:r>
            <a:r>
              <a:rPr lang="en-US" sz="1600" baseline="0" dirty="0" smtClean="0"/>
              <a:t>2012 </a:t>
            </a:r>
            <a:r>
              <a:rPr lang="ru-RU" sz="1600" baseline="0" dirty="0" smtClean="0"/>
              <a:t>И</a:t>
            </a:r>
            <a:r>
              <a:rPr lang="en-US" sz="1600" baseline="0" dirty="0" smtClean="0"/>
              <a:t> 2015</a:t>
            </a:r>
            <a:r>
              <a:rPr lang="ru-RU" sz="1600" baseline="0" dirty="0" smtClean="0"/>
              <a:t> гг.</a:t>
            </a:r>
            <a:r>
              <a:rPr lang="en-US" sz="1600" baseline="0" dirty="0" smtClean="0"/>
              <a:t>: </a:t>
            </a:r>
            <a:r>
              <a:rPr lang="ru-RU" sz="1600" baseline="0" dirty="0" smtClean="0"/>
              <a:t>ЧЛЕНЫ </a:t>
            </a:r>
            <a:r>
              <a:rPr lang="en-US" sz="1600" baseline="0" dirty="0" smtClean="0"/>
              <a:t>PEMPAL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2012</c:v>
          </c:tx>
          <c:spPr>
            <a:solidFill>
              <a:schemeClr val="accent2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'!$T$9:$T$25</c:f>
              <c:numCache>
                <c:formatCode>0</c:formatCode>
                <c:ptCount val="17"/>
                <c:pt idx="0">
                  <c:v>47</c:v>
                </c:pt>
                <c:pt idx="1">
                  <c:v>74</c:v>
                </c:pt>
                <c:pt idx="2">
                  <c:v>75</c:v>
                </c:pt>
                <c:pt idx="3">
                  <c:v>55</c:v>
                </c:pt>
                <c:pt idx="4">
                  <c:v>65</c:v>
                </c:pt>
                <c:pt idx="5">
                  <c:v>20</c:v>
                </c:pt>
                <c:pt idx="6">
                  <c:v>61</c:v>
                </c:pt>
                <c:pt idx="7">
                  <c:v>42</c:v>
                </c:pt>
                <c:pt idx="8">
                  <c:v>48</c:v>
                </c:pt>
                <c:pt idx="10">
                  <c:v>39</c:v>
                </c:pt>
                <c:pt idx="11">
                  <c:v>54</c:v>
                </c:pt>
                <c:pt idx="12">
                  <c:v>50</c:v>
                </c:pt>
                <c:pt idx="13">
                  <c:v>50</c:v>
                </c:pt>
                <c:pt idx="14">
                  <c:v>47</c:v>
                </c:pt>
                <c:pt idx="15">
                  <c:v>35</c:v>
                </c:pt>
                <c:pt idx="16">
                  <c:v>17</c:v>
                </c:pt>
              </c:numCache>
            </c:numRef>
          </c:val>
        </c:ser>
        <c:ser>
          <c:idx val="0"/>
          <c:order val="1"/>
          <c:tx>
            <c:v>2015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'!$U$9:$U$25</c:f>
              <c:numCache>
                <c:formatCode>0</c:formatCode>
                <c:ptCount val="17"/>
                <c:pt idx="0">
                  <c:v>75</c:v>
                </c:pt>
                <c:pt idx="1">
                  <c:v>74</c:v>
                </c:pt>
                <c:pt idx="2">
                  <c:v>69</c:v>
                </c:pt>
                <c:pt idx="3">
                  <c:v>66</c:v>
                </c:pt>
                <c:pt idx="4">
                  <c:v>65</c:v>
                </c:pt>
                <c:pt idx="5">
                  <c:v>54</c:v>
                </c:pt>
                <c:pt idx="6">
                  <c:v>53</c:v>
                </c:pt>
                <c:pt idx="7">
                  <c:v>51</c:v>
                </c:pt>
                <c:pt idx="8">
                  <c:v>51</c:v>
                </c:pt>
                <c:pt idx="9">
                  <c:v>49</c:v>
                </c:pt>
                <c:pt idx="10">
                  <c:v>47</c:v>
                </c:pt>
                <c:pt idx="11">
                  <c:v>46</c:v>
                </c:pt>
                <c:pt idx="12">
                  <c:v>44</c:v>
                </c:pt>
                <c:pt idx="13">
                  <c:v>43</c:v>
                </c:pt>
                <c:pt idx="14">
                  <c:v>38</c:v>
                </c:pt>
                <c:pt idx="15">
                  <c:v>35</c:v>
                </c:pt>
                <c:pt idx="16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9781304"/>
        <c:axId val="419781696"/>
      </c:barChart>
      <c:catAx>
        <c:axId val="41978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19781696"/>
        <c:crosses val="autoZero"/>
        <c:auto val="1"/>
        <c:lblAlgn val="ctr"/>
        <c:lblOffset val="100"/>
        <c:noMultiLvlLbl val="0"/>
      </c:catAx>
      <c:valAx>
        <c:axId val="4197816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9781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1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9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aseline="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8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90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Прозрачность бюджета в странах 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PEMPAL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бюджетной грамотности и прозрачности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 smtClean="0">
              <a:latin typeface="Calibri" pitchFamily="34" charset="0"/>
            </a:endParaRPr>
          </a:p>
          <a:p>
            <a:pPr algn="ctr"/>
            <a:r>
              <a:rPr lang="ru-RU" dirty="0" smtClean="0">
                <a:latin typeface="Calibri" pitchFamily="34" charset="0"/>
              </a:rPr>
              <a:t>Анна Беленчук, Минфин Российской Федерации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29 июня 2016 года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9448800" cy="6096000"/>
          </a:xfrm>
        </p:spPr>
        <p:txBody>
          <a:bodyPr rtlCol="0">
            <a:noAutofit/>
          </a:bodyPr>
          <a:lstStyle/>
          <a:p>
            <a:pPr lvl="1" algn="l">
              <a:spcBef>
                <a:spcPct val="0"/>
              </a:spcBef>
            </a:pPr>
            <a:r>
              <a:rPr lang="ru-RU" sz="1800" b="1" u="sng" dirty="0" smtClean="0">
                <a:solidFill>
                  <a:schemeClr val="tx1"/>
                </a:solidFill>
              </a:rPr>
              <a:t>Баллы PEMPAL между 2012 и 2015 гг. (отмечая, что МБП не считает изменение до +/- 5 значительным изменением в результатах):</a:t>
            </a:r>
          </a:p>
          <a:p>
            <a:pPr marL="742950" lvl="1" indent="-285750" algn="l">
              <a:spcBef>
                <a:spcPct val="0"/>
              </a:spcBef>
              <a:buFont typeface="Arial"/>
              <a:buChar char="•"/>
            </a:pPr>
            <a:endParaRPr lang="ru-RU" sz="1800" b="1" u="sng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В 6 странах баллы снизились</a:t>
            </a:r>
            <a:r>
              <a:rPr lang="ru-RU" sz="1800" dirty="0" smtClean="0">
                <a:solidFill>
                  <a:schemeClr val="tx1"/>
                </a:solidFill>
              </a:rPr>
              <a:t>: Албания (-9), БиГ (-7), Хорватия (-8), Чешская Республика (-6), Турция (-6), Украина (-8)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3 страны остались с теми же баллами</a:t>
            </a:r>
            <a:r>
              <a:rPr lang="ru-RU" sz="1800" dirty="0" smtClean="0">
                <a:solidFill>
                  <a:schemeClr val="tx1"/>
                </a:solidFill>
              </a:rPr>
              <a:t>: Болгария, Македония, Российская Федерация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7 стран повысили свой балл</a:t>
            </a:r>
            <a:r>
              <a:rPr lang="ru-RU" sz="1800" dirty="0" smtClean="0">
                <a:solidFill>
                  <a:schemeClr val="tx1"/>
                </a:solidFill>
              </a:rPr>
              <a:t>: Азербайджан (+9), Грузия (+11), Казахстан (+3), Кыргызская Республика (+34), Румыния (+28), Сербия (+8), Таджикистан (+8). 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К исследованию присоединилась 1 новая страна PEMPAL</a:t>
            </a:r>
            <a:r>
              <a:rPr lang="ru-RU" sz="1800" dirty="0" smtClean="0">
                <a:solidFill>
                  <a:schemeClr val="tx1"/>
                </a:solidFill>
              </a:rPr>
              <a:t>: Венгрия (член Сообщества по внутреннему аудиту)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Наибольшие достижения среди стран PEMPAL у Кыргызской Республики, </a:t>
            </a:r>
            <a:r>
              <a:rPr lang="ru-RU" sz="1800" dirty="0" smtClean="0">
                <a:solidFill>
                  <a:schemeClr val="tx1"/>
                </a:solidFill>
              </a:rPr>
              <a:t>которая повысила балл с 20 в 2012 г. до 54 в 2015 г.  Румыния также добилась значительного прогресса, увеличив балл с 47 до 75.  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Для относительно новой оценки </a:t>
            </a:r>
            <a:r>
              <a:rPr lang="ru-RU" sz="1800" b="1" u="sng" dirty="0" smtClean="0">
                <a:solidFill>
                  <a:schemeClr val="tx1"/>
                </a:solidFill>
              </a:rPr>
              <a:t>общественного участия</a:t>
            </a:r>
            <a:r>
              <a:rPr lang="ru-RU" sz="1800" b="1" dirty="0" smtClean="0">
                <a:solidFill>
                  <a:schemeClr val="tx1"/>
                </a:solidFill>
              </a:rPr>
              <a:t> средний балл PEMPAL был выше на уровне 29/100 (по сравнению со средним международным показателем 25/100), </a:t>
            </a:r>
            <a:r>
              <a:rPr lang="ru-RU" sz="1800" dirty="0" smtClean="0">
                <a:solidFill>
                  <a:schemeClr val="tx1"/>
                </a:solidFill>
              </a:rPr>
              <a:t>но указывает на множество возможностей для реформ.  </a:t>
            </a:r>
            <a:r>
              <a:rPr lang="ru-RU" sz="1800" b="1" dirty="0" smtClean="0">
                <a:solidFill>
                  <a:schemeClr val="tx1"/>
                </a:solidFill>
              </a:rPr>
              <a:t>Среди стран </a:t>
            </a:r>
            <a:r>
              <a:rPr lang="ro-MD" sz="1800" b="1" dirty="0" smtClean="0">
                <a:solidFill>
                  <a:schemeClr val="tx1"/>
                </a:solidFill>
              </a:rPr>
              <a:t>PEMPAL </a:t>
            </a:r>
            <a:r>
              <a:rPr lang="ru-RU" sz="1800" b="1" dirty="0" smtClean="0">
                <a:solidFill>
                  <a:schemeClr val="tx1"/>
                </a:solidFill>
              </a:rPr>
              <a:t>наивысший балл у Кыргызской Республики – 52/100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534400" cy="87630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Результаты Индекса открытости бюджета: что изменилось?</a:t>
            </a:r>
          </a:p>
        </p:txBody>
      </p:sp>
    </p:spTree>
    <p:extLst>
      <p:ext uri="{BB962C8B-B14F-4D97-AF65-F5344CB8AC3E}">
        <p14:creationId xmlns:p14="http://schemas.microsoft.com/office/powerpoint/2010/main" val="22508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Работа, проделанная PEMPAL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b="1" dirty="0" smtClean="0">
                <a:solidFill>
                  <a:schemeClr val="tx1"/>
                </a:solidFill>
              </a:rPr>
              <a:t>С 2014 года Рабочая группа по бюджетной грамотности и прозрачности:</a:t>
            </a:r>
          </a:p>
          <a:p>
            <a:pPr lvl="0" algn="just"/>
            <a:endParaRPr lang="ru-RU" sz="1800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Провела ознакомительный визит в Хорватию </a:t>
            </a:r>
            <a:r>
              <a:rPr lang="ru-RU" sz="1800" dirty="0" smtClean="0">
                <a:solidFill>
                  <a:schemeClr val="tx1"/>
                </a:solidFill>
              </a:rPr>
              <a:t>в 2015 году, чтобы изучить бюджеты для граждан на государственном и местном уровнях. </a:t>
            </a:r>
          </a:p>
          <a:p>
            <a:pPr marL="742950" lvl="1" indent="-285750" algn="just"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Провела семинар в начале 2016 г. в Беларуси, совместно с Всемирным банком и МБП </a:t>
            </a:r>
            <a:r>
              <a:rPr lang="ru-RU" sz="1800" dirty="0" smtClean="0">
                <a:solidFill>
                  <a:schemeClr val="tx1"/>
                </a:solidFill>
              </a:rPr>
              <a:t>с целью идентификации надлежащих практик в области прозрачности бюджета</a:t>
            </a:r>
            <a:r>
              <a:rPr lang="ru-RU" sz="1800" b="1" dirty="0" smtClean="0">
                <a:solidFill>
                  <a:schemeClr val="tx1"/>
                </a:solidFill>
              </a:rPr>
              <a:t>, </a:t>
            </a:r>
            <a:r>
              <a:rPr lang="ru-RU" sz="1800" dirty="0" smtClean="0">
                <a:solidFill>
                  <a:schemeClr val="tx1"/>
                </a:solidFill>
              </a:rPr>
              <a:t>исходя из исследования, проведенного в регионе в 2015 г. МБП. 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Представлены практики Российской Федерации и Румынии </a:t>
            </a:r>
            <a:r>
              <a:rPr lang="ru-RU" sz="1800" dirty="0" smtClean="0">
                <a:solidFill>
                  <a:schemeClr val="tx1"/>
                </a:solidFill>
              </a:rPr>
              <a:t>(которые являются лидерами в регионе в отношении Индекса открытости бюджета) и Кыргызской Республики, как страны, добившейся наибольших успехов.</a:t>
            </a:r>
          </a:p>
          <a:p>
            <a:pPr marL="742950" lvl="1" indent="-285750" algn="just"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Перевели и представили руководства по разработке бюджетов для граждан </a:t>
            </a:r>
            <a:r>
              <a:rPr lang="ru-RU" sz="1800" dirty="0" smtClean="0">
                <a:solidFill>
                  <a:schemeClr val="tx1"/>
                </a:solidFill>
              </a:rPr>
              <a:t>МБП, Российской Федерации, Кыргызской Республики и Молдовы. Также были идентифицированы и представлены международные примеры бюджетов для граждан.</a:t>
            </a:r>
          </a:p>
          <a:p>
            <a:pPr marL="742950" lvl="1" indent="-285750" algn="just">
              <a:buFont typeface="Arial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Идентифицировала десять вызовов, связанных с разработкой бюджетов для граждан, </a:t>
            </a:r>
            <a:r>
              <a:rPr lang="ru-RU" sz="1800" dirty="0" smtClean="0">
                <a:solidFill>
                  <a:schemeClr val="tx1"/>
                </a:solidFill>
              </a:rPr>
              <a:t>с которыми сталкивались страны-члены, и включила советы международных экспертов и коллег в «продукт знаний» с целью предоставления вариантов для их разрешения.  В настоящее время ведутся консультации, документ будет завершен в сентябре.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2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Будущие планы PEMPAL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b="1" dirty="0" smtClean="0">
                <a:solidFill>
                  <a:schemeClr val="tx1"/>
                </a:solidFill>
              </a:rPr>
              <a:t>Что мы можем сделать, чтобы добиться успеха в продвижении прозрачности бюджета?</a:t>
            </a:r>
          </a:p>
          <a:p>
            <a:pPr lvl="0" algn="just"/>
            <a:endParaRPr lang="ru-RU" sz="18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Привлечение </a:t>
            </a:r>
            <a:r>
              <a:rPr lang="ru-RU" sz="1800" b="1" dirty="0" smtClean="0">
                <a:solidFill>
                  <a:schemeClr val="tx1"/>
                </a:solidFill>
              </a:rPr>
              <a:t>большего количества стран PEMPAL к исследованию OBI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Помощь странам PEMPAL в </a:t>
            </a:r>
            <a:r>
              <a:rPr lang="ru-RU" sz="1800" b="1" dirty="0" smtClean="0">
                <a:solidFill>
                  <a:schemeClr val="tx1"/>
                </a:solidFill>
              </a:rPr>
              <a:t>идентификации и преодолении сложностей при обеспечении открытости бюджетных документов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Дальнейшее </a:t>
            </a:r>
            <a:r>
              <a:rPr lang="ru-RU" sz="1800" b="1" dirty="0" smtClean="0">
                <a:solidFill>
                  <a:schemeClr val="tx1"/>
                </a:solidFill>
              </a:rPr>
              <a:t>использование потенциала PEMPAL </a:t>
            </a:r>
            <a:r>
              <a:rPr lang="ru-RU" sz="1800" dirty="0" smtClean="0">
                <a:solidFill>
                  <a:schemeClr val="tx1"/>
                </a:solidFill>
              </a:rPr>
              <a:t>(перевод на три языка, очные встречи) для представления новых руководств и инструментов, связанных с прозрачностью бюджета, в странах членах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Углубленное изучение вопросов прозрачности бюджета </a:t>
            </a:r>
            <a:r>
              <a:rPr lang="ru-RU" sz="1800" b="1" dirty="0" smtClean="0">
                <a:solidFill>
                  <a:schemeClr val="tx1"/>
                </a:solidFill>
              </a:rPr>
              <a:t>на региональном и муниципальном уровне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Дальнейшее </a:t>
            </a:r>
            <a:r>
              <a:rPr lang="ru-RU" sz="1800" b="1" dirty="0" smtClean="0">
                <a:solidFill>
                  <a:schemeClr val="tx1"/>
                </a:solidFill>
              </a:rPr>
              <a:t>продвижение современных инструментов бюджетной прозрачности </a:t>
            </a:r>
            <a:r>
              <a:rPr lang="ru-RU" sz="1800" dirty="0" smtClean="0">
                <a:solidFill>
                  <a:schemeClr val="tx1"/>
                </a:solidFill>
              </a:rPr>
              <a:t>(вовлечение граждан, бюджетная грамотность) среди стран PEMPAL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Создать и распространить среди правительств и Минфинов стран PEMPAL наши «продукты знаний»</a:t>
            </a:r>
          </a:p>
          <a:p>
            <a:pPr marL="1200150" lvl="2" indent="-285750" algn="just">
              <a:buFont typeface="Arial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«Преодоление проблем при разработке бюджетов для граждан для стран PEMPAL»</a:t>
            </a:r>
          </a:p>
          <a:p>
            <a:pPr marL="1200150" lvl="2" indent="-285750" algn="just">
              <a:buFont typeface="Arial"/>
              <a:buChar char="•"/>
            </a:pPr>
            <a:r>
              <a:rPr lang="ru-RU" sz="1600" i="1" dirty="0" smtClean="0">
                <a:solidFill>
                  <a:schemeClr val="tx1"/>
                </a:solidFill>
              </a:rPr>
              <a:t>«Десять шагов к инклюзивному бюджетному процессу в странах PEMPAL»</a:t>
            </a:r>
          </a:p>
          <a:p>
            <a:pPr marL="1200150" lvl="2" indent="-285750" algn="just">
              <a:buFont typeface="Arial"/>
              <a:buChar char="•"/>
            </a:pPr>
            <a:r>
              <a:rPr lang="ru-RU" sz="1600" i="1" dirty="0" smtClean="0">
                <a:solidFill>
                  <a:schemeClr val="tx1"/>
                </a:solidFill>
              </a:rPr>
              <a:t>«Практики бюджетной грамотности в </a:t>
            </a:r>
            <a:r>
              <a:rPr lang="ru-RU" sz="1600" i="1" dirty="0">
                <a:solidFill>
                  <a:schemeClr val="tx1"/>
                </a:solidFill>
              </a:rPr>
              <a:t>странах PEMPAL</a:t>
            </a:r>
            <a:r>
              <a:rPr lang="ru-RU" sz="1600" i="1" dirty="0" smtClean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9144000" cy="6705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Выводы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9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Поддержание хорошей эффективности в сфере прозрачности бюджета требует постоянных усилий и внимания.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7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В некоторых областях надлежащая практика все еще развивается, </a:t>
            </a:r>
            <a:r>
              <a:rPr lang="ru-RU" sz="2000" dirty="0" smtClean="0">
                <a:solidFill>
                  <a:srgbClr val="000000"/>
                </a:solidFill>
              </a:rPr>
              <a:t>то есть, публичные консультации  и участие общественности в бюджетном процессе.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Здесь очень важна продолжающаяся работа МБП и GIFT</a:t>
            </a:r>
            <a:r>
              <a:rPr lang="ru-RU" sz="2000" b="1" dirty="0" smtClean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900" b="1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Стимулы обеспечили инструменты исследований, такие как OBI, </a:t>
            </a:r>
            <a:r>
              <a:rPr lang="ru-RU" sz="2000" dirty="0" smtClean="0">
                <a:solidFill>
                  <a:srgbClr val="000000"/>
                </a:solidFill>
              </a:rPr>
              <a:t>а также мотивировали многие страны повышать свою эффективность.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7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Представление информации в сетях, </a:t>
            </a:r>
            <a:r>
              <a:rPr lang="ru-RU" sz="2000" dirty="0" smtClean="0">
                <a:solidFill>
                  <a:srgbClr val="000000"/>
                </a:solidFill>
              </a:rPr>
              <a:t>таких как PEMPAL и SBO ОЭСР также является весьма ценным.  Сила коллегиального сравнительного анализа, представления и разрешения общих проблем.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7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Новый набор инструментов ОЭСР будет очень полезным средством, </a:t>
            </a:r>
            <a:r>
              <a:rPr lang="ru-RU" sz="2000" dirty="0" smtClean="0">
                <a:solidFill>
                  <a:srgbClr val="000000"/>
                </a:solidFill>
              </a:rPr>
              <a:t>так как позволит проводить самооценку и будет представлять подборку имеющихся советов и примеры надлежащих практик.</a:t>
            </a: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00"/>
                </a:solidFill>
              </a:rPr>
              <a:t>Благодарю за внимание!</a:t>
            </a:r>
            <a:endParaRPr lang="ru-RU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2098138" cy="1905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2064098"/>
            <a:ext cx="8763000" cy="4191000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PEMPAL провел заседание в 2014 году, чтобы обсудить вопросы налогово-бюджетной прозрачности и подотчетности </a:t>
            </a:r>
            <a:r>
              <a:rPr lang="ru-RU" sz="2000" dirty="0" smtClean="0">
                <a:solidFill>
                  <a:schemeClr val="tx1"/>
                </a:solidFill>
              </a:rPr>
              <a:t>– 200 участников из 18 стран-членов из трех практикующих сообществ (бюджетного, казначейского и по внутреннему аудиту) встретились с экспертами из Всемирного банка, МВФ, ОЭСР, МБП и GIFT.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из 23 членов PEMPAL приняли участие в исследовании Индекса открытости бюджета 2015 г., 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о доступности бюджетной документации для нескольких стран, не охваченных OBI, доступна в исследованиях PEMPAL.</a:t>
            </a:r>
          </a:p>
          <a:p>
            <a:pPr lvl="1" algn="just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Специальная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вопросам прозрачности бюджета и бюджетной грамотности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работает в БС с мая 2014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года, в ее работе принимают участие представители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 стран-членов PEMPAL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центре внимания Рабочей группы PEMPAL было повышение бюджетной грамотности и бюджеты для граждан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свете результатов исследования OBI и PEMPAL и отзывов от стран-членов.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42351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Повышение налогово-бюджетной прозрачности – приоритетный вопрос повестки дня Бюджетного сообщества PEMPAL</a:t>
            </a:r>
            <a:endParaRPr lang="ru-RU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584363"/>
            <a:ext cx="8502650" cy="5197439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60401" y="304800"/>
            <a:ext cx="9163050" cy="1279561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Каковы ключевые вызовы для стран PEMPAL?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383364"/>
              </p:ext>
            </p:extLst>
          </p:nvPr>
        </p:nvGraphicFramePr>
        <p:xfrm>
          <a:off x="939005" y="1752600"/>
          <a:ext cx="863679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67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2" y="3810000"/>
            <a:ext cx="3023394" cy="2857500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320800" y="1219200"/>
            <a:ext cx="8255000" cy="4953000"/>
          </a:xfrm>
        </p:spPr>
        <p:txBody>
          <a:bodyPr/>
          <a:lstStyle/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ДОСТУПНОСТЬ ОСНОВНОЙ БЮДЖЕТНОЙ ДОКУМЕНТАЦИИ ДЛЯ ГРАЖДАН</a:t>
            </a: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9448800" cy="838200"/>
          </a:xfrm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</a:rPr>
              <a:t>Публичная доступность бюджетных документов (1)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994075"/>
              </p:ext>
            </p:extLst>
          </p:nvPr>
        </p:nvGraphicFramePr>
        <p:xfrm>
          <a:off x="1231900" y="762000"/>
          <a:ext cx="7610475" cy="630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Worksheet" r:id="rId6" imgW="6957816" imgH="5672254" progId="Excel.Sheet.12">
                  <p:embed/>
                </p:oleObj>
              </mc:Choice>
              <mc:Fallback>
                <p:oleObj name="Worksheet" r:id="rId6" imgW="6957816" imgH="56722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1900" y="762000"/>
                        <a:ext cx="7610475" cy="630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9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1219200"/>
            <a:ext cx="8378825" cy="56388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Из всех стран-членов PEMPAL, которые принимали участие в каких-либо исследованиях 2015 г. - OBI или PEMPAL, только </a:t>
            </a:r>
            <a:r>
              <a:rPr lang="ru-RU" sz="2000" b="1" dirty="0" smtClean="0">
                <a:solidFill>
                  <a:schemeClr val="tx1"/>
                </a:solidFill>
              </a:rPr>
              <a:t>Болгария, Кыргызская Республика и Российская Федерация </a:t>
            </a:r>
            <a:r>
              <a:rPr lang="ru-RU" sz="2000" dirty="0" smtClean="0">
                <a:solidFill>
                  <a:schemeClr val="tx1"/>
                </a:solidFill>
              </a:rPr>
              <a:t>сделали всю бюджетную документацию доступной для общественности.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Наихудшей категорией все еще остается бюджет для граждан,</a:t>
            </a:r>
            <a:r>
              <a:rPr lang="ru-RU" sz="2000" dirty="0" smtClean="0">
                <a:solidFill>
                  <a:schemeClr val="tx1"/>
                </a:solidFill>
              </a:rPr>
              <a:t> он имеется только в 8 странах.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Страны, где имеются бюджеты для граждан: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Азербайджан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Болгария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Хорватия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Чешская Республика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Грузия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Кыргызская Республика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Российская Федерация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Таджикистан.</a:t>
            </a:r>
          </a:p>
          <a:p>
            <a:pPr lvl="1" algn="just" fontAlgn="auto"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Публичная доступность бюджетных документов (2)</a:t>
            </a:r>
          </a:p>
        </p:txBody>
      </p:sp>
    </p:spTree>
    <p:extLst>
      <p:ext uri="{BB962C8B-B14F-4D97-AF65-F5344CB8AC3E}">
        <p14:creationId xmlns:p14="http://schemas.microsoft.com/office/powerpoint/2010/main" val="7977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3886201"/>
            <a:ext cx="3611563" cy="2771775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485900" y="1752600"/>
            <a:ext cx="7842250" cy="4648200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РЕЗУЛЬТАТЫ ИНДЕКСА ОТКРЫТОСТИ БЮДЖЕТА</a:t>
            </a: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35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381000"/>
            <a:ext cx="8378825" cy="6477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301187"/>
              </p:ext>
            </p:extLst>
          </p:nvPr>
        </p:nvGraphicFramePr>
        <p:xfrm>
          <a:off x="1905000" y="304800"/>
          <a:ext cx="71628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17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990600"/>
            <a:ext cx="8645524" cy="5867400"/>
          </a:xfrm>
        </p:spPr>
        <p:txBody>
          <a:bodyPr rtlCol="0">
            <a:noAutofit/>
          </a:bodyPr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Следующие результаты были достигнуты членами PEMPAL: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PEMPAL средний балл OBI 52/100 – выше, чем средний международный показатель - 45.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Значительная информация </a:t>
            </a:r>
            <a:r>
              <a:rPr lang="ru-RU" sz="1800" b="1" dirty="0" smtClean="0">
                <a:solidFill>
                  <a:schemeClr val="tx1"/>
                </a:solidFill>
              </a:rPr>
              <a:t>предоставляется (61-80/100) пятью странами</a:t>
            </a:r>
            <a:r>
              <a:rPr lang="ru-RU" sz="1800" dirty="0" smtClean="0">
                <a:solidFill>
                  <a:schemeClr val="tx1"/>
                </a:solidFill>
              </a:rPr>
              <a:t>: Румынией, Российской Федерацией, Чешской Республикой, Грузией и Болгарией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Ограниченная информация</a:t>
            </a:r>
            <a:r>
              <a:rPr lang="ru-RU" sz="1800" b="1" dirty="0" smtClean="0">
                <a:solidFill>
                  <a:schemeClr val="tx1"/>
                </a:solidFill>
              </a:rPr>
              <a:t> предоставляется (41-60) девятью странами</a:t>
            </a:r>
            <a:r>
              <a:rPr lang="ru-RU" sz="1800" dirty="0" smtClean="0">
                <a:solidFill>
                  <a:schemeClr val="tx1"/>
                </a:solidFill>
              </a:rPr>
              <a:t>: Кыргызской Республикой, Хорватией, Казахстаном, Азербайджаном, Венгрией, Сербией, Украиной, Турцией и Боснией и Герцеговиной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Минимальную информацию </a:t>
            </a:r>
            <a:r>
              <a:rPr lang="ru-RU" sz="1800" b="1" dirty="0" smtClean="0">
                <a:solidFill>
                  <a:schemeClr val="tx1"/>
                </a:solidFill>
              </a:rPr>
              <a:t>предоставляют (21-40) три страны</a:t>
            </a:r>
            <a:r>
              <a:rPr lang="ru-RU" sz="1800" dirty="0" smtClean="0">
                <a:solidFill>
                  <a:schemeClr val="tx1"/>
                </a:solidFill>
              </a:rPr>
              <a:t>: Албания, Македония и Таджикистан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Обширная информация</a:t>
            </a:r>
            <a:r>
              <a:rPr lang="ru-RU" sz="1800" b="1" dirty="0" smtClean="0">
                <a:solidFill>
                  <a:schemeClr val="tx1"/>
                </a:solidFill>
              </a:rPr>
              <a:t> предоставляется лишь пятью странами</a:t>
            </a:r>
            <a:r>
              <a:rPr lang="ru-RU" sz="1800" dirty="0" smtClean="0">
                <a:solidFill>
                  <a:schemeClr val="tx1"/>
                </a:solidFill>
              </a:rPr>
              <a:t>: Новой Зеландией (88), Швецией (87), Южной Африкой (86), Норвегией (84), Соединенными Штатами (81).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8089900" cy="1066800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Результаты Индекса открытости бюджета 2015 г.</a:t>
            </a:r>
          </a:p>
        </p:txBody>
      </p:sp>
    </p:spTree>
    <p:extLst>
      <p:ext uri="{BB962C8B-B14F-4D97-AF65-F5344CB8AC3E}">
        <p14:creationId xmlns:p14="http://schemas.microsoft.com/office/powerpoint/2010/main" val="16943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</TotalTime>
  <Words>1071</Words>
  <Application>Microsoft Office PowerPoint</Application>
  <PresentationFormat>A4 Paper (210x297 mm)</PresentationFormat>
  <Paragraphs>124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Worksheet</vt:lpstr>
      <vt:lpstr>Прозрачность бюджета в странах PEMPAL</vt:lpstr>
      <vt:lpstr>PowerPoint Presentation</vt:lpstr>
      <vt:lpstr>Каковы ключевые вызовы для стран PEMPAL?</vt:lpstr>
      <vt:lpstr>PowerPoint Presentation</vt:lpstr>
      <vt:lpstr>Публичная доступность бюджетных документов (1)</vt:lpstr>
      <vt:lpstr>Публичная доступность бюджетных документов (2)</vt:lpstr>
      <vt:lpstr>PowerPoint Presentation</vt:lpstr>
      <vt:lpstr>PowerPoint Presentation</vt:lpstr>
      <vt:lpstr>Результаты Индекса открытости бюджета 2015 г.</vt:lpstr>
      <vt:lpstr>Результаты Индекса открытости бюджета: что изменилось?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</dc:title>
  <dc:creator>Deanna Aubrey</dc:creator>
  <cp:keywords>BCOP Budget Literacy and Transparency Working Group</cp:keywords>
  <cp:lastModifiedBy>Ksenia Galantsova</cp:lastModifiedBy>
  <cp:revision>557</cp:revision>
  <cp:lastPrinted>2016-01-27T15:30:25Z</cp:lastPrinted>
  <dcterms:created xsi:type="dcterms:W3CDTF">2010-10-04T16:57:49Z</dcterms:created>
  <dcterms:modified xsi:type="dcterms:W3CDTF">2016-06-22T10:57:35Z</dcterms:modified>
  <cp:category>PEMPAL</cp:category>
</cp:coreProperties>
</file>