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7" r:id="rId1"/>
  </p:sldMasterIdLst>
  <p:notesMasterIdLst>
    <p:notesMasterId r:id="rId20"/>
  </p:notesMasterIdLst>
  <p:handoutMasterIdLst>
    <p:handoutMasterId r:id="rId21"/>
  </p:handoutMasterIdLst>
  <p:sldIdLst>
    <p:sldId id="279" r:id="rId2"/>
    <p:sldId id="330" r:id="rId3"/>
    <p:sldId id="335" r:id="rId4"/>
    <p:sldId id="338" r:id="rId5"/>
    <p:sldId id="336" r:id="rId6"/>
    <p:sldId id="349" r:id="rId7"/>
    <p:sldId id="347" r:id="rId8"/>
    <p:sldId id="348" r:id="rId9"/>
    <p:sldId id="337" r:id="rId10"/>
    <p:sldId id="339" r:id="rId11"/>
    <p:sldId id="340" r:id="rId12"/>
    <p:sldId id="341" r:id="rId13"/>
    <p:sldId id="342" r:id="rId14"/>
    <p:sldId id="343" r:id="rId15"/>
    <p:sldId id="344" r:id="rId16"/>
    <p:sldId id="345" r:id="rId17"/>
    <p:sldId id="346" r:id="rId18"/>
    <p:sldId id="326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ena Mondo" initials="EM" lastIdx="5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7033"/>
    <a:srgbClr val="006598"/>
    <a:srgbClr val="236D80"/>
    <a:srgbClr val="005580"/>
    <a:srgbClr val="00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87" autoAdjust="0"/>
    <p:restoredTop sz="77738" autoAdjust="0"/>
  </p:normalViewPr>
  <p:slideViewPr>
    <p:cSldViewPr showGuides="1">
      <p:cViewPr>
        <p:scale>
          <a:sx n="80" d="100"/>
          <a:sy n="80" d="100"/>
        </p:scale>
        <p:origin x="-3198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8" d="100"/>
          <a:sy n="88" d="100"/>
        </p:scale>
        <p:origin x="382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07648335-4948-4FFB-81A3-2945370BBD85}" type="datetimeFigureOut">
              <a:rPr lang="en-US"/>
              <a:pPr>
                <a:defRPr/>
              </a:pPr>
              <a:t>7/6/2016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4BC72EF7-DF6E-4F39-B735-5F14BFB97A75}" type="slidenum">
              <a:rPr lang="en-US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0054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3EE33695-974B-40B7-B13A-21CFAB45F8C6}" type="slidenum">
              <a:rPr lang="en-US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3562485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804BAC5-7E8D-4584-81EC-07F94CCABDC3}" type="slidenum">
              <a:rPr lang="en-US" altLang="en-US" sz="1200" smtClean="0"/>
              <a:pPr/>
              <a:t>1</a:t>
            </a:fld>
            <a:endParaRPr lang="hr-HR" altLang="en-US" sz="120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it-IT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02815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 smtClean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12</a:t>
            </a:fld>
            <a:endParaRPr lang="hr-H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4531680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 smtClean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13</a:t>
            </a:fld>
            <a:endParaRPr lang="hr-H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41112356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 smtClean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14</a:t>
            </a:fld>
            <a:endParaRPr lang="hr-H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4491959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 smtClean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15</a:t>
            </a:fld>
            <a:endParaRPr lang="hr-H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7320503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 smtClean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16</a:t>
            </a:fld>
            <a:endParaRPr lang="hr-H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4188430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 smtClean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17</a:t>
            </a:fld>
            <a:endParaRPr lang="hr-H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21160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 smtClean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3</a:t>
            </a:fld>
            <a:endParaRPr lang="hr-H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495526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 smtClean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4</a:t>
            </a:fld>
            <a:endParaRPr lang="hr-H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431515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 smtClean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5</a:t>
            </a:fld>
            <a:endParaRPr lang="hr-H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511149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 smtClean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7</a:t>
            </a:fld>
            <a:endParaRPr lang="hr-H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791197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 smtClean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8</a:t>
            </a:fld>
            <a:endParaRPr lang="hr-H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549376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 smtClean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9</a:t>
            </a:fld>
            <a:endParaRPr lang="hr-H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6548717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 smtClean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10</a:t>
            </a:fld>
            <a:endParaRPr lang="hr-H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2178263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z="1100" baseline="0" dirty="0" smtClean="0">
              <a:latin typeface="Calibri" panose="020F050202020403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defTabSz="930275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CCA377B5-1B7F-430F-B647-1520ABD21D13}" type="slidenum">
              <a:rPr lang="en-US" altLang="en-US" sz="1200" smtClean="0"/>
              <a:pPr/>
              <a:t>11</a:t>
            </a:fld>
            <a:endParaRPr lang="hr-HR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4137474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swooshes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533400"/>
            <a:ext cx="7011988" cy="732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5" descr="IBP_logo_rgb_300dpi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0"/>
            <a:ext cx="6248400" cy="1627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17"/>
          <p:cNvSpPr>
            <a:spLocks noChangeShapeType="1"/>
          </p:cNvSpPr>
          <p:nvPr userDrawn="1"/>
        </p:nvSpPr>
        <p:spPr bwMode="auto">
          <a:xfrm>
            <a:off x="5791200" y="5594350"/>
            <a:ext cx="0" cy="682625"/>
          </a:xfrm>
          <a:prstGeom prst="line">
            <a:avLst/>
          </a:prstGeom>
          <a:noFill/>
          <a:ln w="9525">
            <a:solidFill>
              <a:srgbClr val="E77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Text Box 18"/>
          <p:cNvSpPr txBox="1">
            <a:spLocks noChangeArrowheads="1"/>
          </p:cNvSpPr>
          <p:nvPr userDrawn="1"/>
        </p:nvSpPr>
        <p:spPr bwMode="auto">
          <a:xfrm>
            <a:off x="5029200" y="4953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en-US" altLang="en-US" smtClean="0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581400"/>
            <a:ext cx="6400800" cy="457200"/>
          </a:xfrm>
        </p:spPr>
        <p:txBody>
          <a:bodyPr lIns="91440" rIns="91440"/>
          <a:lstStyle>
            <a:lvl1pPr>
              <a:defRPr sz="2400"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038600"/>
            <a:ext cx="6400800" cy="457200"/>
          </a:xfrm>
        </p:spPr>
        <p:txBody>
          <a:bodyPr lIns="91440" rIns="91440"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1537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75B26F-E43B-4509-A33C-701D020FDD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364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876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876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BA5317-B016-4827-BA32-713366F88E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7564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295400"/>
            <a:ext cx="3810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Online Image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295400"/>
            <a:ext cx="3810000" cy="40386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2E66A-3126-44C2-BE25-B90C7E6F9CE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4247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DD270-E972-4555-A2C8-A9A296872A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6334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CC13A-426C-4837-8934-B56621C061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37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B45BE-0F17-46A1-BCDD-050C2B8CD8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6151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176A7-45AA-4D74-B5E3-646A26E8DD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094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6A710-8CD5-4907-BC41-186DFD16C3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2961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2724B6-EB81-47B5-82F8-BF13F9EAFE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8340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33B63-DAF3-4AE3-8DF7-A15A07D8B67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36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386B3-8A84-4811-B560-57B8196D7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528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swooshes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228600"/>
            <a:ext cx="5545138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096000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5580">
                    <a:alpha val="27000"/>
                  </a:srgb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5580"/>
                </a:solidFill>
                <a:ea typeface="+mn-ea"/>
              </a:defRPr>
            </a:lvl1pPr>
          </a:lstStyle>
          <a:p>
            <a:pPr>
              <a:defRPr/>
            </a:pPr>
            <a:r>
              <a:rPr lang="en-US" altLang="en-US"/>
              <a:t>www.InternationalBudget.org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096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558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5580"/>
                </a:solidFill>
                <a:ea typeface="+mn-ea"/>
              </a:defRPr>
            </a:lvl1pPr>
          </a:lstStyle>
          <a:p>
            <a:pPr>
              <a:defRPr/>
            </a:pPr>
            <a:fld id="{4C07E9AF-DB3A-448B-8B38-25540319B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10" descr="IBP_logo_rgb_300dpi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656263"/>
            <a:ext cx="3733800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14"/>
          <p:cNvSpPr>
            <a:spLocks noChangeShapeType="1"/>
          </p:cNvSpPr>
          <p:nvPr userDrawn="1"/>
        </p:nvSpPr>
        <p:spPr bwMode="auto">
          <a:xfrm>
            <a:off x="8610600" y="6096000"/>
            <a:ext cx="0" cy="304800"/>
          </a:xfrm>
          <a:prstGeom prst="line">
            <a:avLst/>
          </a:prstGeom>
          <a:noFill/>
          <a:ln w="9525">
            <a:solidFill>
              <a:srgbClr val="E77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0055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005580"/>
          </a:solidFill>
          <a:latin typeface="Arial" panose="020B0604020202020204" pitchFamily="34" charset="0"/>
          <a:ea typeface="Osaka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 kern="1200">
          <a:solidFill>
            <a:srgbClr val="00558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 kern="1200">
          <a:solidFill>
            <a:srgbClr val="00558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rgbClr val="00558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ern="1200">
          <a:solidFill>
            <a:srgbClr val="00558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 kern="1200">
          <a:solidFill>
            <a:srgbClr val="00558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276600"/>
            <a:ext cx="7772400" cy="1447800"/>
          </a:xfrm>
        </p:spPr>
        <p:txBody>
          <a:bodyPr/>
          <a:lstStyle/>
          <a:p>
            <a:pPr algn="ctr">
              <a:spcAft>
                <a:spcPts val="600"/>
              </a:spcAft>
            </a:pPr>
            <a:r>
              <a:rPr lang="en-US" sz="30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Sudjelovanje javnosti u planiranju proračuna primjena novih načela GIFT-a</a:t>
            </a:r>
            <a:r>
              <a:t/>
            </a:r>
            <a:br/>
            <a:r>
              <a:rPr lang="en-US" sz="2600" i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Rezultati Istraživanja otvorenosti proračuna za 2015. i rada IBP-a na pokazateljima za mjerenje sudjelovanja javnosti</a:t>
            </a:r>
            <a:endParaRPr lang="hr-HR" sz="2600" i="1" dirty="0">
              <a:solidFill>
                <a:srgbClr val="006598"/>
              </a:solidFill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04800"/>
            <a:ext cx="7467600" cy="838200"/>
          </a:xfrm>
          <a:noFill/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</a:rPr>
              <a:t>12. godišnji sastanak visokih dužnosnika odgovornih za proračun (SBO) zemalja srednje, istočne i jugoistočne Europe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alibri" panose="020F0502020204030204" pitchFamily="34" charset="0"/>
              </a:rPr>
              <a:t>BLOK 8.</a:t>
            </a:r>
            <a:endParaRPr lang="hr-HR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562600" y="5486400"/>
            <a:ext cx="457200" cy="1066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2438400" y="6172200"/>
            <a:ext cx="457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 kern="1200">
                <a:solidFill>
                  <a:srgbClr val="00558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2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Anjali Garg, 29. lipnja 2016.</a:t>
            </a:r>
            <a:endParaRPr lang="hr-HR" sz="2200" b="1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hr-HR" altLang="en-US" sz="1200" smtClean="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609600"/>
            <a:ext cx="86106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hr-HR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Služi</a:t>
            </a: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li se izvršna vlast mehanizmima sudjelovanja kojima javnost može doprinijeti svojim stajalištima tijekom sastavljanja godišnjeg proračuna (prije nego što se on podnese na razmatranje parlamentu)?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Da, izvršna se </a:t>
            </a:r>
            <a:r>
              <a:rPr lang="en-US" altLang="en-US" sz="2200" dirty="0" err="1" smtClean="0">
                <a:solidFill>
                  <a:srgbClr val="006598"/>
                </a:solidFill>
                <a:latin typeface="Calibri" panose="020F0502020204030204" pitchFamily="34" charset="0"/>
              </a:rPr>
              <a:t>vlast</a:t>
            </a: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 </a:t>
            </a:r>
            <a:r>
              <a:rPr lang="hr-HR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služi</a:t>
            </a: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 mehanizmima sudjelovanja s pomoću kojih javnost i državni dužnosnici mogu razmjenjivati stajališta o proračunu.   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Da, izvršna se </a:t>
            </a:r>
            <a:r>
              <a:rPr lang="en-US" altLang="en-US" sz="2200" dirty="0" err="1" smtClean="0">
                <a:solidFill>
                  <a:srgbClr val="006598"/>
                </a:solidFill>
                <a:latin typeface="Calibri" panose="020F0502020204030204" pitchFamily="34" charset="0"/>
              </a:rPr>
              <a:t>vlast</a:t>
            </a: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 </a:t>
            </a:r>
            <a:r>
              <a:rPr lang="hr-HR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služi</a:t>
            </a: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 mehanizmima sudjelovanja s pomoću kojih javnost doprinosi proračunu svojim stajalištima.   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Da, izvršna se vlast služi mehanizmima sudjelovanja u fazi sastavljanja proračuna, no tim se mehanizmima bilježe samo neka </a:t>
            </a:r>
            <a:r>
              <a:rPr lang="en-US" altLang="en-US" sz="2200" i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ad-hoc </a:t>
            </a:r>
            <a:r>
              <a:rPr lang="en-US" altLang="en-US" sz="2200" i="0" dirty="0" smtClean="0">
                <a:solidFill>
                  <a:srgbClr val="006598"/>
                </a:solidFill>
                <a:latin typeface="Calibri" panose="020F0502020204030204" pitchFamily="34" charset="0"/>
              </a:rPr>
              <a:t>stajališta ili izvršna vlast pak na proračunske rasprave poziva određene pojedince ili skupine (u praksi sudjelovanje nije omogućeno svima)</a:t>
            </a:r>
            <a:r>
              <a:rPr lang="en-US" altLang="en-US" sz="2200" i="1" dirty="0" smtClean="0">
                <a:solidFill>
                  <a:srgbClr val="006598"/>
                </a:solidFill>
                <a:latin typeface="Calibri" panose="020F0502020204030204" pitchFamily="34" charset="0"/>
              </a:rPr>
              <a:t>.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Nisu ispunjeni zahtjevi za odgovor „c” ili prethodne odgovore.</a:t>
            </a:r>
          </a:p>
          <a:p>
            <a:pPr>
              <a:spcBef>
                <a:spcPct val="0"/>
              </a:spcBef>
            </a:pPr>
            <a:endParaRPr lang="hr-HR" altLang="en-US" sz="2200" dirty="0" smtClean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55602"/>
            <a:ext cx="8953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Pokazatelj 1.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953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hr-HR" altLang="en-US" sz="1200" smtClean="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609600"/>
            <a:ext cx="861060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Kad je riječ o mehanizmu iz pitanja 1., poduzima li izvršna vlast konkretne korake kako bi u sastavljanje godišnjeg proračuna uključila ranjive dijelove stanovništva te one koji nisu dovoljno zastupljeni? 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Da, izvršna vlast poduzima konkretne korake kako bi u sastavljanje godišnjeg proračuna uključila pojedince i/ili organizacije civilnog društva koji zastupaju ranjive dijelove stanovništva te one koji nisu dovoljno zastupljeni.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Nisu ispunjeni zahtjevi za odgovor „a”.</a:t>
            </a:r>
          </a:p>
          <a:p>
            <a:pPr>
              <a:spcBef>
                <a:spcPct val="0"/>
              </a:spcBef>
            </a:pPr>
            <a:endParaRPr lang="hr-HR" altLang="en-US" sz="2200" dirty="0" smtClean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55602"/>
            <a:ext cx="8953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Pokazatelj 2.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0761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hr-HR" altLang="en-US" sz="1200" smtClean="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609600"/>
            <a:ext cx="8610600" cy="51706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Koje su od sljedećih ključnih tema uključene u interakciju građana s izvršnom vlasti u fazi sastavljanja proračuna? 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U svrhu ovog pitanja sljedeće se teme smatraju ključnima: 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(1) makroekonomske projekcije; (2) projekcije prihoda, politike i uprava; (3) politike socijalne potrošnje; (4) razine deficita i duga; (5) javni investicijski projekti; (6) javne usluge</a:t>
            </a:r>
          </a:p>
          <a:p>
            <a:pPr marL="0" indent="0">
              <a:spcBef>
                <a:spcPct val="0"/>
              </a:spcBef>
              <a:buNone/>
            </a:pPr>
            <a:r>
              <a:rPr lang="en-US" dirty="0" smtClean="0"/>
              <a:t>	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Interakcija izvršne vlasti s građanima obuhvaća svih šest tema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Interakcija izvršne vlasti s građanima obuhvaća najviše pet prethodno navedenih tema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Interakcija izvršne vlasti s građanima obuhvaća najviše četiri od pet tema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Nisu ispunjeni zahtjevi za odgovor „c” ili prethodne odgovore.</a:t>
            </a:r>
          </a:p>
          <a:p>
            <a:pPr>
              <a:spcBef>
                <a:spcPct val="0"/>
              </a:spcBef>
            </a:pPr>
            <a:endParaRPr lang="hr-HR" altLang="en-US" sz="2200" dirty="0" smtClean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55602"/>
            <a:ext cx="8953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Pokazatelj 3.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555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hr-HR" altLang="en-US" sz="1200" smtClean="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609600"/>
            <a:ext cx="8610600" cy="60016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Jesu li mehanizmom sudjelovanja utvrđenim u prethodnim pitanjima obuhvaćeni dijelovi proračuna povezani s politikama/programima koji bi trebali biti od izravne koristi za najranjivije i socijalno najviše isključene dijelove stanovništva u zemlji? 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20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0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Mehanizmi sudjelovanja i u fazi sastavljanja proračuna i u fazi njegove provedbe obuhvaćaju rashode povezane sa svim glavnim programima koji bi trebali biti od izravne koristi za najranjivije i socijalno najviše isključene dijelove stanovništva u zemlji.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0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Mehanizmi sudjelovanja u fazi sastavljanja proračuna ili u fazi njegove provedbe obuhvaćaju rashode povezane sa svim glavnim programima koji bi trebali biti od izravne koristi za najranjivije i socijalno najviše isključene dijelove stanovništva u zemlji.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0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Mehanizmi su sudjelovanja tijekom faze sastavljanja i/ili faze provedbe usmjereni na rashode koji bi trebali biti od izravne koristi za najranjivije i socijalno najviše isključene dijelove stanovništva u zemlji, no ne obuhvaćaju sve glavne programe.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0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Nisu ispunjeni zahtjevi za odgovor „c” ili prethodne odgovore. 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hr-HR" altLang="en-US" sz="2200" dirty="0" smtClean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55602"/>
            <a:ext cx="8953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Pokazatelj 7.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9408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hr-HR" altLang="en-US" sz="1200" smtClean="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609600"/>
            <a:ext cx="8610600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Pruža li izvršna vlast prije interakcije s javnošću sveobuhvatne informacije o postupku sudjelovanja kako bi javnost mogla sudjelovati uz raspolaganje informacijama?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20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en-US" altLang="en-US" sz="2000" dirty="0">
                <a:solidFill>
                  <a:srgbClr val="006598"/>
                </a:solidFill>
                <a:latin typeface="Calibri" panose="020F0502020204030204" pitchFamily="34" charset="0"/>
              </a:rPr>
              <a:t>Sveobuhvatne informacije moraju uključivati najmanje tri sljedeća elementa: (1) svrhu; (2) opseg; (3) ograničenja; (4) namjeravane ishode; (5) postupak i vremenski plan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20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0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Sveobuhvatne se informacije pružaju pravodobno prije sudjelovanja građana u fazi sastavljanja proračuna te fazi njegove provedbe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0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Sveobuhvatne se informacije pružaju pravodobno samo prije sudjelovanja građana u jednoj od dvije faze (sastavljanja ILI provedbe)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0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Informacije se pružaju pravodobno u obje ili u jednoj od dvije faze, no nisu sveobuhvatne.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0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Nisu ispunjeni zahtjevi za odgovor „c” ili prethodne odgovore.</a:t>
            </a:r>
            <a:endParaRPr lang="hr-HR" altLang="en-US" sz="20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55602"/>
            <a:ext cx="8953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Pokazatelj 8.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6705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hr-HR" altLang="en-US" sz="1200" smtClean="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609600"/>
            <a:ext cx="861060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Daje li izvršna vlast javnosti povratnu informaciju o tome kako je doprinos građana uporabljen pri sastavljanju godišnjeg proračuna?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Da, izvršna vlast dostavlja pisanu evidenciju koja uključuje popis primljenih prijedloga i detaljan izvještaj u pogledu toga kako su ti prijedlozi uključeni u godišnji proračun.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Da, izvršna vlast dostavlja pisanu evidenciju koja uključuje popis primljenih prijedloga i sažetak toga kako su ti prijedlozi uključeni u godišnji proračun. 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Da, izvršna vlast dostavlja pisanu evidenciju koja uključuje popis primljenih prijedloga ili izvještaj ili sažetak u pogledu toga kako su ti uporabljeni.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Nisu ispunjeni zahtjevi za odgovor „c” ili prethodne odgovore.</a:t>
            </a: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55602"/>
            <a:ext cx="8953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Pokazatelj 9.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823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hr-HR" altLang="en-US" sz="1200" smtClean="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609600"/>
            <a:ext cx="8610600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Jesu li mehanizmi sudjelovanja uključeni u vremenski plan sastavljanja prijedloga proračuna izvršne vlasti?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Da, izvršna vlast uključuje sudjelovanje u svoj vremenski plan sastavljanja prijedloga proračuna izvršne vlasti, a taj je vremenski plan dostupan javnosti.</a:t>
            </a:r>
          </a:p>
          <a:p>
            <a:pPr marL="457200" indent="-457200">
              <a:spcBef>
                <a:spcPct val="0"/>
              </a:spcBef>
              <a:buFont typeface="+mj-lt"/>
              <a:buAutoNum type="alphaUcPeriod"/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Nisu ispunjeni zahtjevi za odgovor „a”.</a:t>
            </a:r>
            <a:endParaRPr lang="hr-HR" altLang="en-US" sz="22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55602"/>
            <a:ext cx="8953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Pokazatelj 11.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903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hr-HR" altLang="en-US" sz="1200" smtClean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360402"/>
            <a:ext cx="8953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Neka pitanja za raspravu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5" name="TextBox 5"/>
          <p:cNvSpPr txBox="1">
            <a:spLocks noChangeArrowheads="1"/>
          </p:cNvSpPr>
          <p:nvPr/>
        </p:nvSpPr>
        <p:spPr bwMode="auto">
          <a:xfrm>
            <a:off x="304800" y="1259681"/>
            <a:ext cx="8610600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Čini li se ocjena prikladnom?</a:t>
            </a:r>
            <a:endParaRPr lang="hr-HR" altLang="en-US" sz="1800" dirty="0" smtClean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hr-HR" altLang="en-US" sz="1800" dirty="0" smtClean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Jesu li očekivanja realistična?</a:t>
            </a:r>
            <a:endParaRPr lang="hr-HR" altLang="en-US" sz="1800" dirty="0" smtClean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hr-HR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Nedostaju li nam neki pokazatelji?</a:t>
            </a:r>
          </a:p>
        </p:txBody>
      </p:sp>
    </p:spTree>
    <p:extLst>
      <p:ext uri="{BB962C8B-B14F-4D97-AF65-F5344CB8AC3E}">
        <p14:creationId xmlns:p14="http://schemas.microsoft.com/office/powerpoint/2010/main" val="4245686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429000" y="4648200"/>
            <a:ext cx="2590800" cy="533400"/>
          </a:xfrm>
        </p:spPr>
        <p:txBody>
          <a:bodyPr/>
          <a:lstStyle/>
          <a:p>
            <a:pPr algn="ctr"/>
            <a:r>
              <a:rPr lang="en-US" sz="3800" b="1" dirty="0" smtClean="0">
                <a:solidFill>
                  <a:srgbClr val="E77033"/>
                </a:solidFill>
                <a:latin typeface="Calibri" panose="020F0502020204030204" pitchFamily="34" charset="0"/>
              </a:rPr>
              <a:t>Hvala!</a:t>
            </a:r>
            <a:endParaRPr lang="hr-HR" sz="3800" b="1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887506" y="457200"/>
            <a:ext cx="77724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600" b="1" dirty="0" smtClean="0">
                <a:latin typeface="Calibri" panose="020F0502020204030204" pitchFamily="34" charset="0"/>
              </a:rPr>
              <a:t>Za više informacija obratite se: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u="sng" dirty="0" smtClean="0">
                <a:latin typeface="Calibri" panose="020F0502020204030204" pitchFamily="34" charset="0"/>
              </a:rPr>
              <a:t>agarg@internationalbudget.org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600" u="sng" dirty="0" smtClean="0">
                <a:latin typeface="Calibri" panose="020F0502020204030204" pitchFamily="34" charset="0"/>
              </a:rPr>
              <a:t>info@internationalbudget.org</a:t>
            </a:r>
          </a:p>
          <a:p>
            <a:pPr marL="0" indent="0">
              <a:spcBef>
                <a:spcPts val="0"/>
              </a:spcBef>
              <a:buNone/>
            </a:pPr>
            <a:endParaRPr lang="hr-HR" sz="2600" u="sng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600" b="1" dirty="0" smtClean="0">
                <a:latin typeface="Calibri" panose="020F0502020204030204" pitchFamily="34" charset="0"/>
              </a:rPr>
              <a:t>I posjetite:</a:t>
            </a:r>
            <a:r>
              <a:rPr lang="en-US" sz="2600" dirty="0" smtClean="0">
                <a:latin typeface="Calibri" panose="020F0502020204030204" pitchFamily="34" charset="0"/>
              </a:rPr>
              <a:t> </a:t>
            </a:r>
            <a:r>
              <a:rPr lang="en-US" sz="2600" u="sng" dirty="0" smtClean="0">
                <a:latin typeface="Calibri" panose="020F0502020204030204" pitchFamily="34" charset="0"/>
              </a:rPr>
              <a:t>www.internationalbudget.org</a:t>
            </a:r>
            <a:endParaRPr lang="hr-HR" sz="2600" u="sng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hr-HR" sz="2600" dirty="0" smtClean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en-US" sz="2200" b="1" dirty="0" smtClean="0">
                <a:latin typeface="Calibri" panose="020F0502020204030204" pitchFamily="34" charset="0"/>
              </a:rPr>
              <a:t>Međunarodno partnerstvo za proračun (IBP)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200" dirty="0" smtClean="0">
                <a:latin typeface="Calibri" panose="020F0502020204030204" pitchFamily="34" charset="0"/>
              </a:rPr>
              <a:t>820 First Street NE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200" dirty="0" smtClean="0">
                <a:latin typeface="Calibri" panose="020F0502020204030204" pitchFamily="34" charset="0"/>
              </a:rPr>
              <a:t>Washington DC 20002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de-DE" sz="2200" dirty="0">
                <a:latin typeface="Calibri" panose="020F0502020204030204" pitchFamily="34" charset="0"/>
              </a:rPr>
              <a:t>Tel: +1 202 408 1080</a:t>
            </a:r>
            <a:endParaRPr lang="hr-HR" sz="2200" dirty="0" smtClean="0">
              <a:latin typeface="Calibri" panose="020F050202020403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42E66A-3126-44C2-BE25-B90C7E6F9CE4}" type="slidenum">
              <a:rPr lang="en-US" altLang="en-US" smtClean="0"/>
              <a:pPr>
                <a:defRPr/>
              </a:pPr>
              <a:t>18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02878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algn="ctr"/>
            <a:r>
              <a:rPr lang="en-US" sz="34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Pregled prezentacije</a:t>
            </a:r>
            <a:endParaRPr lang="hr-HR" sz="3400" dirty="0">
              <a:solidFill>
                <a:srgbClr val="E77033"/>
              </a:solidFill>
              <a:latin typeface="Calibri" panose="020F050202020403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1DD270-E972-4555-A2C8-A9A296872A0C}" type="slidenum">
              <a:rPr lang="en-US" altLang="en-US" smtClean="0"/>
              <a:pPr>
                <a:defRPr/>
              </a:pPr>
              <a:t>2</a:t>
            </a:fld>
            <a:endParaRPr lang="hr-HR" altLang="en-US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1259681"/>
            <a:ext cx="8610600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4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sudjelovanje javnosti u nacionalnom proračunskom postupku</a:t>
            </a:r>
          </a:p>
          <a:p>
            <a:pPr>
              <a:spcBef>
                <a:spcPct val="0"/>
              </a:spcBef>
            </a:pPr>
            <a:endParaRPr lang="hr-HR" altLang="en-US" sz="2400" dirty="0" smtClean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4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rezultati Istraživanja otvorenosti proračuna za 2015. u pogledu sudjelovanja javnosti</a:t>
            </a:r>
          </a:p>
          <a:p>
            <a:pPr>
              <a:spcBef>
                <a:spcPct val="0"/>
              </a:spcBef>
            </a:pPr>
            <a:endParaRPr lang="hr-HR" altLang="en-US" sz="2400" dirty="0" smtClean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4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preispitivanje pokazatelja </a:t>
            </a:r>
            <a:r>
              <a:rPr lang="en-US" altLang="en-US" sz="2400" dirty="0" err="1" smtClean="0">
                <a:solidFill>
                  <a:srgbClr val="006598"/>
                </a:solidFill>
                <a:latin typeface="Calibri" panose="020F0502020204030204" pitchFamily="34" charset="0"/>
              </a:rPr>
              <a:t>sudjelovanja</a:t>
            </a:r>
            <a:r>
              <a:rPr lang="en-US" altLang="en-US" sz="24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6598"/>
                </a:solidFill>
                <a:latin typeface="Calibri" panose="020F0502020204030204" pitchFamily="34" charset="0"/>
              </a:rPr>
              <a:t>javnosti</a:t>
            </a:r>
            <a:r>
              <a:rPr lang="hr-HR" altLang="en-US" sz="24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 u</a:t>
            </a:r>
            <a:r>
              <a:rPr lang="en-US" altLang="en-US" sz="24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400" dirty="0" err="1" smtClean="0">
                <a:solidFill>
                  <a:srgbClr val="006598"/>
                </a:solidFill>
                <a:latin typeface="Calibri" panose="020F0502020204030204" pitchFamily="34" charset="0"/>
              </a:rPr>
              <a:t>Istraživanj</a:t>
            </a:r>
            <a:r>
              <a:rPr lang="hr-HR" altLang="en-US" sz="24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u</a:t>
            </a:r>
            <a:r>
              <a:rPr lang="en-US" altLang="en-US" sz="24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 otvorenosti proračuna</a:t>
            </a:r>
          </a:p>
          <a:p>
            <a:pPr>
              <a:spcBef>
                <a:spcPct val="0"/>
              </a:spcBef>
            </a:pPr>
            <a:endParaRPr lang="hr-HR" altLang="en-US" sz="2200" dirty="0" smtClean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hr-HR" altLang="en-US" sz="1800" dirty="0" smtClean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hr-HR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65719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hr-HR" altLang="en-US" sz="1200" smtClean="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1259681"/>
            <a:ext cx="8610600" cy="3693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pristup proračunskih informacijama nužan je, no nedovoljan uvjet za povećanje razine odgovornosti vlada za efikasno i učinkovito prikupljanje i trošenje javnih financijskih sredstava</a:t>
            </a:r>
            <a:endParaRPr lang="hr-HR" altLang="en-US" sz="1800" dirty="0" smtClean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hr-HR" altLang="en-US" sz="1800" dirty="0" smtClean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da bi se to postiglo, transparentnost mora biti popraćena značajnim prilikama za sudjelovanje javnosti u proračunskom postupku</a:t>
            </a:r>
            <a:endParaRPr lang="hr-HR" altLang="en-US" sz="1800" dirty="0" smtClean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hr-HR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stoga Međunarodno partnerstvo za proračun (IBP) posljednjih pet godina radi na skupu pokazatelja sudjelovanja javnosti za Istraživanje otvorenosti proračuna (OBS) koji bi mogli biti nadopuna postojećih pokazatelja transparentnosti</a:t>
            </a: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381000"/>
            <a:ext cx="89535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Sudjelovanje javnosti u </a:t>
            </a:r>
            <a:r>
              <a:rPr lang="en-US" altLang="en-US" sz="3000" dirty="0" err="1" smtClean="0">
                <a:solidFill>
                  <a:srgbClr val="E77033"/>
                </a:solidFill>
                <a:latin typeface="Calibri" panose="020F0502020204030204" pitchFamily="34" charset="0"/>
              </a:rPr>
              <a:t>nacionalnom</a:t>
            </a: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3000" dirty="0" err="1" smtClean="0">
                <a:solidFill>
                  <a:srgbClr val="E77033"/>
                </a:solidFill>
                <a:latin typeface="Calibri" panose="020F0502020204030204" pitchFamily="34" charset="0"/>
              </a:rPr>
              <a:t>postupku</a:t>
            </a:r>
            <a:r>
              <a:rPr lang="hr-HR" alt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 planiranja proračuna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5963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hr-HR" altLang="en-US" sz="1200" smtClean="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247650" y="1219200"/>
            <a:ext cx="8610600" cy="4678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pokazatelji sudjelovanja javnosti u nacionalnom proračunskom postupku uvedeni u OBS-u 2012. bili su prvi pokušaj utvrđivanja smjernica u pogledu toga kako bi sudjelovanje javnosti u nacionalnom proračunskom postupku trebalo biti strukturirano</a:t>
            </a:r>
          </a:p>
          <a:p>
            <a:pPr>
              <a:spcBef>
                <a:spcPct val="0"/>
              </a:spcBef>
            </a:pPr>
            <a:endParaRPr lang="hr-HR" altLang="en-US" sz="1800" dirty="0" smtClean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pokazatelji su se temeljili na sljedećih šest načela:</a:t>
            </a:r>
          </a:p>
          <a:p>
            <a:pPr lvl="1">
              <a:spcBef>
                <a:spcPct val="0"/>
              </a:spcBef>
            </a:pP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sudjelovanje bi se trebalo provoditi u cijelom proračunskom postupku</a:t>
            </a:r>
          </a:p>
          <a:p>
            <a:pPr lvl="1">
              <a:spcBef>
                <a:spcPct val="0"/>
              </a:spcBef>
            </a:pP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sudjelovanje bi se trebalo </a:t>
            </a:r>
            <a:r>
              <a:rPr lang="en-US" altLang="en-US" sz="1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provoditi</a:t>
            </a: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hr-HR" alt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na svim razinama države</a:t>
            </a:r>
            <a:endParaRPr lang="en-US" altLang="en-US" sz="1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lvl="1">
              <a:spcBef>
                <a:spcPct val="0"/>
              </a:spcBef>
            </a:pP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sudjelovanje bi trebalo imati pravnu osnovu</a:t>
            </a:r>
          </a:p>
          <a:p>
            <a:pPr lvl="1">
              <a:spcBef>
                <a:spcPct val="0"/>
              </a:spcBef>
            </a:pPr>
            <a:r>
              <a:rPr lang="hr-HR" altLang="en-US" sz="1800" dirty="0">
                <a:solidFill>
                  <a:schemeClr val="tx1"/>
                </a:solidFill>
                <a:latin typeface="Calibri" panose="020F0502020204030204" pitchFamily="34" charset="0"/>
              </a:rPr>
              <a:t>c</a:t>
            </a:r>
            <a:r>
              <a:rPr lang="hr-HR" alt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iljeve </a:t>
            </a:r>
            <a:r>
              <a:rPr lang="en-US" altLang="en-US" sz="1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sudjelovanja</a:t>
            </a: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javnosti </a:t>
            </a:r>
            <a:r>
              <a:rPr lang="en-US" altLang="en-US" sz="1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trebalo</a:t>
            </a: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hr-HR" alt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bi </a:t>
            </a:r>
            <a:r>
              <a:rPr lang="en-US" altLang="en-US" sz="18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unaprijed</a:t>
            </a: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objaviti</a:t>
            </a:r>
          </a:p>
          <a:p>
            <a:pPr lvl="1">
              <a:spcBef>
                <a:spcPct val="0"/>
              </a:spcBef>
            </a:pP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trebalo bi provesti višestruke mehanizme za sudjelovanje javnosti</a:t>
            </a:r>
          </a:p>
          <a:p>
            <a:pPr lvl="1">
              <a:spcBef>
                <a:spcPct val="0"/>
              </a:spcBef>
            </a:pPr>
            <a:r>
              <a:rPr lang="en-US" altLang="en-US" sz="1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javnosti bi se trebale pružiti povratne informacije o njezinu doprinosu</a:t>
            </a:r>
          </a:p>
          <a:p>
            <a:pPr marL="0" indent="0">
              <a:spcBef>
                <a:spcPct val="0"/>
              </a:spcBef>
              <a:buNone/>
            </a:pPr>
            <a:endParaRPr lang="hr-HR" altLang="en-US" sz="2200" dirty="0" smtClean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200" dirty="0">
                <a:solidFill>
                  <a:srgbClr val="006598"/>
                </a:solidFill>
                <a:latin typeface="Calibri" panose="020F0502020204030204" pitchFamily="34" charset="0"/>
              </a:rPr>
              <a:t>pokazatelji su primjenjivani u OBS-u za 2012. te za 2015.</a:t>
            </a:r>
            <a:endParaRPr lang="hr-HR" altLang="en-US" sz="2200" dirty="0" smtClean="0">
              <a:solidFill>
                <a:schemeClr val="tx1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endParaRPr lang="hr-HR" altLang="en-US" sz="1800" dirty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381000"/>
            <a:ext cx="8953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Pokazatelji sudjelovanja javnosti u okviru OBS-a 2012./2015.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977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hr-HR" altLang="en-US" sz="1200" smtClean="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1259681"/>
            <a:ext cx="8610600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većina zemalja ne pruža odgovarajuće prilike za sudjelovanje javnosti. Globalno je prosječan rezultat samo 25 od mogućih 100 bodova. U regiji su rezultati nešto bolji, s prosjekom od 35 od mogućih 100 bodova. </a:t>
            </a: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381000"/>
            <a:ext cx="8953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Rezultati OBS-a za 2015. u pogledu sudjelovanja javnosti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82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www.InternationalBudget.org</a:t>
            </a:r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2724B6-EB81-47B5-82F8-BF13F9EAFE22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3074" name="Picture 2" descr="Garg_1_OC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88999"/>
            <a:ext cx="8566150" cy="4538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762000" y="3733800"/>
            <a:ext cx="510540" cy="189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hr-HR" sz="1600" dirty="0" smtClean="0">
                <a:effectLst/>
                <a:latin typeface="Calibri"/>
                <a:ea typeface="Calibri"/>
                <a:cs typeface="Vrinda"/>
              </a:rPr>
              <a:t>Slovenija</a:t>
            </a:r>
            <a:endParaRPr lang="hr-HR" sz="1100" dirty="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209800" y="888999"/>
            <a:ext cx="5426710" cy="737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1600">
                <a:effectLst/>
                <a:latin typeface="Calibri"/>
                <a:ea typeface="Calibri"/>
                <a:cs typeface="Vrinda"/>
              </a:rPr>
              <a:t>OBS 2015., rezultati u pogledu sudjelovanja [najviši broj bodova: 100]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72540" y="3736340"/>
            <a:ext cx="510540" cy="189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hr-HR" sz="1600">
                <a:effectLst/>
                <a:latin typeface="Calibri"/>
                <a:ea typeface="Calibri"/>
                <a:cs typeface="Vrinda"/>
              </a:rPr>
              <a:t>Kirgiska Republika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1783080" y="3736340"/>
            <a:ext cx="510540" cy="189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hr-HR" sz="1600">
                <a:effectLst/>
                <a:latin typeface="Calibri"/>
                <a:ea typeface="Calibri"/>
                <a:cs typeface="Vrinda"/>
              </a:rPr>
              <a:t>Gruzija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293620" y="3738880"/>
            <a:ext cx="510540" cy="189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hr-HR" sz="1600">
                <a:effectLst/>
                <a:latin typeface="Calibri"/>
                <a:ea typeface="Calibri"/>
                <a:cs typeface="Vrinda"/>
              </a:rPr>
              <a:t>Poljska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804160" y="3738880"/>
            <a:ext cx="510540" cy="189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hr-HR" sz="1600">
                <a:effectLst/>
                <a:latin typeface="Calibri"/>
                <a:ea typeface="Calibri"/>
                <a:cs typeface="Vrinda"/>
              </a:rPr>
              <a:t>Rumunjska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3314700" y="3738880"/>
            <a:ext cx="510540" cy="189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hr-HR" sz="1600">
                <a:effectLst/>
                <a:latin typeface="Calibri"/>
                <a:ea typeface="Calibri"/>
                <a:cs typeface="Vrinda"/>
              </a:rPr>
              <a:t>Češka Republika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3924935" y="3733800"/>
            <a:ext cx="510540" cy="189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hr-HR" sz="1600">
                <a:effectLst/>
                <a:latin typeface="Calibri"/>
                <a:ea typeface="Calibri"/>
                <a:cs typeface="Vrinda"/>
              </a:rPr>
              <a:t>Bugarska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4" name="Text Box 8"/>
          <p:cNvSpPr txBox="1">
            <a:spLocks noChangeArrowheads="1"/>
          </p:cNvSpPr>
          <p:nvPr/>
        </p:nvSpPr>
        <p:spPr bwMode="auto">
          <a:xfrm>
            <a:off x="4435475" y="3738880"/>
            <a:ext cx="510540" cy="189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hr-HR" sz="1600">
                <a:effectLst/>
                <a:latin typeface="Calibri"/>
                <a:ea typeface="Calibri"/>
                <a:cs typeface="Vrinda"/>
              </a:rPr>
              <a:t>Hrvatska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4946015" y="3736340"/>
            <a:ext cx="510540" cy="189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hr-HR" sz="1600">
                <a:effectLst/>
                <a:latin typeface="Calibri"/>
                <a:ea typeface="Calibri"/>
                <a:cs typeface="Vrinda"/>
              </a:rPr>
              <a:t>Mađarska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5456555" y="3741420"/>
            <a:ext cx="510540" cy="189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hr-HR" sz="1600">
                <a:effectLst/>
                <a:latin typeface="Calibri"/>
                <a:ea typeface="Calibri"/>
                <a:cs typeface="Vrinda"/>
              </a:rPr>
              <a:t>Rusija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6009640" y="3741420"/>
            <a:ext cx="510540" cy="201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hr-HR" sz="1600" dirty="0">
                <a:effectLst/>
                <a:latin typeface="Calibri"/>
                <a:ea typeface="Calibri"/>
                <a:cs typeface="Vrinda"/>
              </a:rPr>
              <a:t>Ukrajina</a:t>
            </a:r>
            <a:endParaRPr lang="hr-HR" sz="1100" dirty="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8" name="Text Box 12"/>
          <p:cNvSpPr txBox="1">
            <a:spLocks noChangeArrowheads="1"/>
          </p:cNvSpPr>
          <p:nvPr/>
        </p:nvSpPr>
        <p:spPr bwMode="auto">
          <a:xfrm>
            <a:off x="6264910" y="3733800"/>
            <a:ext cx="771525" cy="189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hr-HR" sz="1600">
                <a:effectLst/>
                <a:latin typeface="Calibri"/>
                <a:ea typeface="Calibri"/>
                <a:cs typeface="Vrinda"/>
              </a:rPr>
              <a:t>Bosna i Hercegovina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7036435" y="3741420"/>
            <a:ext cx="510540" cy="189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hr-HR" sz="1600">
                <a:effectLst/>
                <a:latin typeface="Calibri"/>
                <a:ea typeface="Calibri"/>
                <a:cs typeface="Vrinda"/>
              </a:rPr>
              <a:t>Srbija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7532370" y="3705860"/>
            <a:ext cx="510540" cy="189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hr-HR" sz="1600">
                <a:effectLst/>
                <a:latin typeface="Calibri"/>
                <a:ea typeface="Calibri"/>
                <a:cs typeface="Vrinda"/>
              </a:rPr>
              <a:t>Turska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8042910" y="3799840"/>
            <a:ext cx="510540" cy="1899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vert270" wrap="square" lIns="91440" tIns="45720" rIns="91440" bIns="45720" anchor="ctr" anchorCtr="0"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hr-HR" sz="1600" dirty="0" smtClean="0">
                <a:latin typeface="Calibri"/>
                <a:ea typeface="Calibri"/>
                <a:cs typeface="Vrinda"/>
              </a:rPr>
              <a:t>Azerbajdžan</a:t>
            </a:r>
            <a:endParaRPr lang="hr-HR" sz="1100" dirty="0">
              <a:effectLst/>
              <a:latin typeface="Calibri"/>
              <a:ea typeface="Calibri"/>
              <a:cs typeface="Vrinda"/>
            </a:endParaRPr>
          </a:p>
        </p:txBody>
      </p:sp>
    </p:spTree>
    <p:extLst>
      <p:ext uri="{BB962C8B-B14F-4D97-AF65-F5344CB8AC3E}">
        <p14:creationId xmlns:p14="http://schemas.microsoft.com/office/powerpoint/2010/main" val="1982749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hr-HR" altLang="en-US" sz="1200" smtClean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131802"/>
            <a:ext cx="8953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Rezultati OBS-a za 2015. u pogledu sudjelovanja javnosti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04800" y="685800"/>
            <a:ext cx="8610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postoji pozitivna korelacija transparentnosti i sudjelovanja, no postoji i jaz u pogledu sudjelovanja. </a:t>
            </a:r>
          </a:p>
        </p:txBody>
      </p:sp>
      <p:pic>
        <p:nvPicPr>
          <p:cNvPr id="4099" name="Picture 3" descr="Garg_2_OC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1" y="1455241"/>
            <a:ext cx="6553200" cy="44837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600200" y="1295400"/>
            <a:ext cx="7053580" cy="671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1800" b="1" dirty="0">
                <a:effectLst/>
                <a:latin typeface="Calibri"/>
                <a:ea typeface="Calibri"/>
                <a:cs typeface="Vrinda"/>
              </a:rPr>
              <a:t>Transparentnost proračuna i sudjelovanje građana u proračunskom postupku 2015.</a:t>
            </a:r>
            <a:endParaRPr lang="hr-HR" sz="1000" dirty="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 rot="16200000">
            <a:off x="-646748" y="3393799"/>
            <a:ext cx="4009390" cy="484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1600" b="1">
                <a:effectLst/>
                <a:latin typeface="Calibri"/>
                <a:ea typeface="Calibri"/>
                <a:cs typeface="Vrinda"/>
              </a:rPr>
              <a:t>Sudjelovanje u proračunskom postupku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920432" y="5659162"/>
            <a:ext cx="7757160" cy="34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1600" b="1" dirty="0" smtClean="0">
                <a:latin typeface="Calibri"/>
                <a:ea typeface="Calibri"/>
                <a:cs typeface="Vrinda"/>
              </a:rPr>
              <a:t>T</a:t>
            </a:r>
            <a:r>
              <a:rPr lang="hr-HR" sz="1600" b="1" dirty="0" smtClean="0">
                <a:effectLst/>
                <a:latin typeface="Calibri"/>
                <a:ea typeface="Calibri"/>
                <a:cs typeface="Vrinda"/>
              </a:rPr>
              <a:t>ransparentnost proračuna </a:t>
            </a:r>
            <a:r>
              <a:rPr lang="hr-HR" sz="1600" b="1" dirty="0">
                <a:effectLst/>
                <a:latin typeface="Calibri"/>
                <a:ea typeface="Calibri"/>
                <a:cs typeface="Vrinda"/>
              </a:rPr>
              <a:t>(rezultat Indeksa otvorenosti proračuna)</a:t>
            </a:r>
            <a:endParaRPr lang="hr-HR" sz="1100" dirty="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2438400" y="4572000"/>
            <a:ext cx="831215" cy="32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1100" b="1" dirty="0" smtClean="0">
                <a:effectLst/>
                <a:latin typeface="Calibri"/>
                <a:ea typeface="Calibri"/>
                <a:cs typeface="Vrinda"/>
              </a:rPr>
              <a:t>Venezuela</a:t>
            </a:r>
            <a:endParaRPr lang="hr-HR" sz="1100" dirty="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3048000" y="3886200"/>
            <a:ext cx="748030" cy="32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1100" b="1">
                <a:effectLst/>
                <a:latin typeface="Calibri"/>
                <a:ea typeface="Calibri"/>
                <a:cs typeface="Vrinda"/>
              </a:rPr>
              <a:t>Vijetnam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5791200" y="2362200"/>
            <a:ext cx="748030" cy="47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1100" b="1">
                <a:effectLst/>
                <a:latin typeface="Calibri"/>
                <a:ea typeface="Calibri"/>
                <a:cs typeface="Vrinda"/>
              </a:rPr>
              <a:t>Južna Koreja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086600" y="3636051"/>
            <a:ext cx="748030" cy="34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1100" b="1">
                <a:effectLst/>
                <a:latin typeface="Calibri"/>
                <a:ea typeface="Calibri"/>
                <a:cs typeface="Vrinda"/>
              </a:rPr>
              <a:t>Švedska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6338570" y="4490085"/>
            <a:ext cx="748030" cy="34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1100" b="1">
                <a:effectLst/>
                <a:latin typeface="Calibri"/>
                <a:ea typeface="Calibri"/>
                <a:cs typeface="Vrinda"/>
              </a:rPr>
              <a:t>Rusija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4752975" y="5105400"/>
            <a:ext cx="748030" cy="34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hr-HR" sz="1100" b="1">
                <a:effectLst/>
                <a:latin typeface="Calibri"/>
                <a:ea typeface="Calibri"/>
                <a:cs typeface="Vrinda"/>
              </a:rPr>
              <a:t>Mali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</p:spTree>
    <p:extLst>
      <p:ext uri="{BB962C8B-B14F-4D97-AF65-F5344CB8AC3E}">
        <p14:creationId xmlns:p14="http://schemas.microsoft.com/office/powerpoint/2010/main" val="93023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hr-HR" altLang="en-US" sz="1200" smtClean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131802"/>
            <a:ext cx="8953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Rezultati OBS-a za 2015. u pogledu sudjelovanja javnosti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85800" y="914400"/>
            <a:ext cx="7772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marL="0" indent="0" algn="ctr">
              <a:spcBef>
                <a:spcPct val="0"/>
              </a:spcBef>
              <a:buNone/>
            </a:pPr>
            <a:r>
              <a:rPr lang="en-US" altLang="en-US" sz="24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prilike za sudjelovanje javnosti s izvršnom vlasti </a:t>
            </a:r>
          </a:p>
        </p:txBody>
      </p:sp>
      <p:pic>
        <p:nvPicPr>
          <p:cNvPr id="5122" name="Picture 2" descr="Garg_3_OC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0" y="1656216"/>
            <a:ext cx="4353720" cy="261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409177" y="1654628"/>
            <a:ext cx="3933825" cy="53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dirty="0">
                <a:effectLst/>
                <a:latin typeface="Calibri"/>
                <a:ea typeface="Calibri"/>
                <a:cs typeface="Vrinda"/>
              </a:rPr>
              <a:t>Tijekom sastavljanja proračuna</a:t>
            </a:r>
            <a:endParaRPr lang="hr-HR" sz="1100" dirty="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685800" y="3830955"/>
            <a:ext cx="781050" cy="436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400" dirty="0">
                <a:effectLst/>
                <a:latin typeface="Calibri"/>
                <a:ea typeface="Calibri"/>
                <a:cs typeface="Vrinda"/>
              </a:rPr>
              <a:t>Dobro</a:t>
            </a:r>
            <a:endParaRPr lang="hr-HR" sz="1100" dirty="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1600200" y="3830955"/>
            <a:ext cx="1114425" cy="436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400" dirty="0">
                <a:effectLst/>
                <a:latin typeface="Calibri"/>
                <a:ea typeface="Calibri"/>
                <a:cs typeface="Vrinda"/>
              </a:rPr>
              <a:t>Osnovno</a:t>
            </a:r>
            <a:endParaRPr lang="hr-HR" sz="1100" dirty="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2657475" y="3830954"/>
            <a:ext cx="612140" cy="436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400">
                <a:effectLst/>
                <a:latin typeface="Calibri"/>
                <a:ea typeface="Calibri"/>
                <a:cs typeface="Vrinda"/>
              </a:rPr>
              <a:t>Slabo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3609975" y="3822382"/>
            <a:ext cx="1038225" cy="436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400" dirty="0">
                <a:effectLst/>
                <a:latin typeface="Calibri"/>
                <a:ea typeface="Calibri"/>
                <a:cs typeface="Vrinda"/>
              </a:rPr>
              <a:t>Ne postoji</a:t>
            </a:r>
            <a:endParaRPr lang="hr-HR" sz="1100" dirty="0">
              <a:effectLst/>
              <a:latin typeface="Calibri"/>
              <a:ea typeface="Calibri"/>
              <a:cs typeface="Vrinda"/>
            </a:endParaRPr>
          </a:p>
        </p:txBody>
      </p:sp>
      <p:pic>
        <p:nvPicPr>
          <p:cNvPr id="5123" name="Picture 3" descr="Garg_4_OC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654628"/>
            <a:ext cx="4324350" cy="2594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4843462" y="1654627"/>
            <a:ext cx="3933825" cy="42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2000" dirty="0">
                <a:effectLst/>
                <a:latin typeface="Calibri"/>
                <a:ea typeface="Calibri"/>
                <a:cs typeface="Vrinda"/>
              </a:rPr>
              <a:t>Tijekom </a:t>
            </a:r>
            <a:r>
              <a:rPr lang="hr-HR" sz="2000" dirty="0" smtClean="0">
                <a:effectLst/>
                <a:latin typeface="Calibri"/>
                <a:ea typeface="Calibri"/>
                <a:cs typeface="Vrinda"/>
              </a:rPr>
              <a:t>izvršenja </a:t>
            </a:r>
            <a:r>
              <a:rPr lang="hr-HR" sz="2000" dirty="0">
                <a:effectLst/>
                <a:latin typeface="Calibri"/>
                <a:ea typeface="Calibri"/>
                <a:cs typeface="Vrinda"/>
              </a:rPr>
              <a:t>proračuna</a:t>
            </a:r>
            <a:endParaRPr lang="hr-HR" sz="1100" dirty="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5181600" y="3806325"/>
            <a:ext cx="781050" cy="436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400" dirty="0">
                <a:effectLst/>
                <a:latin typeface="Calibri"/>
                <a:ea typeface="Calibri"/>
                <a:cs typeface="Vrinda"/>
              </a:rPr>
              <a:t>Dobro</a:t>
            </a:r>
            <a:endParaRPr lang="hr-HR" sz="1100" dirty="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6067425" y="3822382"/>
            <a:ext cx="1114425" cy="436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400" dirty="0">
                <a:effectLst/>
                <a:latin typeface="Calibri"/>
                <a:ea typeface="Calibri"/>
                <a:cs typeface="Vrinda"/>
              </a:rPr>
              <a:t>Osnovno</a:t>
            </a:r>
            <a:endParaRPr lang="hr-HR" sz="1100" dirty="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7010400" y="3822381"/>
            <a:ext cx="612140" cy="436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400">
                <a:effectLst/>
                <a:latin typeface="Calibri"/>
                <a:ea typeface="Calibri"/>
                <a:cs typeface="Vrinda"/>
              </a:rPr>
              <a:t>Slabo</a:t>
            </a:r>
            <a:endParaRPr lang="hr-HR" sz="1100">
              <a:effectLst/>
              <a:latin typeface="Calibri"/>
              <a:ea typeface="Calibri"/>
              <a:cs typeface="Vrinda"/>
            </a:endParaRP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7991475" y="3831089"/>
            <a:ext cx="1038225" cy="436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sz="1400" dirty="0">
                <a:effectLst/>
                <a:latin typeface="Calibri"/>
                <a:ea typeface="Calibri"/>
                <a:cs typeface="Vrinda"/>
              </a:rPr>
              <a:t>Ne postoji</a:t>
            </a:r>
            <a:endParaRPr lang="hr-HR" sz="1100" dirty="0">
              <a:effectLst/>
              <a:latin typeface="Calibri"/>
              <a:ea typeface="Calibri"/>
              <a:cs typeface="Vrinda"/>
            </a:endParaRPr>
          </a:p>
        </p:txBody>
      </p:sp>
    </p:spTree>
    <p:extLst>
      <p:ext uri="{BB962C8B-B14F-4D97-AF65-F5344CB8AC3E}">
        <p14:creationId xmlns:p14="http://schemas.microsoft.com/office/powerpoint/2010/main" val="323490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5176D8D-2840-47C2-B3C8-CB3C7BDCBDE1}" type="slidenum">
              <a:rPr lang="en-US" altLang="en-US" sz="120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hr-HR" altLang="en-US" sz="1200" smtClean="0"/>
          </a:p>
        </p:txBody>
      </p:sp>
      <p:sp>
        <p:nvSpPr>
          <p:cNvPr id="14341" name="TextBox 5"/>
          <p:cNvSpPr txBox="1">
            <a:spLocks noChangeArrowheads="1"/>
          </p:cNvSpPr>
          <p:nvPr/>
        </p:nvSpPr>
        <p:spPr bwMode="auto">
          <a:xfrm>
            <a:off x="304800" y="1259681"/>
            <a:ext cx="86106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svi se slažu da je sudjelovanje javnosti ključno za odgovoran proračunski sustav koji dobro funkcionira</a:t>
            </a:r>
            <a:endParaRPr lang="hr-HR" altLang="en-US" sz="2200" dirty="0" smtClean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 marL="0" indent="0">
              <a:spcBef>
                <a:spcPct val="0"/>
              </a:spcBef>
              <a:buNone/>
            </a:pPr>
            <a:endParaRPr lang="hr-HR" altLang="en-US" sz="2200" dirty="0" smtClean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  <a:p>
            <a:pPr>
              <a:spcBef>
                <a:spcPct val="0"/>
              </a:spcBef>
            </a:pPr>
            <a:r>
              <a:rPr lang="en-US" altLang="en-US" sz="2200" dirty="0" smtClean="0">
                <a:solidFill>
                  <a:srgbClr val="006598"/>
                </a:solidFill>
                <a:latin typeface="Calibri" panose="020F0502020204030204" pitchFamily="34" charset="0"/>
              </a:rPr>
              <a:t>inovativni rad Globalne inicijative za fiskalnu transparentnost (GIFT-a) na načelima sudjelovanja javnosti sada je temelj široko prihvaćenih normi sudjelovanja javnosti te upućuje na to što bi se trebalo mjeriti i pruža dobru priliku za preispitivanje pokazatelja sudjelovanja javnosti u okviru OBS-a</a:t>
            </a:r>
          </a:p>
          <a:p>
            <a:pPr>
              <a:spcBef>
                <a:spcPct val="0"/>
              </a:spcBef>
            </a:pPr>
            <a:endParaRPr lang="hr-HR" altLang="en-US" sz="2200" dirty="0" smtClean="0">
              <a:solidFill>
                <a:srgbClr val="006598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76200" y="381000"/>
            <a:ext cx="89535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rgbClr val="005580"/>
                </a:solidFill>
                <a:latin typeface="Arial" panose="020B0604020202020204" pitchFamily="34" charset="0"/>
                <a:ea typeface="Osaka" pitchFamily="2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000" dirty="0" smtClean="0">
                <a:solidFill>
                  <a:srgbClr val="E77033"/>
                </a:solidFill>
                <a:latin typeface="Calibri" panose="020F0502020204030204" pitchFamily="34" charset="0"/>
              </a:rPr>
              <a:t>Preispitivanje pokazatelja sudjelovanja javnosti u okviru OBS-a</a:t>
            </a:r>
            <a:endParaRPr lang="hr-HR" altLang="en-US" sz="3000" dirty="0">
              <a:solidFill>
                <a:srgbClr val="E77033"/>
              </a:solidFill>
              <a:latin typeface="Calibri" panose="020F0502020204030204" pitchFamily="34" charset="0"/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858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Osaka"/>
        <a:cs typeface=""/>
      </a:majorFont>
      <a:minorFont>
        <a:latin typeface="Arial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HD:Users:rkilmer:Desktop:Microsoft Office 2004:Templates:Presentations:Designs:Blank Presentation</Template>
  <TotalTime>7295</TotalTime>
  <Words>1270</Words>
  <Application>Microsoft Office PowerPoint</Application>
  <PresentationFormat>On-screen Show (4:3)</PresentationFormat>
  <Paragraphs>175</Paragraphs>
  <Slides>18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Blank Presentation</vt:lpstr>
      <vt:lpstr>Sudjelovanje javnosti u planiranju proračuna primjena novih načela GIFT-a Rezultati Istraživanja otvorenosti proračuna za 2015. i rada IBP-a na pokazateljima za mjerenje sudjelovanja javnosti</vt:lpstr>
      <vt:lpstr>Pregled prezentacije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Hvala!</vt:lpstr>
    </vt:vector>
  </TitlesOfParts>
  <Company>Matrix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Goes Here</dc:title>
  <dc:creator>Matrix</dc:creator>
  <cp:lastModifiedBy>Assia</cp:lastModifiedBy>
  <cp:revision>205</cp:revision>
  <dcterms:created xsi:type="dcterms:W3CDTF">2008-06-23T16:25:12Z</dcterms:created>
  <dcterms:modified xsi:type="dcterms:W3CDTF">2016-07-06T08:16:12Z</dcterms:modified>
</cp:coreProperties>
</file>