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361" r:id="rId3"/>
    <p:sldId id="400" r:id="rId4"/>
    <p:sldId id="398" r:id="rId5"/>
    <p:sldId id="406" r:id="rId6"/>
    <p:sldId id="399" r:id="rId7"/>
    <p:sldId id="413" r:id="rId8"/>
    <p:sldId id="405" r:id="rId9"/>
    <p:sldId id="402" r:id="rId10"/>
    <p:sldId id="410" r:id="rId11"/>
    <p:sldId id="378" r:id="rId12"/>
    <p:sldId id="388" r:id="rId13"/>
    <p:sldId id="379" r:id="rId14"/>
    <p:sldId id="380" r:id="rId15"/>
    <p:sldId id="381" r:id="rId16"/>
    <p:sldId id="382" r:id="rId17"/>
    <p:sldId id="383" r:id="rId18"/>
    <p:sldId id="384" r:id="rId19"/>
    <p:sldId id="385" r:id="rId20"/>
    <p:sldId id="386" r:id="rId21"/>
    <p:sldId id="387" r:id="rId22"/>
    <p:sldId id="390" r:id="rId23"/>
    <p:sldId id="408" r:id="rId24"/>
    <p:sldId id="412" r:id="rId25"/>
    <p:sldId id="407" r:id="rId26"/>
    <p:sldId id="401" r:id="rId27"/>
    <p:sldId id="391" r:id="rId28"/>
    <p:sldId id="392" r:id="rId29"/>
    <p:sldId id="394" r:id="rId30"/>
    <p:sldId id="395" r:id="rId31"/>
    <p:sldId id="389" r:id="rId32"/>
    <p:sldId id="403" r:id="rId33"/>
    <p:sldId id="396" r:id="rId34"/>
    <p:sldId id="397" r:id="rId35"/>
    <p:sldId id="266" r:id="rId36"/>
  </p:sldIdLst>
  <p:sldSz cx="9144000" cy="6858000" type="screen4x3"/>
  <p:notesSz cx="6805613" cy="9944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rray petrie" initials="mp" lastIdx="2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900"/>
    <a:srgbClr val="F93707"/>
    <a:srgbClr val="FB5308"/>
    <a:srgbClr val="3C4648"/>
    <a:srgbClr val="8E9D9E"/>
    <a:srgbClr val="97BBD1"/>
    <a:srgbClr val="6AC1BD"/>
    <a:srgbClr val="77C390"/>
    <a:srgbClr val="B594C4"/>
    <a:srgbClr val="74B5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4697"/>
  </p:normalViewPr>
  <p:slideViewPr>
    <p:cSldViewPr snapToGrid="0" snapToObject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41" y="0"/>
            <a:ext cx="2949099" cy="49893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DD355FB6-F878-44A7-902C-6726E484EA41}" type="datetimeFigureOut">
              <a:rPr lang="en-NZ" smtClean="0"/>
              <a:t>6/07/2016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71"/>
            <a:ext cx="2949099" cy="49893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41" y="9445171"/>
            <a:ext cx="2949099" cy="49893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9710F2CB-CABE-42CE-A67E-8A589E9DD95B}" type="slidenum">
              <a:rPr lang="en-NZ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867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1" y="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A19455DC-93FE-F04E-821C-247B57ED379E}" type="datetimeFigureOut">
              <a:rPr lang="en-US" smtClean="0"/>
              <a:t>7/6/2016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1" y="9445169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3172A202-9FDB-4B49-B0DC-90E507511A6A}" type="slidenum">
              <a:rPr lang="en-US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270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822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696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9144000" cy="7210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6796672" y="245106"/>
            <a:ext cx="19223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900" dirty="0">
                <a:solidFill>
                  <a:srgbClr val="FB5308"/>
                </a:solidFill>
                <a:latin typeface="Arial"/>
              </a:rPr>
              <a:t>Rad GIFT-a u pogledu sudjelovanja javnosti</a:t>
            </a:r>
          </a:p>
        </p:txBody>
      </p:sp>
    </p:spTree>
    <p:extLst>
      <p:ext uri="{BB962C8B-B14F-4D97-AF65-F5344CB8AC3E}">
        <p14:creationId xmlns:p14="http://schemas.microsoft.com/office/powerpoint/2010/main" val="2249420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6826816" y="245106"/>
            <a:ext cx="19223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900" dirty="0">
                <a:solidFill>
                  <a:srgbClr val="FB5308"/>
                </a:solidFill>
                <a:latin typeface="Arial"/>
              </a:rPr>
              <a:t>Rad GIFT-a u pogledu sudjelovanja javnosti</a:t>
            </a:r>
          </a:p>
        </p:txBody>
      </p:sp>
    </p:spTree>
    <p:extLst>
      <p:ext uri="{BB962C8B-B14F-4D97-AF65-F5344CB8AC3E}">
        <p14:creationId xmlns:p14="http://schemas.microsoft.com/office/powerpoint/2010/main" val="139267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8782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0311" y="2636959"/>
            <a:ext cx="679224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2500" dirty="0">
                <a:solidFill>
                  <a:schemeClr val="bg1"/>
                </a:solidFill>
                <a:latin typeface="Arial"/>
              </a:rPr>
              <a:t>Sudjelovanje javnosti u načelima, </a:t>
            </a:r>
          </a:p>
          <a:p>
            <a:r>
              <a:rPr lang="en-NZ" sz="2500" dirty="0">
                <a:solidFill>
                  <a:schemeClr val="bg1"/>
                </a:solidFill>
                <a:latin typeface="Arial"/>
              </a:rPr>
              <a:t>mehanizmima i praksama zemalja u pogledu fiskalne politike</a:t>
            </a:r>
            <a:endParaRPr lang="hr-HR" sz="25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5590" y="3763588"/>
            <a:ext cx="24474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bg1"/>
                </a:solidFill>
                <a:latin typeface="Arial"/>
              </a:rPr>
              <a:t>Murray Petrie</a:t>
            </a:r>
          </a:p>
          <a:p>
            <a:r>
              <a:rPr lang="it-IT" sz="1400" b="1" dirty="0">
                <a:solidFill>
                  <a:schemeClr val="bg1"/>
                </a:solidFill>
                <a:latin typeface="Arial"/>
              </a:rPr>
              <a:t>Vodeći tehnički savjetnik GIFT-a</a:t>
            </a:r>
          </a:p>
          <a:p>
            <a:r>
              <a:rPr lang="it-IT" sz="1200" dirty="0">
                <a:solidFill>
                  <a:schemeClr val="bg1"/>
                </a:solidFill>
                <a:latin typeface="Arial"/>
              </a:rPr>
              <a:t>petrie@fiscaltransparency.net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5590" y="5709904"/>
            <a:ext cx="16024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"/>
              </a:rPr>
              <a:t>#FiscalTransparency</a:t>
            </a:r>
            <a:endParaRPr lang="hr-HR" sz="1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4948" y="4908216"/>
            <a:ext cx="7302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>
                <a:solidFill>
                  <a:schemeClr val="bg1"/>
                </a:solidFill>
                <a:latin typeface="Arial"/>
              </a:rPr>
              <a:t>Sastanak visokih dužnosnika odgovornih za proračun (SBO) zemalja srednje, istočne i jugoistočne Europe (CESEE) u Ljubljani</a:t>
            </a:r>
          </a:p>
          <a:p>
            <a:r>
              <a:rPr lang="it-IT" sz="1200" dirty="0">
                <a:solidFill>
                  <a:schemeClr val="bg1"/>
                </a:solidFill>
                <a:latin typeface="Arial"/>
              </a:rPr>
              <a:t>29. lipnja 2016.</a:t>
            </a:r>
          </a:p>
        </p:txBody>
      </p:sp>
    </p:spTree>
    <p:extLst>
      <p:ext uri="{BB962C8B-B14F-4D97-AF65-F5344CB8AC3E}">
        <p14:creationId xmlns:p14="http://schemas.microsoft.com/office/powerpoint/2010/main" val="1637487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217" y="954642"/>
            <a:ext cx="805087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Moguće primjedbe u pogledu sudjelovanja javnosti (2.)</a:t>
            </a:r>
          </a:p>
          <a:p>
            <a:endParaRPr lang="hr-HR" sz="2400" b="1" dirty="0">
              <a:solidFill>
                <a:srgbClr val="3C46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uključivanje javnosti traje, usporit će postupak politike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no može pomoći u izbjegavanju promjena politika i povećati kvalitetu politika 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sudjelovanje je javnosti skupo: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no revolucija u ICT-u dramatično je smanjila trošak izravnog uključivanja građana te nudi posve nove mogućnosti interakcije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sudjelovanje je javnosti način da vlada sazna informacije, uvide i mišljenja raznih pripadnika društva, čime se smanjuje trošak i poboljšava učinkovitost istraživanja, razvoja politika, monitoringa, preispitivanja, evaluacije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troškovi resursa prepoznati su u načelima </a:t>
            </a:r>
            <a:r>
              <a:rPr dirty="0"/>
              <a:t/>
            </a:r>
            <a:br>
              <a:rPr dirty="0"/>
            </a:br>
            <a:r>
              <a:rPr lang="en-US" sz="2000" dirty="0">
                <a:solidFill>
                  <a:srgbClr val="3C4648"/>
                </a:solidFill>
                <a:latin typeface="Arial"/>
              </a:rPr>
              <a:t>npr. proporcionalnost</a:t>
            </a:r>
          </a:p>
          <a:p>
            <a:pPr lvl="1"/>
            <a:r>
              <a:rPr dirty="0" smtClean="0"/>
              <a:t> </a:t>
            </a:r>
          </a:p>
          <a:p>
            <a:pPr marL="285750" indent="-285750">
              <a:buFont typeface="Arial" charset="0"/>
              <a:buChar char="•"/>
            </a:pPr>
            <a:endParaRPr lang="hr-HR" sz="1600" dirty="0">
              <a:solidFill>
                <a:srgbClr val="3C4648"/>
              </a:solidFill>
              <a:latin typeface="Arial"/>
              <a:cs typeface="Arial"/>
            </a:endParaRP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10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950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11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86" t="14747" r="22486" b="22120"/>
          <a:stretch/>
        </p:blipFill>
        <p:spPr>
          <a:xfrm>
            <a:off x="512217" y="1626417"/>
            <a:ext cx="8157168" cy="162440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68222" y="1770085"/>
            <a:ext cx="6887911" cy="923330"/>
          </a:xfrm>
          <a:prstGeom prst="rect">
            <a:avLst/>
          </a:prstGeom>
          <a:solidFill>
            <a:srgbClr val="FF6900"/>
          </a:solidFill>
        </p:spPr>
        <p:txBody>
          <a:bodyPr wrap="square" rtlCol="0">
            <a:spAutoFit/>
          </a:bodyPr>
          <a:lstStyle/>
          <a:p>
            <a:r>
              <a:rPr lang="hr-HR" sz="5400" dirty="0" smtClean="0"/>
              <a:t>           N A Č E L A</a:t>
            </a:r>
            <a:endParaRPr lang="hr-HR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1401510" y="2607957"/>
            <a:ext cx="6417891" cy="523220"/>
          </a:xfrm>
          <a:prstGeom prst="rect">
            <a:avLst/>
          </a:prstGeom>
          <a:solidFill>
            <a:srgbClr val="FF6900"/>
          </a:solidFill>
        </p:spPr>
        <p:txBody>
          <a:bodyPr wrap="square" rtlCol="0">
            <a:spAutoFit/>
          </a:bodyPr>
          <a:lstStyle/>
          <a:p>
            <a:r>
              <a:rPr lang="hr-HR" sz="2800" dirty="0">
                <a:solidFill>
                  <a:schemeClr val="bg1"/>
                </a:solidFill>
              </a:rPr>
              <a:t>s</a:t>
            </a:r>
            <a:r>
              <a:rPr lang="hr-HR" sz="2800" dirty="0" smtClean="0">
                <a:solidFill>
                  <a:schemeClr val="bg1"/>
                </a:solidFill>
              </a:rPr>
              <a:t>udjelovanja javnosti u fiskalnoj politici</a:t>
            </a:r>
            <a:endParaRPr lang="hr-H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605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57200" y="2027583"/>
            <a:ext cx="7998309" cy="3222140"/>
          </a:xfrm>
          <a:prstGeom prst="rect">
            <a:avLst/>
          </a:prstGeom>
          <a:solidFill>
            <a:srgbClr val="FB5308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17183" y="773280"/>
            <a:ext cx="8105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Načelo 1. otvorenost</a:t>
            </a:r>
            <a:endParaRPr lang="hr-HR" sz="2400" b="1" dirty="0">
              <a:solidFill>
                <a:srgbClr val="3C46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12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266" y="3140329"/>
            <a:ext cx="1055146" cy="10551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37587" y="2485011"/>
            <a:ext cx="568003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charset="0"/>
              </a:rPr>
              <a:t>Otvorenost</a:t>
            </a:r>
          </a:p>
          <a:p>
            <a:endParaRPr lang="hr-HR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Pružiti potpune informacije o svrsi, opsegu, ograničenjima, namjeravanim ishodima, postupku i vremenskim planovima, kao i očekivanim i stvarnim rezultatima sudjelovanja javnosti te reagirati u njihovu pogledu.</a:t>
            </a:r>
          </a:p>
          <a:p>
            <a:endParaRPr lang="hr-HR" sz="16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0127" y="2485011"/>
            <a:ext cx="513827" cy="51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98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12216" y="1808922"/>
            <a:ext cx="7879615" cy="3566693"/>
          </a:xfrm>
          <a:prstGeom prst="rect">
            <a:avLst/>
          </a:prstGeom>
          <a:solidFill>
            <a:srgbClr val="FB5308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556591"/>
            <a:ext cx="8105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Načelo 2. uključivost</a:t>
            </a:r>
            <a:endParaRPr lang="hr-HR" sz="2400" b="1" dirty="0">
              <a:solidFill>
                <a:srgbClr val="3C46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13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266" y="3140329"/>
            <a:ext cx="1055146" cy="10551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84151" y="1964080"/>
            <a:ext cx="5680035" cy="3085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charset="0"/>
              </a:rPr>
              <a:t>Uključivost</a:t>
            </a:r>
          </a:p>
          <a:p>
            <a:endParaRPr lang="hr-HR" sz="185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1850" dirty="0">
                <a:solidFill>
                  <a:schemeClr val="bg1"/>
                </a:solidFill>
                <a:latin typeface="Arial" charset="0"/>
              </a:rPr>
              <a:t>Proaktivno se služiti višestrukim mehanizmima za uključivanje građana i nedržavnih aktera, uključujući tradicionalno isključene i ranjive skupine i pojedince i glasove koji se rijetko čuju, bez ikakve diskriminacije, uključujući na temelju državljanstva, rase, etničke pripadnosti, religije, spola, seksualne orijentacije, invaliditeta, dobi ili kaste, te uzeti u obzir objektivno utemeljena mišljenja javnosti neovisno o njihovu izvoru.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717" y="2134565"/>
            <a:ext cx="638030" cy="63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428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12217" y="1908313"/>
            <a:ext cx="7856934" cy="3341410"/>
          </a:xfrm>
          <a:prstGeom prst="rect">
            <a:avLst/>
          </a:prstGeom>
          <a:solidFill>
            <a:srgbClr val="FB5308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2217" y="586409"/>
            <a:ext cx="79432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Načelo 3. poštovanje izražavanja vlastite osobnosti</a:t>
            </a:r>
            <a:endParaRPr lang="hr-HR" sz="2400" b="1" dirty="0">
              <a:solidFill>
                <a:srgbClr val="3C46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14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266" y="3140329"/>
            <a:ext cx="1055146" cy="10551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09399" y="2093208"/>
            <a:ext cx="568003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charset="0"/>
              </a:rPr>
              <a:t>Poštovanje izražavanja vlastite osobnosti</a:t>
            </a:r>
          </a:p>
          <a:p>
            <a:endParaRPr lang="hr-HR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Arial" charset="0"/>
              </a:rPr>
              <a:t>Dopustiti i podržavati pojedince i zajednice, uključujući one koji su izravno pogođeni, da izraze svoje interese na svoj način i odaberu način uključivanja koji im odgovara, uzimajući u obzir da možda postoje skupine koje imaju pravo govoriti u ime drugih.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3795" y="2485011"/>
            <a:ext cx="513827" cy="51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003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75861" y="1779103"/>
            <a:ext cx="7779647" cy="3470619"/>
          </a:xfrm>
          <a:prstGeom prst="rect">
            <a:avLst/>
          </a:prstGeom>
          <a:solidFill>
            <a:srgbClr val="FB5308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98575" y="586409"/>
            <a:ext cx="796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Načelo 4. pravovremenost</a:t>
            </a:r>
            <a:endParaRPr lang="hr-HR" sz="2400" b="1" dirty="0">
              <a:solidFill>
                <a:srgbClr val="3C46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15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266" y="3140329"/>
            <a:ext cx="1055146" cy="10551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43584" y="2203000"/>
            <a:ext cx="5680035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charset="0"/>
              </a:rPr>
              <a:t>Pravovremenost</a:t>
            </a:r>
          </a:p>
          <a:p>
            <a:endParaRPr lang="hr-HR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Arial" charset="0"/>
              </a:rPr>
              <a:t>Dati javnosti dovoljno vremena da u svakoj fazi proračunskog ciklusa te ciklusa politike doprinese svojim stajalištima: uključiti je rano dok još postoji niz mogućnosti i, kada je to poželjno, pružiti više od jedne prilike za uključivanje.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7261" y="2399553"/>
            <a:ext cx="513827" cy="51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0108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8575" y="1570383"/>
            <a:ext cx="7856933" cy="3679340"/>
          </a:xfrm>
          <a:prstGeom prst="rect">
            <a:avLst/>
          </a:prstGeom>
          <a:solidFill>
            <a:srgbClr val="FB5308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7870" y="725557"/>
            <a:ext cx="8215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Načelo 5. pristupačnost</a:t>
            </a:r>
            <a:endParaRPr lang="hr-HR" sz="2400" b="1" dirty="0">
              <a:solidFill>
                <a:srgbClr val="3C46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16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266" y="3140329"/>
            <a:ext cx="1055146" cy="10551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69221" y="2203000"/>
            <a:ext cx="568003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charset="0"/>
              </a:rPr>
              <a:t>Pristupačnost</a:t>
            </a:r>
          </a:p>
          <a:p>
            <a:endParaRPr lang="hr-HR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Arial" charset="0"/>
              </a:rPr>
              <a:t>Općenito olakšati sudjelovanje javnosti širenjem potpunih fiskalnih informacija i svih ostalih odgovarajućih podataka u formatima i uporabom mehanizama kojima je svima lako pristupiti, koje je svima lako razumjeti i rabiti, ponovno rabiti i pretvarati, to jest, u formatima otvorenih podataka.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6311" y="2290156"/>
            <a:ext cx="513827" cy="51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504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803162"/>
            <a:ext cx="7844222" cy="3600986"/>
          </a:xfrm>
          <a:prstGeom prst="rect">
            <a:avLst/>
          </a:prstGeom>
          <a:solidFill>
            <a:srgbClr val="FB5308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4078" y="1166972"/>
            <a:ext cx="8050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Načelo 6. transparentnost</a:t>
            </a:r>
            <a:endParaRPr lang="hr-HR" sz="2400" b="1" dirty="0">
              <a:solidFill>
                <a:srgbClr val="3C46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17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266" y="3140329"/>
            <a:ext cx="1055146" cy="10551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49113" y="1803161"/>
            <a:ext cx="568003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charset="0"/>
              </a:rPr>
              <a:t>Transparentnost</a:t>
            </a:r>
          </a:p>
          <a:p>
            <a:endParaRPr lang="hr-HR" sz="2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Podržavati svako uključivanje javnosti pružanjem svih odgovarajućih informacija, naglašavanjem ključnih ciljeva, mogućnosti, izbora i kompromisa politike i pružanjem informacija o njima, utvrđivanjem potencijalnih društvenih, gospodarskih i okolišnih učinaka i uključivanjem različitih perspektiva; pružati pravovremene i konkretne povratne informacije o doprinosima javnosti i o tome kako oni jesu ili nisu uključeni u službenu politiku ili savjete.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789" y="1803161"/>
            <a:ext cx="513827" cy="51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254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2095" y="1401417"/>
            <a:ext cx="7856933" cy="3885286"/>
          </a:xfrm>
          <a:prstGeom prst="rect">
            <a:avLst/>
          </a:prstGeom>
          <a:solidFill>
            <a:srgbClr val="FB5308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45435" y="586409"/>
            <a:ext cx="781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Načelo 7. proporcionalnost</a:t>
            </a:r>
            <a:endParaRPr lang="hr-HR" sz="2400" b="1" dirty="0">
              <a:solidFill>
                <a:srgbClr val="3C46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18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266" y="3140329"/>
            <a:ext cx="1055146" cy="10551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56413" y="1997765"/>
            <a:ext cx="596121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charset="0"/>
              </a:rPr>
              <a:t>Proporcionalnost</a:t>
            </a:r>
          </a:p>
          <a:p>
            <a:endParaRPr lang="hr-HR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200" dirty="0">
                <a:solidFill>
                  <a:schemeClr val="bg1"/>
                </a:solidFill>
                <a:latin typeface="Arial" charset="0"/>
              </a:rPr>
              <a:t>Služiti se mješavinom mehanizama uključivanja koji su proporcionalni razmjerima i učinku predmetnog pitanja ili politike.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7109" y="2209190"/>
            <a:ext cx="513827" cy="51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21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739247"/>
            <a:ext cx="7807324" cy="3570208"/>
          </a:xfrm>
          <a:prstGeom prst="rect">
            <a:avLst/>
          </a:prstGeom>
          <a:solidFill>
            <a:srgbClr val="FB5308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206841"/>
            <a:ext cx="8050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Načelo 8. održivost</a:t>
            </a:r>
            <a:endParaRPr lang="hr-HR" sz="2400" b="1" dirty="0">
              <a:solidFill>
                <a:srgbClr val="3C46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19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266" y="3140329"/>
            <a:ext cx="1055146" cy="10551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02677" y="1759076"/>
            <a:ext cx="5680035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charset="0"/>
              </a:rPr>
              <a:t>Održivost</a:t>
            </a:r>
          </a:p>
          <a:p>
            <a:endParaRPr lang="hr-HR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Arial" charset="0"/>
              </a:rPr>
              <a:t>Sva državna i nedržavna tijela provode stalno i redovito uključivanje radi povećanja razmjene znanja i međusobnog povjerenja s vremenom, institucionaliziranja sudjelovanja javnosti kad je to potrebno i učinkovito, osiguravajući da se povratnim informacijama daju smjernice za revidiranje odluka o fiskalnoj politici i redovito preispituju i ocjenjuju iskustvo radi poboljšavanja budućeg uključivanja.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4983" y="1832899"/>
            <a:ext cx="513827" cy="51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91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217" y="955173"/>
            <a:ext cx="805087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Pregled prezentacije</a:t>
            </a:r>
            <a:endParaRPr lang="hr-HR" sz="2400" b="1" dirty="0">
              <a:solidFill>
                <a:srgbClr val="3C46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342900" indent="-342900">
              <a:buFont typeface="Wingdings" charset="2"/>
              <a:buChar char="§"/>
            </a:pPr>
            <a:endParaRPr lang="hr-HR" sz="2000" dirty="0">
              <a:solidFill>
                <a:srgbClr val="595959"/>
              </a:solidFill>
              <a:latin typeface="Arial"/>
              <a:cs typeface="Arial"/>
            </a:endParaRPr>
          </a:p>
          <a:p>
            <a:pPr marL="342900" indent="-342900">
              <a:buFont typeface="Wingdings" charset="2"/>
              <a:buChar char="§"/>
            </a:pPr>
            <a:r>
              <a:rPr lang="en-US" sz="2000" dirty="0">
                <a:solidFill>
                  <a:srgbClr val="595959"/>
                </a:solidFill>
                <a:latin typeface="Arial"/>
              </a:rPr>
              <a:t>GIFT-ov radni program sudjelovanja javnosti u fiskalnoj politici</a:t>
            </a:r>
          </a:p>
          <a:p>
            <a:endParaRPr lang="hr-HR" sz="2000" dirty="0">
              <a:solidFill>
                <a:srgbClr val="595959"/>
              </a:solidFill>
              <a:latin typeface="Arial"/>
              <a:cs typeface="Arial"/>
            </a:endParaRPr>
          </a:p>
          <a:p>
            <a:pPr marL="342900" indent="-342900">
              <a:buFont typeface="Wingdings" charset="2"/>
              <a:buChar char="§"/>
            </a:pPr>
            <a:r>
              <a:rPr lang="en-US" sz="2000" dirty="0">
                <a:solidFill>
                  <a:srgbClr val="595959"/>
                </a:solidFill>
                <a:latin typeface="Arial"/>
              </a:rPr>
              <a:t>Što znači sudjelovanje javnosti u fiskalnoj politici?</a:t>
            </a:r>
          </a:p>
          <a:p>
            <a:endParaRPr lang="hr-HR" sz="2000" dirty="0">
              <a:solidFill>
                <a:srgbClr val="595959"/>
              </a:solidFill>
              <a:latin typeface="Arial"/>
              <a:cs typeface="Arial"/>
            </a:endParaRPr>
          </a:p>
          <a:p>
            <a:pPr marL="342900" indent="-342900">
              <a:buFont typeface="Wingdings" charset="2"/>
              <a:buChar char="§"/>
            </a:pPr>
            <a:r>
              <a:rPr lang="en-US" sz="2000" dirty="0">
                <a:solidFill>
                  <a:srgbClr val="595959"/>
                </a:solidFill>
                <a:latin typeface="Arial"/>
              </a:rPr>
              <a:t>Moguće primjedbe u pogledu sudjelovanja javnosti</a:t>
            </a:r>
          </a:p>
          <a:p>
            <a:endParaRPr lang="hr-HR" sz="2000" dirty="0">
              <a:solidFill>
                <a:srgbClr val="595959"/>
              </a:solidFill>
              <a:latin typeface="Arial"/>
              <a:cs typeface="Arial"/>
            </a:endParaRPr>
          </a:p>
          <a:p>
            <a:pPr marL="342900" indent="-342900">
              <a:buFont typeface="Wingdings" charset="2"/>
              <a:buChar char="§"/>
            </a:pPr>
            <a:r>
              <a:rPr lang="en-US" sz="2000" dirty="0">
                <a:solidFill>
                  <a:srgbClr val="595959"/>
                </a:solidFill>
                <a:latin typeface="Arial"/>
              </a:rPr>
              <a:t>Načela sudjelovanja GIFT-a</a:t>
            </a:r>
          </a:p>
          <a:p>
            <a:endParaRPr lang="hr-HR" sz="2000" dirty="0">
              <a:solidFill>
                <a:srgbClr val="595959"/>
              </a:solidFill>
              <a:latin typeface="Arial"/>
              <a:cs typeface="Arial"/>
            </a:endParaRPr>
          </a:p>
          <a:p>
            <a:pPr marL="342900" indent="-342900">
              <a:buFont typeface="Wingdings" charset="2"/>
              <a:buChar char="§"/>
            </a:pPr>
            <a:r>
              <a:rPr lang="en-US" sz="2000" dirty="0">
                <a:solidFill>
                  <a:srgbClr val="595959"/>
                </a:solidFill>
                <a:latin typeface="Arial"/>
              </a:rPr>
              <a:t>Primjeri po zemljama</a:t>
            </a:r>
          </a:p>
          <a:p>
            <a:endParaRPr lang="hr-HR" sz="2000" dirty="0">
              <a:solidFill>
                <a:srgbClr val="595959"/>
              </a:solidFill>
              <a:latin typeface="Arial"/>
              <a:cs typeface="Arial"/>
            </a:endParaRPr>
          </a:p>
          <a:p>
            <a:pPr marL="342900" indent="-342900">
              <a:buFont typeface="Wingdings" charset="2"/>
              <a:buChar char="§"/>
            </a:pPr>
            <a:r>
              <a:rPr lang="en-US" sz="2000" dirty="0">
                <a:solidFill>
                  <a:srgbClr val="595959"/>
                </a:solidFill>
                <a:latin typeface="Arial"/>
              </a:rPr>
              <a:t>Provedba načela sudjelovanja</a:t>
            </a:r>
          </a:p>
          <a:p>
            <a:pPr marL="342900" indent="-342900">
              <a:buFont typeface="Wingdings" charset="2"/>
              <a:buChar char="§"/>
            </a:pPr>
            <a:endParaRPr lang="hr-HR" sz="1600" dirty="0">
              <a:solidFill>
                <a:srgbClr val="595959"/>
              </a:solidFill>
              <a:latin typeface="Arial"/>
              <a:cs typeface="Arial"/>
            </a:endParaRP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2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4076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8575" y="2064563"/>
            <a:ext cx="7856933" cy="3185160"/>
          </a:xfrm>
          <a:prstGeom prst="rect">
            <a:avLst/>
          </a:prstGeom>
          <a:solidFill>
            <a:srgbClr val="FB5308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2217" y="1469598"/>
            <a:ext cx="8050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Načelo 9. komplementarnost</a:t>
            </a:r>
            <a:endParaRPr lang="hr-HR" sz="2400" b="1" dirty="0">
              <a:solidFill>
                <a:srgbClr val="3C46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20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266" y="3140329"/>
            <a:ext cx="1055146" cy="10551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37587" y="2485011"/>
            <a:ext cx="5680035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charset="0"/>
              </a:rPr>
              <a:t>Komplementarnost</a:t>
            </a:r>
          </a:p>
          <a:p>
            <a:endParaRPr lang="hr-HR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200" dirty="0">
                <a:solidFill>
                  <a:schemeClr val="bg1"/>
                </a:solidFill>
                <a:latin typeface="Arial" charset="0"/>
              </a:rPr>
              <a:t>Osigurati da su mehanizmi za sudjelovanje javnosti i uključivanje građana komplementarni s postojećim sustavom upravljanja te odgovornosti.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451" y="2485011"/>
            <a:ext cx="513827" cy="51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179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687868"/>
            <a:ext cx="7821541" cy="3818411"/>
          </a:xfrm>
          <a:prstGeom prst="rect">
            <a:avLst/>
          </a:prstGeom>
          <a:solidFill>
            <a:srgbClr val="FB5308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68286" y="1226203"/>
            <a:ext cx="8050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Načelo 10. uzajamnost</a:t>
            </a:r>
            <a:endParaRPr lang="hr-HR" sz="2400" b="1" dirty="0">
              <a:solidFill>
                <a:srgbClr val="3C46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21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266" y="3140329"/>
            <a:ext cx="1055146" cy="10551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47646" y="2199904"/>
            <a:ext cx="594280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charset="0"/>
              </a:rPr>
              <a:t>Uzajamnost</a:t>
            </a:r>
          </a:p>
          <a:p>
            <a:endParaRPr lang="hr-HR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Arial" charset="0"/>
              </a:rPr>
              <a:t>Sva bi državna i nedržavna tijela koja sudjeluju u aktivnostima uključivanja javnosti trebala biti otvorena u pogledu svoje misije, interesa koje žele unaprijediti i osoba koje zastupaju; trebala bi se obvezati u pogledu svih dogovorenih pravila uključivanja i poštovati ih; i trebala bi surađivati da bi ostvarila ciljeve uključivanja.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6896" y="2199904"/>
            <a:ext cx="513827" cy="58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5734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3434" y="1198634"/>
            <a:ext cx="805087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Primjeri po zemljama: studije slučajeva GIFT-a</a:t>
            </a:r>
          </a:p>
          <a:p>
            <a:endParaRPr lang="hr-HR" sz="2000" b="1" dirty="0">
              <a:solidFill>
                <a:srgbClr val="FB530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/>
              </a:rPr>
              <a:t>Obuhvaćene zemlje:</a:t>
            </a:r>
            <a:r>
              <a:rPr lang="en-US" sz="2000" dirty="0">
                <a:latin typeface="Arial"/>
              </a:rPr>
              <a:t> Brazil, Kanada, Hrvatska, Kenija, Koreja, Meksiko, Filipini, Južnoafrička Republika.</a:t>
            </a:r>
          </a:p>
          <a:p>
            <a:endParaRPr lang="hr-HR" sz="2000" dirty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/>
              </a:rPr>
              <a:t>Općeniti nalazi: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000" dirty="0">
                <a:latin typeface="Arial"/>
              </a:rPr>
              <a:t>Zemlje čiji su ustavi noviji veću važnost pridaju izravnom sudjelovanju javnosti u fiskalnoj politici, npr. Brazil, Filipini, Koreja, </a:t>
            </a:r>
            <a:r>
              <a:rPr lang="en-US" sz="2000" dirty="0" smtClean="0">
                <a:latin typeface="Arial"/>
              </a:rPr>
              <a:t>J</a:t>
            </a:r>
            <a:r>
              <a:rPr lang="hr-HR" sz="2000" dirty="0" err="1" smtClean="0">
                <a:latin typeface="Arial"/>
              </a:rPr>
              <a:t>užnoafrička</a:t>
            </a:r>
            <a:r>
              <a:rPr lang="hr-HR" sz="2000" dirty="0" smtClean="0">
                <a:latin typeface="Arial"/>
              </a:rPr>
              <a:t> Republika</a:t>
            </a:r>
            <a:r>
              <a:rPr lang="en-US" sz="2000" dirty="0" smtClean="0">
                <a:latin typeface="Arial"/>
              </a:rPr>
              <a:t>, </a:t>
            </a:r>
            <a:r>
              <a:rPr lang="en-US" sz="2000" dirty="0">
                <a:latin typeface="Arial"/>
              </a:rPr>
              <a:t>Kenija.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000" dirty="0">
                <a:latin typeface="Arial"/>
              </a:rPr>
              <a:t>Tri su opće vrste ili skupine sudjelovanja javnosti u fiskalnoj politici: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sz="2000" dirty="0">
                <a:latin typeface="Arial"/>
              </a:rPr>
              <a:t>utemeljeno na stručnjacima, npr. u Koreji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sz="2000" dirty="0">
                <a:latin typeface="Arial"/>
              </a:rPr>
              <a:t>odozgo prema dolje, npr. u Brazilu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sz="2000" dirty="0">
                <a:latin typeface="Arial"/>
              </a:rPr>
              <a:t>odozdo prema gore, npr. u Filipinima</a:t>
            </a: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22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10098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56591"/>
            <a:ext cx="790710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Načela u praksi: primjeri nekih zemalja</a:t>
            </a: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23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341082"/>
              </p:ext>
            </p:extLst>
          </p:nvPr>
        </p:nvGraphicFramePr>
        <p:xfrm>
          <a:off x="512216" y="1311965"/>
          <a:ext cx="8105010" cy="5220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723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657701879"/>
                    </a:ext>
                  </a:extLst>
                </a:gridCol>
                <a:gridCol w="6321287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716257334"/>
                    </a:ext>
                  </a:extLst>
                </a:gridCol>
              </a:tblGrid>
              <a:tr h="689996">
                <a:tc>
                  <a:txBody>
                    <a:bodyPr/>
                    <a:lstStyle/>
                    <a:p>
                      <a:r>
                        <a:rPr dirty="0" err="1"/>
                        <a:t>Otvorenost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Brazil i Kenija: uključivanje sudjelovanja javnosti u ustav i zakone osigurava jasnoću u pogledu očekivanja i postupaka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935667690"/>
                  </a:ext>
                </a:extLst>
              </a:tr>
              <a:tr h="1374936">
                <a:tc>
                  <a:txBody>
                    <a:bodyPr/>
                    <a:lstStyle/>
                    <a:p>
                      <a:r>
                        <a:t>Uključivost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Kenija: prilike za sudjelovanje u proračunskom postupku oglašavaju se višestrukim mehanizmima, uz niz geografskih lokacija i načina za doprinos svojim stajalištem</a:t>
                      </a:r>
                    </a:p>
                    <a:p>
                      <a:r>
                        <a:t>Filipini: Razvojnim programom koji potiče zajednica uključuju se marginalizirane zajednice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918982999"/>
                  </a:ext>
                </a:extLst>
              </a:tr>
              <a:tr h="689996">
                <a:tc>
                  <a:txBody>
                    <a:bodyPr/>
                    <a:lstStyle/>
                    <a:p>
                      <a:r>
                        <a:t>Poštovanje izražavanja vlastite osobnosti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Južnoafrička Republika: monitoring utemeljen na iskustvima građana</a:t>
                      </a:r>
                    </a:p>
                    <a:p>
                      <a:r>
                        <a:t>Filipini: planiranje proračuna odozdo prema gore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79476185"/>
                  </a:ext>
                </a:extLst>
              </a:tr>
              <a:tr h="1117136">
                <a:tc>
                  <a:txBody>
                    <a:bodyPr/>
                    <a:lstStyle/>
                    <a:p>
                      <a:r>
                        <a:t>Pravovremenost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Kanada: izvršna vlast uključuje građane tijekom pripreme proračuna i u pogledu novih fiskalnih politika, zakonodavna ih uključuje tijekom razmatranja proračuna, izvršna tijekom evaluacije programa, a VRI tijekom revizija.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592871265"/>
                  </a:ext>
                </a:extLst>
              </a:tr>
              <a:tr h="689996">
                <a:tc>
                  <a:txBody>
                    <a:bodyPr/>
                    <a:lstStyle/>
                    <a:p>
                      <a:r>
                        <a:t>Pristupačnost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 err="1"/>
                        <a:t>Meksiko</a:t>
                      </a:r>
                      <a:r>
                        <a:rPr dirty="0"/>
                        <a:t>: </a:t>
                      </a:r>
                      <a:r>
                        <a:rPr dirty="0" err="1"/>
                        <a:t>izrada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portala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transparentnosti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fiskalnih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podataka</a:t>
                      </a:r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951988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5987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56591"/>
            <a:ext cx="790710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Načela u praksi: primjeri nekih zemalja (2.)</a:t>
            </a: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24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987034"/>
              </p:ext>
            </p:extLst>
          </p:nvPr>
        </p:nvGraphicFramePr>
        <p:xfrm>
          <a:off x="384561" y="1311964"/>
          <a:ext cx="8597069" cy="4319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9609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657701879"/>
                    </a:ext>
                  </a:extLst>
                </a:gridCol>
                <a:gridCol w="6557460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716257334"/>
                    </a:ext>
                  </a:extLst>
                </a:gridCol>
              </a:tblGrid>
              <a:tr h="751133">
                <a:tc>
                  <a:txBody>
                    <a:bodyPr/>
                    <a:lstStyle/>
                    <a:p>
                      <a:r>
                        <a:rPr dirty="0" err="1"/>
                        <a:t>Transparentnost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Meksiko: program reforme obrazovanja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935667690"/>
                  </a:ext>
                </a:extLst>
              </a:tr>
              <a:tr h="850196">
                <a:tc>
                  <a:txBody>
                    <a:bodyPr/>
                    <a:lstStyle/>
                    <a:p>
                      <a:r>
                        <a:t>Proporcionalnost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zahtjev Vlade Ujedinjene Kraljevine: načelo u zakonu EU-a o savjetovanju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918982999"/>
                  </a:ext>
                </a:extLst>
              </a:tr>
              <a:tr h="751133">
                <a:tc>
                  <a:txBody>
                    <a:bodyPr/>
                    <a:lstStyle/>
                    <a:p>
                      <a:r>
                        <a:t>Održivost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Brazil: vijeća za javnu politiku, nacionalne konferencije rutinski su dio institucionalnog okvira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79476185"/>
                  </a:ext>
                </a:extLst>
              </a:tr>
              <a:tr h="1216120">
                <a:tc>
                  <a:txBody>
                    <a:bodyPr/>
                    <a:lstStyle/>
                    <a:p>
                      <a:r>
                        <a:rPr dirty="0" err="1"/>
                        <a:t>Komplementarnost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Mnoga zakonodavstva osiguravaju javna saslušanja tijekom proračunskog nadzora te pri razmatranju prijedloga fiskalne politike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592871265"/>
                  </a:ext>
                </a:extLst>
              </a:tr>
              <a:tr h="751133">
                <a:tc>
                  <a:txBody>
                    <a:bodyPr/>
                    <a:lstStyle/>
                    <a:p>
                      <a:r>
                        <a:t>Uzajamnost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 err="1"/>
                        <a:t>Filipini</a:t>
                      </a:r>
                      <a:r>
                        <a:rPr dirty="0"/>
                        <a:t>: </a:t>
                      </a:r>
                      <a:r>
                        <a:rPr dirty="0" err="1"/>
                        <a:t>Načela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uključivanja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Ministarstva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proračuna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i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uprave</a:t>
                      </a:r>
                      <a:r>
                        <a:rPr dirty="0"/>
                        <a:t> – </a:t>
                      </a:r>
                      <a:r>
                        <a:rPr dirty="0" err="1"/>
                        <a:t>organizacija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civilnog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društva</a:t>
                      </a:r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951988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31029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3434" y="1198634"/>
            <a:ext cx="805087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Odabrani primjeri zemalja: Filipini</a:t>
            </a:r>
          </a:p>
          <a:p>
            <a:endParaRPr lang="hr-HR" sz="2400" dirty="0">
              <a:solidFill>
                <a:srgbClr val="FB5308"/>
              </a:solidFill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</a:rPr>
              <a:t>Načela uključivanja Ministarstva proračuna i uprave – organizacija civilnog društva </a:t>
            </a:r>
            <a:r>
              <a:t/>
            </a:r>
            <a:br/>
            <a:r>
              <a:rPr lang="en-US" sz="2000" dirty="0">
                <a:latin typeface="Arial"/>
              </a:rPr>
              <a:t>institucionalizirana u Nacionalnoj proračunskoj okružnici 536, 31. siječnja 2012.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</a:rPr>
              <a:t>Načela transparentnosti, odgovornosti, integriteta, partnerstva, savjetovanja i uzajamnog osnaživanja, poštovanja unutarnjih postupaka, održivosti i nacionalnog interesa.</a:t>
            </a:r>
          </a:p>
          <a:p>
            <a:pPr lvl="1"/>
            <a:endParaRPr lang="hr-HR" sz="2000" dirty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</a:rPr>
              <a:t>Ugovori o partnerstvu za proračun resornih ministarstava i organizacija civilnog društva</a:t>
            </a:r>
          </a:p>
          <a:p>
            <a:endParaRPr lang="hr-HR" sz="2000" dirty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</a:rPr>
              <a:t>Planiranje proračuna odozdo prema gore</a:t>
            </a: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25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35139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217" y="471033"/>
            <a:ext cx="805087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Planiranje proračuna odozdo prema gore </a:t>
            </a:r>
            <a:r>
              <a:rPr lang="en-US" sz="2400" b="1" dirty="0" err="1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na</a:t>
            </a:r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  <a:r>
              <a:rPr lang="en-US" sz="2400" b="1" dirty="0" err="1" smtClean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Filipinima</a:t>
            </a:r>
            <a:endParaRPr lang="hr-HR" sz="2400" dirty="0">
              <a:solidFill>
                <a:srgbClr val="3C4648"/>
              </a:solidFill>
              <a:latin typeface="Arial"/>
              <a:cs typeface="Arial"/>
            </a:endParaRPr>
          </a:p>
          <a:p>
            <a:endParaRPr lang="hr-HR" sz="1400" dirty="0">
              <a:solidFill>
                <a:srgbClr val="3C4648"/>
              </a:solidFill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pokrenuto 2012. s 515 zajednica i malim proračunom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ciljevi: pružiti osnovne socijalne usluge siromašnima, smanjiti utjecaj lokalnih elita i osnažiti građane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lokalni akcijski timovi za smanjivanje siromaštva utvrđuju lokalne prioritetne projekte 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glavna skupština: polovina članova iz Vlade, polovina iz organizacija civilnog društva, preporučuje projekte lokalnim akcijskim timovima za smanjivanje siromaštva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predloženi projekti podnose se na uključivanje u proračun uključenih nacionalnih agencija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organizacije civilnog društva mogu se uključiti u monitoring projekata planiranja proračuna odozdo prema gore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godine 2016.: planiranje proračuna odozdo prema gore uključivalo je 1.514 gradova i općina te proračun triput veći od onog iz 2012.</a:t>
            </a: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26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8657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217" y="800818"/>
            <a:ext cx="805087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Program reforme obrazovanja u Meksiku</a:t>
            </a:r>
          </a:p>
          <a:p>
            <a:endParaRPr lang="hr-HR" sz="1400" dirty="0">
              <a:solidFill>
                <a:srgbClr val="3C4648"/>
              </a:solidFill>
              <a:latin typeface="Arial"/>
              <a:cs typeface="Arial"/>
            </a:endParaRPr>
          </a:p>
          <a:p>
            <a:endParaRPr lang="hr-HR" sz="1400" dirty="0">
              <a:solidFill>
                <a:srgbClr val="3C4648"/>
              </a:solidFill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pokrenut 2014. – 2015. radi unaprjeđenja infrastrukture i opreme najranjivijih osnovnih škola 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roditelji, učitelji i ravnatelji čine odbor i utvrđuju prioritete kod raspodjele federalnih financijskih sredstava koja su dodijeljena školi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javnost je uključena u sve faze postupka, od dodjele resursa do provedbe i monitoringa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interaktivna web stranica omogućuje praćenje statusa projekta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od programa je korist imalo 20.138 škola koje su obnovljene 2016.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FF6900"/>
                </a:solidFill>
                <a:latin typeface="Arial"/>
              </a:rPr>
              <a:t>NAČELA OTVORENOSTI, UKLJUČIVOSTI, POŠTOVANJA IZRAŽAVANJA VLASTITE OSOBNOSTI, PRAVOVREMENOSTI, TRANSPARENTNOSTI, PROPORCIONALNOSTI, KOMPLEMENTARNOSTI, UZAJAMNOSTI</a:t>
            </a: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27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8113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67140"/>
            <a:ext cx="805087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Vijeća za javnu politiku u Brazilu</a:t>
            </a:r>
          </a:p>
          <a:p>
            <a:endParaRPr lang="hr-HR" sz="1400" dirty="0">
              <a:solidFill>
                <a:srgbClr val="3C4648"/>
              </a:solidFill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stalni kolegijalni organi koji sastavljaju, provode i prate javne politike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djeluju na sve tri razine vlasti (federalnoj, državnoj, općinskoj) u različitim tematskim područjima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članstvo se temelji na paritetu (vlade i organizacija civilnog društva)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vijeća moraju odobriti proračun u svojem području politike</a:t>
            </a:r>
            <a:endParaRPr lang="hr-HR" sz="2000" dirty="0"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godine 2012. općinska su vijeća za zdravstvo, socijalnu skrb i prava djece bila u potpunosti funkcionalna u 99 % općina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75 % članova nacionalnog vijeća smatra da imaju značajan utjecaj na politiku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broj vijeća eksponencijalno je rastao prošlih 20 godina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FF6900"/>
                </a:solidFill>
                <a:latin typeface="Arial"/>
              </a:rPr>
              <a:t>NAČELA OTVORENOSTI, UKLJUČIVOSTI, POŠTOVANJA IZRAŽAVANJA VLASTITE OSOBNOSTI, PRAVOVREMENOSTI, TRANSPARENTNOSTI, ODRŽIVOSTI I PROPORCIONALNOSTI</a:t>
            </a: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28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47220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61535"/>
            <a:ext cx="805087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Kanada: savjetovanje prije donošenja proračuna putem Stalnog odbora za financije Donjeg doma </a:t>
            </a:r>
            <a:endParaRPr lang="hr-HR" sz="2400" b="1" dirty="0">
              <a:solidFill>
                <a:srgbClr val="3C46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endParaRPr lang="hr-HR" sz="2000" dirty="0">
              <a:solidFill>
                <a:srgbClr val="3C4648"/>
              </a:solidFill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mehanizam kojim Parlament ocjenjuje politiku Vlade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time proračunski postupak dobiva na kvaliteti i legitimnosti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Odbor za financije prima svjedočanstva svjedoka i internetske podneske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sastavlja se godišnji javni izvještaj u kojem se ističu preporuke povezane s provedenim savjetovanjem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 godine 2014. Odbor za financije primio je svjedočanstva od više od 100 osoba i skupina te preko 400 internetskih podnesaka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Izvještaj Odbora za financije 2014. sadržavao je 47 preporuka u šest prioritetnih područja koje je Odbor utvrdio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FF6900"/>
                </a:solidFill>
                <a:latin typeface="Arial"/>
              </a:rPr>
              <a:t>NAČELA OTVORENOSTI, POŠTOVANJA IZRAŽAVANJA VLASTITE OSOBNOSTI, PRAVOVREMENOSTI, TRANSPARENTNOSTI, ODRŽIVOSTI I KOMPLEMENTARNOSTI</a:t>
            </a:r>
          </a:p>
          <a:p>
            <a:pPr marL="285750" indent="-285750">
              <a:buFont typeface="Arial" charset="0"/>
              <a:buChar char="•"/>
            </a:pPr>
            <a:endParaRPr lang="hr-HR" sz="1600" dirty="0">
              <a:solidFill>
                <a:srgbClr val="3C4648"/>
              </a:solidFill>
              <a:latin typeface="Arial"/>
              <a:cs typeface="Arial"/>
            </a:endParaRP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29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8725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217" y="955173"/>
            <a:ext cx="805087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GIFT-ov radni program </a:t>
            </a:r>
          </a:p>
          <a:p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sudjelovanja javnosti u fiskalnoj politici</a:t>
            </a:r>
            <a:endParaRPr lang="hr-HR" sz="2000" b="1" dirty="0">
              <a:solidFill>
                <a:srgbClr val="FB530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endParaRPr lang="hr-HR" sz="1600" dirty="0">
              <a:solidFill>
                <a:srgbClr val="3C4648"/>
              </a:solidFill>
              <a:latin typeface="Arial"/>
              <a:cs typeface="Arial"/>
            </a:endParaRPr>
          </a:p>
          <a:p>
            <a:pPr marL="342900" indent="-342900">
              <a:buFont typeface="Wingdings" charset="2"/>
              <a:buChar char="§"/>
            </a:pPr>
            <a:r>
              <a:rPr lang="en-NZ" sz="2000" dirty="0">
                <a:solidFill>
                  <a:srgbClr val="595959"/>
                </a:solidFill>
                <a:latin typeface="Arial"/>
              </a:rPr>
              <a:t>nastao s 10. načelom visoke razine Globalne inicijative za fiskalnu transparentnost (GIFT-a) </a:t>
            </a:r>
            <a:endParaRPr lang="hr-HR" sz="2000" dirty="0">
              <a:solidFill>
                <a:srgbClr val="595959"/>
              </a:solidFill>
              <a:latin typeface="Arial"/>
              <a:cs typeface="Arial"/>
            </a:endParaRPr>
          </a:p>
          <a:p>
            <a:pPr marL="342900" indent="-342900">
              <a:buFont typeface="Wingdings" charset="2"/>
              <a:buChar char="§"/>
            </a:pPr>
            <a:r>
              <a:rPr lang="en-NZ" sz="2000" dirty="0">
                <a:solidFill>
                  <a:srgbClr val="595959"/>
                </a:solidFill>
                <a:latin typeface="Arial"/>
              </a:rPr>
              <a:t>osam studija slučaja zemalja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000" dirty="0">
                <a:solidFill>
                  <a:srgbClr val="595959"/>
                </a:solidFill>
                <a:latin typeface="Arial"/>
              </a:rPr>
              <a:t>niz radionica od 2012. do 2015.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000" dirty="0">
                <a:solidFill>
                  <a:srgbClr val="595959"/>
                </a:solidFill>
                <a:latin typeface="Arial"/>
              </a:rPr>
              <a:t>javno savjetovanje 2015.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000" dirty="0">
                <a:solidFill>
                  <a:srgbClr val="595959"/>
                </a:solidFill>
                <a:latin typeface="Arial"/>
              </a:rPr>
              <a:t>načela sudjelovanja GIFT-a odobrena u prosincu 2015.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000" dirty="0">
                <a:solidFill>
                  <a:srgbClr val="595959"/>
                </a:solidFill>
                <a:latin typeface="Arial"/>
              </a:rPr>
              <a:t>priprema vodiča radi pomoći s provedbom načela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000" dirty="0">
                <a:solidFill>
                  <a:srgbClr val="595959"/>
                </a:solidFill>
                <a:latin typeface="Arial"/>
              </a:rPr>
              <a:t>razvoj pokazatelja za mjerenje sudjelovanja u fiskalnoj politici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000" dirty="0">
                <a:solidFill>
                  <a:srgbClr val="595959"/>
                </a:solidFill>
                <a:latin typeface="Arial"/>
              </a:rPr>
              <a:t>tekući rad s Partnerstvom za otvorenu vlast – Radnom skupinom za fiskalnu otvorenost</a:t>
            </a:r>
            <a:endParaRPr lang="hr-HR" sz="1600" dirty="0">
              <a:solidFill>
                <a:srgbClr val="595959"/>
              </a:solidFill>
              <a:latin typeface="Arial"/>
              <a:cs typeface="Arial"/>
            </a:endParaRP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3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46781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424802"/>
            <a:ext cx="805087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Sustav planiranja proračuna odozgo prema dolje u Južnoj Koreji</a:t>
            </a: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postupak od dva koraka: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Središnja proračunska agencija utvrđuje gornje granice za sektore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resorna ministarstva dodjeljuju proračunska sredstva u okviru tih gornjih granica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za svaki se korak provodi savjetovanje sa Savjetodavnim odborom koji se sastoji od organizacija civilnog društva i stručnih članova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proračunski se programi ocjenjuju svake tri godine uz sudjelovanje Savjetodavnog odbora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Odbor može davati usmene i pisane prijedloge te glasovati i staviti veto na prijedlog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smatra se da je to dovelo do proračuna koji je više socijalan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FF6900"/>
                </a:solidFill>
                <a:latin typeface="Arial"/>
              </a:rPr>
              <a:t>NAČELA OTVORENOSTI, POŠTOVANJA IZRAŽAVANJA VLASTITE OSOBNOSTI, PRAVOVREMENOSTI, PRISTUPAČNOSTI, TRANSPARENTNOSTI I ODRŽIVOSTI</a:t>
            </a:r>
            <a:endParaRPr lang="hr-HR" sz="2000" dirty="0">
              <a:solidFill>
                <a:srgbClr val="3C4648"/>
              </a:solidFill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endParaRPr lang="hr-HR" sz="1600" dirty="0">
              <a:solidFill>
                <a:srgbClr val="3C4648"/>
              </a:solidFill>
              <a:latin typeface="Arial"/>
              <a:cs typeface="Arial"/>
            </a:endParaRP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30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471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761706"/>
            <a:ext cx="805087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Provedba načela sudjelovanja</a:t>
            </a:r>
          </a:p>
          <a:p>
            <a:endParaRPr lang="hr-HR" sz="2400" b="1" dirty="0">
              <a:solidFill>
                <a:srgbClr val="3C46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izdavanje praktičnog vodiča/priručnika na godišnjim sastancima MMF-a/SB-a u listopadu</a:t>
            </a:r>
          </a:p>
          <a:p>
            <a:endParaRPr lang="hr-HR" sz="2000" dirty="0">
              <a:solidFill>
                <a:srgbClr val="3C4648"/>
              </a:solidFill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podrška razvoju alata za mjerenje sudjelovanja javnosti u fiskalnoj politici</a:t>
            </a:r>
          </a:p>
          <a:p>
            <a:endParaRPr lang="hr-HR" sz="2000" dirty="0">
              <a:solidFill>
                <a:srgbClr val="3C4648"/>
              </a:solidFill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bodriti i podržavati vlade te ih poticati na konkretne obveze u pogledu povećavanja fiskalne transparentnosti i sudjelovanja javnosti u okviru Partnerstva za otvorenu vlast </a:t>
            </a:r>
            <a:r>
              <a:rPr lang="en-US" sz="2000" dirty="0">
                <a:latin typeface="Arial"/>
              </a:rPr>
              <a:t>te drugdje</a:t>
            </a:r>
          </a:p>
          <a:p>
            <a:pPr marL="285750" indent="-285750">
              <a:buFont typeface="Arial" charset="0"/>
              <a:buChar char="•"/>
            </a:pPr>
            <a:endParaRPr lang="hr-HR" sz="2000" dirty="0">
              <a:solidFill>
                <a:srgbClr val="3C4648"/>
              </a:solidFill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pružati praktičnu podršku MF-ovima i organizacijama civilnog društva u oblikovanju i provedbi mehanizama sudjelovanja javnosti, uključujući putem Radne skupine za fiskalnu otvorenost</a:t>
            </a: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31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28129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217" y="1060809"/>
            <a:ext cx="805087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GIFT-ov vodič za sudjelovanje javnosti u fiskalnoj politici</a:t>
            </a:r>
          </a:p>
          <a:p>
            <a:endParaRPr lang="hr-HR" sz="1400" dirty="0">
              <a:solidFill>
                <a:srgbClr val="3C4648"/>
              </a:solidFill>
              <a:latin typeface="Arial"/>
              <a:cs typeface="Arial"/>
            </a:endParaRPr>
          </a:p>
          <a:p>
            <a:endParaRPr lang="hr-HR" sz="1400" dirty="0">
              <a:solidFill>
                <a:srgbClr val="3C4648"/>
              </a:solidFill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000" dirty="0">
                <a:solidFill>
                  <a:srgbClr val="3C4648"/>
                </a:solidFill>
                <a:latin typeface="Arial"/>
              </a:rPr>
              <a:t>cilj je vodiča pomoći u provedbi načela sudjelovanja GIFT-a praktičnim primjerima i objašnjenjima mehanizama koji funkcioniraju korak po korak</a:t>
            </a:r>
          </a:p>
          <a:p>
            <a:endParaRPr lang="hr-HR" sz="2000" b="1" dirty="0">
              <a:solidFill>
                <a:srgbClr val="3C4648"/>
              </a:solidFill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r>
              <a:rPr lang="en-NZ" sz="2000" dirty="0">
                <a:solidFill>
                  <a:srgbClr val="3C4648"/>
                </a:solidFill>
                <a:latin typeface="Arial"/>
              </a:rPr>
              <a:t>šest je praksi odabrano kao početna skupina slučajeva s ciljem dodavanja drugih primjera tim praksama tijekom sljedeće godine</a:t>
            </a:r>
          </a:p>
          <a:p>
            <a:pPr marL="285750" indent="-285750">
              <a:buFont typeface="Arial" charset="0"/>
              <a:buChar char="•"/>
            </a:pPr>
            <a:endParaRPr lang="hr-HR" sz="2000" dirty="0">
              <a:solidFill>
                <a:srgbClr val="3C4648"/>
              </a:solidFill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r>
              <a:rPr lang="en-NZ" sz="2000" dirty="0">
                <a:solidFill>
                  <a:srgbClr val="3C4648"/>
                </a:solidFill>
                <a:latin typeface="Arial"/>
              </a:rPr>
              <a:t>vodič ima verziju u formatu PDF te je dostupan kao internetska, multimedijska platforma</a:t>
            </a:r>
            <a:endParaRPr lang="hr-HR" sz="2000" dirty="0">
              <a:solidFill>
                <a:srgbClr val="3C4648"/>
              </a:solidFill>
              <a:latin typeface="Arial"/>
              <a:cs typeface="Arial"/>
            </a:endParaRPr>
          </a:p>
          <a:p>
            <a:endParaRPr lang="hr-HR" sz="2000" dirty="0">
              <a:solidFill>
                <a:srgbClr val="3C4648"/>
              </a:solidFill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endParaRPr lang="hr-HR" sz="2000" dirty="0">
              <a:solidFill>
                <a:srgbClr val="3C4648"/>
              </a:solidFill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endParaRPr lang="hr-HR" sz="2000" dirty="0">
              <a:solidFill>
                <a:srgbClr val="3C4648"/>
              </a:solidFill>
              <a:latin typeface="Arial"/>
              <a:cs typeface="Arial"/>
            </a:endParaRP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32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1708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835001"/>
            <a:ext cx="805087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Mjerenje sudjelovanja: dodatni pilot pokazatelj javnih rashoda i financijske odgovornosti</a:t>
            </a:r>
          </a:p>
          <a:p>
            <a:r>
              <a:rPr dirty="0" smtClean="0"/>
              <a:t> </a:t>
            </a:r>
          </a:p>
          <a:p>
            <a:r>
              <a:rPr lang="en-NZ" sz="2000" b="1" dirty="0">
                <a:solidFill>
                  <a:srgbClr val="3C4648"/>
                </a:solidFill>
                <a:latin typeface="Arial" charset="0"/>
              </a:rPr>
              <a:t>jedan pokazatelj</a:t>
            </a:r>
            <a:r>
              <a:rPr lang="en-NZ" sz="2000" dirty="0">
                <a:solidFill>
                  <a:srgbClr val="3C4648"/>
                </a:solidFill>
                <a:latin typeface="Arial" charset="0"/>
              </a:rPr>
              <a:t> koji obuhvaća </a:t>
            </a:r>
            <a:r>
              <a:rPr lang="en-NZ" sz="2000" b="1" dirty="0">
                <a:solidFill>
                  <a:srgbClr val="3C4648"/>
                </a:solidFill>
                <a:latin typeface="Arial" charset="0"/>
              </a:rPr>
              <a:t>četiri dimenzije fiskalne politike:</a:t>
            </a:r>
            <a:endParaRPr lang="hr-HR" sz="2000" b="1" dirty="0">
              <a:solidFill>
                <a:srgbClr val="3C4648"/>
              </a:solidFill>
              <a:latin typeface="Arial" charset="0"/>
              <a:ea typeface="Arial" charset="0"/>
              <a:cs typeface="Arial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NZ" sz="2000" dirty="0">
                <a:solidFill>
                  <a:srgbClr val="3C4648"/>
                </a:solidFill>
                <a:latin typeface="Arial" charset="0"/>
              </a:rPr>
              <a:t>sudjelovanje javnosti u godišnjem proračunskom ciklusu:</a:t>
            </a:r>
          </a:p>
          <a:p>
            <a:pPr lvl="1"/>
            <a:r>
              <a:rPr lang="en-NZ" sz="2000" dirty="0">
                <a:solidFill>
                  <a:srgbClr val="3C4648"/>
                </a:solidFill>
                <a:latin typeface="Arial" charset="0"/>
              </a:rPr>
              <a:t>priprema i zakonodavno odobrenje proračuna</a:t>
            </a:r>
          </a:p>
          <a:p>
            <a:pPr marL="457200" indent="-457200">
              <a:buFont typeface="+mj-lt"/>
              <a:buAutoNum type="arabicPeriod"/>
            </a:pPr>
            <a:r>
              <a:rPr lang="en-NZ" sz="2000" dirty="0">
                <a:solidFill>
                  <a:srgbClr val="3C4648"/>
                </a:solidFill>
                <a:latin typeface="Arial" charset="0"/>
              </a:rPr>
              <a:t>sudjelovanje javnosti u oblikovanju i pružanju javnih usluga (dva najveća sektora)</a:t>
            </a:r>
            <a:endParaRPr lang="hr-HR" sz="2000" dirty="0">
              <a:solidFill>
                <a:srgbClr val="3C4648"/>
              </a:solidFill>
              <a:latin typeface="Arial" charset="0"/>
              <a:ea typeface="Arial" charset="0"/>
              <a:cs typeface="Arial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NZ" sz="2000" dirty="0">
                <a:solidFill>
                  <a:srgbClr val="3C4648"/>
                </a:solidFill>
                <a:latin typeface="Arial" charset="0"/>
              </a:rPr>
              <a:t>sudjelovanje javnosti u ocjeni i provedbi javnih investicijskih projekata (primjer najvećih projekata)</a:t>
            </a:r>
            <a:endParaRPr lang="hr-HR" sz="2000" dirty="0">
              <a:solidFill>
                <a:srgbClr val="3C4648"/>
              </a:solidFill>
              <a:latin typeface="Arial" charset="0"/>
              <a:ea typeface="Arial" charset="0"/>
              <a:cs typeface="Arial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NZ" sz="2000" dirty="0">
                <a:solidFill>
                  <a:srgbClr val="3C4648"/>
                </a:solidFill>
                <a:latin typeface="Arial" charset="0"/>
              </a:rPr>
              <a:t>sudjelovanje javnosti u  postupcima nadzora</a:t>
            </a:r>
            <a:r>
              <a:rPr dirty="0"/>
              <a:t/>
            </a:r>
            <a:br>
              <a:rPr dirty="0"/>
            </a:br>
            <a:r>
              <a:rPr lang="en-NZ" sz="2000" dirty="0">
                <a:solidFill>
                  <a:srgbClr val="3C4648"/>
                </a:solidFill>
                <a:latin typeface="Arial" charset="0"/>
              </a:rPr>
              <a:t>(pregled zakonodavstva i vrhovna revizija)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NZ" sz="2000" dirty="0">
                <a:solidFill>
                  <a:srgbClr val="FF0000"/>
                </a:solidFill>
                <a:latin typeface="Arial" charset="0"/>
              </a:rPr>
              <a:t>za svaku su od četiri dimenzije utvrđene ocjene od a do 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NZ" sz="2000" dirty="0">
                <a:solidFill>
                  <a:srgbClr val="FF0000"/>
                </a:solidFill>
                <a:latin typeface="Arial" charset="0"/>
              </a:rPr>
              <a:t>piloti provedeni na Filipinima i u Južnoafričkoj Republici</a:t>
            </a:r>
          </a:p>
          <a:p>
            <a:endParaRPr lang="hr-HR" sz="2000" dirty="0">
              <a:solidFill>
                <a:srgbClr val="FB5308"/>
              </a:solidFill>
              <a:latin typeface="Arial"/>
              <a:cs typeface="Arial"/>
            </a:endParaRP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33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224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217" y="1458844"/>
            <a:ext cx="80508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3C46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Neka pitanja za raspravu</a:t>
            </a:r>
          </a:p>
          <a:p>
            <a:endParaRPr lang="hr-H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r>
              <a:rPr lang="en-NZ" sz="2000" dirty="0">
                <a:solidFill>
                  <a:srgbClr val="FF0000"/>
                </a:solidFill>
                <a:latin typeface="Arial"/>
              </a:rPr>
              <a:t>razlozi za izravnije sudjelovanje javnosti u fiskalnoj politici</a:t>
            </a:r>
          </a:p>
          <a:p>
            <a:endParaRPr lang="hr-HR" sz="20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r>
              <a:rPr lang="en-NZ" sz="2000" dirty="0">
                <a:solidFill>
                  <a:srgbClr val="FF0000"/>
                </a:solidFill>
                <a:latin typeface="Arial"/>
              </a:rPr>
              <a:t>kretanja u vašoj zemlji</a:t>
            </a:r>
          </a:p>
          <a:p>
            <a:endParaRPr lang="hr-HR" sz="20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r>
              <a:rPr lang="en-NZ" sz="2000" dirty="0">
                <a:solidFill>
                  <a:srgbClr val="FF0000"/>
                </a:solidFill>
                <a:latin typeface="Arial"/>
              </a:rPr>
              <a:t>obećavajući mehanizmi sudjelovanja u različitim fazama </a:t>
            </a:r>
            <a:r>
              <a:rPr lang="en-NZ" sz="2000" dirty="0" err="1">
                <a:solidFill>
                  <a:srgbClr val="FF0000"/>
                </a:solidFill>
                <a:latin typeface="Arial"/>
              </a:rPr>
              <a:t>proračunskog</a:t>
            </a:r>
            <a:r>
              <a:rPr lang="en-NZ" sz="2000" dirty="0">
                <a:solidFill>
                  <a:srgbClr val="FF0000"/>
                </a:solidFill>
                <a:latin typeface="Arial"/>
              </a:rPr>
              <a:t> </a:t>
            </a:r>
            <a:r>
              <a:rPr lang="hr-HR" sz="2000" dirty="0" smtClean="0">
                <a:solidFill>
                  <a:srgbClr val="FF0000"/>
                </a:solidFill>
                <a:latin typeface="Arial"/>
              </a:rPr>
              <a:t>te</a:t>
            </a:r>
            <a:r>
              <a:rPr lang="hr-HR" sz="2000" dirty="0" smtClean="0">
                <a:solidFill>
                  <a:srgbClr val="FF0000"/>
                </a:solidFill>
                <a:latin typeface="Arial"/>
              </a:rPr>
              <a:t> političkog ciklusa</a:t>
            </a:r>
            <a:endParaRPr lang="en-NZ" sz="2000" dirty="0">
              <a:solidFill>
                <a:srgbClr val="FF0000"/>
              </a:solidFill>
              <a:latin typeface="Arial"/>
            </a:endParaRPr>
          </a:p>
          <a:p>
            <a:pPr marL="285750" indent="-285750">
              <a:buFont typeface="Arial" charset="0"/>
              <a:buChar char="•"/>
            </a:pPr>
            <a:endParaRPr lang="hr-HR" sz="20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endParaRPr lang="hr-HR" sz="20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endParaRPr lang="hr-HR" sz="20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endParaRPr lang="hr-HR" sz="1600" dirty="0">
              <a:solidFill>
                <a:srgbClr val="3C4648"/>
              </a:solidFill>
              <a:latin typeface="Arial"/>
              <a:cs typeface="Arial"/>
            </a:endParaRP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34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35564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33718" y="3043179"/>
            <a:ext cx="2076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rial"/>
              </a:rPr>
              <a:t>@FiscalTrans</a:t>
            </a:r>
            <a:endParaRPr lang="hr-HR" sz="2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743" y="3137350"/>
            <a:ext cx="406828" cy="32933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33718" y="2721775"/>
            <a:ext cx="1587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rial"/>
              </a:rPr>
              <a:t>Povežite se s nama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4873" y="3859363"/>
            <a:ext cx="3159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  <a:latin typeface="Arial"/>
              </a:rPr>
              <a:t>fiscaltransparency.net</a:t>
            </a:r>
            <a:endParaRPr lang="hr-HR" sz="24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8337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15617" y="898274"/>
            <a:ext cx="797368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Čemu nova načela </a:t>
            </a:r>
            <a:r>
              <a:rPr dirty="0" smtClean="0"/>
              <a:t> </a:t>
            </a:r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sudjelovanja javnosti?</a:t>
            </a:r>
          </a:p>
          <a:p>
            <a:endParaRPr lang="hr-HR" sz="2800" b="1" dirty="0">
              <a:solidFill>
                <a:srgbClr val="FB5308"/>
              </a:solidFill>
              <a:latin typeface="Arial"/>
              <a:cs typeface="Arial"/>
            </a:endParaRPr>
          </a:p>
          <a:p>
            <a:pPr marL="342900" indent="-342900">
              <a:buFont typeface="Wingdings" charset="2"/>
              <a:buChar char="§"/>
            </a:pPr>
            <a:r>
              <a:rPr lang="en-NZ" sz="2000" dirty="0">
                <a:solidFill>
                  <a:srgbClr val="595959"/>
                </a:solidFill>
                <a:latin typeface="Arial"/>
              </a:rPr>
              <a:t>nakon globalne financijske krize: novi naglasak na </a:t>
            </a:r>
            <a:r>
              <a:rPr lang="en-NZ" sz="2000" dirty="0" err="1">
                <a:solidFill>
                  <a:srgbClr val="595959"/>
                </a:solidFill>
                <a:latin typeface="Arial"/>
              </a:rPr>
              <a:t>fiskalnoj</a:t>
            </a:r>
            <a:r>
              <a:rPr lang="en-NZ" sz="2000" dirty="0">
                <a:solidFill>
                  <a:srgbClr val="595959"/>
                </a:solidFill>
                <a:latin typeface="Arial"/>
              </a:rPr>
              <a:t> </a:t>
            </a:r>
            <a:r>
              <a:rPr lang="en-NZ" sz="2000" dirty="0" err="1" smtClean="0">
                <a:solidFill>
                  <a:srgbClr val="595959"/>
                </a:solidFill>
                <a:latin typeface="Arial"/>
              </a:rPr>
              <a:t>transparentnosti</a:t>
            </a:r>
            <a:r>
              <a:rPr lang="hr-HR" sz="2000" dirty="0" smtClean="0">
                <a:solidFill>
                  <a:srgbClr val="595959"/>
                </a:solidFill>
                <a:latin typeface="Arial"/>
              </a:rPr>
              <a:t> </a:t>
            </a:r>
            <a:r>
              <a:rPr lang="en-NZ" sz="2000" dirty="0" err="1" smtClean="0">
                <a:solidFill>
                  <a:srgbClr val="595959"/>
                </a:solidFill>
                <a:latin typeface="Arial"/>
              </a:rPr>
              <a:t>i</a:t>
            </a:r>
            <a:r>
              <a:rPr lang="en-NZ" sz="2000" dirty="0" smtClean="0">
                <a:solidFill>
                  <a:srgbClr val="595959"/>
                </a:solidFill>
                <a:latin typeface="Arial"/>
              </a:rPr>
              <a:t> </a:t>
            </a:r>
            <a:r>
              <a:rPr lang="en-NZ" sz="2000" dirty="0" err="1">
                <a:solidFill>
                  <a:srgbClr val="595959"/>
                </a:solidFill>
                <a:latin typeface="Arial"/>
              </a:rPr>
              <a:t>sudjelovanju</a:t>
            </a:r>
            <a:r>
              <a:rPr lang="en-NZ" sz="2000" dirty="0">
                <a:solidFill>
                  <a:srgbClr val="595959"/>
                </a:solidFill>
                <a:latin typeface="Arial"/>
              </a:rPr>
              <a:t>              </a:t>
            </a:r>
            <a:r>
              <a:rPr lang="hr-HR" sz="2000" dirty="0" smtClean="0">
                <a:solidFill>
                  <a:srgbClr val="595959"/>
                </a:solidFill>
                <a:latin typeface="Arial"/>
              </a:rPr>
              <a:t> </a:t>
            </a:r>
            <a:r>
              <a:rPr lang="en-NZ" sz="2000" dirty="0" err="1" smtClean="0">
                <a:solidFill>
                  <a:srgbClr val="595959"/>
                </a:solidFill>
                <a:latin typeface="Arial"/>
              </a:rPr>
              <a:t>odgovornost</a:t>
            </a:r>
            <a:endParaRPr lang="en-NZ" sz="2000" dirty="0">
              <a:solidFill>
                <a:srgbClr val="595959"/>
              </a:solidFill>
              <a:latin typeface="Arial"/>
            </a:endParaRPr>
          </a:p>
          <a:p>
            <a:endParaRPr lang="hr-HR" sz="2000" dirty="0">
              <a:solidFill>
                <a:srgbClr val="595959"/>
              </a:solidFill>
              <a:latin typeface="Arial"/>
              <a:cs typeface="Arial"/>
            </a:endParaRPr>
          </a:p>
          <a:p>
            <a:pPr marL="342900" indent="-342900">
              <a:buFont typeface="Wingdings" charset="2"/>
              <a:buChar char="§"/>
            </a:pPr>
            <a:r>
              <a:rPr lang="en-US" sz="2000" dirty="0">
                <a:solidFill>
                  <a:srgbClr val="595959"/>
                </a:solidFill>
                <a:latin typeface="Arial"/>
              </a:rPr>
              <a:t>nadilaženje objavljivanja i prelazak na izravno sudjelovanje javnosti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sz="2000" dirty="0">
                <a:solidFill>
                  <a:srgbClr val="595959"/>
                </a:solidFill>
                <a:latin typeface="Arial"/>
              </a:rPr>
              <a:t>sudjelovanje je pravo građana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sz="2000" dirty="0">
                <a:solidFill>
                  <a:srgbClr val="595959"/>
                </a:solidFill>
                <a:latin typeface="Arial"/>
              </a:rPr>
              <a:t>radi unaprjeđenja kvalitete oblikovanja i provedbe politika</a:t>
            </a:r>
          </a:p>
          <a:p>
            <a:endParaRPr lang="hr-HR" sz="2000" dirty="0">
              <a:solidFill>
                <a:srgbClr val="595959"/>
              </a:solidFill>
              <a:latin typeface="Arial"/>
              <a:cs typeface="Arial"/>
            </a:endParaRPr>
          </a:p>
          <a:p>
            <a:pPr marL="342900" indent="-342900">
              <a:buFont typeface="Wingdings" charset="2"/>
              <a:buChar char="§"/>
            </a:pPr>
            <a:r>
              <a:rPr lang="en-NZ" sz="2000" b="1" dirty="0">
                <a:solidFill>
                  <a:srgbClr val="595959"/>
                </a:solidFill>
                <a:latin typeface="Arial"/>
              </a:rPr>
              <a:t>10. načelo visoke razine </a:t>
            </a:r>
            <a:r>
              <a:rPr lang="en-NZ" sz="2000" b="1" dirty="0">
                <a:solidFill>
                  <a:srgbClr val="FB5308"/>
                </a:solidFill>
                <a:latin typeface="Arial"/>
              </a:rPr>
              <a:t>GIFT-a</a:t>
            </a:r>
            <a:r>
              <a:rPr lang="en-NZ" sz="2000" b="1" dirty="0">
                <a:solidFill>
                  <a:srgbClr val="595959"/>
                </a:solidFill>
                <a:latin typeface="Arial"/>
              </a:rPr>
              <a:t>:</a:t>
            </a:r>
            <a:r>
              <a:rPr lang="en-NZ" sz="2000" dirty="0">
                <a:solidFill>
                  <a:srgbClr val="595959"/>
                </a:solidFill>
                <a:latin typeface="Arial"/>
              </a:rPr>
              <a:t> </a:t>
            </a:r>
            <a:r>
              <a:rPr lang="en-NZ" sz="1600" dirty="0">
                <a:solidFill>
                  <a:srgbClr val="595959"/>
                </a:solidFill>
                <a:latin typeface="Arial"/>
              </a:rPr>
              <a:t>Građani bi trebali imati pravo izravno sudjelovati u javnim raspravama o oblikovanju i provedbi fiskalnih politika te bi oni i svi nedržavni akteri trebali imati stvarne prilike za to.</a:t>
            </a:r>
          </a:p>
          <a:p>
            <a:endParaRPr lang="hr-HR" sz="2800" dirty="0">
              <a:solidFill>
                <a:srgbClr val="FB5308"/>
              </a:solidFill>
              <a:latin typeface="Arial"/>
              <a:cs typeface="Arial"/>
            </a:endParaRP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4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Right Arrow 4"/>
          <p:cNvSpPr/>
          <p:nvPr/>
        </p:nvSpPr>
        <p:spPr>
          <a:xfrm flipV="1">
            <a:off x="4702461" y="2036218"/>
            <a:ext cx="834887" cy="337929"/>
          </a:xfrm>
          <a:prstGeom prst="rightArrow">
            <a:avLst>
              <a:gd name="adj1" fmla="val 50000"/>
              <a:gd name="adj2" fmla="val 62000"/>
            </a:avLst>
          </a:prstGeom>
          <a:solidFill>
            <a:srgbClr val="F93707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46702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35544" y="785191"/>
            <a:ext cx="785376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Čemu nova načela </a:t>
            </a:r>
            <a:r>
              <a:rPr dirty="0" smtClean="0"/>
              <a:t> </a:t>
            </a:r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sudjelovanja javnosti? (2.)</a:t>
            </a:r>
          </a:p>
          <a:p>
            <a:endParaRPr lang="hr-HR" sz="2800" b="1" dirty="0">
              <a:solidFill>
                <a:srgbClr val="FB5308"/>
              </a:solidFill>
              <a:latin typeface="Arial"/>
              <a:cs typeface="Arial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sudjelovanje je ključno za ostvarenja 16. cilja održivog razvoja i izgradnju uključivih institucija, kao i za ostvarivanje svih ciljeva održivog razvoja.</a:t>
            </a:r>
          </a:p>
          <a:p>
            <a:endParaRPr lang="hr-HR" sz="2000" dirty="0">
              <a:solidFill>
                <a:srgbClr val="3C4648"/>
              </a:solidFill>
              <a:latin typeface="Arial"/>
              <a:cs typeface="Arial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stvarno i značajno sudjelovanje javnosti ključno je za uspjeh i održivost Partnerstva za otvorenu vlast: potrebno izbjegavati lažno predstavljanje otvorenosti (engl. „openwashing”) – </a:t>
            </a:r>
            <a:r>
              <a:rPr lang="en-US" sz="2000" b="1" dirty="0">
                <a:solidFill>
                  <a:srgbClr val="3C4648"/>
                </a:solidFill>
                <a:latin typeface="Arial"/>
              </a:rPr>
              <a:t>no kako bi točno države trebale uključiti građane?</a:t>
            </a:r>
            <a:r>
              <a:t/>
            </a:r>
            <a:br/>
            <a:endParaRPr lang="hr-HR" sz="2000" dirty="0">
              <a:solidFill>
                <a:srgbClr val="3C4648"/>
              </a:solidFill>
              <a:latin typeface="Arial"/>
              <a:cs typeface="Arial"/>
            </a:endParaRPr>
          </a:p>
          <a:p>
            <a:endParaRPr lang="hr-HR" sz="2800" dirty="0">
              <a:solidFill>
                <a:srgbClr val="FB5308"/>
              </a:solidFill>
              <a:latin typeface="Arial"/>
              <a:cs typeface="Arial"/>
            </a:endParaRP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5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0460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73881" y="646043"/>
            <a:ext cx="7993041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10. načelo visoke razine GIFT-a:</a:t>
            </a:r>
          </a:p>
          <a:p>
            <a:endParaRPr lang="hr-HR" sz="2400" b="1" dirty="0">
              <a:solidFill>
                <a:srgbClr val="3C46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Arial"/>
              </a:rPr>
              <a:t>10</a:t>
            </a:r>
            <a:r>
              <a:rPr lang="en-US" sz="2000" dirty="0">
                <a:solidFill>
                  <a:srgbClr val="3C4648"/>
                </a:solidFill>
                <a:latin typeface="Arial"/>
              </a:rPr>
              <a:t>. načelo visoke razine fiskalne transparentnosti </a:t>
            </a:r>
            <a:r>
              <a:rPr lang="en-US" sz="2000" b="1" dirty="0">
                <a:solidFill>
                  <a:srgbClr val="3C4648"/>
                </a:solidFill>
                <a:latin typeface="Arial"/>
              </a:rPr>
              <a:t>GIFT-a</a:t>
            </a:r>
            <a:r>
              <a:rPr lang="en-US" sz="2000" dirty="0">
                <a:solidFill>
                  <a:srgbClr val="3C4648"/>
                </a:solidFill>
                <a:latin typeface="Arial"/>
              </a:rPr>
              <a:t>, sudjelovanje i odgovornost, 2012. je podržala Opća skupština UN-a (Rezolucija 67/218 Opće skupštine UN-a), kojim se vlade i sustav UN-a poziva na sljedeće: 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NZ" sz="2000" dirty="0">
                <a:solidFill>
                  <a:srgbClr val="3C4648"/>
                </a:solidFill>
                <a:latin typeface="Arial"/>
              </a:rPr>
              <a:t>„Povećati napore radi unaprjeđenja transparentnosti, sudjelovanja i odgovornosti u pogledu fiskalnih politika, uključujući uzimanjem u obzir načela utvrđenih GIFT-om.” </a:t>
            </a:r>
            <a:endParaRPr lang="hr-HR" sz="2000" dirty="0">
              <a:solidFill>
                <a:srgbClr val="3C4648"/>
              </a:solidFill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desetim se načelom utvrđuje sljedeće: „Građani i nedržavni akteri trebali bi imati pravo </a:t>
            </a:r>
            <a:r>
              <a:rPr lang="en-US" sz="2000" b="1" dirty="0">
                <a:solidFill>
                  <a:srgbClr val="3C4648"/>
                </a:solidFill>
                <a:latin typeface="Arial"/>
              </a:rPr>
              <a:t>izravno</a:t>
            </a:r>
            <a:r>
              <a:rPr lang="en-US" sz="2000" dirty="0">
                <a:solidFill>
                  <a:srgbClr val="3C4648"/>
                </a:solidFill>
                <a:latin typeface="Arial"/>
              </a:rPr>
              <a:t> sudjelovati u javnim raspravama o oblikovanju i provedbi fiskalnih politika te bi trebali imati stvarne prilike za to.”</a:t>
            </a: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6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928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73881" y="646043"/>
            <a:ext cx="7993041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Što znači sudjelovanje javnosti u fiskalnoj politici?</a:t>
            </a:r>
          </a:p>
          <a:p>
            <a:endParaRPr lang="hr-HR" sz="2400" b="1" dirty="0">
              <a:solidFill>
                <a:srgbClr val="3C46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To su mnogobrojni načini na koje su građani i opća javnost, uključujući organizacije civilnog društva i ostale nedržavne aktere, u izravnoj interakciji s javnim tijelima u pogledu oblikovanja, provedbe i preispitivanja javnih politika.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Uključuje sve oblike interakcije na koju se poziva, ne uključuje nezavisne aktivnosti.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Uključuje sve od jednokratnog savjetovanja do stalnih i institucionaliziranih odnosa.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Spektar sudjelovanja javnosti Međunarodnog udruženja za sudjelovanje javnosti (IAP2): 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obavješćuj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savjetuj se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uključi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surađuj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osnaži</a:t>
            </a: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7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626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73881" y="985153"/>
            <a:ext cx="805087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Koji je opseg sudjelovanja javnosti </a:t>
            </a:r>
          </a:p>
          <a:p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u fiskalnoj politici?</a:t>
            </a:r>
            <a:r>
              <a:rPr dirty="0" smtClean="0"/>
              <a:t> </a:t>
            </a:r>
          </a:p>
          <a:p>
            <a:endParaRPr lang="hr-HR" sz="1600" dirty="0">
              <a:solidFill>
                <a:srgbClr val="FB5308"/>
              </a:solidFill>
              <a:latin typeface="Arial"/>
              <a:cs typeface="Arial"/>
            </a:endParaRPr>
          </a:p>
          <a:p>
            <a:r>
              <a:rPr lang="en-US" dirty="0" smtClean="0"/>
              <a:t>					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obuhvaća sve aktivnosti povezane s oblikovanjem fiskalne politike i proračuna: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godišnji proračunski ciklus: sve faze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	analize fiskalnih politika i nove političke inicijative izvan 	godišnjeg proračunskog ciklusa (prihodi, rashodi, financiranje,	upravljanje imovinom, obvezama)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oblikovanje i pružanje javnih usluga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planiranje, ocjena i provedba javnih investicijskih projekata</a:t>
            </a:r>
          </a:p>
          <a:p>
            <a:endParaRPr lang="hr-HR" sz="2000" dirty="0">
              <a:solidFill>
                <a:srgbClr val="3C4648"/>
              </a:solidFill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mnogo šire i raznolikije od „participativnog planiranja proračuna”</a:t>
            </a: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8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5" name="Picture 4" descr="scop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9572" y="919370"/>
            <a:ext cx="1219802" cy="118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653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16225" y="795130"/>
            <a:ext cx="7946861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B53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Moguće primjedbe u pogledu sudjelovanja javnosti</a:t>
            </a:r>
          </a:p>
          <a:p>
            <a:endParaRPr lang="hr-HR" sz="2000" dirty="0">
              <a:solidFill>
                <a:srgbClr val="3C4648"/>
              </a:solidFill>
              <a:latin typeface="Arial"/>
              <a:cs typeface="Arial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moglo bi potkopati predstavničku vladu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cilj je nadopuniti postojeće upravno uređenje, a ne uspostaviti usporedne postupke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kultura i dugoročna praksa tajnovitosti proračuna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no oblikovanje je politika sada otvorenije, a tajnovitost se proračuna zadržava ondje gdje je to jasno zajamčeno javnom politikom, to jest, da bi se izbjegle negativne reakcije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mišljenje da bi se fiskalna politika trebala prepustiti stručnjacima</a:t>
            </a:r>
            <a:endParaRPr lang="hr-HR" sz="2000" dirty="0">
              <a:solidFill>
                <a:srgbClr val="3C4648"/>
              </a:solidFill>
              <a:latin typeface="Arial"/>
              <a:cs typeface="Arial"/>
            </a:endParaRPr>
          </a:p>
          <a:p>
            <a:pPr marL="742950" lvl="1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no otvoreno je uključivanje vanjskih stručnjaka jedan od predloženih mehanizama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fiskalna politika uključuje etičke odluke i odluke u pogledu raspodjele koje ne bi trebale biti prepuštene samo „stručnjacima”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000" dirty="0">
                <a:solidFill>
                  <a:srgbClr val="3C4648"/>
                </a:solidFill>
                <a:latin typeface="Arial"/>
              </a:rPr>
              <a:t>fiskalna je politika sama po sebi politika i ni u kojem</a:t>
            </a:r>
            <a:r>
              <a:t/>
            </a:r>
            <a:br/>
            <a:r>
              <a:rPr lang="en-US" sz="2000" dirty="0">
                <a:solidFill>
                  <a:srgbClr val="3C4648"/>
                </a:solidFill>
                <a:latin typeface="Arial"/>
              </a:rPr>
              <a:t>se slučaju neće prepustiti stručnjacima</a:t>
            </a:r>
          </a:p>
          <a:p>
            <a:endParaRPr lang="hr-HR" sz="1600" dirty="0">
              <a:solidFill>
                <a:srgbClr val="3C4648"/>
              </a:solidFill>
              <a:latin typeface="Arial"/>
              <a:cs typeface="Arial"/>
            </a:endParaRPr>
          </a:p>
          <a:p>
            <a:pPr lvl="1"/>
            <a:r>
              <a:rPr dirty="0" smtClean="0"/>
              <a:t> </a:t>
            </a:r>
          </a:p>
          <a:p>
            <a:pPr marL="285750" indent="-285750">
              <a:buFont typeface="Arial" charset="0"/>
              <a:buChar char="•"/>
            </a:pPr>
            <a:endParaRPr lang="hr-HR" sz="1600" dirty="0">
              <a:solidFill>
                <a:srgbClr val="3C4648"/>
              </a:solidFill>
              <a:latin typeface="Arial"/>
              <a:cs typeface="Arial"/>
            </a:endParaRPr>
          </a:p>
        </p:txBody>
      </p:sp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457200" y="6275178"/>
            <a:ext cx="6858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/>
                <a:cs typeface="Arial"/>
              </a:rPr>
              <a:pPr algn="r">
                <a:defRPr/>
              </a:pPr>
              <a:t>9</a:t>
            </a:fld>
            <a:endParaRPr lang="hr-HR" sz="1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12217" y="6407474"/>
            <a:ext cx="323328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7709547"/>
      </p:ext>
    </p:extLst>
  </p:cSld>
  <p:clrMapOvr>
    <a:masterClrMapping/>
  </p:clrMapOvr>
</p:sld>
</file>

<file path=ppt/theme/theme1.xml><?xml version="1.0" encoding="utf-8"?>
<a:theme xmlns:a="http://schemas.openxmlformats.org/drawingml/2006/main" name="gif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2955</TotalTime>
  <Words>2241</Words>
  <Application>Microsoft Office PowerPoint</Application>
  <PresentationFormat>On-screen Show (4:3)</PresentationFormat>
  <Paragraphs>320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gift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O</dc:creator>
  <cp:lastModifiedBy>Assia</cp:lastModifiedBy>
  <cp:revision>340</cp:revision>
  <cp:lastPrinted>2016-06-24T08:26:35Z</cp:lastPrinted>
  <dcterms:created xsi:type="dcterms:W3CDTF">2015-03-01T23:52:29Z</dcterms:created>
  <dcterms:modified xsi:type="dcterms:W3CDTF">2016-07-06T09:35:32Z</dcterms:modified>
</cp:coreProperties>
</file>