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405" r:id="rId3"/>
    <p:sldId id="406" r:id="rId4"/>
    <p:sldId id="408" r:id="rId5"/>
    <p:sldId id="407" r:id="rId6"/>
    <p:sldId id="404" r:id="rId7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76178" autoAdjust="0"/>
  </p:normalViewPr>
  <p:slideViewPr>
    <p:cSldViewPr>
      <p:cViewPr varScale="1">
        <p:scale>
          <a:sx n="65" d="100"/>
          <a:sy n="65" d="100"/>
        </p:scale>
        <p:origin x="20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024"/>
    </p:cViewPr>
  </p:sorterViewPr>
  <p:notesViewPr>
    <p:cSldViewPr showGuides="1">
      <p:cViewPr varScale="1">
        <p:scale>
          <a:sx n="46" d="100"/>
          <a:sy n="46" d="100"/>
        </p:scale>
        <p:origin x="2736" y="3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1" y="0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40748DA-CE0C-4BAC-91D7-1CDF08FDD017}" type="datetimeFigureOut">
              <a:rPr lang="en-GB" smtClean="0"/>
              <a:t>04/07/2019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5625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1" y="9445625"/>
            <a:ext cx="2949575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2704D8F-FEEF-4EB9-ACCD-368EB14FE5F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1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E6252769-0AD4-4169-BF60-A4E9E4051076}" type="datetimeFigureOut">
              <a:rPr lang="en-GB" smtClean="0"/>
              <a:t>04/07/2019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5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3DC334F2-AA91-4192-A450-8FDD501F6C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89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32" indent="-171432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32" indent="-171432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334F2-AA91-4192-A450-8FDD501F6C87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8838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62389-4493-490F-B080-6382495B356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8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9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01200"/>
            <a:ext cx="1742400" cy="685680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fr-FR" dirty="0" smtClean="0"/>
              <a:t>CLIQUEZ POUR MODIFIER LE TITRE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Cliquez pour modifier les sous-titres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2F39A69-ADD6-4E9E-A11C-A44AD474BBA4}" type="datetime1">
              <a:rPr lang="en-GB" smtClean="0"/>
              <a:t>04/07/2019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fr-FR" dirty="0" smtClean="0"/>
              <a:t>Cliquez pour modifier les styles du texte du masque</a:t>
            </a:r>
            <a:endParaRPr lang="en-US" dirty="0" smtClean="0"/>
          </a:p>
          <a:p>
            <a:pPr lvl="1" eaLnBrk="1" latinLnBrk="0" hangingPunct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 eaLnBrk="1" latinLnBrk="0" hangingPunct="1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 eaLnBrk="1" latinLnBrk="0" hangingPunct="1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 eaLnBrk="1" latinLnBrk="0" hangingPunct="1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FD3BD547-A1F7-4A22-BC50-87258CD85FEB}" type="datetime1">
              <a:rPr lang="en-GB" smtClean="0"/>
              <a:t>04/07/2019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-tête de 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682992"/>
            <a:ext cx="6624000" cy="1531616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</a:t>
            </a:r>
            <a:br>
              <a:rPr lang="fr-FR" dirty="0" smtClean="0"/>
            </a:br>
            <a:r>
              <a:rPr lang="fr-FR" dirty="0" smtClean="0"/>
              <a:t>le titre de l'en-tête de section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EAA05B8-7F9F-4D56-9802-4F0D3F80323E}" type="datetime1">
              <a:rPr lang="en-GB" smtClean="0"/>
              <a:t>04/07/2019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 smtClean="0"/>
              <a:t>Cliquez pour modifier les styles du texte du masque</a:t>
            </a:r>
            <a:endParaRPr kumimoji="0" lang="en-US" dirty="0" smtClean="0"/>
          </a:p>
          <a:p>
            <a:pPr lvl="1" eaLnBrk="1" latinLnBrk="0" hangingPunct="1"/>
            <a:r>
              <a:rPr kumimoji="0" lang="en-US" dirty="0" err="1" smtClean="0"/>
              <a:t>Deuxième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2" eaLnBrk="1" latinLnBrk="0" hangingPunct="1"/>
            <a:r>
              <a:rPr kumimoji="0" lang="en-US" dirty="0" err="1" smtClean="0"/>
              <a:t>Troisième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3" eaLnBrk="1" latinLnBrk="0" hangingPunct="1"/>
            <a:r>
              <a:rPr kumimoji="0" lang="en-US" dirty="0" err="1" smtClean="0"/>
              <a:t>Quatrième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 smtClean="0"/>
          </a:p>
          <a:p>
            <a:pPr lvl="4" eaLnBrk="1" latinLnBrk="0" hangingPunct="1"/>
            <a:r>
              <a:rPr kumimoji="0" lang="en-US" dirty="0" err="1" smtClean="0"/>
              <a:t>Cinquième</a:t>
            </a:r>
            <a:r>
              <a:rPr kumimoji="0" lang="en-US" dirty="0" smtClean="0"/>
              <a:t> </a:t>
            </a:r>
            <a:r>
              <a:rPr kumimoji="0" lang="en-US" dirty="0" err="1" smtClean="0"/>
              <a:t>niveau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titre</a:t>
            </a:r>
            <a:br>
              <a:rPr lang="fr-FR" dirty="0" smtClean="0"/>
            </a:br>
            <a:r>
              <a:rPr lang="fr-FR" dirty="0" smtClean="0"/>
              <a:t>Le titre peut-être étendu sur deux lignes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465890E1-27F8-477F-922E-5654C4B340E7}" type="datetime1">
              <a:rPr lang="en-GB" smtClean="0"/>
              <a:t>04/07/2019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1E9F285-5D83-4DE3-90B6-110C53D663CB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780928"/>
            <a:ext cx="7200800" cy="606897"/>
          </a:xfrm>
        </p:spPr>
        <p:txBody>
          <a:bodyPr/>
          <a:lstStyle/>
          <a:p>
            <a:r>
              <a:rPr lang="en-GB" sz="2800" b="1" cap="none" dirty="0" smtClean="0"/>
              <a:t>Session 9: Current and future work</a:t>
            </a:r>
            <a:endParaRPr lang="en-GB" sz="2400" b="1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38629"/>
            <a:ext cx="4007208" cy="605294"/>
          </a:xfrm>
        </p:spPr>
        <p:txBody>
          <a:bodyPr/>
          <a:lstStyle/>
          <a:p>
            <a:r>
              <a:rPr lang="en-US" altLang="en-US" sz="1400" dirty="0" smtClean="0"/>
              <a:t>Budgeting </a:t>
            </a:r>
            <a:r>
              <a:rPr lang="en-US" altLang="en-US" sz="1400" dirty="0"/>
              <a:t>and Public </a:t>
            </a:r>
            <a:r>
              <a:rPr lang="en-US" altLang="en-US" sz="1400" dirty="0" smtClean="0"/>
              <a:t>Expenditure Division</a:t>
            </a:r>
            <a:endParaRPr lang="en-US" altLang="en-US" sz="1400" dirty="0"/>
          </a:p>
          <a:p>
            <a:r>
              <a:rPr lang="en-US" altLang="en-US" sz="1400" dirty="0"/>
              <a:t>Public Governance </a:t>
            </a:r>
            <a:r>
              <a:rPr lang="en-US" altLang="en-US" sz="1400" dirty="0" smtClean="0"/>
              <a:t>Directorate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07496" y="17114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+mj-lt"/>
              </a:rPr>
              <a:t>15th Annual Meeting of </a:t>
            </a:r>
            <a:endParaRPr lang="en-US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OECD-CESEE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Senior Budget Officials</a:t>
            </a:r>
          </a:p>
          <a:p>
            <a:pPr algn="r"/>
            <a:r>
              <a:rPr lang="en-US" dirty="0" smtClean="0">
                <a:solidFill>
                  <a:schemeClr val="bg1"/>
                </a:solidFill>
                <a:latin typeface="+mj-lt"/>
              </a:rPr>
              <a:t>4-5 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July </a:t>
            </a:r>
            <a:r>
              <a:rPr lang="en-US" dirty="0" smtClean="0">
                <a:solidFill>
                  <a:schemeClr val="bg1"/>
                </a:solidFill>
                <a:latin typeface="+mj-lt"/>
              </a:rPr>
              <a:t>2019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+mj-lt"/>
              </a:rPr>
              <a:t>Minsk, Belarus</a:t>
            </a:r>
          </a:p>
        </p:txBody>
      </p:sp>
    </p:spTree>
    <p:extLst>
      <p:ext uri="{BB962C8B-B14F-4D97-AF65-F5344CB8AC3E}">
        <p14:creationId xmlns:p14="http://schemas.microsoft.com/office/powerpoint/2010/main" val="51936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Thematic networks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+mj-lt"/>
              </a:rPr>
              <a:t>Financial Management and </a:t>
            </a:r>
            <a:r>
              <a:rPr lang="en-US" sz="2800" dirty="0" smtClean="0">
                <a:latin typeface="+mj-lt"/>
              </a:rPr>
              <a:t>Reporting</a:t>
            </a:r>
            <a:endParaRPr lang="en-US" sz="28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+mj-lt"/>
              </a:rPr>
              <a:t>Performance and Results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Parliamentary </a:t>
            </a:r>
            <a:r>
              <a:rPr lang="en-US" sz="2800" dirty="0">
                <a:latin typeface="+mj-lt"/>
              </a:rPr>
              <a:t>Budget Offices and </a:t>
            </a:r>
            <a:r>
              <a:rPr lang="en-US" sz="2800" dirty="0" smtClean="0">
                <a:latin typeface="+mj-lt"/>
              </a:rPr>
              <a:t>IFIs</a:t>
            </a:r>
            <a:endParaRPr lang="en-US" sz="28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Infrastructure </a:t>
            </a:r>
            <a:r>
              <a:rPr lang="en-US" sz="2800" dirty="0">
                <a:latin typeface="+mj-lt"/>
              </a:rPr>
              <a:t>and </a:t>
            </a:r>
            <a:r>
              <a:rPr lang="en-US" sz="2800" dirty="0" smtClean="0">
                <a:latin typeface="+mj-lt"/>
              </a:rPr>
              <a:t>Public Private Partnerships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Health Financing</a:t>
            </a:r>
            <a:endParaRPr lang="en-US" sz="28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>
                <a:latin typeface="+mj-lt"/>
              </a:rPr>
              <a:t>Fiscal </a:t>
            </a:r>
            <a:r>
              <a:rPr lang="en-US" sz="2800" dirty="0">
                <a:latin typeface="+mj-lt"/>
              </a:rPr>
              <a:t>Relations A</a:t>
            </a:r>
            <a:r>
              <a:rPr lang="en-US" sz="2800" dirty="0" smtClean="0">
                <a:latin typeface="+mj-lt"/>
              </a:rPr>
              <a:t>cross </a:t>
            </a:r>
            <a:r>
              <a:rPr lang="en-US" sz="2800" dirty="0">
                <a:latin typeface="+mj-lt"/>
              </a:rPr>
              <a:t>Levels of </a:t>
            </a:r>
            <a:r>
              <a:rPr lang="en-US" sz="2800" dirty="0" smtClean="0">
                <a:latin typeface="+mj-lt"/>
              </a:rPr>
              <a:t>Government</a:t>
            </a:r>
            <a:endParaRPr lang="en-US" sz="2800" dirty="0">
              <a:latin typeface="+mj-lt"/>
            </a:endParaRP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+mj-lt"/>
              </a:rPr>
              <a:t>Gender Budgeting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>
                <a:latin typeface="+mj-lt"/>
              </a:rPr>
              <a:t>Green </a:t>
            </a:r>
            <a:r>
              <a:rPr lang="en-US" sz="2800" dirty="0" smtClean="0">
                <a:latin typeface="+mj-lt"/>
              </a:rPr>
              <a:t>Budgeting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911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3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Regional networks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000" y="1602000"/>
            <a:ext cx="8514000" cy="4525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Asia</a:t>
            </a:r>
          </a:p>
          <a:p>
            <a:r>
              <a:rPr lang="en-US" sz="2800" dirty="0">
                <a:latin typeface="+mj-lt"/>
              </a:rPr>
              <a:t>Central Europe and South-East Europe (CESEE)</a:t>
            </a:r>
          </a:p>
          <a:p>
            <a:r>
              <a:rPr lang="en-US" sz="2800" dirty="0" smtClean="0">
                <a:latin typeface="+mj-lt"/>
              </a:rPr>
              <a:t>Latin America and the Caribbean (LAC)</a:t>
            </a:r>
          </a:p>
          <a:p>
            <a:r>
              <a:rPr lang="en-US" sz="2800" dirty="0" smtClean="0">
                <a:latin typeface="+mj-lt"/>
              </a:rPr>
              <a:t>Middle East and North Africa (MENA)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049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5054400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+mj-lt"/>
              </a:rPr>
              <a:t>Implementation Report on Budgetary Governance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Reviews (Budgeting, </a:t>
            </a:r>
            <a:r>
              <a:rPr lang="en-GB" sz="2800" dirty="0">
                <a:latin typeface="+mj-lt"/>
              </a:rPr>
              <a:t>Gender, </a:t>
            </a:r>
          </a:p>
          <a:p>
            <a:r>
              <a:rPr lang="en-GB" sz="2800" dirty="0" smtClean="0">
                <a:latin typeface="+mj-lt"/>
              </a:rPr>
              <a:t>Infrastructure, Parliamentary Budget Offices)</a:t>
            </a:r>
          </a:p>
          <a:p>
            <a:r>
              <a:rPr lang="en-GB" sz="2800" dirty="0" smtClean="0">
                <a:latin typeface="+mj-lt"/>
              </a:rPr>
              <a:t>Implementation support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OECD Journal on Budgeting (Reviews, health financing, external contributions)</a:t>
            </a:r>
          </a:p>
          <a:p>
            <a:endParaRPr lang="en-GB" sz="28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51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+mj-lt"/>
              </a:rPr>
              <a:t>Budgeting and Public Expenditures</a:t>
            </a:r>
          </a:p>
          <a:p>
            <a:r>
              <a:rPr lang="en-GB" sz="2800" dirty="0" smtClean="0">
                <a:latin typeface="+mj-lt"/>
              </a:rPr>
              <a:t>Public Employment Management</a:t>
            </a:r>
          </a:p>
          <a:p>
            <a:r>
              <a:rPr lang="en-GB" sz="2800" dirty="0" smtClean="0">
                <a:latin typeface="+mj-lt"/>
              </a:rPr>
              <a:t>Infrastructure and Public Private Partnerships</a:t>
            </a:r>
          </a:p>
          <a:p>
            <a:r>
              <a:rPr lang="en-GB" sz="2800" dirty="0" smtClean="0">
                <a:latin typeface="+mj-lt"/>
              </a:rPr>
              <a:t>Public Procurement</a:t>
            </a:r>
          </a:p>
          <a:p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Other changes in the Public Governance Directorate</a:t>
            </a:r>
            <a:endParaRPr lang="en-GB" sz="28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1E9F285-5D83-4DE3-90B6-110C53D663CB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Organisational changes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5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75656" y="2420888"/>
            <a:ext cx="6300000" cy="669414"/>
          </a:xfrm>
        </p:spPr>
        <p:txBody>
          <a:bodyPr/>
          <a:lstStyle/>
          <a:p>
            <a:pPr algn="ctr"/>
            <a:r>
              <a:rPr lang="en-GB" cap="none" dirty="0" smtClean="0"/>
              <a:t>Thank you</a:t>
            </a:r>
            <a:endParaRPr lang="en-GB" cap="none" dirty="0"/>
          </a:p>
        </p:txBody>
      </p:sp>
      <p:sp>
        <p:nvSpPr>
          <p:cNvPr id="2" name="Rectangle 1"/>
          <p:cNvSpPr/>
          <p:nvPr/>
        </p:nvSpPr>
        <p:spPr>
          <a:xfrm>
            <a:off x="2543239" y="3244334"/>
            <a:ext cx="4057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accent3"/>
                </a:solidFill>
              </a:rPr>
              <a:t>http://www.oecd.org/gov/budgeting/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0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CDE_Français_blanc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19699</TotalTime>
  <Words>156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Helvetica 65 Medium</vt:lpstr>
      <vt:lpstr>OCDE_Français_blanc</vt:lpstr>
      <vt:lpstr>Session 9: Current and future work</vt:lpstr>
      <vt:lpstr>Thematic networks</vt:lpstr>
      <vt:lpstr>Regional networks</vt:lpstr>
      <vt:lpstr>Current work</vt:lpstr>
      <vt:lpstr>Organisational changes</vt:lpstr>
      <vt:lpstr>Thank you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CESEE SBO</dc:title>
  <dc:creator>VON TRAPP Lisa</dc:creator>
  <cp:lastModifiedBy>LECONTE-LUCAS Hélène, GOV/BUD</cp:lastModifiedBy>
  <cp:revision>626</cp:revision>
  <cp:lastPrinted>2019-07-01T11:41:36Z</cp:lastPrinted>
  <dcterms:created xsi:type="dcterms:W3CDTF">2017-10-27T11:13:14Z</dcterms:created>
  <dcterms:modified xsi:type="dcterms:W3CDTF">2019-07-04T09:45:10Z</dcterms:modified>
</cp:coreProperties>
</file>