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405" r:id="rId3"/>
    <p:sldId id="406" r:id="rId4"/>
    <p:sldId id="408" r:id="rId5"/>
    <p:sldId id="407" r:id="rId6"/>
    <p:sldId id="404" r:id="rId7"/>
  </p:sldIdLst>
  <p:sldSz cx="9144000" cy="6858000" type="screen4x3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CD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F48F96-8ED1-4F48-B9D0-8FA5ED555236}" v="18" dt="2019-07-12T13:38:46.78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50" autoAdjust="0"/>
    <p:restoredTop sz="76196" autoAdjust="0"/>
  </p:normalViewPr>
  <p:slideViewPr>
    <p:cSldViewPr>
      <p:cViewPr varScale="1">
        <p:scale>
          <a:sx n="53" d="100"/>
          <a:sy n="53" d="100"/>
        </p:scale>
        <p:origin x="1272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94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4024"/>
    </p:cViewPr>
  </p:sorterViewPr>
  <p:notesViewPr>
    <p:cSldViewPr showGuides="1">
      <p:cViewPr varScale="1">
        <p:scale>
          <a:sx n="46" d="100"/>
          <a:sy n="46" d="100"/>
        </p:scale>
        <p:origin x="2736" y="36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nna Anatolievna Davidova" userId="615709de-f45c-42cb-8bad-60412f98c39f" providerId="ADAL" clId="{63F48F96-8ED1-4F48-B9D0-8FA5ED555236}"/>
    <pc:docChg chg="modSld">
      <pc:chgData name="Inna Anatolievna Davidova" userId="615709de-f45c-42cb-8bad-60412f98c39f" providerId="ADAL" clId="{63F48F96-8ED1-4F48-B9D0-8FA5ED555236}" dt="2019-07-12T13:38:46.782" v="17" actId="6549"/>
      <pc:docMkLst>
        <pc:docMk/>
      </pc:docMkLst>
      <pc:sldChg chg="modSp">
        <pc:chgData name="Inna Anatolievna Davidova" userId="615709de-f45c-42cb-8bad-60412f98c39f" providerId="ADAL" clId="{63F48F96-8ED1-4F48-B9D0-8FA5ED555236}" dt="2019-07-12T13:35:07.910" v="2" actId="1076"/>
        <pc:sldMkLst>
          <pc:docMk/>
          <pc:sldMk cId="519361767" sldId="256"/>
        </pc:sldMkLst>
        <pc:spChg chg="mod">
          <ac:chgData name="Inna Anatolievna Davidova" userId="615709de-f45c-42cb-8bad-60412f98c39f" providerId="ADAL" clId="{63F48F96-8ED1-4F48-B9D0-8FA5ED555236}" dt="2019-07-12T13:35:07.910" v="2" actId="1076"/>
          <ac:spMkLst>
            <pc:docMk/>
            <pc:sldMk cId="519361767" sldId="256"/>
            <ac:spMk id="3" creationId="{00000000-0000-0000-0000-000000000000}"/>
          </ac:spMkLst>
        </pc:spChg>
        <pc:spChg chg="mod">
          <ac:chgData name="Inna Anatolievna Davidova" userId="615709de-f45c-42cb-8bad-60412f98c39f" providerId="ADAL" clId="{63F48F96-8ED1-4F48-B9D0-8FA5ED555236}" dt="2019-07-12T13:34:53.420" v="0"/>
          <ac:spMkLst>
            <pc:docMk/>
            <pc:sldMk cId="519361767" sldId="256"/>
            <ac:spMk id="4" creationId="{00000000-0000-0000-0000-000000000000}"/>
          </ac:spMkLst>
        </pc:spChg>
      </pc:sldChg>
      <pc:sldChg chg="modSp">
        <pc:chgData name="Inna Anatolievna Davidova" userId="615709de-f45c-42cb-8bad-60412f98c39f" providerId="ADAL" clId="{63F48F96-8ED1-4F48-B9D0-8FA5ED555236}" dt="2019-07-12T13:38:46.782" v="17" actId="6549"/>
        <pc:sldMkLst>
          <pc:docMk/>
          <pc:sldMk cId="3551034793" sldId="404"/>
        </pc:sldMkLst>
        <pc:spChg chg="mod">
          <ac:chgData name="Inna Anatolievna Davidova" userId="615709de-f45c-42cb-8bad-60412f98c39f" providerId="ADAL" clId="{63F48F96-8ED1-4F48-B9D0-8FA5ED555236}" dt="2019-07-12T13:38:46.782" v="17" actId="6549"/>
          <ac:spMkLst>
            <pc:docMk/>
            <pc:sldMk cId="3551034793" sldId="404"/>
            <ac:spMk id="4" creationId="{00000000-0000-0000-0000-000000000000}"/>
          </ac:spMkLst>
        </pc:spChg>
      </pc:sldChg>
      <pc:sldChg chg="modSp">
        <pc:chgData name="Inna Anatolievna Davidova" userId="615709de-f45c-42cb-8bad-60412f98c39f" providerId="ADAL" clId="{63F48F96-8ED1-4F48-B9D0-8FA5ED555236}" dt="2019-07-12T13:38:38.702" v="7" actId="20577"/>
        <pc:sldMkLst>
          <pc:docMk/>
          <pc:sldMk cId="30685028" sldId="407"/>
        </pc:sldMkLst>
        <pc:spChg chg="mod">
          <ac:chgData name="Inna Anatolievna Davidova" userId="615709de-f45c-42cb-8bad-60412f98c39f" providerId="ADAL" clId="{63F48F96-8ED1-4F48-B9D0-8FA5ED555236}" dt="2019-07-12T13:38:38.702" v="7" actId="20577"/>
          <ac:spMkLst>
            <pc:docMk/>
            <pc:sldMk cId="30685028" sldId="407"/>
            <ac:spMk id="2" creationId="{00000000-0000-0000-0000-000000000000}"/>
          </ac:spMkLst>
        </pc:spChg>
      </pc:sldChg>
      <pc:sldChg chg="modSp">
        <pc:chgData name="Inna Anatolievna Davidova" userId="615709de-f45c-42cb-8bad-60412f98c39f" providerId="ADAL" clId="{63F48F96-8ED1-4F48-B9D0-8FA5ED555236}" dt="2019-07-12T13:38:29.344" v="4" actId="20577"/>
        <pc:sldMkLst>
          <pc:docMk/>
          <pc:sldMk cId="1224516522" sldId="408"/>
        </pc:sldMkLst>
        <pc:spChg chg="mod">
          <ac:chgData name="Inna Anatolievna Davidova" userId="615709de-f45c-42cb-8bad-60412f98c39f" providerId="ADAL" clId="{63F48F96-8ED1-4F48-B9D0-8FA5ED555236}" dt="2019-07-12T13:38:29.344" v="4" actId="20577"/>
          <ac:spMkLst>
            <pc:docMk/>
            <pc:sldMk cId="1224516522" sldId="408"/>
            <ac:spMk id="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451" y="0"/>
            <a:ext cx="2949575" cy="496888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140748DA-CE0C-4BAC-91D7-1CDF08FDD017}" type="datetimeFigureOut">
              <a:rPr lang="en-GB" smtClean="0"/>
              <a:t>12/07/2019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45625"/>
            <a:ext cx="2949575" cy="496888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451" y="9445625"/>
            <a:ext cx="2949575" cy="496888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22704D8F-FEEF-4EB9-ACCD-368EB14FE5F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82175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099" cy="49720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40" y="0"/>
            <a:ext cx="2949099" cy="49720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E6252769-0AD4-4169-BF60-A4E9E4051076}" type="datetimeFigureOut">
              <a:rPr lang="en-GB" smtClean="0"/>
              <a:t>12/07/2019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5" rIns="91430" bIns="45715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3449"/>
            <a:ext cx="5444490" cy="4474845"/>
          </a:xfrm>
          <a:prstGeom prst="rect">
            <a:avLst/>
          </a:prstGeom>
        </p:spPr>
        <p:txBody>
          <a:bodyPr vert="horz" lIns="91430" tIns="45715" rIns="91430" bIns="457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5169"/>
            <a:ext cx="2949099" cy="49720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40" y="9445169"/>
            <a:ext cx="2949099" cy="49720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3DC334F2-AA91-4192-A450-8FDD501F6C8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2893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32" indent="-171432">
              <a:buFont typeface="Arial" panose="020B0604020202020204" pitchFamily="34" charset="0"/>
              <a:buChar char="•"/>
            </a:pPr>
            <a:endParaRPr lang="en-US" baseline="0" dirty="0"/>
          </a:p>
          <a:p>
            <a:pPr marL="171432" indent="-171432">
              <a:buFont typeface="Arial" panose="020B0604020202020204" pitchFamily="34" charset="0"/>
              <a:buChar char="•"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C334F2-AA91-4192-A450-8FDD501F6C87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88380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562389-4493-490F-B080-6382495B356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3852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Imag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000" y="2628508"/>
            <a:ext cx="2628000" cy="4229631"/>
          </a:xfrm>
          <a:prstGeom prst="rect">
            <a:avLst/>
          </a:prstGeom>
        </p:spPr>
      </p:pic>
      <p:pic>
        <p:nvPicPr>
          <p:cNvPr id="39" name="Imag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000" y="6001200"/>
            <a:ext cx="1742400" cy="685680"/>
          </a:xfrm>
          <a:prstGeom prst="rect">
            <a:avLst/>
          </a:prstGeom>
        </p:spPr>
      </p:pic>
      <p:pic>
        <p:nvPicPr>
          <p:cNvPr id="36" name="Imag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508"/>
            <a:ext cx="2628000" cy="4229631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1368000" y="2480400"/>
            <a:ext cx="6300000" cy="1267200"/>
          </a:xfrm>
          <a:prstGeom prst="rect">
            <a:avLst/>
          </a:prstGeom>
        </p:spPr>
        <p:txBody>
          <a:bodyPr lIns="90000" rIns="90000" anchor="b">
            <a:spAutoFit/>
          </a:bodyPr>
          <a:lstStyle>
            <a:lvl1pPr>
              <a:lnSpc>
                <a:spcPts val="4500"/>
              </a:lnSpc>
              <a:defRPr sz="4500" cap="all" baseline="0">
                <a:solidFill>
                  <a:schemeClr val="bg1"/>
                </a:solidFill>
              </a:defRPr>
            </a:lvl1pPr>
          </a:lstStyle>
          <a:p>
            <a:r>
              <a:rPr kumimoji="0" lang="fr-FR" dirty="0"/>
              <a:t>CLIQUEZ POUR MODIFIER LE TITRE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1368000" y="3805200"/>
            <a:ext cx="6300000" cy="352800"/>
          </a:xfrm>
        </p:spPr>
        <p:txBody>
          <a:bodyPr lIns="90000" rIns="90000">
            <a:spAutoFit/>
          </a:bodyPr>
          <a:lstStyle>
            <a:lvl1pPr marL="0" indent="0" algn="l">
              <a:lnSpc>
                <a:spcPts val="2000"/>
              </a:lnSpc>
              <a:spcBef>
                <a:spcPts val="0"/>
              </a:spcBef>
              <a:buNone/>
              <a:defRPr sz="1800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dirty="0"/>
              <a:t>Cliquez pour modifier les sous-titres</a:t>
            </a:r>
            <a:endParaRPr kumimoji="0" lang="en-US" dirty="0"/>
          </a:p>
        </p:txBody>
      </p:sp>
      <p:pic>
        <p:nvPicPr>
          <p:cNvPr id="37" name="Image 1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1200" y="432000"/>
            <a:ext cx="692307" cy="1440000"/>
          </a:xfrm>
          <a:prstGeom prst="rect">
            <a:avLst/>
          </a:prstGeom>
        </p:spPr>
      </p:pic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12F39A69-ADD6-4E9E-A11C-A44AD474BBA4}" type="datetime1">
              <a:rPr lang="en-GB" smtClean="0"/>
              <a:t>12/07/2019</a:t>
            </a:fld>
            <a:endParaRPr lang="en-GB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eaLnBrk="1" latinLnBrk="0" hangingPunct="1"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fr-FR" dirty="0"/>
              <a:t>Cliquez pour modifier les styles du texte du masque</a:t>
            </a:r>
            <a:endParaRPr lang="en-US" dirty="0"/>
          </a:p>
          <a:p>
            <a:pPr lvl="1" eaLnBrk="1" latinLnBrk="0" hangingPunct="1"/>
            <a:r>
              <a:rPr lang="en-US" dirty="0" err="1"/>
              <a:t>Deuxième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 eaLnBrk="1" latinLnBrk="0" hangingPunct="1"/>
            <a:r>
              <a:rPr lang="en-US" dirty="0" err="1"/>
              <a:t>Troisième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 eaLnBrk="1" latinLnBrk="0" hangingPunct="1"/>
            <a:r>
              <a:rPr lang="en-US" dirty="0" err="1"/>
              <a:t>Quatrième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 eaLnBrk="1" latinLnBrk="0" hangingPunct="1"/>
            <a:r>
              <a:rPr lang="en-US" dirty="0" err="1"/>
              <a:t>Cinquième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kumimoji="0"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FD3BD547-A1F7-4A22-BC50-87258CD85FEB}" type="datetime1">
              <a:rPr lang="en-GB" smtClean="0"/>
              <a:t>12/07/2019</a:t>
            </a:fld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GB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71E9F285-5D83-4DE3-90B6-110C53D663CB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/>
              <a:t>Cliquez pour modifier le titre</a:t>
            </a:r>
            <a:br>
              <a:rPr lang="fr-FR" dirty="0"/>
            </a:br>
            <a:r>
              <a:rPr lang="fr-FR" dirty="0"/>
              <a:t>Le titre peut-être étendu sur deux lignes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En-tête de secti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93600" y="5328000"/>
            <a:ext cx="950407" cy="15300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600" y="468000"/>
            <a:ext cx="692308" cy="14400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260000" y="2682992"/>
            <a:ext cx="6624000" cy="1531616"/>
          </a:xfrm>
        </p:spPr>
        <p:txBody>
          <a:bodyPr anchor="ctr" anchorCtr="0">
            <a:spAutoFit/>
          </a:bodyPr>
          <a:lstStyle>
            <a:lvl1pPr algn="ctr">
              <a:lnSpc>
                <a:spcPts val="3700"/>
              </a:lnSpc>
              <a:defRPr sz="3700" b="0" i="0" cap="all" baseline="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Cliquez pour modifier</a:t>
            </a:r>
            <a:br>
              <a:rPr lang="fr-FR" dirty="0"/>
            </a:br>
            <a:r>
              <a:rPr lang="fr-FR" dirty="0"/>
              <a:t>le titre de l'en-tête de section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5EAA05B8-7F9F-4D56-9802-4F0D3F80323E}" type="datetime1">
              <a:rPr lang="en-GB" smtClean="0"/>
              <a:t>12/07/2019</a:t>
            </a:fld>
            <a:endParaRPr lang="en-GB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GB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tx2"/>
                </a:solidFill>
                <a:latin typeface="Arial"/>
              </a:defRPr>
            </a:lvl1pPr>
          </a:lstStyle>
          <a:p>
            <a:fld id="{71E9F285-5D83-4DE3-90B6-110C53D663C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2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3600" y="5328184"/>
            <a:ext cx="950407" cy="1529631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 bwMode="auto">
          <a:xfrm>
            <a:off x="504000" y="1306800"/>
            <a:ext cx="8154000" cy="0"/>
          </a:xfrm>
          <a:prstGeom prst="rect">
            <a:avLst/>
          </a:prstGeom>
          <a:noFill/>
          <a:ln w="6350" cap="flat" cmpd="sng" algn="ctr">
            <a:solidFill>
              <a:srgbClr val="72727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 65 Medium" pitchFamily="34" charset="0"/>
            </a:endParaRPr>
          </a:p>
        </p:txBody>
      </p:sp>
      <p:pic>
        <p:nvPicPr>
          <p:cNvPr id="24" name="Image 7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00400" y="288000"/>
            <a:ext cx="458653" cy="954000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68000" y="1602000"/>
            <a:ext cx="8218800" cy="4525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dirty="0"/>
              <a:t>Cliquez pour modifier les styles du texte du masque</a:t>
            </a:r>
            <a:endParaRPr kumimoji="0" lang="en-US" dirty="0"/>
          </a:p>
          <a:p>
            <a:pPr lvl="1" eaLnBrk="1" latinLnBrk="0" hangingPunct="1"/>
            <a:r>
              <a:rPr kumimoji="0" lang="en-US" dirty="0" err="1"/>
              <a:t>Deuxième</a:t>
            </a:r>
            <a:r>
              <a:rPr kumimoji="0" lang="en-US" dirty="0"/>
              <a:t> </a:t>
            </a:r>
            <a:r>
              <a:rPr kumimoji="0" lang="en-US" dirty="0" err="1"/>
              <a:t>niveau</a:t>
            </a:r>
            <a:endParaRPr kumimoji="0" lang="en-US" dirty="0"/>
          </a:p>
          <a:p>
            <a:pPr lvl="2" eaLnBrk="1" latinLnBrk="0" hangingPunct="1"/>
            <a:r>
              <a:rPr kumimoji="0" lang="en-US" dirty="0" err="1"/>
              <a:t>Troisième</a:t>
            </a:r>
            <a:r>
              <a:rPr kumimoji="0" lang="en-US" dirty="0"/>
              <a:t> </a:t>
            </a:r>
            <a:r>
              <a:rPr kumimoji="0" lang="en-US" dirty="0" err="1"/>
              <a:t>niveau</a:t>
            </a:r>
            <a:endParaRPr kumimoji="0" lang="en-US" dirty="0"/>
          </a:p>
          <a:p>
            <a:pPr lvl="3" eaLnBrk="1" latinLnBrk="0" hangingPunct="1"/>
            <a:r>
              <a:rPr kumimoji="0" lang="en-US" dirty="0" err="1"/>
              <a:t>Quatrième</a:t>
            </a:r>
            <a:r>
              <a:rPr kumimoji="0" lang="en-US" dirty="0"/>
              <a:t> </a:t>
            </a:r>
            <a:r>
              <a:rPr kumimoji="0" lang="en-US" dirty="0" err="1"/>
              <a:t>niveau</a:t>
            </a:r>
            <a:endParaRPr kumimoji="0" lang="en-US" dirty="0"/>
          </a:p>
          <a:p>
            <a:pPr lvl="4" eaLnBrk="1" latinLnBrk="0" hangingPunct="1"/>
            <a:r>
              <a:rPr kumimoji="0" lang="en-US" dirty="0" err="1"/>
              <a:t>Cinquième</a:t>
            </a:r>
            <a:r>
              <a:rPr kumimoji="0" lang="en-US" dirty="0"/>
              <a:t> </a:t>
            </a:r>
            <a:r>
              <a:rPr kumimoji="0" lang="en-US" dirty="0" err="1"/>
              <a:t>niveau</a:t>
            </a:r>
            <a:endParaRPr kumimoji="0" lang="en-US" dirty="0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/>
              <a:t>Cliquez pour modifier le titre</a:t>
            </a:r>
            <a:br>
              <a:rPr lang="fr-FR" dirty="0"/>
            </a:br>
            <a:r>
              <a:rPr lang="fr-FR" dirty="0"/>
              <a:t>Le titre peut-être étendu sur deux lignes</a:t>
            </a:r>
            <a:endParaRPr lang="en-US" dirty="0"/>
          </a:p>
        </p:txBody>
      </p:sp>
      <p:sp>
        <p:nvSpPr>
          <p:cNvPr id="26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465890E1-27F8-477F-922E-5654C4B340E7}" type="datetime1">
              <a:rPr lang="en-GB" smtClean="0"/>
              <a:t>12/07/2019</a:t>
            </a:fld>
            <a:endParaRPr lang="en-GB" dirty="0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GB" dirty="0"/>
          </a:p>
        </p:txBody>
      </p:sp>
      <p:sp>
        <p:nvSpPr>
          <p:cNvPr id="4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71E9F285-5D83-4DE3-90B6-110C53D663CB}" type="slidenum">
              <a:rPr lang="en-GB" smtClean="0"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000" indent="-342000" algn="l" rtl="0" eaLnBrk="1" latinLnBrk="0" hangingPunct="1">
        <a:spcBef>
          <a:spcPts val="768"/>
        </a:spcBef>
        <a:buClr>
          <a:schemeClr val="tx1"/>
        </a:buClr>
        <a:buFont typeface="Arial" pitchFamily="34" charset="0"/>
        <a:buChar char="•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600" indent="-284400" algn="l" rtl="0" eaLnBrk="1" latinLnBrk="0" hangingPunct="1">
        <a:spcBef>
          <a:spcPts val="672"/>
        </a:spcBef>
        <a:buClr>
          <a:schemeClr val="tx1"/>
        </a:buClr>
        <a:buFont typeface="Arial" pitchFamily="34" charset="0"/>
        <a:buChar char="–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4800" indent="-230400" algn="l" rtl="0" eaLnBrk="1" latinLnBrk="0" hangingPunct="1">
        <a:spcBef>
          <a:spcPts val="576"/>
        </a:spcBef>
        <a:buClr>
          <a:schemeClr val="tx1"/>
        </a:buClr>
        <a:buFont typeface="Arial" pitchFamily="34" charset="0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20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–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92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»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1680" y="2780928"/>
            <a:ext cx="7200800" cy="606897"/>
          </a:xfrm>
        </p:spPr>
        <p:txBody>
          <a:bodyPr/>
          <a:lstStyle/>
          <a:p>
            <a:r>
              <a:rPr lang="ru-RU" sz="2800" b="1" cap="none" dirty="0"/>
              <a:t>Сессия </a:t>
            </a:r>
            <a:r>
              <a:rPr lang="en-GB" sz="2800" b="1" cap="none" dirty="0"/>
              <a:t>9: </a:t>
            </a:r>
            <a:r>
              <a:rPr lang="ru-RU" sz="2800" b="1" cap="none" dirty="0"/>
              <a:t>текущая и будущая работа</a:t>
            </a:r>
            <a:endParaRPr lang="en-GB" sz="2400" b="1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5373216"/>
            <a:ext cx="4007208" cy="1100814"/>
          </a:xfrm>
        </p:spPr>
        <p:txBody>
          <a:bodyPr/>
          <a:lstStyle/>
          <a:p>
            <a:r>
              <a:rPr lang="ru-RU" sz="1400" dirty="0"/>
              <a:t>Отдел бюджетирования и государственных расходов </a:t>
            </a:r>
          </a:p>
          <a:p>
            <a:r>
              <a:rPr lang="ru-RU" sz="1400" dirty="0"/>
              <a:t>Дирекция по вопросам государственного управления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07496" y="68431"/>
            <a:ext cx="45365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15 </a:t>
            </a:r>
            <a:r>
              <a:rPr lang="ru-RU" dirty="0">
                <a:solidFill>
                  <a:schemeClr val="bg1"/>
                </a:solidFill>
              </a:rPr>
              <a:t>ежегодное совещание руководителей бюджетных ведомств стран ЦВЮВЕ ОЭСР </a:t>
            </a:r>
          </a:p>
          <a:p>
            <a:pPr algn="r"/>
            <a:r>
              <a:rPr lang="en-US" dirty="0">
                <a:solidFill>
                  <a:schemeClr val="bg1"/>
                </a:solidFill>
              </a:rPr>
              <a:t>4-5 </a:t>
            </a:r>
            <a:r>
              <a:rPr lang="ru-RU" dirty="0">
                <a:solidFill>
                  <a:schemeClr val="bg1"/>
                </a:solidFill>
              </a:rPr>
              <a:t>июля </a:t>
            </a:r>
            <a:r>
              <a:rPr lang="en-US" dirty="0">
                <a:solidFill>
                  <a:schemeClr val="bg1"/>
                </a:solidFill>
              </a:rPr>
              <a:t>2019</a:t>
            </a:r>
            <a:r>
              <a:rPr lang="ru-RU" dirty="0">
                <a:solidFill>
                  <a:schemeClr val="bg1"/>
                </a:solidFill>
              </a:rPr>
              <a:t> г.</a:t>
            </a:r>
            <a:endParaRPr lang="en-US" dirty="0">
              <a:solidFill>
                <a:schemeClr val="bg1"/>
              </a:solidFill>
            </a:endParaRPr>
          </a:p>
          <a:p>
            <a:pPr algn="r"/>
            <a:r>
              <a:rPr lang="ru-RU" dirty="0">
                <a:solidFill>
                  <a:schemeClr val="bg1"/>
                </a:solidFill>
              </a:rPr>
              <a:t>Минск, Беларусь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361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1E9F285-5D83-4DE3-90B6-110C53D663CB}" type="slidenum">
              <a:rPr lang="en-GB" smtClean="0"/>
              <a:t>2</a:t>
            </a:fld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Тематические сети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ru-RU" sz="2400" dirty="0">
                <a:latin typeface="+mj-lt"/>
              </a:rPr>
              <a:t>По финансовому управлению и отчетности 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ru-RU" sz="2400" dirty="0">
                <a:latin typeface="+mj-lt"/>
              </a:rPr>
              <a:t>По эффективности и результатам</a:t>
            </a:r>
            <a:endParaRPr lang="en-US" sz="2400" dirty="0">
              <a:latin typeface="+mj-lt"/>
            </a:endParaRP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sz="2400" dirty="0" err="1">
                <a:latin typeface="+mj-lt"/>
              </a:rPr>
              <a:t>П</a:t>
            </a:r>
            <a:r>
              <a:rPr lang="ru-RU" sz="2400" dirty="0">
                <a:latin typeface="+mj-lt"/>
              </a:rPr>
              <a:t>о парламентским органам по вопросам бюджета и МФО</a:t>
            </a:r>
            <a:endParaRPr lang="en-US" sz="2400" dirty="0">
              <a:latin typeface="+mj-lt"/>
            </a:endParaRP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sz="2400" dirty="0" err="1">
                <a:latin typeface="+mj-lt"/>
              </a:rPr>
              <a:t>П</a:t>
            </a:r>
            <a:r>
              <a:rPr lang="ru-RU" sz="2400" dirty="0">
                <a:latin typeface="+mj-lt"/>
              </a:rPr>
              <a:t>о инфраструктуре и ГЧП 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ru-RU" sz="2400" dirty="0">
                <a:latin typeface="+mj-lt"/>
              </a:rPr>
              <a:t>По финансированию здравоохранения</a:t>
            </a:r>
            <a:endParaRPr lang="en-US" sz="2400" dirty="0">
              <a:latin typeface="+mj-lt"/>
            </a:endParaRP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sz="2400" dirty="0" err="1">
                <a:latin typeface="+mj-lt"/>
              </a:rPr>
              <a:t>П</a:t>
            </a:r>
            <a:r>
              <a:rPr lang="ru-RU" sz="2400" dirty="0">
                <a:latin typeface="+mj-lt"/>
              </a:rPr>
              <a:t>о бюджетным отношениям на всех уровнях государственного управления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ru-RU" sz="2400" dirty="0">
                <a:latin typeface="+mj-lt"/>
              </a:rPr>
              <a:t>По гендерному бюджетированию</a:t>
            </a:r>
            <a:endParaRPr lang="en-US" sz="2400" dirty="0">
              <a:latin typeface="+mj-lt"/>
            </a:endParaRP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sz="2400" dirty="0" err="1">
                <a:latin typeface="+mj-lt"/>
              </a:rPr>
              <a:t>П</a:t>
            </a:r>
            <a:r>
              <a:rPr lang="ru-RU" sz="2400" dirty="0">
                <a:latin typeface="+mj-lt"/>
              </a:rPr>
              <a:t>о «зеленому» бюджетированию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39110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1E9F285-5D83-4DE3-90B6-110C53D663CB}" type="slidenum">
              <a:rPr lang="en-GB" smtClean="0"/>
              <a:t>3</a:t>
            </a:fld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Региональные сети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68000" y="1602000"/>
            <a:ext cx="8514000" cy="4525200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+mj-lt"/>
              </a:rPr>
              <a:t>Азия</a:t>
            </a:r>
            <a:endParaRPr lang="en-US" sz="2800" dirty="0">
              <a:latin typeface="+mj-lt"/>
            </a:endParaRPr>
          </a:p>
          <a:p>
            <a:r>
              <a:rPr lang="ru-RU" sz="2800" dirty="0">
                <a:latin typeface="+mj-lt"/>
              </a:rPr>
              <a:t>Центральная и Юго-Восточная Европа</a:t>
            </a:r>
            <a:endParaRPr lang="en-US" sz="2800" dirty="0">
              <a:latin typeface="+mj-lt"/>
            </a:endParaRPr>
          </a:p>
          <a:p>
            <a:r>
              <a:rPr lang="ru-RU" sz="2800" dirty="0">
                <a:latin typeface="+mj-lt"/>
              </a:rPr>
              <a:t>Латинская Америка и страны Карибского бассейна</a:t>
            </a:r>
            <a:endParaRPr lang="en-US" sz="2800" dirty="0">
              <a:latin typeface="+mj-lt"/>
            </a:endParaRPr>
          </a:p>
          <a:p>
            <a:r>
              <a:rPr lang="ru-RU" sz="2800" dirty="0">
                <a:latin typeface="+mj-lt"/>
              </a:rPr>
              <a:t>Ближний Восток и Северная Африка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00498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8000" y="1602000"/>
            <a:ext cx="8218800" cy="5054400"/>
          </a:xfrm>
        </p:spPr>
        <p:txBody>
          <a:bodyPr>
            <a:normAutofit lnSpcReduction="10000"/>
          </a:bodyPr>
          <a:lstStyle/>
          <a:p>
            <a:r>
              <a:rPr lang="ru-RU" sz="2800" dirty="0">
                <a:latin typeface="+mj-lt"/>
              </a:rPr>
              <a:t>Доклад о реализации по вопросам управления бюджетным процессом</a:t>
            </a:r>
            <a:endParaRPr lang="en-GB" sz="2800" dirty="0">
              <a:latin typeface="+mj-lt"/>
            </a:endParaRPr>
          </a:p>
          <a:p>
            <a:endParaRPr lang="en-GB" sz="2800" dirty="0">
              <a:latin typeface="+mj-lt"/>
            </a:endParaRPr>
          </a:p>
          <a:p>
            <a:r>
              <a:rPr lang="en-GB" sz="2800" dirty="0" err="1">
                <a:latin typeface="+mj-lt"/>
              </a:rPr>
              <a:t>А</a:t>
            </a:r>
            <a:r>
              <a:rPr lang="ru-RU" sz="2800" dirty="0" err="1">
                <a:latin typeface="+mj-lt"/>
              </a:rPr>
              <a:t>нализ</a:t>
            </a:r>
            <a:r>
              <a:rPr lang="ru-RU" sz="2800" dirty="0">
                <a:latin typeface="+mj-lt"/>
              </a:rPr>
              <a:t> </a:t>
            </a:r>
            <a:r>
              <a:rPr lang="en-GB" sz="2800" dirty="0">
                <a:latin typeface="+mj-lt"/>
              </a:rPr>
              <a:t>(</a:t>
            </a:r>
            <a:r>
              <a:rPr lang="ru-RU" sz="2800" dirty="0">
                <a:latin typeface="+mj-lt"/>
              </a:rPr>
              <a:t>бюджетирование, гендерные аспекты, вопросы инфраструктуры, парламентский орган по вопросам бюджета</a:t>
            </a:r>
            <a:r>
              <a:rPr lang="en-GB" sz="2800" dirty="0">
                <a:latin typeface="+mj-lt"/>
              </a:rPr>
              <a:t>)</a:t>
            </a:r>
          </a:p>
          <a:p>
            <a:r>
              <a:rPr lang="en-GB" sz="2800" dirty="0">
                <a:latin typeface="+mj-lt"/>
              </a:rPr>
              <a:t>П</a:t>
            </a:r>
            <a:r>
              <a:rPr lang="ru-RU" sz="2800" dirty="0" err="1">
                <a:latin typeface="+mj-lt"/>
              </a:rPr>
              <a:t>оддержка</a:t>
            </a:r>
            <a:r>
              <a:rPr lang="ru-RU" sz="2800" dirty="0">
                <a:latin typeface="+mj-lt"/>
              </a:rPr>
              <a:t> реализации</a:t>
            </a:r>
            <a:endParaRPr lang="en-GB" sz="2800" dirty="0">
              <a:latin typeface="+mj-lt"/>
            </a:endParaRPr>
          </a:p>
          <a:p>
            <a:endParaRPr lang="en-GB" sz="2800" dirty="0">
              <a:latin typeface="+mj-lt"/>
            </a:endParaRPr>
          </a:p>
          <a:p>
            <a:r>
              <a:rPr lang="ru-RU" sz="2800" dirty="0">
                <a:latin typeface="+mj-lt"/>
              </a:rPr>
              <a:t>Журнал ОЭСР по вопросам бюджета </a:t>
            </a:r>
            <a:r>
              <a:rPr lang="en-GB" sz="2800" dirty="0">
                <a:latin typeface="+mj-lt"/>
              </a:rPr>
              <a:t>(</a:t>
            </a:r>
            <a:r>
              <a:rPr lang="ru-RU" sz="2800" dirty="0">
                <a:latin typeface="+mj-lt"/>
              </a:rPr>
              <a:t>анализы, финансирование здравоохранения,  внешние взносы</a:t>
            </a:r>
            <a:r>
              <a:rPr lang="en-GB" sz="2800" dirty="0">
                <a:latin typeface="+mj-lt"/>
              </a:rPr>
              <a:t>)</a:t>
            </a:r>
          </a:p>
          <a:p>
            <a:endParaRPr lang="en-GB" sz="2800" dirty="0"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1E9F285-5D83-4DE3-90B6-110C53D663CB}" type="slidenum">
              <a:rPr lang="en-GB" smtClean="0"/>
              <a:t>4</a:t>
            </a:fld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Текущая работа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4516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latin typeface="+mj-lt"/>
              </a:rPr>
              <a:t>Бюджетирование и государственные расходы</a:t>
            </a:r>
            <a:endParaRPr lang="en-GB" sz="2800" dirty="0">
              <a:latin typeface="+mj-lt"/>
            </a:endParaRPr>
          </a:p>
          <a:p>
            <a:r>
              <a:rPr lang="uk-UA" sz="2800" dirty="0">
                <a:latin typeface="+mj-lt"/>
              </a:rPr>
              <a:t>У</a:t>
            </a:r>
            <a:r>
              <a:rPr lang="ru-RU" sz="2800" dirty="0">
                <a:latin typeface="+mj-lt"/>
              </a:rPr>
              <a:t>правление занятостью в государственном секторе</a:t>
            </a:r>
            <a:endParaRPr lang="en-GB" sz="2800" dirty="0">
              <a:latin typeface="+mj-lt"/>
            </a:endParaRPr>
          </a:p>
          <a:p>
            <a:r>
              <a:rPr lang="ru-RU" sz="2800" dirty="0">
                <a:latin typeface="+mj-lt"/>
              </a:rPr>
              <a:t>Инфраструктура и ГЧП </a:t>
            </a:r>
          </a:p>
          <a:p>
            <a:r>
              <a:rPr lang="ru-RU" sz="2800" dirty="0">
                <a:latin typeface="+mj-lt"/>
              </a:rPr>
              <a:t>Государственные закупки</a:t>
            </a:r>
            <a:endParaRPr lang="en-GB" sz="2800" dirty="0">
              <a:latin typeface="+mj-lt"/>
            </a:endParaRPr>
          </a:p>
          <a:p>
            <a:endParaRPr lang="en-GB" sz="2800" dirty="0">
              <a:latin typeface="+mj-lt"/>
            </a:endParaRPr>
          </a:p>
          <a:p>
            <a:r>
              <a:rPr lang="en-GB" sz="2800" dirty="0" err="1">
                <a:latin typeface="+mj-lt"/>
              </a:rPr>
              <a:t>Д</a:t>
            </a:r>
            <a:r>
              <a:rPr lang="ru-RU" sz="2800" dirty="0" err="1">
                <a:latin typeface="+mj-lt"/>
              </a:rPr>
              <a:t>ругие</a:t>
            </a:r>
            <a:r>
              <a:rPr lang="ru-RU" sz="2800" dirty="0">
                <a:latin typeface="+mj-lt"/>
              </a:rPr>
              <a:t> изменения в дирекции по вопросам государственного управления</a:t>
            </a:r>
            <a:endParaRPr lang="en-GB" sz="2800" dirty="0"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1E9F285-5D83-4DE3-90B6-110C53D663CB}" type="slidenum">
              <a:rPr lang="en-GB" smtClean="0"/>
              <a:t>5</a:t>
            </a:fld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Организационные изменения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85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475656" y="2420888"/>
            <a:ext cx="6300000" cy="669414"/>
          </a:xfrm>
        </p:spPr>
        <p:txBody>
          <a:bodyPr/>
          <a:lstStyle/>
          <a:p>
            <a:pPr algn="ctr"/>
            <a:r>
              <a:rPr lang="ru-RU" cap="none"/>
              <a:t>Спасибо</a:t>
            </a:r>
            <a:endParaRPr lang="en-GB" cap="none" dirty="0"/>
          </a:p>
        </p:txBody>
      </p:sp>
      <p:sp>
        <p:nvSpPr>
          <p:cNvPr id="2" name="Rectangle 1"/>
          <p:cNvSpPr/>
          <p:nvPr/>
        </p:nvSpPr>
        <p:spPr>
          <a:xfrm>
            <a:off x="2543239" y="3244334"/>
            <a:ext cx="40575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chemeClr val="accent3"/>
                </a:solidFill>
              </a:rPr>
              <a:t>http://www.oecd.org/gov/budgeting/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10347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CDE_Français_blanc">
  <a:themeElements>
    <a:clrScheme name="OECD white">
      <a:dk1>
        <a:srgbClr val="727272"/>
      </a:dk1>
      <a:lt1>
        <a:sysClr val="window" lastClr="FFFFFF"/>
      </a:lt1>
      <a:dk2>
        <a:srgbClr val="006299"/>
      </a:dk2>
      <a:lt2>
        <a:srgbClr val="E6E6E6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ECD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19736</TotalTime>
  <Words>187</Words>
  <Application>Microsoft Office PowerPoint</Application>
  <PresentationFormat>On-screen Show (4:3)</PresentationFormat>
  <Paragraphs>42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Georgia</vt:lpstr>
      <vt:lpstr>Helvetica 65 Medium</vt:lpstr>
      <vt:lpstr>OCDE_Français_blanc</vt:lpstr>
      <vt:lpstr>Сессия 9: текущая и будущая работа</vt:lpstr>
      <vt:lpstr>Тематические сети</vt:lpstr>
      <vt:lpstr>Региональные сети</vt:lpstr>
      <vt:lpstr>Текущая работа</vt:lpstr>
      <vt:lpstr>Организационные изменения</vt:lpstr>
      <vt:lpstr>Спасибо</vt:lpstr>
    </vt:vector>
  </TitlesOfParts>
  <Company>OECD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CESEE SBO</dc:title>
  <dc:creator>VON TRAPP Lisa</dc:creator>
  <cp:lastModifiedBy>Inna Anatolievna Davidova</cp:lastModifiedBy>
  <cp:revision>632</cp:revision>
  <cp:lastPrinted>2019-07-01T11:41:36Z</cp:lastPrinted>
  <dcterms:created xsi:type="dcterms:W3CDTF">2017-10-27T11:13:14Z</dcterms:created>
  <dcterms:modified xsi:type="dcterms:W3CDTF">2019-07-12T13:38:47Z</dcterms:modified>
</cp:coreProperties>
</file>