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theme/themeOverride1.xml" ContentType="application/vnd.openxmlformats-officedocument.themeOverr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theme/themeOverride2.xml" ContentType="application/vnd.openxmlformats-officedocument.themeOverride+xml"/>
  <Override PartName="/ppt/notesSlides/notesSlide10.xml" ContentType="application/vnd.openxmlformats-officedocument.presentationml.notesSlide+xml"/>
  <Override PartName="/ppt/theme/themeOverride3.xml" ContentType="application/vnd.openxmlformats-officedocument.themeOverride+xml"/>
  <Override PartName="/ppt/notesSlides/notesSlide11.xml" ContentType="application/vnd.openxmlformats-officedocument.presentationml.notesSlide+xml"/>
  <Override PartName="/ppt/theme/themeOverride4.xml" ContentType="application/vnd.openxmlformats-officedocument.themeOverr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7" r:id="rId2"/>
    <p:sldId id="404" r:id="rId3"/>
    <p:sldId id="378" r:id="rId4"/>
    <p:sldId id="450" r:id="rId5"/>
    <p:sldId id="451" r:id="rId6"/>
    <p:sldId id="439" r:id="rId7"/>
    <p:sldId id="433" r:id="rId8"/>
    <p:sldId id="441" r:id="rId9"/>
    <p:sldId id="456" r:id="rId10"/>
    <p:sldId id="448" r:id="rId11"/>
    <p:sldId id="457" r:id="rId12"/>
    <p:sldId id="447" r:id="rId13"/>
    <p:sldId id="427" r:id="rId14"/>
    <p:sldId id="452" r:id="rId15"/>
  </p:sldIdLst>
  <p:sldSz cx="9144000" cy="6858000" type="screen4x3"/>
  <p:notesSz cx="9944100" cy="6805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00"/>
    <a:srgbClr val="CC00FF"/>
    <a:srgbClr val="FF00FF"/>
    <a:srgbClr val="600000"/>
    <a:srgbClr val="993300"/>
    <a:srgbClr val="FF66FF"/>
    <a:srgbClr val="CA6E6C"/>
    <a:srgbClr val="FF99FF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239" autoAdjust="0"/>
    <p:restoredTop sz="85257" autoAdjust="0"/>
  </p:normalViewPr>
  <p:slideViewPr>
    <p:cSldViewPr>
      <p:cViewPr>
        <p:scale>
          <a:sx n="100" d="100"/>
          <a:sy n="100" d="100"/>
        </p:scale>
        <p:origin x="-2028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6462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>
        <p:scale>
          <a:sx n="110" d="100"/>
          <a:sy n="110" d="100"/>
        </p:scale>
        <p:origin x="-1032" y="498"/>
      </p:cViewPr>
      <p:guideLst>
        <p:guide orient="horz" pos="2145"/>
        <p:guide pos="313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" y="1"/>
            <a:ext cx="4309110" cy="340282"/>
          </a:xfrm>
          <a:prstGeom prst="rect">
            <a:avLst/>
          </a:prstGeom>
        </p:spPr>
        <p:txBody>
          <a:bodyPr vert="horz" lIns="93198" tIns="46599" rIns="93198" bIns="4659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632692" y="1"/>
            <a:ext cx="4309110" cy="340282"/>
          </a:xfrm>
          <a:prstGeom prst="rect">
            <a:avLst/>
          </a:prstGeom>
        </p:spPr>
        <p:txBody>
          <a:bodyPr vert="horz" lIns="93198" tIns="46599" rIns="93198" bIns="46599" rtlCol="0"/>
          <a:lstStyle>
            <a:lvl1pPr algn="r">
              <a:defRPr sz="1200"/>
            </a:lvl1pPr>
          </a:lstStyle>
          <a:p>
            <a:fld id="{E57C94FC-F3F6-487F-A229-8A37624A26FA}" type="datetimeFigureOut">
              <a:rPr lang="en-US" smtClean="0"/>
              <a:pPr/>
              <a:t>22-Jun-2016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3" y="6464152"/>
            <a:ext cx="4309110" cy="340282"/>
          </a:xfrm>
          <a:prstGeom prst="rect">
            <a:avLst/>
          </a:prstGeom>
        </p:spPr>
        <p:txBody>
          <a:bodyPr vert="horz" lIns="93198" tIns="46599" rIns="93198" bIns="4659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632692" y="6464152"/>
            <a:ext cx="4309110" cy="340282"/>
          </a:xfrm>
          <a:prstGeom prst="rect">
            <a:avLst/>
          </a:prstGeom>
        </p:spPr>
        <p:txBody>
          <a:bodyPr vert="horz" lIns="93198" tIns="46599" rIns="93198" bIns="46599" rtlCol="0" anchor="b"/>
          <a:lstStyle>
            <a:lvl1pPr algn="r">
              <a:defRPr sz="1200"/>
            </a:lvl1pPr>
          </a:lstStyle>
          <a:p>
            <a:fld id="{02B36408-6A94-44CB-84F4-97A8F028527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72163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" y="1"/>
            <a:ext cx="4309110" cy="340282"/>
          </a:xfrm>
          <a:prstGeom prst="rect">
            <a:avLst/>
          </a:prstGeom>
        </p:spPr>
        <p:txBody>
          <a:bodyPr vert="horz" lIns="93198" tIns="46599" rIns="93198" bIns="4659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632692" y="1"/>
            <a:ext cx="4309110" cy="340282"/>
          </a:xfrm>
          <a:prstGeom prst="rect">
            <a:avLst/>
          </a:prstGeom>
        </p:spPr>
        <p:txBody>
          <a:bodyPr vert="horz" lIns="93198" tIns="46599" rIns="93198" bIns="46599" rtlCol="0"/>
          <a:lstStyle>
            <a:lvl1pPr algn="r">
              <a:defRPr sz="1200"/>
            </a:lvl1pPr>
          </a:lstStyle>
          <a:p>
            <a:fld id="{19A66499-EE95-4D0D-8DB0-5F67C13B736B}" type="datetimeFigureOut">
              <a:rPr lang="en-US" smtClean="0"/>
              <a:pPr/>
              <a:t>22-Jun-2016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270250" y="509588"/>
            <a:ext cx="3403600" cy="25527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98" tIns="46599" rIns="93198" bIns="4659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94410" y="3232669"/>
            <a:ext cx="7955280" cy="3062526"/>
          </a:xfrm>
          <a:prstGeom prst="rect">
            <a:avLst/>
          </a:prstGeom>
        </p:spPr>
        <p:txBody>
          <a:bodyPr vert="horz" lIns="93198" tIns="46599" rIns="93198" bIns="46599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" y="6464152"/>
            <a:ext cx="4309110" cy="340282"/>
          </a:xfrm>
          <a:prstGeom prst="rect">
            <a:avLst/>
          </a:prstGeom>
        </p:spPr>
        <p:txBody>
          <a:bodyPr vert="horz" lIns="93198" tIns="46599" rIns="93198" bIns="4659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632692" y="6464152"/>
            <a:ext cx="4309110" cy="340282"/>
          </a:xfrm>
          <a:prstGeom prst="rect">
            <a:avLst/>
          </a:prstGeom>
        </p:spPr>
        <p:txBody>
          <a:bodyPr vert="horz" lIns="93198" tIns="46599" rIns="93198" bIns="46599" rtlCol="0" anchor="b"/>
          <a:lstStyle>
            <a:lvl1pPr algn="r">
              <a:defRPr sz="1200"/>
            </a:lvl1pPr>
          </a:lstStyle>
          <a:p>
            <a:fld id="{B9F075BF-B68F-49A6-BBD9-1F92037784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83252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F075BF-B68F-49A6-BBD9-1F9203778404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4213">
              <a:defRPr/>
            </a:pPr>
            <a:endParaRPr lang="en-GB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F075BF-B68F-49A6-BBD9-1F9203778404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73834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4213">
              <a:defRPr/>
            </a:pPr>
            <a:endParaRPr lang="en-GB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F075BF-B68F-49A6-BBD9-1F9203778404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73834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F075BF-B68F-49A6-BBD9-1F9203778404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73834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i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F075BF-B68F-49A6-BBD9-1F9203778404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931492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F075BF-B68F-49A6-BBD9-1F9203778404}" type="slidenum">
              <a:rPr lang="en-US" smtClean="0">
                <a:solidFill>
                  <a:prstClr val="black"/>
                </a:solidFill>
              </a:rPr>
              <a:pPr/>
              <a:t>14</a:t>
            </a:fld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F075BF-B68F-49A6-BBD9-1F9203778404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661446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F075BF-B68F-49A6-BBD9-1F9203778404}" type="slidenum">
              <a:rPr lang="en-US" smtClean="0"/>
              <a:pPr/>
              <a:t>3</a:t>
            </a:fld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F075BF-B68F-49A6-BBD9-1F9203778404}" type="slidenum">
              <a:rPr lang="en-US" smtClean="0"/>
              <a:pPr/>
              <a:t>4</a:t>
            </a:fld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F075BF-B68F-49A6-BBD9-1F9203778404}" type="slidenum">
              <a:rPr lang="en-US" smtClean="0"/>
              <a:pPr/>
              <a:t>5</a:t>
            </a:fld>
            <a:endParaRPr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F075BF-B68F-49A6-BBD9-1F9203778404}" type="slidenum">
              <a:rPr lang="en-US" smtClean="0"/>
              <a:pPr/>
              <a:t>6</a:t>
            </a:fld>
            <a:endParaRPr 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i="1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F075BF-B68F-49A6-BBD9-1F9203778404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960813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F075BF-B68F-49A6-BBD9-1F9203778404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73834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F075BF-B68F-49A6-BBD9-1F9203778404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33479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95AC6-F020-43E0-947B-14C68D3DC9EE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395536" y="1124744"/>
            <a:ext cx="7992888" cy="0"/>
          </a:xfrm>
          <a:prstGeom prst="line">
            <a:avLst/>
          </a:prstGeom>
          <a:ln w="254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2" descr="C:\Documents and Settings\Kavanagh_j\Local Settings\Temp\OECD logotype text\OECD_TEXT_10cm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188640"/>
            <a:ext cx="2500640" cy="774847"/>
          </a:xfrm>
          <a:prstGeom prst="rect">
            <a:avLst/>
          </a:prstGeom>
          <a:noFill/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>
            <a:lvl1pPr>
              <a:defRPr lang="en-US" sz="3200" kern="1200" baseline="0" dirty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l">
              <a:defRPr/>
            </a:lvl1pPr>
          </a:lstStyle>
          <a:p>
            <a:fld id="{E5E95AC6-F020-43E0-947B-14C68D3DC9EE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467544" y="1268760"/>
            <a:ext cx="8136904" cy="0"/>
          </a:xfrm>
          <a:prstGeom prst="line">
            <a:avLst/>
          </a:prstGeom>
          <a:ln w="254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Picture 2" descr="C:\Documents and Settings\Kavanagh_j\Local Settings\Temp\OECD logotype text\OECD_TEXT_10cm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08304" y="6305263"/>
            <a:ext cx="1407429" cy="436105"/>
          </a:xfrm>
          <a:prstGeom prst="rect">
            <a:avLst/>
          </a:prstGeom>
          <a:noFill/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GB" sz="3200" kern="1200" baseline="0" dirty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4"/>
          </p:nvPr>
        </p:nvSpPr>
        <p:spPr>
          <a:xfrm>
            <a:off x="539552" y="1700808"/>
            <a:ext cx="3959225" cy="4392612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pic>
        <p:nvPicPr>
          <p:cNvPr id="10" name="Picture 2" descr="C:\Documents and Settings\Kavanagh_j\Local Settings\Temp\OECD logotype text\OECD_TEXT_10cm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08304" y="6305263"/>
            <a:ext cx="1407429" cy="436105"/>
          </a:xfrm>
          <a:prstGeom prst="rect">
            <a:avLst/>
          </a:prstGeom>
          <a:noFill/>
        </p:spPr>
      </p:pic>
      <p:sp>
        <p:nvSpPr>
          <p:cNvPr id="12" name="Picture Placeholder 11"/>
          <p:cNvSpPr>
            <a:spLocks noGrp="1"/>
          </p:cNvSpPr>
          <p:nvPr>
            <p:ph type="pic" sz="quarter" idx="15"/>
          </p:nvPr>
        </p:nvSpPr>
        <p:spPr>
          <a:xfrm>
            <a:off x="4716463" y="1700213"/>
            <a:ext cx="3998912" cy="4392612"/>
          </a:xfrm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4892945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C01EB2-853F-46E0-8822-4B3F49200D8B}" type="datetimeFigureOut">
              <a:rPr lang="en-US" smtClean="0"/>
              <a:pPr/>
              <a:t>22-Jun-2016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E95AC6-F020-43E0-947B-14C68D3DC9E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ransition>
    <p:fade thruBlk="1"/>
  </p:transition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Relationship Id="rId4" Type="http://schemas.openxmlformats.org/officeDocument/2006/relationships/image" Target="../media/image2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.xml"/><Relationship Id="rId4" Type="http://schemas.openxmlformats.org/officeDocument/2006/relationships/image" Target="../media/image24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0.png"/><Relationship Id="rId3" Type="http://schemas.openxmlformats.org/officeDocument/2006/relationships/image" Target="../media/image2.png"/><Relationship Id="rId7" Type="http://schemas.openxmlformats.org/officeDocument/2006/relationships/image" Target="../media/image5.png"/><Relationship Id="rId12" Type="http://schemas.openxmlformats.org/officeDocument/2006/relationships/image" Target="../media/image9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11" Type="http://schemas.openxmlformats.org/officeDocument/2006/relationships/hyperlink" Target="http://www.opengovpartnership.org/" TargetMode="External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1.jpeg"/><Relationship Id="rId9" Type="http://schemas.openxmlformats.org/officeDocument/2006/relationships/image" Target="../media/image7.jpeg"/><Relationship Id="rId14" Type="http://schemas.openxmlformats.org/officeDocument/2006/relationships/image" Target="../media/image1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3" Type="http://schemas.openxmlformats.org/officeDocument/2006/relationships/image" Target="../media/image13.png"/><Relationship Id="rId7" Type="http://schemas.openxmlformats.org/officeDocument/2006/relationships/image" Target="../media/image1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Relationship Id="rId9" Type="http://schemas.openxmlformats.org/officeDocument/2006/relationships/image" Target="../media/image19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Relationship Id="rId4" Type="http://schemas.openxmlformats.org/officeDocument/2006/relationships/image" Target="../media/image20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/>
          <p:cNvCxnSpPr/>
          <p:nvPr/>
        </p:nvCxnSpPr>
        <p:spPr>
          <a:xfrm>
            <a:off x="395536" y="1124744"/>
            <a:ext cx="7992888" cy="0"/>
          </a:xfrm>
          <a:prstGeom prst="line">
            <a:avLst/>
          </a:prstGeom>
          <a:ln w="254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2" descr="C:\Documents and Settings\Kavanagh_j\Local Settings\Temp\OECD logotype text\OECD_TEXT_10cm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188640"/>
            <a:ext cx="2500640" cy="774847"/>
          </a:xfrm>
          <a:prstGeom prst="rect">
            <a:avLst/>
          </a:prstGeom>
          <a:noFill/>
        </p:spPr>
      </p:pic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539552" y="1556792"/>
            <a:ext cx="7992888" cy="1800200"/>
          </a:xfrm>
        </p:spPr>
        <p:txBody>
          <a:bodyPr>
            <a:normAutofit fontScale="90000"/>
          </a:bodyPr>
          <a:lstStyle/>
          <a:p>
            <a:r>
              <a:rPr lang="en-GB" sz="3600" b="1" dirty="0" smtClean="0">
                <a:solidFill>
                  <a:schemeClr val="tx2"/>
                </a:solidFill>
              </a:rPr>
              <a:t>A Toolkit on Budget Transparency:</a:t>
            </a:r>
            <a:br>
              <a:rPr lang="en-GB" sz="3600" b="1" dirty="0" smtClean="0">
                <a:solidFill>
                  <a:schemeClr val="tx2"/>
                </a:solidFill>
              </a:rPr>
            </a:br>
            <a:r>
              <a:rPr lang="en-GB" sz="3600" b="1" dirty="0" smtClean="0">
                <a:solidFill>
                  <a:schemeClr val="tx2"/>
                </a:solidFill>
              </a:rPr>
              <a:t/>
            </a:r>
            <a:br>
              <a:rPr lang="en-GB" sz="3600" b="1" dirty="0" smtClean="0">
                <a:solidFill>
                  <a:schemeClr val="tx2"/>
                </a:solidFill>
              </a:rPr>
            </a:br>
            <a:r>
              <a:rPr lang="en-GB" sz="3600" b="1" i="1" dirty="0" smtClean="0">
                <a:solidFill>
                  <a:schemeClr val="tx2"/>
                </a:solidFill>
              </a:rPr>
              <a:t>for integrity, openness and sound budgeting</a:t>
            </a:r>
            <a:endParaRPr lang="en-US" sz="3600" i="1" dirty="0">
              <a:solidFill>
                <a:schemeClr val="tx2"/>
              </a:solidFill>
            </a:endParaRPr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755576" y="3933056"/>
            <a:ext cx="7704856" cy="1872208"/>
          </a:xfrm>
        </p:spPr>
        <p:txBody>
          <a:bodyPr>
            <a:normAutofit fontScale="92500"/>
          </a:bodyPr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z="2400" dirty="0" smtClean="0">
                <a:solidFill>
                  <a:schemeClr val="tx1"/>
                </a:solidFill>
              </a:rPr>
              <a:t>Ruben </a:t>
            </a:r>
            <a:r>
              <a:rPr lang="en-US" sz="2400" dirty="0" err="1" smtClean="0">
                <a:solidFill>
                  <a:schemeClr val="tx1"/>
                </a:solidFill>
              </a:rPr>
              <a:t>Werchan</a:t>
            </a:r>
            <a:endParaRPr lang="en-US" sz="2400" dirty="0" smtClean="0">
              <a:solidFill>
                <a:schemeClr val="tx1"/>
              </a:solidFill>
            </a:endParaRPr>
          </a:p>
          <a:p>
            <a:endParaRPr lang="en-US" sz="2400" dirty="0" smtClean="0">
              <a:solidFill>
                <a:schemeClr val="tx1"/>
              </a:solidFill>
            </a:endParaRPr>
          </a:p>
          <a:p>
            <a:r>
              <a:rPr lang="en-GB" sz="2400" dirty="0" smtClean="0">
                <a:solidFill>
                  <a:schemeClr val="tx2"/>
                </a:solidFill>
              </a:rPr>
              <a:t>Joint meeting of CESEE SBO / OGP Fiscal Openness Working Group</a:t>
            </a:r>
          </a:p>
          <a:p>
            <a:r>
              <a:rPr lang="en-GB" sz="2400" dirty="0" smtClean="0">
                <a:solidFill>
                  <a:schemeClr val="tx2"/>
                </a:solidFill>
              </a:rPr>
              <a:t>Ljubljana, June 28-29 2016</a:t>
            </a:r>
            <a:endParaRPr lang="en-US" sz="2400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Country Examples and Key References</a:t>
            </a:r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071" y="1700808"/>
            <a:ext cx="4539961" cy="4518919"/>
          </a:xfrm>
          <a:prstGeom prst="rect">
            <a:avLst/>
          </a:prstGeom>
        </p:spPr>
      </p:pic>
      <p:sp>
        <p:nvSpPr>
          <p:cNvPr id="6" name="Rounded Rectangle 5"/>
          <p:cNvSpPr/>
          <p:nvPr/>
        </p:nvSpPr>
        <p:spPr>
          <a:xfrm>
            <a:off x="228101" y="1628800"/>
            <a:ext cx="4752528" cy="2448272"/>
          </a:xfrm>
          <a:prstGeom prst="roundRect">
            <a:avLst>
              <a:gd name="adj" fmla="val 6611"/>
            </a:avLst>
          </a:prstGeom>
          <a:noFill/>
          <a:ln w="38100"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TextBox 8"/>
          <p:cNvSpPr txBox="1"/>
          <p:nvPr/>
        </p:nvSpPr>
        <p:spPr>
          <a:xfrm>
            <a:off x="5724128" y="2391272"/>
            <a:ext cx="331236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Examples of how different countries have implemented a certain policy.</a:t>
            </a:r>
            <a:endParaRPr lang="en-GB" dirty="0"/>
          </a:p>
        </p:txBody>
      </p:sp>
      <p:sp>
        <p:nvSpPr>
          <p:cNvPr id="10" name="Rounded Rectangle 9"/>
          <p:cNvSpPr/>
          <p:nvPr/>
        </p:nvSpPr>
        <p:spPr>
          <a:xfrm>
            <a:off x="228101" y="4111135"/>
            <a:ext cx="4752528" cy="2126177"/>
          </a:xfrm>
          <a:prstGeom prst="roundRect">
            <a:avLst>
              <a:gd name="adj" fmla="val 7287"/>
            </a:avLst>
          </a:prstGeom>
          <a:noFill/>
          <a:ln w="38100"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1" name="Straight Arrow Connector 10"/>
          <p:cNvCxnSpPr/>
          <p:nvPr/>
        </p:nvCxnSpPr>
        <p:spPr>
          <a:xfrm flipV="1">
            <a:off x="4980629" y="5174223"/>
            <a:ext cx="743499" cy="1"/>
          </a:xfrm>
          <a:prstGeom prst="straightConnector1">
            <a:avLst/>
          </a:prstGeom>
          <a:ln w="38100">
            <a:solidFill>
              <a:schemeClr val="accent5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5770733" y="4712559"/>
            <a:ext cx="331236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A list of key references to direct the reader towards more </a:t>
            </a:r>
            <a:br>
              <a:rPr lang="en-GB" dirty="0" smtClean="0"/>
            </a:br>
            <a:r>
              <a:rPr lang="en-GB" dirty="0" smtClean="0"/>
              <a:t>in-depth documents.</a:t>
            </a:r>
            <a:endParaRPr lang="en-GB" dirty="0"/>
          </a:p>
        </p:txBody>
      </p:sp>
      <p:cxnSp>
        <p:nvCxnSpPr>
          <p:cNvPr id="19" name="Straight Arrow Connector 18"/>
          <p:cNvCxnSpPr/>
          <p:nvPr/>
        </p:nvCxnSpPr>
        <p:spPr>
          <a:xfrm flipV="1">
            <a:off x="4973608" y="2852936"/>
            <a:ext cx="743499" cy="1"/>
          </a:xfrm>
          <a:prstGeom prst="straightConnector1">
            <a:avLst/>
          </a:prstGeom>
          <a:ln w="38100">
            <a:solidFill>
              <a:schemeClr val="accent5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9011216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9" grpId="0"/>
      <p:bldP spid="10" grpId="0" animBg="1"/>
      <p:bldP spid="1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Link to the Budget Cycle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03807"/>
            <a:ext cx="9144000" cy="4273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153644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Why did we chose this approach?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1800"/>
              </a:spcAft>
            </a:pPr>
            <a:r>
              <a:rPr lang="en-GB" dirty="0" smtClean="0"/>
              <a:t>Over-riding principle: </a:t>
            </a:r>
            <a:r>
              <a:rPr lang="en-GB" i="1" dirty="0" smtClean="0"/>
              <a:t>short and sweet</a:t>
            </a:r>
          </a:p>
          <a:p>
            <a:pPr>
              <a:spcBef>
                <a:spcPts val="0"/>
              </a:spcBef>
              <a:spcAft>
                <a:spcPts val="1800"/>
              </a:spcAft>
            </a:pPr>
            <a:r>
              <a:rPr lang="en-GB" b="1" dirty="0"/>
              <a:t>broaden </a:t>
            </a:r>
            <a:r>
              <a:rPr lang="en-GB" dirty="0"/>
              <a:t>concept of budget transparency</a:t>
            </a:r>
          </a:p>
          <a:p>
            <a:pPr lvl="1">
              <a:spcBef>
                <a:spcPts val="0"/>
              </a:spcBef>
              <a:spcAft>
                <a:spcPts val="1800"/>
              </a:spcAft>
            </a:pPr>
            <a:r>
              <a:rPr lang="en-GB" i="1" dirty="0" smtClean="0"/>
              <a:t>Traditionally: </a:t>
            </a:r>
            <a:r>
              <a:rPr lang="en-GB" i="1" dirty="0"/>
              <a:t>making budget by government</a:t>
            </a:r>
          </a:p>
          <a:p>
            <a:pPr lvl="1">
              <a:spcBef>
                <a:spcPts val="0"/>
              </a:spcBef>
              <a:spcAft>
                <a:spcPts val="1800"/>
              </a:spcAft>
            </a:pPr>
            <a:r>
              <a:rPr lang="en-GB" i="1" dirty="0" smtClean="0"/>
              <a:t>Toolkit: </a:t>
            </a:r>
            <a:r>
              <a:rPr lang="en-GB" i="1" dirty="0"/>
              <a:t>Roles by diverse </a:t>
            </a:r>
            <a:r>
              <a:rPr lang="en-GB" i="1" dirty="0" smtClean="0"/>
              <a:t>player:</a:t>
            </a:r>
            <a:br>
              <a:rPr lang="en-GB" i="1" dirty="0" smtClean="0"/>
            </a:br>
            <a:r>
              <a:rPr lang="en-GB" i="1" dirty="0" smtClean="0"/>
              <a:t>budget </a:t>
            </a:r>
            <a:r>
              <a:rPr lang="en-GB" i="1" dirty="0"/>
              <a:t>execution + open government + </a:t>
            </a:r>
            <a:r>
              <a:rPr lang="en-GB" i="1" dirty="0" smtClean="0"/>
              <a:t>anti-corruption</a:t>
            </a:r>
            <a:endParaRPr lang="en-GB" i="1" dirty="0"/>
          </a:p>
          <a:p>
            <a:pPr>
              <a:spcBef>
                <a:spcPts val="0"/>
              </a:spcBef>
              <a:spcAft>
                <a:spcPts val="1800"/>
              </a:spcAft>
            </a:pPr>
            <a:r>
              <a:rPr lang="en-GB" dirty="0" smtClean="0"/>
              <a:t>Country examples – teasers </a:t>
            </a:r>
          </a:p>
        </p:txBody>
      </p:sp>
    </p:spTree>
    <p:extLst>
      <p:ext uri="{BB962C8B-B14F-4D97-AF65-F5344CB8AC3E}">
        <p14:creationId xmlns:p14="http://schemas.microsoft.com/office/powerpoint/2010/main" val="36305592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Further steps</a:t>
            </a:r>
            <a:endParaRPr lang="en-GB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1800"/>
              </a:spcAft>
            </a:pPr>
            <a:r>
              <a:rPr lang="en-GB" dirty="0" smtClean="0"/>
              <a:t>Have received a lot of feedback over the past weeks</a:t>
            </a:r>
            <a:endParaRPr lang="en-GB" dirty="0"/>
          </a:p>
          <a:p>
            <a:pPr lvl="1">
              <a:spcBef>
                <a:spcPts val="0"/>
              </a:spcBef>
              <a:spcAft>
                <a:spcPts val="1800"/>
              </a:spcAft>
            </a:pPr>
            <a:r>
              <a:rPr lang="en-GB" dirty="0" smtClean="0"/>
              <a:t>review the toolkit in light of this feedback</a:t>
            </a:r>
          </a:p>
          <a:p>
            <a:pPr lvl="1">
              <a:spcBef>
                <a:spcPts val="0"/>
              </a:spcBef>
              <a:spcAft>
                <a:spcPts val="1800"/>
              </a:spcAft>
            </a:pPr>
            <a:r>
              <a:rPr lang="en-GB" dirty="0" smtClean="0"/>
              <a:t>Incorporate the feedback where appropriate</a:t>
            </a:r>
          </a:p>
          <a:p>
            <a:pPr>
              <a:spcBef>
                <a:spcPts val="0"/>
              </a:spcBef>
              <a:spcAft>
                <a:spcPts val="1800"/>
              </a:spcAft>
            </a:pPr>
            <a:r>
              <a:rPr lang="en-GB" dirty="0" smtClean="0"/>
              <a:t>Will further improve the existing document</a:t>
            </a:r>
          </a:p>
          <a:p>
            <a:pPr>
              <a:spcBef>
                <a:spcPts val="0"/>
              </a:spcBef>
              <a:spcAft>
                <a:spcPts val="1800"/>
              </a:spcAft>
            </a:pPr>
            <a:r>
              <a:rPr lang="en-GB" dirty="0" smtClean="0"/>
              <a:t>Ideal scenario: a toolkit that is genuinely useful, and that is developed and maintained on collaborative principles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352341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/>
          <p:cNvCxnSpPr/>
          <p:nvPr/>
        </p:nvCxnSpPr>
        <p:spPr>
          <a:xfrm>
            <a:off x="395536" y="1124744"/>
            <a:ext cx="7992888" cy="0"/>
          </a:xfrm>
          <a:prstGeom prst="line">
            <a:avLst/>
          </a:prstGeom>
          <a:ln w="254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2" descr="C:\Documents and Settings\Kavanagh_j\Local Settings\Temp\OECD logotype text\OECD_TEXT_10cm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188640"/>
            <a:ext cx="2500640" cy="774847"/>
          </a:xfrm>
          <a:prstGeom prst="rect">
            <a:avLst/>
          </a:prstGeom>
          <a:noFill/>
        </p:spPr>
      </p:pic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539552" y="2204864"/>
            <a:ext cx="7992888" cy="180020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GB" sz="3600" b="1" dirty="0" smtClean="0">
                <a:solidFill>
                  <a:schemeClr val="tx2"/>
                </a:solidFill>
              </a:rPr>
              <a:t>Thank you </a:t>
            </a:r>
            <a:br>
              <a:rPr lang="en-GB" sz="3600" b="1" dirty="0" smtClean="0">
                <a:solidFill>
                  <a:schemeClr val="tx2"/>
                </a:solidFill>
              </a:rPr>
            </a:br>
            <a:r>
              <a:rPr lang="en-GB" sz="3600" b="1" dirty="0" smtClean="0">
                <a:solidFill>
                  <a:schemeClr val="tx2"/>
                </a:solidFill>
              </a:rPr>
              <a:t>for your attention!</a:t>
            </a:r>
            <a:endParaRPr lang="en-US" sz="3600" dirty="0">
              <a:solidFill>
                <a:schemeClr val="tx2"/>
              </a:solidFill>
            </a:endParaRPr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395536" y="5085184"/>
            <a:ext cx="7200800" cy="1296144"/>
          </a:xfrm>
        </p:spPr>
        <p:txBody>
          <a:bodyPr>
            <a:normAutofit/>
          </a:bodyPr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en-US" sz="2400" i="1" dirty="0" smtClean="0">
                <a:solidFill>
                  <a:schemeClr val="tx1"/>
                </a:solidFill>
              </a:rPr>
              <a:t>Contact:</a:t>
            </a:r>
            <a:br>
              <a:rPr lang="en-US" sz="2400" i="1" dirty="0" smtClean="0">
                <a:solidFill>
                  <a:schemeClr val="tx1"/>
                </a:solidFill>
              </a:rPr>
            </a:br>
            <a:r>
              <a:rPr lang="en-US" sz="2400" i="1" dirty="0" smtClean="0">
                <a:solidFill>
                  <a:schemeClr val="tx1"/>
                </a:solidFill>
              </a:rPr>
              <a:t>Jaehyuk Choi			</a:t>
            </a:r>
          </a:p>
          <a:p>
            <a:pPr algn="l"/>
            <a:r>
              <a:rPr lang="en-US" sz="2400" i="1" dirty="0" smtClean="0">
                <a:solidFill>
                  <a:schemeClr val="tx1"/>
                </a:solidFill>
              </a:rPr>
              <a:t>Jaehyuk.CHOI@oecd.org	</a:t>
            </a:r>
          </a:p>
        </p:txBody>
      </p:sp>
    </p:spTree>
    <p:extLst>
      <p:ext uri="{BB962C8B-B14F-4D97-AF65-F5344CB8AC3E}">
        <p14:creationId xmlns:p14="http://schemas.microsoft.com/office/powerpoint/2010/main" val="13994959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6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7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248" cy="922114"/>
          </a:xfrm>
        </p:spPr>
        <p:txBody>
          <a:bodyPr/>
          <a:lstStyle/>
          <a:p>
            <a:r>
              <a:rPr lang="en-GB" dirty="0" smtClean="0"/>
              <a:t>Overview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Background -  Why a toolkit? </a:t>
            </a:r>
          </a:p>
          <a:p>
            <a:pPr marL="0" indent="0">
              <a:buNone/>
            </a:pPr>
            <a:endParaRPr lang="en-GB" dirty="0" smtClean="0"/>
          </a:p>
          <a:p>
            <a:r>
              <a:rPr lang="en-GB" dirty="0" smtClean="0"/>
              <a:t>The content and the structure of the toolkit</a:t>
            </a:r>
          </a:p>
          <a:p>
            <a:endParaRPr lang="en-GB" dirty="0"/>
          </a:p>
          <a:p>
            <a:r>
              <a:rPr lang="en-GB" dirty="0" smtClean="0"/>
              <a:t>Further steps </a:t>
            </a:r>
          </a:p>
        </p:txBody>
      </p:sp>
    </p:spTree>
    <p:extLst>
      <p:ext uri="{BB962C8B-B14F-4D97-AF65-F5344CB8AC3E}">
        <p14:creationId xmlns:p14="http://schemas.microsoft.com/office/powerpoint/2010/main" val="10088685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600200"/>
            <a:ext cx="8147248" cy="4525963"/>
          </a:xfrm>
          <a:ln>
            <a:noFill/>
          </a:ln>
        </p:spPr>
        <p:txBody>
          <a:bodyPr>
            <a:normAutofit fontScale="85000" lnSpcReduction="20000"/>
          </a:bodyPr>
          <a:lstStyle/>
          <a:p>
            <a:pPr marL="0" indent="0">
              <a:spcAft>
                <a:spcPts val="1800"/>
              </a:spcAft>
              <a:buNone/>
            </a:pPr>
            <a:r>
              <a:rPr lang="en-GB" dirty="0" smtClean="0"/>
              <a:t>Background of G20 Anti-corruption Working Group (ACWG):</a:t>
            </a:r>
            <a:br>
              <a:rPr lang="en-GB" dirty="0" smtClean="0"/>
            </a:br>
            <a:r>
              <a:rPr lang="en-GB" b="1" dirty="0" smtClean="0"/>
              <a:t>Implementation Plan 2015-16</a:t>
            </a:r>
          </a:p>
          <a:p>
            <a:pPr>
              <a:spcAft>
                <a:spcPts val="1800"/>
              </a:spcAft>
            </a:pPr>
            <a:r>
              <a:rPr lang="en-AU" dirty="0" smtClean="0">
                <a:solidFill>
                  <a:srgbClr val="0070C0"/>
                </a:solidFill>
              </a:rPr>
              <a:t>“Promoting </a:t>
            </a:r>
            <a:r>
              <a:rPr lang="en-AU" dirty="0">
                <a:solidFill>
                  <a:srgbClr val="0070C0"/>
                </a:solidFill>
              </a:rPr>
              <a:t>greater budget transparency and fiscal openness plays an important role in anti-corruption efforts, including by deterring illicit diversions of public money by corrupt officials and promoting good </a:t>
            </a:r>
            <a:r>
              <a:rPr lang="en-AU" dirty="0" smtClean="0">
                <a:solidFill>
                  <a:srgbClr val="0070C0"/>
                </a:solidFill>
              </a:rPr>
              <a:t>governance”</a:t>
            </a:r>
          </a:p>
          <a:p>
            <a:pPr>
              <a:spcAft>
                <a:spcPts val="1800"/>
              </a:spcAft>
            </a:pPr>
            <a:r>
              <a:rPr lang="en-AU" dirty="0" smtClean="0">
                <a:solidFill>
                  <a:srgbClr val="0070C0"/>
                </a:solidFill>
              </a:rPr>
              <a:t>“Promoting </a:t>
            </a:r>
            <a:r>
              <a:rPr lang="en-AU" dirty="0">
                <a:solidFill>
                  <a:srgbClr val="0070C0"/>
                </a:solidFill>
              </a:rPr>
              <a:t>greater budget transparency and fiscal openness has important links to the G20 resilience agenda, including by fostering greater public confidence in the stability and soundness of public finances</a:t>
            </a:r>
            <a:r>
              <a:rPr lang="en-AU" dirty="0" smtClean="0">
                <a:solidFill>
                  <a:srgbClr val="0070C0"/>
                </a:solidFill>
              </a:rPr>
              <a:t>.” </a:t>
            </a:r>
            <a:endParaRPr lang="en-GB" dirty="0" smtClean="0">
              <a:solidFill>
                <a:srgbClr val="0070C0"/>
              </a:solidFill>
            </a:endParaRPr>
          </a:p>
          <a:p>
            <a:pPr>
              <a:spcAft>
                <a:spcPts val="1800"/>
              </a:spcAft>
            </a:pPr>
            <a:r>
              <a:rPr lang="en-GB" b="1" dirty="0" smtClean="0">
                <a:solidFill>
                  <a:schemeClr val="accent1">
                    <a:lumMod val="75000"/>
                  </a:schemeClr>
                </a:solidFill>
              </a:rPr>
              <a:t>“develop a G20 </a:t>
            </a: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practical 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toolkit on budget </a:t>
            </a: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transparency”</a:t>
            </a: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467544" y="427038"/>
            <a:ext cx="8136904" cy="92211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20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GB" dirty="0" smtClean="0"/>
              <a:t>The G20 Context</a:t>
            </a:r>
            <a:endParaRPr lang="en-GB" i="1" dirty="0" smtClean="0"/>
          </a:p>
        </p:txBody>
      </p:sp>
    </p:spTree>
    <p:extLst>
      <p:ext uri="{BB962C8B-B14F-4D97-AF65-F5344CB8AC3E}">
        <p14:creationId xmlns:p14="http://schemas.microsoft.com/office/powerpoint/2010/main" val="39204905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574" y="2997794"/>
            <a:ext cx="2688234" cy="20135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467544" y="427038"/>
            <a:ext cx="8136904" cy="92211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20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GB" dirty="0" smtClean="0"/>
              <a:t>Do we need more rules for budget transparency? </a:t>
            </a:r>
            <a:endParaRPr lang="en-GB" i="1" dirty="0" smtClean="0"/>
          </a:p>
        </p:txBody>
      </p:sp>
      <p:pic>
        <p:nvPicPr>
          <p:cNvPr id="4" name="Picture 2" descr="C:\Documents and Settings\Kavanagh_j\Local Settings\Temp\OECD logotype text\OECD_TEXT_10cm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36575" y="5733256"/>
            <a:ext cx="2500640" cy="774847"/>
          </a:xfrm>
          <a:prstGeom prst="rect">
            <a:avLst/>
          </a:prstGeom>
          <a:noFill/>
        </p:spPr>
      </p:pic>
      <p:pic>
        <p:nvPicPr>
          <p:cNvPr id="5" name="Picture 15" descr="Global Initiative for Fiscal Transparency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1187" y="2064804"/>
            <a:ext cx="1905156" cy="12657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0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52758" y="1367138"/>
            <a:ext cx="3912468" cy="7762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23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4266" y="4353682"/>
            <a:ext cx="1570960" cy="15709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2" descr="https://upload.wikimedia.org/wikipedia/en/thumb/7/7e/International_Monetary_Fund_logo.svg/1005px-International_Monetary_Fund_logo.svg.pn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8992" y="2419822"/>
            <a:ext cx="1724052" cy="17566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4" descr="http://images.all-free-download.com/images/graphiclarge/signpost_vector_289928.jpg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5856" y="2809875"/>
            <a:ext cx="2647950" cy="4048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03765" y="4764683"/>
            <a:ext cx="93345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4" descr="Open Government Partnership">
            <a:hlinkClick r:id="rId11"/>
          </p:cNvPr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15538" y="-26008013"/>
            <a:ext cx="1428750" cy="1247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3" y="1448547"/>
            <a:ext cx="4132287" cy="3257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84168" y="5733256"/>
            <a:ext cx="1010098" cy="10100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37308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66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2320" y="53008"/>
            <a:ext cx="1296144" cy="1296144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600200"/>
            <a:ext cx="8147248" cy="4637112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Help to </a:t>
            </a:r>
            <a:r>
              <a:rPr lang="en-US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self-assess</a:t>
            </a:r>
            <a:r>
              <a:rPr lang="en-US" dirty="0"/>
              <a:t> </a:t>
            </a:r>
            <a:r>
              <a:rPr lang="en-US" dirty="0" smtClean="0"/>
              <a:t>level </a:t>
            </a:r>
            <a:r>
              <a:rPr lang="en-US" dirty="0"/>
              <a:t>of budget transparency, and </a:t>
            </a:r>
            <a:r>
              <a:rPr lang="en-US" dirty="0" smtClean="0"/>
              <a:t>to </a:t>
            </a:r>
            <a:r>
              <a:rPr lang="en-US" dirty="0"/>
              <a:t>plan and implement </a:t>
            </a:r>
            <a:r>
              <a:rPr lang="en-US" dirty="0" smtClean="0"/>
              <a:t>transparency-focused reforms</a:t>
            </a:r>
            <a:endParaRPr lang="en-US" dirty="0"/>
          </a:p>
          <a:p>
            <a:endParaRPr lang="en-US" dirty="0"/>
          </a:p>
          <a:p>
            <a:r>
              <a:rPr lang="en-US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Reinforce key messages </a:t>
            </a:r>
            <a:r>
              <a:rPr lang="en-US" dirty="0" smtClean="0"/>
              <a:t>by bringing together the </a:t>
            </a:r>
            <a:r>
              <a:rPr lang="en-US" dirty="0"/>
              <a:t>insights of the international community of budget </a:t>
            </a:r>
            <a:r>
              <a:rPr lang="en-US" dirty="0" smtClean="0"/>
              <a:t>transparency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Provide </a:t>
            </a:r>
            <a:r>
              <a:rPr lang="en-US" dirty="0"/>
              <a:t>a </a:t>
            </a:r>
            <a:r>
              <a:rPr lang="en-US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gateway to resources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dirty="0"/>
              <a:t>that </a:t>
            </a:r>
            <a:r>
              <a:rPr lang="en-US" dirty="0" smtClean="0"/>
              <a:t>are </a:t>
            </a:r>
            <a:r>
              <a:rPr lang="en-US" dirty="0"/>
              <a:t>already available across the international </a:t>
            </a:r>
            <a:r>
              <a:rPr lang="en-US" dirty="0" smtClean="0"/>
              <a:t>community</a:t>
            </a:r>
            <a:endParaRPr lang="en-GB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467544" y="427038"/>
            <a:ext cx="7416824" cy="92211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20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GB" dirty="0" smtClean="0"/>
              <a:t>3 useful roles for a “toolkit”</a:t>
            </a:r>
            <a:endParaRPr lang="en-GB" i="1" dirty="0" smtClean="0"/>
          </a:p>
        </p:txBody>
      </p:sp>
    </p:spTree>
    <p:extLst>
      <p:ext uri="{BB962C8B-B14F-4D97-AF65-F5344CB8AC3E}">
        <p14:creationId xmlns:p14="http://schemas.microsoft.com/office/powerpoint/2010/main" val="38846536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600200"/>
            <a:ext cx="8147248" cy="4637112"/>
          </a:xfrm>
        </p:spPr>
        <p:txBody>
          <a:bodyPr anchor="ctr">
            <a:noAutofit/>
          </a:bodyPr>
          <a:lstStyle/>
          <a:p>
            <a:pPr marL="0" indent="0" algn="ctr">
              <a:buNone/>
            </a:pPr>
            <a:r>
              <a:rPr lang="en-GB" sz="34400" b="1" dirty="0" smtClean="0">
                <a:solidFill>
                  <a:schemeClr val="tx2">
                    <a:lumMod val="75000"/>
                  </a:schemeClr>
                </a:solidFill>
              </a:rPr>
              <a:t>?</a:t>
            </a:r>
            <a:endParaRPr lang="en-GB" sz="344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609600" y="427038"/>
            <a:ext cx="7274768" cy="92211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20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GB" dirty="0" smtClean="0"/>
              <a:t>So, what does it look like?</a:t>
            </a:r>
            <a:endParaRPr lang="en-GB" i="1" dirty="0" smtClean="0"/>
          </a:p>
        </p:txBody>
      </p:sp>
    </p:spTree>
    <p:extLst>
      <p:ext uri="{BB962C8B-B14F-4D97-AF65-F5344CB8AC3E}">
        <p14:creationId xmlns:p14="http://schemas.microsoft.com/office/powerpoint/2010/main" val="14005105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Structured in five </a:t>
            </a:r>
            <a:r>
              <a:rPr lang="en-GB" dirty="0"/>
              <a:t>institutional spheres</a:t>
            </a:r>
          </a:p>
        </p:txBody>
      </p:sp>
      <p:grpSp>
        <p:nvGrpSpPr>
          <p:cNvPr id="78" name="Group 77"/>
          <p:cNvGrpSpPr/>
          <p:nvPr/>
        </p:nvGrpSpPr>
        <p:grpSpPr>
          <a:xfrm>
            <a:off x="2073609" y="1427129"/>
            <a:ext cx="4996782" cy="4810183"/>
            <a:chOff x="2168224" y="1556792"/>
            <a:chExt cx="4835089" cy="4654529"/>
          </a:xfrm>
        </p:grpSpPr>
        <p:grpSp>
          <p:nvGrpSpPr>
            <p:cNvPr id="79" name="Group 78"/>
            <p:cNvGrpSpPr/>
            <p:nvPr/>
          </p:nvGrpSpPr>
          <p:grpSpPr>
            <a:xfrm>
              <a:off x="2168224" y="1556792"/>
              <a:ext cx="4835089" cy="4654529"/>
              <a:chOff x="2168224" y="1065470"/>
              <a:chExt cx="4835089" cy="4654529"/>
            </a:xfrm>
          </p:grpSpPr>
          <p:grpSp>
            <p:nvGrpSpPr>
              <p:cNvPr id="86" name="Group 85"/>
              <p:cNvGrpSpPr/>
              <p:nvPr/>
            </p:nvGrpSpPr>
            <p:grpSpPr>
              <a:xfrm rot="16200000">
                <a:off x="2258504" y="975190"/>
                <a:ext cx="4654529" cy="4835089"/>
                <a:chOff x="2250580" y="889462"/>
                <a:chExt cx="4654529" cy="4835089"/>
              </a:xfrm>
            </p:grpSpPr>
            <p:sp>
              <p:nvSpPr>
                <p:cNvPr id="98" name="Regular Pentagon 97"/>
                <p:cNvSpPr/>
                <p:nvPr/>
              </p:nvSpPr>
              <p:spPr>
                <a:xfrm rot="16200000">
                  <a:off x="3421548" y="2462075"/>
                  <a:ext cx="1800200" cy="1714476"/>
                </a:xfrm>
                <a:prstGeom prst="pentagon">
                  <a:avLst/>
                </a:prstGeom>
                <a:solidFill>
                  <a:schemeClr val="accent5">
                    <a:lumMod val="75000"/>
                  </a:schemeClr>
                </a:solidFill>
                <a:ln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dirty="0"/>
                </a:p>
              </p:txBody>
            </p:sp>
            <p:sp>
              <p:nvSpPr>
                <p:cNvPr id="99" name="Chord 98"/>
                <p:cNvSpPr/>
                <p:nvPr/>
              </p:nvSpPr>
              <p:spPr>
                <a:xfrm rot="16200000">
                  <a:off x="5176917" y="2455217"/>
                  <a:ext cx="1728192" cy="1728192"/>
                </a:xfrm>
                <a:prstGeom prst="chord">
                  <a:avLst>
                    <a:gd name="adj1" fmla="val 18555176"/>
                    <a:gd name="adj2" fmla="val 13816103"/>
                  </a:avLst>
                </a:prstGeom>
                <a:solidFill>
                  <a:schemeClr val="accent1"/>
                </a:solidFill>
                <a:ln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dirty="0"/>
                </a:p>
              </p:txBody>
            </p:sp>
            <p:sp>
              <p:nvSpPr>
                <p:cNvPr id="100" name="Chord 99"/>
                <p:cNvSpPr/>
                <p:nvPr/>
              </p:nvSpPr>
              <p:spPr>
                <a:xfrm rot="20520000">
                  <a:off x="4042074" y="3996359"/>
                  <a:ext cx="1728192" cy="1728192"/>
                </a:xfrm>
                <a:prstGeom prst="chord">
                  <a:avLst>
                    <a:gd name="adj1" fmla="val 18555176"/>
                    <a:gd name="adj2" fmla="val 13816103"/>
                  </a:avLst>
                </a:prstGeom>
                <a:solidFill>
                  <a:schemeClr val="accent1">
                    <a:lumMod val="75000"/>
                  </a:schemeClr>
                </a:solidFill>
                <a:ln>
                  <a:solidFill>
                    <a:schemeClr val="accent1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01" name="Chord 100"/>
                <p:cNvSpPr/>
                <p:nvPr/>
              </p:nvSpPr>
              <p:spPr>
                <a:xfrm rot="3240000">
                  <a:off x="2250582" y="3401283"/>
                  <a:ext cx="1728192" cy="1728192"/>
                </a:xfrm>
                <a:prstGeom prst="chord">
                  <a:avLst>
                    <a:gd name="adj1" fmla="val 18555176"/>
                    <a:gd name="adj2" fmla="val 13816103"/>
                  </a:avLst>
                </a:prstGeom>
                <a:solidFill>
                  <a:schemeClr val="accent3">
                    <a:lumMod val="75000"/>
                  </a:schemeClr>
                </a:solidFill>
                <a:ln>
                  <a:solidFill>
                    <a:schemeClr val="accent3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02" name="Chord 101"/>
                <p:cNvSpPr/>
                <p:nvPr/>
              </p:nvSpPr>
              <p:spPr>
                <a:xfrm rot="7560000">
                  <a:off x="2250580" y="1491396"/>
                  <a:ext cx="1728192" cy="1728192"/>
                </a:xfrm>
                <a:prstGeom prst="chord">
                  <a:avLst>
                    <a:gd name="adj1" fmla="val 18555176"/>
                    <a:gd name="adj2" fmla="val 13816103"/>
                  </a:avLst>
                </a:prstGeom>
                <a:solidFill>
                  <a:schemeClr val="accent4">
                    <a:lumMod val="75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dirty="0"/>
                </a:p>
              </p:txBody>
            </p:sp>
            <p:sp>
              <p:nvSpPr>
                <p:cNvPr id="103" name="Chord 102"/>
                <p:cNvSpPr/>
                <p:nvPr/>
              </p:nvSpPr>
              <p:spPr>
                <a:xfrm rot="11880000">
                  <a:off x="4031771" y="889462"/>
                  <a:ext cx="1728192" cy="1728192"/>
                </a:xfrm>
                <a:prstGeom prst="chord">
                  <a:avLst>
                    <a:gd name="adj1" fmla="val 18555176"/>
                    <a:gd name="adj2" fmla="val 13816103"/>
                  </a:avLst>
                </a:prstGeom>
                <a:solidFill>
                  <a:schemeClr val="tx2">
                    <a:lumMod val="60000"/>
                    <a:lumOff val="40000"/>
                  </a:schemeClr>
                </a:solidFill>
                <a:ln>
                  <a:solidFill>
                    <a:schemeClr val="tx2">
                      <a:lumMod val="60000"/>
                      <a:lumOff val="4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sp>
            <p:nvSpPr>
              <p:cNvPr id="87" name="TextBox 86"/>
              <p:cNvSpPr txBox="1"/>
              <p:nvPr/>
            </p:nvSpPr>
            <p:spPr>
              <a:xfrm flipH="1">
                <a:off x="3755996" y="3713683"/>
                <a:ext cx="1684155" cy="50628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GB" sz="1400" b="1" dirty="0" smtClean="0">
                    <a:solidFill>
                      <a:schemeClr val="bg1"/>
                    </a:solidFill>
                  </a:rPr>
                  <a:t>Budget Transparency</a:t>
                </a:r>
              </a:p>
              <a:p>
                <a:pPr algn="ctr"/>
                <a:r>
                  <a:rPr lang="en-GB" sz="1400" b="1" dirty="0" smtClean="0">
                    <a:solidFill>
                      <a:schemeClr val="bg1"/>
                    </a:solidFill>
                  </a:rPr>
                  <a:t>Toolkit</a:t>
                </a:r>
                <a:endParaRPr lang="en-GB" sz="1400" b="1" dirty="0">
                  <a:solidFill>
                    <a:schemeClr val="bg1"/>
                  </a:solidFill>
                </a:endParaRPr>
              </a:p>
            </p:txBody>
          </p:sp>
          <p:pic>
            <p:nvPicPr>
              <p:cNvPr id="88" name="Picture 2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 bwMode="auto">
              <a:xfrm flipH="1">
                <a:off x="2635331" y="2511988"/>
                <a:ext cx="720000" cy="71395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89" name="TextBox 88"/>
              <p:cNvSpPr txBox="1"/>
              <p:nvPr/>
            </p:nvSpPr>
            <p:spPr>
              <a:xfrm flipH="1">
                <a:off x="2500400" y="3266957"/>
                <a:ext cx="989869" cy="44672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GB" sz="1200" b="1" dirty="0" smtClean="0">
                    <a:solidFill>
                      <a:schemeClr val="bg1"/>
                    </a:solidFill>
                  </a:rPr>
                  <a:t>Government </a:t>
                </a:r>
              </a:p>
              <a:p>
                <a:pPr algn="ctr"/>
                <a:r>
                  <a:rPr lang="en-GB" sz="1200" b="1" dirty="0" smtClean="0">
                    <a:solidFill>
                      <a:schemeClr val="bg1"/>
                    </a:solidFill>
                  </a:rPr>
                  <a:t>Reporting</a:t>
                </a:r>
                <a:endParaRPr lang="en-GB" sz="1200" b="1" dirty="0">
                  <a:solidFill>
                    <a:schemeClr val="bg1"/>
                  </a:solidFill>
                </a:endParaRPr>
              </a:p>
            </p:txBody>
          </p:sp>
          <p:pic>
            <p:nvPicPr>
              <p:cNvPr id="90" name="Picture 2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 bwMode="auto">
              <a:xfrm flipH="1">
                <a:off x="4238075" y="1262714"/>
                <a:ext cx="720000" cy="71287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91" name="TextBox 90"/>
              <p:cNvSpPr txBox="1"/>
              <p:nvPr/>
            </p:nvSpPr>
            <p:spPr>
              <a:xfrm flipH="1">
                <a:off x="4073827" y="2082433"/>
                <a:ext cx="1048502" cy="44672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GB" sz="1200" b="1" dirty="0" smtClean="0">
                    <a:solidFill>
                      <a:schemeClr val="bg1"/>
                    </a:solidFill>
                  </a:rPr>
                  <a:t>Parliamentary</a:t>
                </a:r>
              </a:p>
              <a:p>
                <a:pPr algn="ctr"/>
                <a:r>
                  <a:rPr lang="en-GB" sz="1200" b="1" dirty="0" smtClean="0">
                    <a:solidFill>
                      <a:schemeClr val="bg1"/>
                    </a:solidFill>
                  </a:rPr>
                  <a:t>Involvement</a:t>
                </a:r>
                <a:endParaRPr lang="en-GB" sz="1200" b="1" dirty="0">
                  <a:solidFill>
                    <a:schemeClr val="bg1"/>
                  </a:solidFill>
                </a:endParaRPr>
              </a:p>
            </p:txBody>
          </p:sp>
          <p:pic>
            <p:nvPicPr>
              <p:cNvPr id="92" name="Picture 2"/>
              <p:cNvPicPr>
                <a:picLocks noChangeAspect="1" noChangeArrowheads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 bwMode="auto">
              <a:xfrm flipH="1">
                <a:off x="5795011" y="2478168"/>
                <a:ext cx="720000" cy="72000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93" name="TextBox 92"/>
              <p:cNvSpPr txBox="1"/>
              <p:nvPr/>
            </p:nvSpPr>
            <p:spPr>
              <a:xfrm flipH="1">
                <a:off x="5657776" y="3272385"/>
                <a:ext cx="1010283" cy="44672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GB" sz="1200" b="1" dirty="0" smtClean="0">
                    <a:solidFill>
                      <a:schemeClr val="bg1"/>
                    </a:solidFill>
                  </a:rPr>
                  <a:t>Independent </a:t>
                </a:r>
              </a:p>
              <a:p>
                <a:pPr algn="ctr"/>
                <a:r>
                  <a:rPr lang="en-GB" sz="1200" b="1" dirty="0" smtClean="0">
                    <a:solidFill>
                      <a:schemeClr val="bg1"/>
                    </a:solidFill>
                  </a:rPr>
                  <a:t>Oversight</a:t>
                </a:r>
                <a:endParaRPr lang="en-GB" sz="1200" b="1" dirty="0">
                  <a:solidFill>
                    <a:schemeClr val="bg1"/>
                  </a:solidFill>
                </a:endParaRPr>
              </a:p>
            </p:txBody>
          </p:sp>
          <p:pic>
            <p:nvPicPr>
              <p:cNvPr id="94" name="Picture 2"/>
              <p:cNvPicPr>
                <a:picLocks noChangeAspect="1" noChangeArrowheads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 bwMode="auto">
              <a:xfrm flipH="1">
                <a:off x="3266210" y="4293096"/>
                <a:ext cx="720000" cy="72000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95" name="TextBox 94"/>
              <p:cNvSpPr txBox="1"/>
              <p:nvPr/>
            </p:nvSpPr>
            <p:spPr>
              <a:xfrm flipH="1">
                <a:off x="2999227" y="5008904"/>
                <a:ext cx="1263613" cy="44672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GB" sz="1200" b="1" dirty="0" smtClean="0">
                    <a:solidFill>
                      <a:schemeClr val="bg1"/>
                    </a:solidFill>
                  </a:rPr>
                  <a:t>Openness and</a:t>
                </a:r>
              </a:p>
              <a:p>
                <a:pPr algn="ctr"/>
                <a:r>
                  <a:rPr lang="en-GB" sz="1200" b="1" dirty="0" smtClean="0">
                    <a:solidFill>
                      <a:schemeClr val="bg1"/>
                    </a:solidFill>
                  </a:rPr>
                  <a:t>Civic Engagement</a:t>
                </a:r>
                <a:endParaRPr lang="en-GB" sz="1200" b="1" dirty="0">
                  <a:solidFill>
                    <a:schemeClr val="bg1"/>
                  </a:solidFill>
                </a:endParaRPr>
              </a:p>
            </p:txBody>
          </p:sp>
          <p:pic>
            <p:nvPicPr>
              <p:cNvPr id="96" name="Picture 95"/>
              <p:cNvPicPr>
                <a:picLocks noChangeAspect="1"/>
              </p:cNvPicPr>
              <p:nvPr/>
            </p:nvPicPr>
            <p:blipFill>
              <a:blip r:embed="rId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5143191" y="4387240"/>
                <a:ext cx="720000" cy="720000"/>
              </a:xfrm>
              <a:prstGeom prst="rect">
                <a:avLst/>
              </a:prstGeom>
            </p:spPr>
          </p:pic>
          <p:sp>
            <p:nvSpPr>
              <p:cNvPr id="97" name="TextBox 96"/>
              <p:cNvSpPr txBox="1"/>
              <p:nvPr/>
            </p:nvSpPr>
            <p:spPr>
              <a:xfrm flipH="1">
                <a:off x="4831529" y="5107241"/>
                <a:ext cx="1445715" cy="44672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GB" sz="1200" b="1" dirty="0" smtClean="0">
                    <a:solidFill>
                      <a:schemeClr val="bg1"/>
                    </a:solidFill>
                  </a:rPr>
                  <a:t>Interaction with the </a:t>
                </a:r>
              </a:p>
              <a:p>
                <a:pPr algn="ctr"/>
                <a:r>
                  <a:rPr lang="en-GB" sz="1200" b="1" dirty="0" smtClean="0">
                    <a:solidFill>
                      <a:schemeClr val="bg1"/>
                    </a:solidFill>
                  </a:rPr>
                  <a:t>Private Sector</a:t>
                </a:r>
                <a:endParaRPr lang="en-GB" sz="1200" b="1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80" name="Group 79"/>
            <p:cNvGrpSpPr/>
            <p:nvPr/>
          </p:nvGrpSpPr>
          <p:grpSpPr>
            <a:xfrm>
              <a:off x="4139952" y="3428387"/>
              <a:ext cx="911182" cy="765507"/>
              <a:chOff x="1259632" y="746909"/>
              <a:chExt cx="6192688" cy="5202634"/>
            </a:xfrm>
          </p:grpSpPr>
          <p:grpSp>
            <p:nvGrpSpPr>
              <p:cNvPr id="81" name="Group 80"/>
              <p:cNvGrpSpPr/>
              <p:nvPr/>
            </p:nvGrpSpPr>
            <p:grpSpPr>
              <a:xfrm>
                <a:off x="1259632" y="746909"/>
                <a:ext cx="6192688" cy="5202634"/>
                <a:chOff x="1259632" y="746909"/>
                <a:chExt cx="6192688" cy="5202634"/>
              </a:xfrm>
            </p:grpSpPr>
            <p:pic>
              <p:nvPicPr>
                <p:cNvPr id="83" name="Picture 82"/>
                <p:cNvPicPr>
                  <a:picLocks noChangeAspect="1"/>
                </p:cNvPicPr>
                <p:nvPr/>
              </p:nvPicPr>
              <p:blipFill>
                <a:blip r:embed="rId8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259632" y="746909"/>
                  <a:ext cx="5202371" cy="5202371"/>
                </a:xfrm>
                <a:prstGeom prst="rect">
                  <a:avLst/>
                </a:prstGeom>
              </p:spPr>
            </p:pic>
            <p:sp>
              <p:nvSpPr>
                <p:cNvPr id="84" name="Rectangle 83"/>
                <p:cNvSpPr/>
                <p:nvPr/>
              </p:nvSpPr>
              <p:spPr>
                <a:xfrm rot="18900000">
                  <a:off x="3672941" y="3329037"/>
                  <a:ext cx="1356857" cy="1008134"/>
                </a:xfrm>
                <a:prstGeom prst="rect">
                  <a:avLst/>
                </a:prstGeom>
                <a:solidFill>
                  <a:schemeClr val="accent5">
                    <a:lumMod val="7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pic>
              <p:nvPicPr>
                <p:cNvPr id="85" name="Picture 84"/>
                <p:cNvPicPr>
                  <a:picLocks noChangeAspect="1"/>
                </p:cNvPicPr>
                <p:nvPr/>
              </p:nvPicPr>
              <p:blipFill>
                <a:blip r:embed="rId9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249949" y="747172"/>
                  <a:ext cx="5202371" cy="5202371"/>
                </a:xfrm>
                <a:prstGeom prst="rect">
                  <a:avLst/>
                </a:prstGeom>
              </p:spPr>
            </p:pic>
          </p:grpSp>
          <p:sp>
            <p:nvSpPr>
              <p:cNvPr id="82" name="Rectangle 81"/>
              <p:cNvSpPr/>
              <p:nvPr/>
            </p:nvSpPr>
            <p:spPr>
              <a:xfrm rot="-2700000">
                <a:off x="2032276" y="4439586"/>
                <a:ext cx="2893880" cy="48567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</p:grpSp>
      <p:grpSp>
        <p:nvGrpSpPr>
          <p:cNvPr id="29" name="Group 28"/>
          <p:cNvGrpSpPr/>
          <p:nvPr/>
        </p:nvGrpSpPr>
        <p:grpSpPr>
          <a:xfrm>
            <a:off x="142885" y="3043109"/>
            <a:ext cx="2772001" cy="432000"/>
            <a:chOff x="1614631" y="1628799"/>
            <a:chExt cx="2772001" cy="648001"/>
          </a:xfrm>
        </p:grpSpPr>
        <p:sp>
          <p:nvSpPr>
            <p:cNvPr id="30" name="Rectangle 29"/>
            <p:cNvSpPr/>
            <p:nvPr/>
          </p:nvSpPr>
          <p:spPr>
            <a:xfrm>
              <a:off x="1614631" y="1628799"/>
              <a:ext cx="432000" cy="647998"/>
            </a:xfrm>
            <a:prstGeom prst="rect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400" b="1" dirty="0" smtClean="0">
                  <a:latin typeface="Cambria" panose="02040503050406030204" pitchFamily="18" charset="0"/>
                  <a:cs typeface="Arial" panose="020B0604020202020204" pitchFamily="34" charset="0"/>
                </a:rPr>
                <a:t>A</a:t>
              </a:r>
              <a:endParaRPr lang="en-GB" sz="2400" b="1" dirty="0" smtClean="0"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31" name="Rectangle 30"/>
            <p:cNvSpPr/>
            <p:nvPr/>
          </p:nvSpPr>
          <p:spPr>
            <a:xfrm>
              <a:off x="2046632" y="1628801"/>
              <a:ext cx="2340000" cy="64799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1100" b="1" dirty="0">
                  <a:solidFill>
                    <a:schemeClr val="tx2">
                      <a:lumMod val="60000"/>
                      <a:lumOff val="4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Providing useful budget </a:t>
              </a:r>
              <a:r>
                <a:rPr lang="en-US" sz="1100" b="1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reports</a:t>
              </a:r>
            </a:p>
            <a:p>
              <a:r>
                <a:rPr lang="en-US" sz="1100" b="1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during </a:t>
              </a:r>
              <a:r>
                <a:rPr lang="en-US" sz="1100" b="1" dirty="0">
                  <a:solidFill>
                    <a:schemeClr val="tx2">
                      <a:lumMod val="60000"/>
                      <a:lumOff val="4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the annual cycle </a:t>
              </a:r>
              <a:endParaRPr lang="en-GB" sz="11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32" name="Group 31"/>
          <p:cNvGrpSpPr/>
          <p:nvPr/>
        </p:nvGrpSpPr>
        <p:grpSpPr>
          <a:xfrm>
            <a:off x="142885" y="3639696"/>
            <a:ext cx="2772000" cy="432000"/>
            <a:chOff x="1614631" y="1628799"/>
            <a:chExt cx="2772000" cy="648001"/>
          </a:xfrm>
        </p:grpSpPr>
        <p:sp>
          <p:nvSpPr>
            <p:cNvPr id="33" name="Rectangle 32"/>
            <p:cNvSpPr/>
            <p:nvPr/>
          </p:nvSpPr>
          <p:spPr>
            <a:xfrm>
              <a:off x="1614631" y="1628799"/>
              <a:ext cx="432000" cy="647998"/>
            </a:xfrm>
            <a:prstGeom prst="rect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400" b="1" dirty="0" smtClean="0">
                  <a:latin typeface="Cambria" panose="02040503050406030204" pitchFamily="18" charset="0"/>
                  <a:cs typeface="Arial" panose="020B0604020202020204" pitchFamily="34" charset="0"/>
                </a:rPr>
                <a:t>B</a:t>
              </a:r>
              <a:endParaRPr lang="en-GB" sz="2400" b="1" dirty="0" smtClean="0"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34" name="Rectangle 33"/>
            <p:cNvSpPr/>
            <p:nvPr/>
          </p:nvSpPr>
          <p:spPr>
            <a:xfrm>
              <a:off x="2046631" y="1628801"/>
              <a:ext cx="2340000" cy="64799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1100" b="1" dirty="0">
                  <a:solidFill>
                    <a:schemeClr val="tx2">
                      <a:lumMod val="60000"/>
                      <a:lumOff val="4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Including the right financial information in budget reports </a:t>
              </a:r>
              <a:endParaRPr lang="en-GB" sz="11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35" name="Group 34"/>
          <p:cNvGrpSpPr/>
          <p:nvPr/>
        </p:nvGrpSpPr>
        <p:grpSpPr>
          <a:xfrm>
            <a:off x="3180583" y="1412776"/>
            <a:ext cx="2772000" cy="432000"/>
            <a:chOff x="1614631" y="1628799"/>
            <a:chExt cx="2772000" cy="648001"/>
          </a:xfrm>
        </p:grpSpPr>
        <p:sp>
          <p:nvSpPr>
            <p:cNvPr id="36" name="Rectangle 35"/>
            <p:cNvSpPr/>
            <p:nvPr/>
          </p:nvSpPr>
          <p:spPr>
            <a:xfrm>
              <a:off x="1614631" y="1628799"/>
              <a:ext cx="432000" cy="647998"/>
            </a:xfrm>
            <a:prstGeom prst="rect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400" b="1" dirty="0" smtClean="0">
                  <a:latin typeface="Cambria" panose="02040503050406030204" pitchFamily="18" charset="0"/>
                  <a:cs typeface="Arial" panose="020B0604020202020204" pitchFamily="34" charset="0"/>
                </a:rPr>
                <a:t>C</a:t>
              </a:r>
              <a:endParaRPr lang="en-GB" sz="2400" b="1" dirty="0" smtClean="0"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37" name="Rectangle 36"/>
            <p:cNvSpPr/>
            <p:nvPr/>
          </p:nvSpPr>
          <p:spPr>
            <a:xfrm>
              <a:off x="2046631" y="1628801"/>
              <a:ext cx="2340000" cy="64799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1100" b="1" dirty="0">
                  <a:solidFill>
                    <a:schemeClr val="accent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Benefiting from parliamentary engagement and scrutiny</a:t>
              </a:r>
              <a:endParaRPr lang="en-GB" sz="1100" b="1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38" name="Group 37"/>
          <p:cNvGrpSpPr/>
          <p:nvPr/>
        </p:nvGrpSpPr>
        <p:grpSpPr>
          <a:xfrm>
            <a:off x="3180583" y="2009363"/>
            <a:ext cx="2772000" cy="432000"/>
            <a:chOff x="1614631" y="1628799"/>
            <a:chExt cx="2772000" cy="648001"/>
          </a:xfrm>
        </p:grpSpPr>
        <p:sp>
          <p:nvSpPr>
            <p:cNvPr id="39" name="Rectangle 38"/>
            <p:cNvSpPr/>
            <p:nvPr/>
          </p:nvSpPr>
          <p:spPr>
            <a:xfrm>
              <a:off x="1614631" y="1628799"/>
              <a:ext cx="432000" cy="647998"/>
            </a:xfrm>
            <a:prstGeom prst="rect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400" b="1" dirty="0" smtClean="0">
                  <a:latin typeface="Cambria" panose="02040503050406030204" pitchFamily="18" charset="0"/>
                  <a:cs typeface="Arial" panose="020B0604020202020204" pitchFamily="34" charset="0"/>
                </a:rPr>
                <a:t>D</a:t>
              </a:r>
              <a:endParaRPr lang="en-GB" sz="2400" b="1" dirty="0" smtClean="0"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40" name="Rectangle 39"/>
            <p:cNvSpPr/>
            <p:nvPr/>
          </p:nvSpPr>
          <p:spPr>
            <a:xfrm>
              <a:off x="2046631" y="1628801"/>
              <a:ext cx="2340000" cy="64799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1100" b="1" dirty="0">
                  <a:solidFill>
                    <a:schemeClr val="accent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Supporting parliamentary capacity</a:t>
              </a:r>
              <a:endParaRPr lang="en-GB" sz="1100" b="1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41" name="Group 40"/>
          <p:cNvGrpSpPr/>
          <p:nvPr/>
        </p:nvGrpSpPr>
        <p:grpSpPr>
          <a:xfrm>
            <a:off x="6228525" y="2721092"/>
            <a:ext cx="2772000" cy="432000"/>
            <a:chOff x="1614631" y="1628799"/>
            <a:chExt cx="2772000" cy="648001"/>
          </a:xfrm>
        </p:grpSpPr>
        <p:sp>
          <p:nvSpPr>
            <p:cNvPr id="42" name="Rectangle 41"/>
            <p:cNvSpPr/>
            <p:nvPr/>
          </p:nvSpPr>
          <p:spPr>
            <a:xfrm>
              <a:off x="1614631" y="1628799"/>
              <a:ext cx="432000" cy="647998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400" b="1" dirty="0" smtClean="0">
                  <a:latin typeface="Cambria" panose="02040503050406030204" pitchFamily="18" charset="0"/>
                  <a:cs typeface="Arial" panose="020B0604020202020204" pitchFamily="34" charset="0"/>
                </a:rPr>
                <a:t>E</a:t>
              </a:r>
              <a:endParaRPr lang="en-GB" sz="2400" b="1" dirty="0" smtClean="0"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43" name="Rectangle 42"/>
            <p:cNvSpPr/>
            <p:nvPr/>
          </p:nvSpPr>
          <p:spPr>
            <a:xfrm>
              <a:off x="2046631" y="1628801"/>
              <a:ext cx="2340000" cy="64799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1100" b="1" dirty="0">
                  <a:solidFill>
                    <a:schemeClr val="accent1">
                      <a:lumMod val="7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Monitoring and control of budget execution</a:t>
              </a:r>
              <a:endParaRPr lang="en-GB" sz="1100" b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44" name="Group 43"/>
          <p:cNvGrpSpPr/>
          <p:nvPr/>
        </p:nvGrpSpPr>
        <p:grpSpPr>
          <a:xfrm>
            <a:off x="6228184" y="3340737"/>
            <a:ext cx="2772000" cy="432000"/>
            <a:chOff x="1614631" y="1628799"/>
            <a:chExt cx="2772000" cy="648001"/>
          </a:xfrm>
        </p:grpSpPr>
        <p:sp>
          <p:nvSpPr>
            <p:cNvPr id="45" name="Rectangle 44"/>
            <p:cNvSpPr/>
            <p:nvPr/>
          </p:nvSpPr>
          <p:spPr>
            <a:xfrm>
              <a:off x="1614631" y="1628799"/>
              <a:ext cx="432000" cy="647998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400" b="1" dirty="0" smtClean="0">
                  <a:latin typeface="Cambria" panose="02040503050406030204" pitchFamily="18" charset="0"/>
                  <a:cs typeface="Arial" panose="020B0604020202020204" pitchFamily="34" charset="0"/>
                </a:rPr>
                <a:t>F</a:t>
              </a:r>
              <a:endParaRPr lang="en-GB" sz="2400" b="1" dirty="0" smtClean="0"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46" name="Rectangle 45"/>
            <p:cNvSpPr/>
            <p:nvPr/>
          </p:nvSpPr>
          <p:spPr>
            <a:xfrm>
              <a:off x="2046631" y="1628801"/>
              <a:ext cx="2340000" cy="64799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1100" b="1" dirty="0">
                  <a:solidFill>
                    <a:schemeClr val="accent1">
                      <a:lumMod val="7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Supporting the role of the Supreme Audit Institution</a:t>
              </a:r>
              <a:endParaRPr lang="en-GB" sz="1100" b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47" name="Group 46"/>
          <p:cNvGrpSpPr/>
          <p:nvPr/>
        </p:nvGrpSpPr>
        <p:grpSpPr>
          <a:xfrm>
            <a:off x="6228184" y="3933104"/>
            <a:ext cx="2772000" cy="432000"/>
            <a:chOff x="1614631" y="1628799"/>
            <a:chExt cx="2772000" cy="648001"/>
          </a:xfrm>
        </p:grpSpPr>
        <p:sp>
          <p:nvSpPr>
            <p:cNvPr id="48" name="Rectangle 47"/>
            <p:cNvSpPr/>
            <p:nvPr/>
          </p:nvSpPr>
          <p:spPr>
            <a:xfrm>
              <a:off x="1614631" y="1628799"/>
              <a:ext cx="432000" cy="647998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400" b="1" dirty="0" smtClean="0">
                  <a:latin typeface="Cambria" panose="02040503050406030204" pitchFamily="18" charset="0"/>
                  <a:cs typeface="Arial" panose="020B0604020202020204" pitchFamily="34" charset="0"/>
                </a:rPr>
                <a:t>G</a:t>
              </a:r>
              <a:endParaRPr lang="en-GB" sz="2400" b="1" dirty="0" smtClean="0"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49" name="Rectangle 48"/>
            <p:cNvSpPr/>
            <p:nvPr/>
          </p:nvSpPr>
          <p:spPr>
            <a:xfrm>
              <a:off x="2046631" y="1628801"/>
              <a:ext cx="2340000" cy="64799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1100" b="1" dirty="0">
                  <a:solidFill>
                    <a:schemeClr val="accent1">
                      <a:lumMod val="7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Designing effective Independent Fiscal Institutions</a:t>
              </a:r>
              <a:endParaRPr lang="en-GB" sz="1100" b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50" name="Group 49"/>
          <p:cNvGrpSpPr/>
          <p:nvPr/>
        </p:nvGrpSpPr>
        <p:grpSpPr>
          <a:xfrm>
            <a:off x="624583" y="4550891"/>
            <a:ext cx="2772000" cy="432000"/>
            <a:chOff x="1614631" y="1628799"/>
            <a:chExt cx="2772000" cy="648001"/>
          </a:xfrm>
        </p:grpSpPr>
        <p:sp>
          <p:nvSpPr>
            <p:cNvPr id="51" name="Rectangle 50"/>
            <p:cNvSpPr/>
            <p:nvPr/>
          </p:nvSpPr>
          <p:spPr>
            <a:xfrm>
              <a:off x="1614631" y="1628799"/>
              <a:ext cx="432000" cy="647998"/>
            </a:xfrm>
            <a:prstGeom prst="rect">
              <a:avLst/>
            </a:prstGeom>
            <a:solidFill>
              <a:schemeClr val="accent4">
                <a:lumMod val="75000"/>
              </a:schemeClr>
            </a:solidFill>
            <a:ln>
              <a:solidFill>
                <a:schemeClr val="accent4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400" b="1" dirty="0" smtClean="0">
                  <a:latin typeface="Cambria" panose="02040503050406030204" pitchFamily="18" charset="0"/>
                  <a:cs typeface="Arial" panose="020B0604020202020204" pitchFamily="34" charset="0"/>
                </a:rPr>
                <a:t>H</a:t>
              </a:r>
              <a:endParaRPr lang="en-GB" sz="2400" b="1" dirty="0" smtClean="0"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52" name="Rectangle 51"/>
            <p:cNvSpPr/>
            <p:nvPr/>
          </p:nvSpPr>
          <p:spPr>
            <a:xfrm>
              <a:off x="2046631" y="1628801"/>
              <a:ext cx="2340000" cy="64799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4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1100" b="1" dirty="0">
                  <a:solidFill>
                    <a:schemeClr val="accent4">
                      <a:lumMod val="7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Making the budget accessible to the public</a:t>
              </a:r>
              <a:endParaRPr lang="en-GB" sz="1100" b="1" dirty="0" smtClean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53" name="Group 52"/>
          <p:cNvGrpSpPr/>
          <p:nvPr/>
        </p:nvGrpSpPr>
        <p:grpSpPr>
          <a:xfrm>
            <a:off x="624583" y="5170536"/>
            <a:ext cx="2772000" cy="432000"/>
            <a:chOff x="1614631" y="1628799"/>
            <a:chExt cx="2772000" cy="648001"/>
          </a:xfrm>
        </p:grpSpPr>
        <p:sp>
          <p:nvSpPr>
            <p:cNvPr id="54" name="Rectangle 53"/>
            <p:cNvSpPr/>
            <p:nvPr/>
          </p:nvSpPr>
          <p:spPr>
            <a:xfrm>
              <a:off x="1614631" y="1628799"/>
              <a:ext cx="432000" cy="647998"/>
            </a:xfrm>
            <a:prstGeom prst="rect">
              <a:avLst/>
            </a:prstGeom>
            <a:solidFill>
              <a:schemeClr val="accent4">
                <a:lumMod val="75000"/>
              </a:schemeClr>
            </a:solidFill>
            <a:ln>
              <a:solidFill>
                <a:schemeClr val="accent4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400" b="1" dirty="0" smtClean="0">
                  <a:latin typeface="Cambria" panose="02040503050406030204" pitchFamily="18" charset="0"/>
                  <a:cs typeface="Arial" panose="020B0604020202020204" pitchFamily="34" charset="0"/>
                </a:rPr>
                <a:t>I</a:t>
              </a:r>
              <a:endParaRPr lang="en-GB" sz="2400" b="1" dirty="0" smtClean="0"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55" name="Rectangle 54"/>
            <p:cNvSpPr/>
            <p:nvPr/>
          </p:nvSpPr>
          <p:spPr>
            <a:xfrm>
              <a:off x="2046631" y="1628801"/>
              <a:ext cx="2340000" cy="64799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4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1100" b="1" dirty="0">
                  <a:solidFill>
                    <a:schemeClr val="accent4">
                      <a:lumMod val="7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Using open data to support budget transparency</a:t>
              </a:r>
              <a:endParaRPr lang="en-GB" sz="1100" b="1" dirty="0" smtClean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56" name="Group 55"/>
          <p:cNvGrpSpPr/>
          <p:nvPr/>
        </p:nvGrpSpPr>
        <p:grpSpPr>
          <a:xfrm>
            <a:off x="624583" y="5769593"/>
            <a:ext cx="2772000" cy="431999"/>
            <a:chOff x="1614631" y="1628799"/>
            <a:chExt cx="2772000" cy="647999"/>
          </a:xfrm>
        </p:grpSpPr>
        <p:sp>
          <p:nvSpPr>
            <p:cNvPr id="57" name="Rectangle 56"/>
            <p:cNvSpPr/>
            <p:nvPr/>
          </p:nvSpPr>
          <p:spPr>
            <a:xfrm>
              <a:off x="1614631" y="1628799"/>
              <a:ext cx="432000" cy="647998"/>
            </a:xfrm>
            <a:prstGeom prst="rect">
              <a:avLst/>
            </a:prstGeom>
            <a:solidFill>
              <a:schemeClr val="accent4">
                <a:lumMod val="75000"/>
              </a:schemeClr>
            </a:solidFill>
            <a:ln>
              <a:solidFill>
                <a:schemeClr val="accent4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400" b="1" dirty="0" smtClean="0">
                  <a:latin typeface="Cambria" panose="02040503050406030204" pitchFamily="18" charset="0"/>
                  <a:cs typeface="Arial" panose="020B0604020202020204" pitchFamily="34" charset="0"/>
                </a:rPr>
                <a:t>J</a:t>
              </a:r>
              <a:endParaRPr lang="en-GB" sz="2400" b="1" dirty="0" smtClean="0"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58" name="Rectangle 57"/>
            <p:cNvSpPr/>
            <p:nvPr/>
          </p:nvSpPr>
          <p:spPr>
            <a:xfrm>
              <a:off x="2046631" y="1628799"/>
              <a:ext cx="2340000" cy="64799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4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1100" b="1" dirty="0">
                  <a:solidFill>
                    <a:schemeClr val="accent4">
                      <a:lumMod val="7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Making the budget more inclusive and participative</a:t>
              </a:r>
              <a:endParaRPr lang="en-GB" sz="1100" b="1" dirty="0" smtClean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59" name="Group 58"/>
          <p:cNvGrpSpPr/>
          <p:nvPr/>
        </p:nvGrpSpPr>
        <p:grpSpPr>
          <a:xfrm>
            <a:off x="5724128" y="5109092"/>
            <a:ext cx="2772000" cy="432000"/>
            <a:chOff x="1614631" y="1628799"/>
            <a:chExt cx="2772000" cy="648001"/>
          </a:xfrm>
        </p:grpSpPr>
        <p:sp>
          <p:nvSpPr>
            <p:cNvPr id="60" name="Rectangle 59"/>
            <p:cNvSpPr/>
            <p:nvPr/>
          </p:nvSpPr>
          <p:spPr>
            <a:xfrm>
              <a:off x="1614631" y="1628799"/>
              <a:ext cx="432000" cy="647998"/>
            </a:xfrm>
            <a:prstGeom prst="rect">
              <a:avLst/>
            </a:prstGeom>
            <a:solidFill>
              <a:schemeClr val="accent3">
                <a:lumMod val="75000"/>
              </a:schemeClr>
            </a:solidFill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400" b="1" dirty="0" smtClean="0">
                  <a:latin typeface="Cambria" panose="02040503050406030204" pitchFamily="18" charset="0"/>
                  <a:cs typeface="Arial" panose="020B0604020202020204" pitchFamily="34" charset="0"/>
                </a:rPr>
                <a:t>K</a:t>
              </a:r>
              <a:endParaRPr lang="en-GB" sz="2400" b="1" dirty="0" smtClean="0"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61" name="Rectangle 60"/>
            <p:cNvSpPr/>
            <p:nvPr/>
          </p:nvSpPr>
          <p:spPr>
            <a:xfrm>
              <a:off x="2046631" y="1628801"/>
              <a:ext cx="2340000" cy="64799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1100" b="1" dirty="0">
                  <a:solidFill>
                    <a:schemeClr val="accent3">
                      <a:lumMod val="7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Opening up public contracting and procurement</a:t>
              </a:r>
              <a:endParaRPr lang="en-GB" sz="1100" b="1" dirty="0" smtClean="0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62" name="Group 61"/>
          <p:cNvGrpSpPr/>
          <p:nvPr/>
        </p:nvGrpSpPr>
        <p:grpSpPr>
          <a:xfrm>
            <a:off x="5727457" y="5730263"/>
            <a:ext cx="2768672" cy="432000"/>
            <a:chOff x="1614631" y="1628799"/>
            <a:chExt cx="2948205" cy="648001"/>
          </a:xfrm>
        </p:grpSpPr>
        <p:sp>
          <p:nvSpPr>
            <p:cNvPr id="63" name="Rectangle 62"/>
            <p:cNvSpPr/>
            <p:nvPr/>
          </p:nvSpPr>
          <p:spPr>
            <a:xfrm>
              <a:off x="1614631" y="1628799"/>
              <a:ext cx="432000" cy="647998"/>
            </a:xfrm>
            <a:prstGeom prst="rect">
              <a:avLst/>
            </a:prstGeom>
            <a:solidFill>
              <a:schemeClr val="accent3">
                <a:lumMod val="75000"/>
              </a:schemeClr>
            </a:solidFill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400" b="1" dirty="0" smtClean="0">
                  <a:latin typeface="Cambria" panose="02040503050406030204" pitchFamily="18" charset="0"/>
                  <a:cs typeface="Arial" panose="020B0604020202020204" pitchFamily="34" charset="0"/>
                </a:rPr>
                <a:t>L</a:t>
              </a:r>
              <a:endParaRPr lang="en-GB" sz="2400" b="1" dirty="0" smtClean="0"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64" name="Rectangle 63"/>
            <p:cNvSpPr/>
            <p:nvPr/>
          </p:nvSpPr>
          <p:spPr>
            <a:xfrm>
              <a:off x="2052811" y="1628801"/>
              <a:ext cx="2510025" cy="64799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1100" b="1" dirty="0">
                  <a:solidFill>
                    <a:schemeClr val="accent3">
                      <a:lumMod val="7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</a:t>
              </a:r>
              <a:r>
                <a:rPr lang="en-US" sz="1100" b="1" dirty="0" smtClean="0">
                  <a:solidFill>
                    <a:schemeClr val="accent3">
                      <a:lumMod val="7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evenues </a:t>
              </a:r>
              <a:r>
                <a:rPr lang="en-US" sz="1100" b="1" dirty="0">
                  <a:solidFill>
                    <a:schemeClr val="accent3">
                      <a:lumMod val="7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and expenditures in resource endowments</a:t>
              </a:r>
              <a:endParaRPr lang="en-GB" sz="1100" b="1" dirty="0" smtClean="0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0907510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78"/>
                                        </p:tgtEl>
                                      </p:cBhvr>
                                      <p:by x="55000" y="5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Structure of the </a:t>
            </a:r>
            <a:r>
              <a:rPr lang="en-GB" dirty="0"/>
              <a:t>C</a:t>
            </a:r>
            <a:r>
              <a:rPr lang="en-GB" dirty="0" smtClean="0"/>
              <a:t>hapters</a:t>
            </a:r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4365" y="1412776"/>
            <a:ext cx="4140000" cy="5221147"/>
          </a:xfrm>
          <a:prstGeom prst="rect">
            <a:avLst/>
          </a:prstGeom>
        </p:spPr>
      </p:pic>
      <p:sp>
        <p:nvSpPr>
          <p:cNvPr id="6" name="Rounded Rectangle 5"/>
          <p:cNvSpPr/>
          <p:nvPr/>
        </p:nvSpPr>
        <p:spPr>
          <a:xfrm>
            <a:off x="228101" y="1412776"/>
            <a:ext cx="4752528" cy="792088"/>
          </a:xfrm>
          <a:prstGeom prst="roundRect">
            <a:avLst>
              <a:gd name="adj" fmla="val 29855"/>
            </a:avLst>
          </a:prstGeom>
          <a:noFill/>
          <a:ln w="38100"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8" name="Straight Arrow Connector 7"/>
          <p:cNvCxnSpPr/>
          <p:nvPr/>
        </p:nvCxnSpPr>
        <p:spPr>
          <a:xfrm flipV="1">
            <a:off x="4979957" y="1808820"/>
            <a:ext cx="743499" cy="1"/>
          </a:xfrm>
          <a:prstGeom prst="straightConnector1">
            <a:avLst/>
          </a:prstGeom>
          <a:ln w="38100">
            <a:solidFill>
              <a:schemeClr val="accent5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5723456" y="1485655"/>
            <a:ext cx="33123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Colours and icons for easy navigation within the document.</a:t>
            </a:r>
            <a:endParaRPr lang="en-GB" dirty="0"/>
          </a:p>
        </p:txBody>
      </p:sp>
      <p:sp>
        <p:nvSpPr>
          <p:cNvPr id="10" name="Rounded Rectangle 9"/>
          <p:cNvSpPr/>
          <p:nvPr/>
        </p:nvSpPr>
        <p:spPr>
          <a:xfrm>
            <a:off x="228101" y="2276872"/>
            <a:ext cx="4752528" cy="2187181"/>
          </a:xfrm>
          <a:prstGeom prst="roundRect">
            <a:avLst>
              <a:gd name="adj" fmla="val 14235"/>
            </a:avLst>
          </a:prstGeom>
          <a:noFill/>
          <a:ln w="38100"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1" name="Straight Arrow Connector 10"/>
          <p:cNvCxnSpPr/>
          <p:nvPr/>
        </p:nvCxnSpPr>
        <p:spPr>
          <a:xfrm flipV="1">
            <a:off x="4980629" y="3284984"/>
            <a:ext cx="743499" cy="1"/>
          </a:xfrm>
          <a:prstGeom prst="straightConnector1">
            <a:avLst/>
          </a:prstGeom>
          <a:ln w="38100">
            <a:solidFill>
              <a:schemeClr val="accent5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5723456" y="2684819"/>
            <a:ext cx="331236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Quotes from publications of leading institutions in the area to highlight the relevance of the topic</a:t>
            </a:r>
            <a:endParaRPr lang="en-GB" dirty="0"/>
          </a:p>
        </p:txBody>
      </p:sp>
      <p:sp>
        <p:nvSpPr>
          <p:cNvPr id="13" name="Rounded Rectangle 12"/>
          <p:cNvSpPr/>
          <p:nvPr/>
        </p:nvSpPr>
        <p:spPr>
          <a:xfrm>
            <a:off x="228101" y="4581127"/>
            <a:ext cx="4752528" cy="2052795"/>
          </a:xfrm>
          <a:prstGeom prst="roundRect">
            <a:avLst>
              <a:gd name="adj" fmla="val 17118"/>
            </a:avLst>
          </a:prstGeom>
          <a:noFill/>
          <a:ln w="38100"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4" name="Straight Arrow Connector 13"/>
          <p:cNvCxnSpPr/>
          <p:nvPr/>
        </p:nvCxnSpPr>
        <p:spPr>
          <a:xfrm flipV="1">
            <a:off x="4980629" y="5607524"/>
            <a:ext cx="743499" cy="1"/>
          </a:xfrm>
          <a:prstGeom prst="straightConnector1">
            <a:avLst/>
          </a:prstGeom>
          <a:ln w="38100">
            <a:solidFill>
              <a:schemeClr val="accent5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5724128" y="5422859"/>
            <a:ext cx="33123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Overview of the chapters content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3101989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9" grpId="0"/>
      <p:bldP spid="10" grpId="0" animBg="1"/>
      <p:bldP spid="12" grpId="0"/>
      <p:bldP spid="13" grpId="0" animBg="1"/>
      <p:bldP spid="1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Chapters and sections</a:t>
            </a:r>
            <a:endParaRPr lang="en-GB" dirty="0"/>
          </a:p>
        </p:txBody>
      </p:sp>
      <p:grpSp>
        <p:nvGrpSpPr>
          <p:cNvPr id="18" name="Group 17"/>
          <p:cNvGrpSpPr/>
          <p:nvPr/>
        </p:nvGrpSpPr>
        <p:grpSpPr>
          <a:xfrm>
            <a:off x="458300" y="1484784"/>
            <a:ext cx="8122173" cy="540001"/>
            <a:chOff x="1614631" y="1628799"/>
            <a:chExt cx="8122173" cy="648001"/>
          </a:xfrm>
        </p:grpSpPr>
        <p:sp>
          <p:nvSpPr>
            <p:cNvPr id="29" name="Rectangle 28"/>
            <p:cNvSpPr/>
            <p:nvPr/>
          </p:nvSpPr>
          <p:spPr>
            <a:xfrm>
              <a:off x="1614631" y="1628799"/>
              <a:ext cx="540000" cy="647998"/>
            </a:xfrm>
            <a:prstGeom prst="rect">
              <a:avLst/>
            </a:prstGeom>
            <a:solidFill>
              <a:schemeClr val="accent4">
                <a:lumMod val="75000"/>
              </a:schemeClr>
            </a:solidFill>
            <a:ln>
              <a:solidFill>
                <a:schemeClr val="accent4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 smtClean="0">
                  <a:latin typeface="Cambria" panose="02040503050406030204" pitchFamily="18" charset="0"/>
                  <a:cs typeface="Arial" panose="020B0604020202020204" pitchFamily="34" charset="0"/>
                </a:rPr>
                <a:t>J</a:t>
              </a:r>
              <a:endParaRPr lang="en-GB" sz="2400" b="1" dirty="0" smtClean="0">
                <a:latin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30" name="Rectangle 29"/>
            <p:cNvSpPr/>
            <p:nvPr/>
          </p:nvSpPr>
          <p:spPr>
            <a:xfrm>
              <a:off x="2141100" y="1628801"/>
              <a:ext cx="7595704" cy="64799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4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b="1" dirty="0">
                  <a:solidFill>
                    <a:schemeClr val="accent4">
                      <a:lumMod val="7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Making the budget more inclusive and participative</a:t>
              </a:r>
              <a:endParaRPr lang="en-GB" b="1" dirty="0" smtClean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476928" y="260648"/>
            <a:ext cx="8136904" cy="900002"/>
            <a:chOff x="1257349" y="1053661"/>
            <a:chExt cx="8136903" cy="900002"/>
          </a:xfrm>
        </p:grpSpPr>
        <p:sp>
          <p:nvSpPr>
            <p:cNvPr id="19" name="Rectangle 18"/>
            <p:cNvSpPr/>
            <p:nvPr/>
          </p:nvSpPr>
          <p:spPr>
            <a:xfrm>
              <a:off x="1257349" y="1053661"/>
              <a:ext cx="1082403" cy="900001"/>
            </a:xfrm>
            <a:prstGeom prst="rect">
              <a:avLst/>
            </a:prstGeom>
            <a:solidFill>
              <a:schemeClr val="accent4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600" b="1" dirty="0" smtClean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0" name="Rectangle 19"/>
            <p:cNvSpPr/>
            <p:nvPr/>
          </p:nvSpPr>
          <p:spPr>
            <a:xfrm>
              <a:off x="2326363" y="1053663"/>
              <a:ext cx="7067889" cy="900000"/>
            </a:xfrm>
            <a:prstGeom prst="rect">
              <a:avLst/>
            </a:prstGeom>
            <a:solidFill>
              <a:schemeClr val="accent4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GB" sz="22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4. Openness and Civic Engagement</a:t>
              </a:r>
              <a:endParaRPr lang="en-GB" sz="22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pic>
          <p:nvPicPr>
            <p:cNvPr id="21" name="Picture 2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1468060" y="1179663"/>
              <a:ext cx="648000" cy="648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3" name="Rectangle 2"/>
          <p:cNvSpPr/>
          <p:nvPr/>
        </p:nvSpPr>
        <p:spPr>
          <a:xfrm>
            <a:off x="476927" y="2276872"/>
            <a:ext cx="8103545" cy="38472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spcAft>
                <a:spcPts val="1200"/>
              </a:spcAft>
              <a:buFont typeface="Calibri" panose="020F0502020204030204" pitchFamily="34" charset="0"/>
              <a:buChar char="□"/>
            </a:pPr>
            <a:r>
              <a:rPr lang="en-GB" sz="3200" dirty="0" smtClean="0"/>
              <a:t>What opportunities do different institutions have to foster participation?</a:t>
            </a:r>
            <a:endParaRPr lang="en-GB" sz="3200" dirty="0"/>
          </a:p>
          <a:p>
            <a:pPr marL="285750" lvl="0" indent="-285750">
              <a:spcAft>
                <a:spcPts val="1200"/>
              </a:spcAft>
              <a:buFont typeface="Calibri" panose="020F0502020204030204" pitchFamily="34" charset="0"/>
              <a:buChar char="□"/>
            </a:pPr>
            <a:r>
              <a:rPr lang="en-GB" sz="3200" dirty="0" smtClean="0"/>
              <a:t>How can realistic and relevant public participation be enabled and encouraged? </a:t>
            </a:r>
            <a:endParaRPr lang="en-GB" sz="3200" dirty="0"/>
          </a:p>
          <a:p>
            <a:pPr marL="285750" lvl="0" indent="-285750">
              <a:spcAft>
                <a:spcPts val="1200"/>
              </a:spcAft>
              <a:buFont typeface="Calibri" panose="020F0502020204030204" pitchFamily="34" charset="0"/>
              <a:buChar char="□"/>
            </a:pPr>
            <a:r>
              <a:rPr lang="en-GB" sz="3200" dirty="0" smtClean="0"/>
              <a:t>How to design a participation process that is best suited </a:t>
            </a:r>
            <a:r>
              <a:rPr lang="en-GB" sz="3200" dirty="0"/>
              <a:t>to deliver meaningful, substantive </a:t>
            </a:r>
            <a:r>
              <a:rPr lang="en-GB" sz="3200" dirty="0" smtClean="0"/>
              <a:t>contribution?</a:t>
            </a:r>
            <a:endParaRPr lang="en-GB" sz="32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0429" y="2342125"/>
            <a:ext cx="8516539" cy="37819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44448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30994</TotalTime>
  <Words>456</Words>
  <Application>Microsoft Office PowerPoint</Application>
  <PresentationFormat>On-screen Show (4:3)</PresentationFormat>
  <Paragraphs>107</Paragraphs>
  <Slides>14</Slides>
  <Notes>14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A Toolkit on Budget Transparency:  for integrity, openness and sound budgeting</vt:lpstr>
      <vt:lpstr>Overview</vt:lpstr>
      <vt:lpstr>PowerPoint Presentation</vt:lpstr>
      <vt:lpstr>PowerPoint Presentation</vt:lpstr>
      <vt:lpstr>PowerPoint Presentation</vt:lpstr>
      <vt:lpstr>PowerPoint Presentation</vt:lpstr>
      <vt:lpstr>Structured in five institutional spheres</vt:lpstr>
      <vt:lpstr>Structure of the Chapters</vt:lpstr>
      <vt:lpstr>Chapters and sections</vt:lpstr>
      <vt:lpstr>Country Examples and Key References</vt:lpstr>
      <vt:lpstr>Link to the Budget Cycle</vt:lpstr>
      <vt:lpstr>Why did we chose this approach?</vt:lpstr>
      <vt:lpstr>Further steps</vt:lpstr>
      <vt:lpstr>Thank you  for your attention!</vt:lpstr>
    </vt:vector>
  </TitlesOfParts>
  <Company>OECD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Cover Page</dc:title>
  <dc:creator>hl</dc:creator>
  <cp:lastModifiedBy>LECONTE-LUCAS Hélène</cp:lastModifiedBy>
  <cp:revision>570</cp:revision>
  <cp:lastPrinted>2016-06-22T14:21:39Z</cp:lastPrinted>
  <dcterms:created xsi:type="dcterms:W3CDTF">2012-09-05T08:42:12Z</dcterms:created>
  <dcterms:modified xsi:type="dcterms:W3CDTF">2016-06-22T14:22:05Z</dcterms:modified>
</cp:coreProperties>
</file>