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Override1.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heme/themeOverride2.xml" ContentType="application/vnd.openxmlformats-officedocument.themeOverride+xml"/>
  <Override PartName="/ppt/notesSlides/notesSlide10.xml" ContentType="application/vnd.openxmlformats-officedocument.presentationml.notesSlide+xml"/>
  <Override PartName="/ppt/theme/themeOverride3.xml" ContentType="application/vnd.openxmlformats-officedocument.themeOverride+xml"/>
  <Override PartName="/ppt/notesSlides/notesSlide11.xml" ContentType="application/vnd.openxmlformats-officedocument.presentationml.notesSlide+xml"/>
  <Override PartName="/ppt/theme/themeOverride4.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7" r:id="rId2"/>
    <p:sldId id="404" r:id="rId3"/>
    <p:sldId id="378" r:id="rId4"/>
    <p:sldId id="450" r:id="rId5"/>
    <p:sldId id="451" r:id="rId6"/>
    <p:sldId id="439" r:id="rId7"/>
    <p:sldId id="433" r:id="rId8"/>
    <p:sldId id="441" r:id="rId9"/>
    <p:sldId id="456" r:id="rId10"/>
    <p:sldId id="448" r:id="rId11"/>
    <p:sldId id="457" r:id="rId12"/>
    <p:sldId id="447" r:id="rId13"/>
    <p:sldId id="427" r:id="rId14"/>
    <p:sldId id="452" r:id="rId15"/>
  </p:sldIdLst>
  <p:sldSz cx="9144000" cy="6858000" type="screen4x3"/>
  <p:notesSz cx="9944100" cy="6805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9900"/>
    <a:srgbClr val="CC00FF"/>
    <a:srgbClr val="600000"/>
    <a:srgbClr val="993300"/>
    <a:srgbClr val="FF66FF"/>
    <a:srgbClr val="CA6E6C"/>
    <a:srgbClr val="FF99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39" autoAdjust="0"/>
    <p:restoredTop sz="85257" autoAdjust="0"/>
  </p:normalViewPr>
  <p:slideViewPr>
    <p:cSldViewPr>
      <p:cViewPr>
        <p:scale>
          <a:sx n="100" d="100"/>
          <a:sy n="100" d="100"/>
        </p:scale>
        <p:origin x="-2112" y="-462"/>
      </p:cViewPr>
      <p:guideLst>
        <p:guide orient="horz" pos="2160"/>
        <p:guide pos="2880"/>
      </p:guideLst>
    </p:cSldViewPr>
  </p:slideViewPr>
  <p:outlineViewPr>
    <p:cViewPr>
      <p:scale>
        <a:sx n="33" d="100"/>
        <a:sy n="33" d="100"/>
      </p:scale>
      <p:origin x="0" y="6462"/>
    </p:cViewPr>
  </p:outlineViewPr>
  <p:notesTextViewPr>
    <p:cViewPr>
      <p:scale>
        <a:sx n="100" d="100"/>
        <a:sy n="100" d="100"/>
      </p:scale>
      <p:origin x="0" y="0"/>
    </p:cViewPr>
  </p:notesTextViewPr>
  <p:notesViewPr>
    <p:cSldViewPr>
      <p:cViewPr>
        <p:scale>
          <a:sx n="110" d="100"/>
          <a:sy n="110" d="100"/>
        </p:scale>
        <p:origin x="-1032" y="498"/>
      </p:cViewPr>
      <p:guideLst>
        <p:guide orient="horz" pos="2145"/>
        <p:guide pos="313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4309110" cy="340282"/>
          </a:xfrm>
          <a:prstGeom prst="rect">
            <a:avLst/>
          </a:prstGeom>
        </p:spPr>
        <p:txBody>
          <a:bodyPr vert="horz" lIns="93198" tIns="46599" rIns="93198" bIns="46599" rtlCol="0"/>
          <a:lstStyle>
            <a:lvl1pPr algn="l">
              <a:defRPr sz="1200"/>
            </a:lvl1pPr>
          </a:lstStyle>
          <a:p>
            <a:endParaRPr lang="en-US" dirty="0"/>
          </a:p>
        </p:txBody>
      </p:sp>
      <p:sp>
        <p:nvSpPr>
          <p:cNvPr id="3" name="Date Placeholder 2"/>
          <p:cNvSpPr>
            <a:spLocks noGrp="1"/>
          </p:cNvSpPr>
          <p:nvPr>
            <p:ph type="dt" sz="quarter" idx="1"/>
          </p:nvPr>
        </p:nvSpPr>
        <p:spPr>
          <a:xfrm>
            <a:off x="5632692" y="1"/>
            <a:ext cx="4309110" cy="340282"/>
          </a:xfrm>
          <a:prstGeom prst="rect">
            <a:avLst/>
          </a:prstGeom>
        </p:spPr>
        <p:txBody>
          <a:bodyPr vert="horz" lIns="93198" tIns="46599" rIns="93198" bIns="46599" rtlCol="0"/>
          <a:lstStyle>
            <a:lvl1pPr algn="r">
              <a:defRPr sz="1200"/>
            </a:lvl1pPr>
          </a:lstStyle>
          <a:p>
            <a:fld id="{E57C94FC-F3F6-487F-A229-8A37624A26FA}" type="datetimeFigureOut">
              <a:rPr lang="en-US" smtClean="0"/>
              <a:pPr/>
              <a:t>6/24/2016</a:t>
            </a:fld>
            <a:endParaRPr lang="hr-HR" dirty="0"/>
          </a:p>
        </p:txBody>
      </p:sp>
      <p:sp>
        <p:nvSpPr>
          <p:cNvPr id="4" name="Footer Placeholder 3"/>
          <p:cNvSpPr>
            <a:spLocks noGrp="1"/>
          </p:cNvSpPr>
          <p:nvPr>
            <p:ph type="ftr" sz="quarter" idx="2"/>
          </p:nvPr>
        </p:nvSpPr>
        <p:spPr>
          <a:xfrm>
            <a:off x="3" y="6464152"/>
            <a:ext cx="4309110" cy="340282"/>
          </a:xfrm>
          <a:prstGeom prst="rect">
            <a:avLst/>
          </a:prstGeom>
        </p:spPr>
        <p:txBody>
          <a:bodyPr vert="horz" lIns="93198" tIns="46599" rIns="93198" bIns="46599" rtlCol="0" anchor="b"/>
          <a:lstStyle>
            <a:lvl1pPr algn="l">
              <a:defRPr sz="1200"/>
            </a:lvl1pPr>
          </a:lstStyle>
          <a:p>
            <a:endParaRPr lang="en-US" dirty="0"/>
          </a:p>
        </p:txBody>
      </p:sp>
      <p:sp>
        <p:nvSpPr>
          <p:cNvPr id="5" name="Slide Number Placeholder 4"/>
          <p:cNvSpPr>
            <a:spLocks noGrp="1"/>
          </p:cNvSpPr>
          <p:nvPr>
            <p:ph type="sldNum" sz="quarter" idx="3"/>
          </p:nvPr>
        </p:nvSpPr>
        <p:spPr>
          <a:xfrm>
            <a:off x="5632692" y="6464152"/>
            <a:ext cx="4309110" cy="340282"/>
          </a:xfrm>
          <a:prstGeom prst="rect">
            <a:avLst/>
          </a:prstGeom>
        </p:spPr>
        <p:txBody>
          <a:bodyPr vert="horz" lIns="93198" tIns="46599" rIns="93198" bIns="46599" rtlCol="0" anchor="b"/>
          <a:lstStyle>
            <a:lvl1pPr algn="r">
              <a:defRPr sz="1200"/>
            </a:lvl1pPr>
          </a:lstStyle>
          <a:p>
            <a:fld id="{02B36408-6A94-44CB-84F4-97A8F0285271}" type="slidenum">
              <a:rPr lang="en-US" smtClean="0"/>
              <a:pPr/>
              <a:t>‹#›</a:t>
            </a:fld>
            <a:endParaRPr lang="hr-HR" dirty="0"/>
          </a:p>
        </p:txBody>
      </p:sp>
    </p:spTree>
    <p:extLst>
      <p:ext uri="{BB962C8B-B14F-4D97-AF65-F5344CB8AC3E}">
        <p14:creationId xmlns:p14="http://schemas.microsoft.com/office/powerpoint/2010/main" val="29987216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4309110" cy="340282"/>
          </a:xfrm>
          <a:prstGeom prst="rect">
            <a:avLst/>
          </a:prstGeom>
        </p:spPr>
        <p:txBody>
          <a:bodyPr vert="horz" lIns="93198" tIns="46599" rIns="93198" bIns="46599" rtlCol="0"/>
          <a:lstStyle>
            <a:lvl1pPr algn="l">
              <a:defRPr sz="1200"/>
            </a:lvl1pPr>
          </a:lstStyle>
          <a:p>
            <a:endParaRPr lang="en-US" dirty="0"/>
          </a:p>
        </p:txBody>
      </p:sp>
      <p:sp>
        <p:nvSpPr>
          <p:cNvPr id="3" name="Date Placeholder 2"/>
          <p:cNvSpPr>
            <a:spLocks noGrp="1"/>
          </p:cNvSpPr>
          <p:nvPr>
            <p:ph type="dt" idx="1"/>
          </p:nvPr>
        </p:nvSpPr>
        <p:spPr>
          <a:xfrm>
            <a:off x="5632692" y="1"/>
            <a:ext cx="4309110" cy="340282"/>
          </a:xfrm>
          <a:prstGeom prst="rect">
            <a:avLst/>
          </a:prstGeom>
        </p:spPr>
        <p:txBody>
          <a:bodyPr vert="horz" lIns="93198" tIns="46599" rIns="93198" bIns="46599" rtlCol="0"/>
          <a:lstStyle>
            <a:lvl1pPr algn="r">
              <a:defRPr sz="1200"/>
            </a:lvl1pPr>
          </a:lstStyle>
          <a:p>
            <a:fld id="{19A66499-EE95-4D0D-8DB0-5F67C13B736B}" type="datetimeFigureOut">
              <a:rPr lang="en-US" smtClean="0"/>
              <a:pPr/>
              <a:t>6/24/2016</a:t>
            </a:fld>
            <a:endParaRPr lang="hr-HR" dirty="0"/>
          </a:p>
        </p:txBody>
      </p:sp>
      <p:sp>
        <p:nvSpPr>
          <p:cNvPr id="4" name="Slide Image Placeholder 3"/>
          <p:cNvSpPr>
            <a:spLocks noGrp="1" noRot="1" noChangeAspect="1"/>
          </p:cNvSpPr>
          <p:nvPr>
            <p:ph type="sldImg" idx="2"/>
          </p:nvPr>
        </p:nvSpPr>
        <p:spPr>
          <a:xfrm>
            <a:off x="3270250" y="509588"/>
            <a:ext cx="3403600" cy="2552700"/>
          </a:xfrm>
          <a:prstGeom prst="rect">
            <a:avLst/>
          </a:prstGeom>
          <a:noFill/>
          <a:ln w="12700">
            <a:solidFill>
              <a:prstClr val="black"/>
            </a:solidFill>
          </a:ln>
        </p:spPr>
        <p:txBody>
          <a:bodyPr vert="horz" lIns="93198" tIns="46599" rIns="93198" bIns="46599" rtlCol="0" anchor="ctr"/>
          <a:lstStyle/>
          <a:p>
            <a:endParaRPr lang="en-US" dirty="0"/>
          </a:p>
        </p:txBody>
      </p:sp>
      <p:sp>
        <p:nvSpPr>
          <p:cNvPr id="5" name="Notes Placeholder 4"/>
          <p:cNvSpPr>
            <a:spLocks noGrp="1"/>
          </p:cNvSpPr>
          <p:nvPr>
            <p:ph type="body" sz="quarter" idx="3"/>
          </p:nvPr>
        </p:nvSpPr>
        <p:spPr>
          <a:xfrm>
            <a:off x="994410" y="3232669"/>
            <a:ext cx="7955280" cy="3062526"/>
          </a:xfrm>
          <a:prstGeom prst="rect">
            <a:avLst/>
          </a:prstGeom>
        </p:spPr>
        <p:txBody>
          <a:bodyPr vert="horz" lIns="93198" tIns="46599" rIns="93198" bIns="4659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 y="6464152"/>
            <a:ext cx="4309110" cy="340282"/>
          </a:xfrm>
          <a:prstGeom prst="rect">
            <a:avLst/>
          </a:prstGeom>
        </p:spPr>
        <p:txBody>
          <a:bodyPr vert="horz" lIns="93198" tIns="46599" rIns="93198" bIns="46599" rtlCol="0" anchor="b"/>
          <a:lstStyle>
            <a:lvl1pPr algn="l">
              <a:defRPr sz="1200"/>
            </a:lvl1pPr>
          </a:lstStyle>
          <a:p>
            <a:endParaRPr lang="en-US" dirty="0"/>
          </a:p>
        </p:txBody>
      </p:sp>
      <p:sp>
        <p:nvSpPr>
          <p:cNvPr id="7" name="Slide Number Placeholder 6"/>
          <p:cNvSpPr>
            <a:spLocks noGrp="1"/>
          </p:cNvSpPr>
          <p:nvPr>
            <p:ph type="sldNum" sz="quarter" idx="5"/>
          </p:nvPr>
        </p:nvSpPr>
        <p:spPr>
          <a:xfrm>
            <a:off x="5632692" y="6464152"/>
            <a:ext cx="4309110" cy="340282"/>
          </a:xfrm>
          <a:prstGeom prst="rect">
            <a:avLst/>
          </a:prstGeom>
        </p:spPr>
        <p:txBody>
          <a:bodyPr vert="horz" lIns="93198" tIns="46599" rIns="93198" bIns="46599" rtlCol="0" anchor="b"/>
          <a:lstStyle>
            <a:lvl1pPr algn="r">
              <a:defRPr sz="1200"/>
            </a:lvl1pPr>
          </a:lstStyle>
          <a:p>
            <a:fld id="{B9F075BF-B68F-49A6-BBD9-1F9203778404}" type="slidenum">
              <a:rPr lang="en-US" smtClean="0"/>
              <a:pPr/>
              <a:t>‹#›</a:t>
            </a:fld>
            <a:endParaRPr lang="hr-HR" dirty="0"/>
          </a:p>
        </p:txBody>
      </p:sp>
    </p:spTree>
    <p:extLst>
      <p:ext uri="{BB962C8B-B14F-4D97-AF65-F5344CB8AC3E}">
        <p14:creationId xmlns:p14="http://schemas.microsoft.com/office/powerpoint/2010/main" val="888325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B9F075BF-B68F-49A6-BBD9-1F9203778404}" type="slidenum">
              <a:rPr lang="en-US" smtClean="0"/>
              <a:pPr/>
              <a:t>1</a:t>
            </a:fld>
            <a:endParaRPr lang="hr-H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3">
              <a:defRPr/>
            </a:pPr>
            <a:endParaRPr lang="en-GB" dirty="0" smtClean="0"/>
          </a:p>
        </p:txBody>
      </p:sp>
      <p:sp>
        <p:nvSpPr>
          <p:cNvPr id="4" name="Slide Number Placeholder 3"/>
          <p:cNvSpPr>
            <a:spLocks noGrp="1"/>
          </p:cNvSpPr>
          <p:nvPr>
            <p:ph type="sldNum" sz="quarter" idx="10"/>
          </p:nvPr>
        </p:nvSpPr>
        <p:spPr/>
        <p:txBody>
          <a:bodyPr/>
          <a:lstStyle/>
          <a:p>
            <a:fld id="{B9F075BF-B68F-49A6-BBD9-1F9203778404}" type="slidenum">
              <a:rPr lang="en-US" smtClean="0"/>
              <a:pPr/>
              <a:t>10</a:t>
            </a:fld>
            <a:endParaRPr lang="hr-HR" dirty="0"/>
          </a:p>
        </p:txBody>
      </p:sp>
    </p:spTree>
    <p:extLst>
      <p:ext uri="{BB962C8B-B14F-4D97-AF65-F5344CB8AC3E}">
        <p14:creationId xmlns:p14="http://schemas.microsoft.com/office/powerpoint/2010/main" val="2267383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3">
              <a:defRPr/>
            </a:pPr>
            <a:endParaRPr lang="en-GB" baseline="0" dirty="0" smtClean="0"/>
          </a:p>
        </p:txBody>
      </p:sp>
      <p:sp>
        <p:nvSpPr>
          <p:cNvPr id="4" name="Slide Number Placeholder 3"/>
          <p:cNvSpPr>
            <a:spLocks noGrp="1"/>
          </p:cNvSpPr>
          <p:nvPr>
            <p:ph type="sldNum" sz="quarter" idx="10"/>
          </p:nvPr>
        </p:nvSpPr>
        <p:spPr/>
        <p:txBody>
          <a:bodyPr/>
          <a:lstStyle/>
          <a:p>
            <a:fld id="{B9F075BF-B68F-49A6-BBD9-1F9203778404}" type="slidenum">
              <a:rPr lang="en-US" smtClean="0"/>
              <a:pPr/>
              <a:t>11</a:t>
            </a:fld>
            <a:endParaRPr lang="hr-HR" dirty="0"/>
          </a:p>
        </p:txBody>
      </p:sp>
    </p:spTree>
    <p:extLst>
      <p:ext uri="{BB962C8B-B14F-4D97-AF65-F5344CB8AC3E}">
        <p14:creationId xmlns:p14="http://schemas.microsoft.com/office/powerpoint/2010/main" val="2267383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9F075BF-B68F-49A6-BBD9-1F9203778404}" type="slidenum">
              <a:rPr lang="en-US" smtClean="0"/>
              <a:pPr/>
              <a:t>12</a:t>
            </a:fld>
            <a:endParaRPr lang="hr-HR" dirty="0"/>
          </a:p>
        </p:txBody>
      </p:sp>
    </p:spTree>
    <p:extLst>
      <p:ext uri="{BB962C8B-B14F-4D97-AF65-F5344CB8AC3E}">
        <p14:creationId xmlns:p14="http://schemas.microsoft.com/office/powerpoint/2010/main" val="2267383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i="0" dirty="0" smtClean="0"/>
          </a:p>
        </p:txBody>
      </p:sp>
      <p:sp>
        <p:nvSpPr>
          <p:cNvPr id="4" name="Slide Number Placeholder 3"/>
          <p:cNvSpPr>
            <a:spLocks noGrp="1"/>
          </p:cNvSpPr>
          <p:nvPr>
            <p:ph type="sldNum" sz="quarter" idx="10"/>
          </p:nvPr>
        </p:nvSpPr>
        <p:spPr/>
        <p:txBody>
          <a:bodyPr/>
          <a:lstStyle/>
          <a:p>
            <a:fld id="{B9F075BF-B68F-49A6-BBD9-1F9203778404}" type="slidenum">
              <a:rPr lang="en-US" smtClean="0"/>
              <a:pPr/>
              <a:t>13</a:t>
            </a:fld>
            <a:endParaRPr lang="hr-HR" dirty="0"/>
          </a:p>
        </p:txBody>
      </p:sp>
    </p:spTree>
    <p:extLst>
      <p:ext uri="{BB962C8B-B14F-4D97-AF65-F5344CB8AC3E}">
        <p14:creationId xmlns:p14="http://schemas.microsoft.com/office/powerpoint/2010/main" val="28993149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B9F075BF-B68F-49A6-BBD9-1F9203778404}" type="slidenum">
              <a:rPr lang="en-US" smtClean="0">
                <a:solidFill>
                  <a:prstClr val="black"/>
                </a:solidFill>
              </a:rPr>
              <a:pPr/>
              <a:t>14</a:t>
            </a:fld>
            <a:endParaRPr lang="hr-HR"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9F075BF-B68F-49A6-BBD9-1F9203778404}" type="slidenum">
              <a:rPr lang="en-US" smtClean="0"/>
              <a:pPr/>
              <a:t>2</a:t>
            </a:fld>
            <a:endParaRPr lang="hr-HR" dirty="0"/>
          </a:p>
        </p:txBody>
      </p:sp>
    </p:spTree>
    <p:extLst>
      <p:ext uri="{BB962C8B-B14F-4D97-AF65-F5344CB8AC3E}">
        <p14:creationId xmlns:p14="http://schemas.microsoft.com/office/powerpoint/2010/main" val="4146614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9F075BF-B68F-49A6-BBD9-1F9203778404}" type="slidenum">
              <a:rPr lang="en-US" smtClean="0"/>
              <a:pPr/>
              <a:t>3</a:t>
            </a:fld>
            <a:endParaRPr lang="hr-H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9F075BF-B68F-49A6-BBD9-1F9203778404}" type="slidenum">
              <a:rPr lang="en-US" smtClean="0"/>
              <a:pPr/>
              <a:t>4</a:t>
            </a:fld>
            <a:endParaRPr lang="hr-H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9F075BF-B68F-49A6-BBD9-1F9203778404}" type="slidenum">
              <a:rPr lang="en-US" smtClean="0"/>
              <a:pPr/>
              <a:t>5</a:t>
            </a:fld>
            <a:endParaRPr lang="hr-H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9F075BF-B68F-49A6-BBD9-1F9203778404}" type="slidenum">
              <a:rPr lang="en-US" smtClean="0"/>
              <a:pPr/>
              <a:t>6</a:t>
            </a:fld>
            <a:endParaRPr lang="hr-H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i="1" dirty="0" smtClean="0"/>
          </a:p>
        </p:txBody>
      </p:sp>
      <p:sp>
        <p:nvSpPr>
          <p:cNvPr id="4" name="Slide Number Placeholder 3"/>
          <p:cNvSpPr>
            <a:spLocks noGrp="1"/>
          </p:cNvSpPr>
          <p:nvPr>
            <p:ph type="sldNum" sz="quarter" idx="10"/>
          </p:nvPr>
        </p:nvSpPr>
        <p:spPr/>
        <p:txBody>
          <a:bodyPr/>
          <a:lstStyle/>
          <a:p>
            <a:fld id="{B9F075BF-B68F-49A6-BBD9-1F9203778404}" type="slidenum">
              <a:rPr lang="en-US" smtClean="0"/>
              <a:pPr/>
              <a:t>7</a:t>
            </a:fld>
            <a:endParaRPr lang="hr-HR" dirty="0"/>
          </a:p>
        </p:txBody>
      </p:sp>
    </p:spTree>
    <p:extLst>
      <p:ext uri="{BB962C8B-B14F-4D97-AF65-F5344CB8AC3E}">
        <p14:creationId xmlns:p14="http://schemas.microsoft.com/office/powerpoint/2010/main" val="11396081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9F075BF-B68F-49A6-BBD9-1F9203778404}" type="slidenum">
              <a:rPr lang="en-US" smtClean="0"/>
              <a:pPr/>
              <a:t>8</a:t>
            </a:fld>
            <a:endParaRPr lang="hr-HR" dirty="0"/>
          </a:p>
        </p:txBody>
      </p:sp>
    </p:spTree>
    <p:extLst>
      <p:ext uri="{BB962C8B-B14F-4D97-AF65-F5344CB8AC3E}">
        <p14:creationId xmlns:p14="http://schemas.microsoft.com/office/powerpoint/2010/main" val="2267383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9F075BF-B68F-49A6-BBD9-1F9203778404}" type="slidenum">
              <a:rPr lang="en-US" smtClean="0"/>
              <a:pPr/>
              <a:t>9</a:t>
            </a:fld>
            <a:endParaRPr lang="hr-HR" dirty="0"/>
          </a:p>
        </p:txBody>
      </p:sp>
    </p:spTree>
    <p:extLst>
      <p:ext uri="{BB962C8B-B14F-4D97-AF65-F5344CB8AC3E}">
        <p14:creationId xmlns:p14="http://schemas.microsoft.com/office/powerpoint/2010/main" val="4933479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E95AC6-F020-43E0-947B-14C68D3DC9EE}" type="slidenum">
              <a:rPr lang="en-US" smtClean="0"/>
              <a:pPr/>
              <a:t>‹#›</a:t>
            </a:fld>
            <a:endParaRPr lang="en-US" dirty="0"/>
          </a:p>
        </p:txBody>
      </p:sp>
      <p:cxnSp>
        <p:nvCxnSpPr>
          <p:cNvPr id="7" name="Straight Connector 6"/>
          <p:cNvCxnSpPr/>
          <p:nvPr userDrawn="1"/>
        </p:nvCxnSpPr>
        <p:spPr>
          <a:xfrm>
            <a:off x="395536" y="1124744"/>
            <a:ext cx="7992888" cy="0"/>
          </a:xfrm>
          <a:prstGeom prst="line">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8" name="Picture 2" descr="C:\Documents and Settings\Kavanagh_j\Local Settings\Temp\OECD logotype text\OECD_TEXT_10cm.jpg"/>
          <p:cNvPicPr>
            <a:picLocks noChangeAspect="1" noChangeArrowheads="1"/>
          </p:cNvPicPr>
          <p:nvPr userDrawn="1"/>
        </p:nvPicPr>
        <p:blipFill>
          <a:blip r:embed="rId2" cstate="print"/>
          <a:srcRect/>
          <a:stretch>
            <a:fillRect/>
          </a:stretch>
        </p:blipFill>
        <p:spPr bwMode="auto">
          <a:xfrm>
            <a:off x="395536" y="188640"/>
            <a:ext cx="2500640" cy="774847"/>
          </a:xfrm>
          <a:prstGeom prst="rect">
            <a:avLst/>
          </a:prstGeom>
          <a:noFill/>
        </p:spPr>
      </p:pic>
    </p:spTree>
  </p:cSld>
  <p:clrMapOvr>
    <a:masterClrMapping/>
  </p:clrMapOvr>
  <p:transition>
    <p:fade thruBlk="1"/>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lvl1pPr>
              <a:defRPr lang="en-US" sz="3200" kern="1200" baseline="0" dirty="0">
                <a:solidFill>
                  <a:schemeClr val="tx2"/>
                </a:solidFill>
                <a:latin typeface="+mj-lt"/>
                <a:ea typeface="+mj-ea"/>
                <a:cs typeface="+mj-cs"/>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lgn="l">
              <a:defRPr/>
            </a:lvl1pPr>
          </a:lstStyle>
          <a:p>
            <a:fld id="{E5E95AC6-F020-43E0-947B-14C68D3DC9EE}" type="slidenum">
              <a:rPr lang="en-US" smtClean="0"/>
              <a:pPr/>
              <a:t>‹#›</a:t>
            </a:fld>
            <a:endParaRPr lang="en-US" dirty="0"/>
          </a:p>
        </p:txBody>
      </p:sp>
      <p:cxnSp>
        <p:nvCxnSpPr>
          <p:cNvPr id="7" name="Straight Connector 6"/>
          <p:cNvCxnSpPr/>
          <p:nvPr userDrawn="1"/>
        </p:nvCxnSpPr>
        <p:spPr>
          <a:xfrm>
            <a:off x="467544" y="1268760"/>
            <a:ext cx="8136904" cy="0"/>
          </a:xfrm>
          <a:prstGeom prst="line">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12" name="Picture 2" descr="C:\Documents and Settings\Kavanagh_j\Local Settings\Temp\OECD logotype text\OECD_TEXT_10cm.jpg"/>
          <p:cNvPicPr>
            <a:picLocks noChangeAspect="1" noChangeArrowheads="1"/>
          </p:cNvPicPr>
          <p:nvPr userDrawn="1"/>
        </p:nvPicPr>
        <p:blipFill>
          <a:blip r:embed="rId2" cstate="print"/>
          <a:srcRect/>
          <a:stretch>
            <a:fillRect/>
          </a:stretch>
        </p:blipFill>
        <p:spPr bwMode="auto">
          <a:xfrm>
            <a:off x="7308304" y="6305263"/>
            <a:ext cx="1407429" cy="436105"/>
          </a:xfrm>
          <a:prstGeom prst="rect">
            <a:avLst/>
          </a:prstGeom>
          <a:noFill/>
        </p:spPr>
      </p:pic>
    </p:spTree>
  </p:cSld>
  <p:clrMapOvr>
    <a:masterClrMapping/>
  </p:clrMapOvr>
  <p:transition>
    <p:fade thruBlk="1"/>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ctr" defTabSz="914400" rtl="0" eaLnBrk="1" latinLnBrk="0" hangingPunct="1">
              <a:spcBef>
                <a:spcPct val="0"/>
              </a:spcBef>
              <a:buNone/>
              <a:defRPr lang="en-GB" sz="3200" kern="1200" baseline="0" dirty="0">
                <a:solidFill>
                  <a:schemeClr val="tx2"/>
                </a:solidFill>
                <a:latin typeface="+mj-lt"/>
                <a:ea typeface="+mj-ea"/>
                <a:cs typeface="+mj-cs"/>
              </a:defRPr>
            </a:lvl1pPr>
          </a:lstStyle>
          <a:p>
            <a:r>
              <a:rPr lang="en-US" dirty="0" smtClean="0"/>
              <a:t>Click to edit Master title style</a:t>
            </a:r>
            <a:endParaRPr lang="en-GB" dirty="0"/>
          </a:p>
        </p:txBody>
      </p:sp>
      <p:sp>
        <p:nvSpPr>
          <p:cNvPr id="9" name="Text Placeholder 8"/>
          <p:cNvSpPr>
            <a:spLocks noGrp="1"/>
          </p:cNvSpPr>
          <p:nvPr>
            <p:ph type="body" sz="quarter" idx="14"/>
          </p:nvPr>
        </p:nvSpPr>
        <p:spPr>
          <a:xfrm>
            <a:off x="539552" y="1700808"/>
            <a:ext cx="3959225" cy="439261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10" name="Picture 2" descr="C:\Documents and Settings\Kavanagh_j\Local Settings\Temp\OECD logotype text\OECD_TEXT_10cm.jpg"/>
          <p:cNvPicPr>
            <a:picLocks noChangeAspect="1" noChangeArrowheads="1"/>
          </p:cNvPicPr>
          <p:nvPr userDrawn="1"/>
        </p:nvPicPr>
        <p:blipFill>
          <a:blip r:embed="rId2" cstate="print"/>
          <a:srcRect/>
          <a:stretch>
            <a:fillRect/>
          </a:stretch>
        </p:blipFill>
        <p:spPr bwMode="auto">
          <a:xfrm>
            <a:off x="7308304" y="6305263"/>
            <a:ext cx="1407429" cy="436105"/>
          </a:xfrm>
          <a:prstGeom prst="rect">
            <a:avLst/>
          </a:prstGeom>
          <a:noFill/>
        </p:spPr>
      </p:pic>
      <p:sp>
        <p:nvSpPr>
          <p:cNvPr id="12" name="Picture Placeholder 11"/>
          <p:cNvSpPr>
            <a:spLocks noGrp="1"/>
          </p:cNvSpPr>
          <p:nvPr>
            <p:ph type="pic" sz="quarter" idx="15"/>
          </p:nvPr>
        </p:nvSpPr>
        <p:spPr>
          <a:xfrm>
            <a:off x="4716463" y="1700213"/>
            <a:ext cx="3998912" cy="4392612"/>
          </a:xfrm>
        </p:spPr>
        <p:txBody>
          <a:bodyPr/>
          <a:lstStyle/>
          <a:p>
            <a:endParaRPr lang="en-GB" dirty="0"/>
          </a:p>
        </p:txBody>
      </p:sp>
    </p:spTree>
    <p:extLst>
      <p:ext uri="{BB962C8B-B14F-4D97-AF65-F5344CB8AC3E}">
        <p14:creationId xmlns:p14="http://schemas.microsoft.com/office/powerpoint/2010/main" val="1174892945"/>
      </p:ext>
    </p:extLst>
  </p:cSld>
  <p:clrMapOvr>
    <a:masterClrMapping/>
  </p:clrMapOvr>
  <p:transition>
    <p:fade thruBlk="1"/>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C01EB2-853F-46E0-8822-4B3F49200D8B}" type="datetimeFigureOut">
              <a:rPr lang="en-US" smtClean="0"/>
              <a:pPr/>
              <a:t>6/24/2016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E95AC6-F020-43E0-947B-14C68D3DC9E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p:fade thruBlk="1"/>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hemeOverride" Target="../theme/themeOverride2.xml"/><Relationship Id="rId5" Type="http://schemas.openxmlformats.org/officeDocument/2006/relationships/image" Target="../media/image24.png"/><Relationship Id="rId4" Type="http://schemas.openxmlformats.org/officeDocument/2006/relationships/image" Target="../media/image23.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0.png"/><Relationship Id="rId3" Type="http://schemas.openxmlformats.org/officeDocument/2006/relationships/image" Target="../media/image2.png"/><Relationship Id="rId7" Type="http://schemas.openxmlformats.org/officeDocument/2006/relationships/image" Target="../media/image5.png"/><Relationship Id="rId12"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hyperlink" Target="http://www.opengovpartnership.org/" TargetMode="External"/><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1.jpeg"/><Relationship Id="rId9" Type="http://schemas.openxmlformats.org/officeDocument/2006/relationships/image" Target="../media/image7.jpeg"/><Relationship Id="rId1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1.xml"/><Relationship Id="rId5" Type="http://schemas.openxmlformats.org/officeDocument/2006/relationships/image" Target="../media/image21.png"/><Relationship Id="rId4" Type="http://schemas.openxmlformats.org/officeDocument/2006/relationships/image" Target="../media/image20.png"/></Relationships>
</file>

<file path=ppt/slides/_rels/slide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395536" y="1124744"/>
            <a:ext cx="7992888" cy="0"/>
          </a:xfrm>
          <a:prstGeom prst="line">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7" name="Picture 2" descr="C:\Documents and Settings\Kavanagh_j\Local Settings\Temp\OECD logotype text\OECD_TEXT_10cm.jpg"/>
          <p:cNvPicPr>
            <a:picLocks noChangeAspect="1" noChangeArrowheads="1"/>
          </p:cNvPicPr>
          <p:nvPr/>
        </p:nvPicPr>
        <p:blipFill>
          <a:blip r:embed="rId3" cstate="print"/>
          <a:srcRect/>
          <a:stretch>
            <a:fillRect/>
          </a:stretch>
        </p:blipFill>
        <p:spPr bwMode="auto">
          <a:xfrm>
            <a:off x="395536" y="188640"/>
            <a:ext cx="2500640" cy="774847"/>
          </a:xfrm>
          <a:prstGeom prst="rect">
            <a:avLst/>
          </a:prstGeom>
          <a:noFill/>
        </p:spPr>
      </p:pic>
      <p:sp>
        <p:nvSpPr>
          <p:cNvPr id="5" name="Title 4"/>
          <p:cNvSpPr>
            <a:spLocks noGrp="1"/>
          </p:cNvSpPr>
          <p:nvPr>
            <p:ph type="ctrTitle"/>
          </p:nvPr>
        </p:nvSpPr>
        <p:spPr>
          <a:xfrm>
            <a:off x="539552" y="1556792"/>
            <a:ext cx="7992888" cy="1800200"/>
          </a:xfrm>
        </p:spPr>
        <p:txBody>
          <a:bodyPr>
            <a:normAutofit fontScale="90000"/>
          </a:bodyPr>
          <a:lstStyle/>
          <a:p>
            <a:r>
              <a:rPr lang="en-GB" sz="3600" b="1" dirty="0" smtClean="0">
                <a:solidFill>
                  <a:schemeClr val="tx2"/>
                </a:solidFill>
              </a:rPr>
              <a:t>Priručnik za proračunsku transparentnost:</a:t>
            </a:r>
            <a:r>
              <a:rPr dirty="0"/>
              <a:t/>
            </a:r>
            <a:br>
              <a:rPr dirty="0"/>
            </a:br>
            <a:r>
              <a:rPr dirty="0"/>
              <a:t/>
            </a:r>
            <a:br>
              <a:rPr dirty="0"/>
            </a:br>
            <a:r>
              <a:rPr lang="en-GB" sz="3600" b="1" i="1" dirty="0" smtClean="0">
                <a:solidFill>
                  <a:schemeClr val="tx2"/>
                </a:solidFill>
              </a:rPr>
              <a:t>za integritet, otvorenost i zdravo planiranje proračuna</a:t>
            </a:r>
            <a:endParaRPr lang="hr-HR" sz="3600" i="1" dirty="0">
              <a:solidFill>
                <a:schemeClr val="tx2"/>
              </a:solidFill>
            </a:endParaRPr>
          </a:p>
        </p:txBody>
      </p:sp>
      <p:sp>
        <p:nvSpPr>
          <p:cNvPr id="8" name="Subtitle 2"/>
          <p:cNvSpPr>
            <a:spLocks noGrp="1"/>
          </p:cNvSpPr>
          <p:nvPr>
            <p:ph type="subTitle" idx="1"/>
          </p:nvPr>
        </p:nvSpPr>
        <p:spPr>
          <a:xfrm>
            <a:off x="755576" y="3933056"/>
            <a:ext cx="7704856" cy="1872208"/>
          </a:xfrm>
        </p:spPr>
        <p:txBody>
          <a:bodyPr>
            <a:normAutofit fontScale="85000" lnSpcReduction="20000"/>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z="2400" dirty="0" smtClean="0">
                <a:solidFill>
                  <a:schemeClr val="tx1"/>
                </a:solidFill>
              </a:rPr>
              <a:t>Ruben Werchan</a:t>
            </a:r>
            <a:endParaRPr lang="hr-HR" sz="2400" dirty="0" smtClean="0">
              <a:solidFill>
                <a:schemeClr val="tx1"/>
              </a:solidFill>
            </a:endParaRPr>
          </a:p>
          <a:p>
            <a:endParaRPr lang="hr-HR" sz="2400" dirty="0" smtClean="0">
              <a:solidFill>
                <a:schemeClr val="tx1"/>
              </a:solidFill>
            </a:endParaRPr>
          </a:p>
          <a:p>
            <a:r>
              <a:rPr lang="en-GB" sz="2400" dirty="0" smtClean="0">
                <a:solidFill>
                  <a:schemeClr val="tx2"/>
                </a:solidFill>
              </a:rPr>
              <a:t>Zajednički sastanak visokih dužnosnika odgovornih za proračun zemalja srednje, istočne i jugoistočne Europe i Radne skupine za fiskalnu otvorenost DGP-a</a:t>
            </a:r>
          </a:p>
          <a:p>
            <a:r>
              <a:rPr lang="en-GB" sz="2400" dirty="0" smtClean="0">
                <a:solidFill>
                  <a:schemeClr val="tx2"/>
                </a:solidFill>
              </a:rPr>
              <a:t>Ljubljana, Slovenija, 28.-29. lipnja 2016.</a:t>
            </a:r>
            <a:endParaRPr lang="hr-HR" sz="2400" dirty="0">
              <a:solidFill>
                <a:schemeClr val="tx2"/>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Primjeri zemlje i ključna upućivanja</a:t>
            </a:r>
            <a:endParaRPr lang="hr-HR" dirty="0"/>
          </a:p>
        </p:txBody>
      </p:sp>
      <p:sp>
        <p:nvSpPr>
          <p:cNvPr id="6" name="Rounded Rectangle 5"/>
          <p:cNvSpPr/>
          <p:nvPr/>
        </p:nvSpPr>
        <p:spPr>
          <a:xfrm>
            <a:off x="228101" y="1628800"/>
            <a:ext cx="4752528" cy="2448272"/>
          </a:xfrm>
          <a:prstGeom prst="roundRect">
            <a:avLst>
              <a:gd name="adj" fmla="val 6611"/>
            </a:avLst>
          </a:prstGeom>
          <a:noFill/>
          <a:ln w="381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p:cNvSpPr txBox="1"/>
          <p:nvPr/>
        </p:nvSpPr>
        <p:spPr>
          <a:xfrm>
            <a:off x="5724128" y="2391272"/>
            <a:ext cx="3312368" cy="923330"/>
          </a:xfrm>
          <a:prstGeom prst="rect">
            <a:avLst/>
          </a:prstGeom>
          <a:noFill/>
        </p:spPr>
        <p:txBody>
          <a:bodyPr wrap="square" rtlCol="0">
            <a:spAutoFit/>
          </a:bodyPr>
          <a:lstStyle/>
          <a:p>
            <a:r>
              <a:rPr dirty="0" smtClean="0"/>
              <a:t>Primjeri načina na koji su razne zemlje provele određenu politiku.</a:t>
            </a:r>
            <a:endParaRPr lang="hr-HR" dirty="0"/>
          </a:p>
        </p:txBody>
      </p:sp>
      <p:sp>
        <p:nvSpPr>
          <p:cNvPr id="10" name="Rounded Rectangle 9"/>
          <p:cNvSpPr/>
          <p:nvPr/>
        </p:nvSpPr>
        <p:spPr>
          <a:xfrm>
            <a:off x="228101" y="4111135"/>
            <a:ext cx="4752528" cy="2126177"/>
          </a:xfrm>
          <a:prstGeom prst="roundRect">
            <a:avLst>
              <a:gd name="adj" fmla="val 7287"/>
            </a:avLst>
          </a:prstGeom>
          <a:noFill/>
          <a:ln w="381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1" name="Straight Arrow Connector 10"/>
          <p:cNvCxnSpPr/>
          <p:nvPr/>
        </p:nvCxnSpPr>
        <p:spPr>
          <a:xfrm flipV="1">
            <a:off x="4980629" y="5174223"/>
            <a:ext cx="743499" cy="1"/>
          </a:xfrm>
          <a:prstGeom prst="straightConnector1">
            <a:avLst/>
          </a:prstGeom>
          <a:ln w="38100">
            <a:solidFill>
              <a:schemeClr val="accent5">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770733" y="4712559"/>
            <a:ext cx="3312368" cy="923330"/>
          </a:xfrm>
          <a:prstGeom prst="rect">
            <a:avLst/>
          </a:prstGeom>
          <a:noFill/>
        </p:spPr>
        <p:txBody>
          <a:bodyPr wrap="square" rtlCol="0">
            <a:spAutoFit/>
          </a:bodyPr>
          <a:lstStyle/>
          <a:p>
            <a:r>
              <a:rPr dirty="0" smtClean="0"/>
              <a:t>Popis ključnih upućivanja čitatelja na </a:t>
            </a:r>
            <a:r>
              <a:rPr dirty="0"/>
              <a:t/>
            </a:r>
            <a:br>
              <a:rPr dirty="0"/>
            </a:br>
            <a:r>
              <a:rPr dirty="0" smtClean="0"/>
              <a:t>dokumente koji ulaze dublje u tematiku.</a:t>
            </a:r>
            <a:endParaRPr lang="hr-HR" dirty="0"/>
          </a:p>
        </p:txBody>
      </p:sp>
      <p:cxnSp>
        <p:nvCxnSpPr>
          <p:cNvPr id="19" name="Straight Arrow Connector 18"/>
          <p:cNvCxnSpPr/>
          <p:nvPr/>
        </p:nvCxnSpPr>
        <p:spPr>
          <a:xfrm flipV="1">
            <a:off x="4973608" y="2852936"/>
            <a:ext cx="743499" cy="1"/>
          </a:xfrm>
          <a:prstGeom prst="straightConnector1">
            <a:avLst/>
          </a:prstGeom>
          <a:ln w="38100">
            <a:solidFill>
              <a:schemeClr val="accent5">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pic>
        <p:nvPicPr>
          <p:cNvPr id="13" name="Picture 12"/>
          <p:cNvPicPr/>
          <p:nvPr/>
        </p:nvPicPr>
        <p:blipFill>
          <a:blip r:embed="rId4">
            <a:extLst>
              <a:ext uri="{28A0092B-C50C-407E-A947-70E740481C1C}">
                <a14:useLocalDpi xmlns:a14="http://schemas.microsoft.com/office/drawing/2010/main" val="0"/>
              </a:ext>
            </a:extLst>
          </a:blip>
          <a:stretch>
            <a:fillRect/>
          </a:stretch>
        </p:blipFill>
        <p:spPr>
          <a:xfrm>
            <a:off x="228101" y="1638300"/>
            <a:ext cx="815507" cy="752972"/>
          </a:xfrm>
          <a:prstGeom prst="rect">
            <a:avLst/>
          </a:prstGeom>
        </p:spPr>
      </p:pic>
      <p:sp>
        <p:nvSpPr>
          <p:cNvPr id="4" name="Rectangle 3"/>
          <p:cNvSpPr/>
          <p:nvPr/>
        </p:nvSpPr>
        <p:spPr>
          <a:xfrm>
            <a:off x="1115616" y="1088658"/>
            <a:ext cx="3744416" cy="2800767"/>
          </a:xfrm>
          <a:prstGeom prst="rect">
            <a:avLst/>
          </a:prstGeom>
        </p:spPr>
        <p:txBody>
          <a:bodyPr wrap="square">
            <a:spAutoFit/>
          </a:bodyPr>
          <a:lstStyle/>
          <a:p>
            <a:pPr lvl="0"/>
            <a:endParaRPr lang="hr-HR" sz="800" dirty="0" smtClean="0">
              <a:solidFill>
                <a:prstClr val="black"/>
              </a:solidFill>
            </a:endParaRPr>
          </a:p>
          <a:p>
            <a:pPr lvl="0"/>
            <a:endParaRPr lang="hr-HR" sz="800" dirty="0">
              <a:solidFill>
                <a:prstClr val="black"/>
              </a:solidFill>
            </a:endParaRPr>
          </a:p>
          <a:p>
            <a:pPr lvl="0"/>
            <a:endParaRPr lang="hr-HR" sz="800" dirty="0" smtClean="0">
              <a:solidFill>
                <a:prstClr val="black"/>
              </a:solidFill>
            </a:endParaRPr>
          </a:p>
          <a:p>
            <a:pPr lvl="0"/>
            <a:endParaRPr lang="hr-HR" sz="800" dirty="0">
              <a:solidFill>
                <a:prstClr val="black"/>
              </a:solidFill>
            </a:endParaRPr>
          </a:p>
          <a:p>
            <a:pPr lvl="0"/>
            <a:endParaRPr lang="hr-HR" sz="800" dirty="0" smtClean="0">
              <a:solidFill>
                <a:prstClr val="black"/>
              </a:solidFill>
            </a:endParaRPr>
          </a:p>
          <a:p>
            <a:pPr lvl="0"/>
            <a:r>
              <a:rPr lang="hr-HR" sz="800" dirty="0" smtClean="0">
                <a:solidFill>
                  <a:prstClr val="black"/>
                </a:solidFill>
              </a:rPr>
              <a:t>P</a:t>
            </a:r>
            <a:r>
              <a:rPr lang="vi-VN" sz="800" dirty="0">
                <a:solidFill>
                  <a:prstClr val="black"/>
                </a:solidFill>
              </a:rPr>
              <a:t>rimjeri iz svijeta</a:t>
            </a:r>
          </a:p>
          <a:p>
            <a:pPr lvl="0"/>
            <a:r>
              <a:rPr lang="vi-VN" sz="800" dirty="0">
                <a:solidFill>
                  <a:prstClr val="black"/>
                </a:solidFill>
              </a:rPr>
              <a:t>Gana je bila jedna od prvih afričkih zemalja koje su objavile proračun za građane i to je učinila 2006. Sada Ministarstvo financija vodi posebnu internetsku stranicu za proračun za građane (http://myghanabudget.orK/) koji je 2016. preveden na sedam lokalnih jezika.</a:t>
            </a:r>
          </a:p>
          <a:p>
            <a:pPr lvl="0"/>
            <a:endParaRPr lang="vi-VN" sz="800" dirty="0">
              <a:solidFill>
                <a:prstClr val="black"/>
              </a:solidFill>
            </a:endParaRPr>
          </a:p>
          <a:p>
            <a:pPr lvl="0"/>
            <a:r>
              <a:rPr lang="vi-VN" sz="800" dirty="0">
                <a:solidFill>
                  <a:prstClr val="black"/>
                </a:solidFill>
              </a:rPr>
              <a:t>Meksiko: Meksičko Ministarstvo financija svake godine objavljuje proračun za građane od 2010. Od 2014. objavljuje se i verzija izvješća na kraju godine i izvršni prijedlog za građane. Proračun za građane priprema se u suradnji s organizacijama civilnog društva.</a:t>
            </a:r>
          </a:p>
          <a:p>
            <a:pPr lvl="0"/>
            <a:endParaRPr lang="vi-VN" sz="800" dirty="0">
              <a:solidFill>
                <a:prstClr val="black"/>
              </a:solidFill>
            </a:endParaRPr>
          </a:p>
          <a:p>
            <a:pPr lvl="0"/>
            <a:r>
              <a:rPr lang="vi-VN" sz="800" dirty="0">
                <a:solidFill>
                  <a:prstClr val="black"/>
                </a:solidFill>
              </a:rPr>
              <a:t>JAR: Nacionalna riznica Južnoafričke Republike objavljuje vodič za proračun za građane od 2000. Od 2008. on se objavljuje na pet jezika (afrikaans, engleski, tswana, xhosa, zulu) Riznica objavljuje dodatne dokumente kao što je „Proračun u malom“ „Džepni porezni vodič“. Svi se dokumenti objavljuju na istoj internetskoj stranici, uključujući druge dokumente o proračunu. Dokumenti iz prijašnjih razdoblja također su dostupni.</a:t>
            </a:r>
            <a:endParaRPr lang="hr-HR" dirty="0"/>
          </a:p>
        </p:txBody>
      </p:sp>
      <p:pic>
        <p:nvPicPr>
          <p:cNvPr id="14" name="Picture 13"/>
          <p:cNvPicPr/>
          <p:nvPr/>
        </p:nvPicPr>
        <p:blipFill>
          <a:blip r:embed="rId5">
            <a:extLst>
              <a:ext uri="{28A0092B-C50C-407E-A947-70E740481C1C}">
                <a14:useLocalDpi xmlns:a14="http://schemas.microsoft.com/office/drawing/2010/main" val="0"/>
              </a:ext>
            </a:extLst>
          </a:blip>
          <a:stretch>
            <a:fillRect/>
          </a:stretch>
        </p:blipFill>
        <p:spPr>
          <a:xfrm>
            <a:off x="228101" y="4111135"/>
            <a:ext cx="671491" cy="686017"/>
          </a:xfrm>
          <a:prstGeom prst="rect">
            <a:avLst/>
          </a:prstGeom>
        </p:spPr>
      </p:pic>
      <p:sp>
        <p:nvSpPr>
          <p:cNvPr id="7" name="Rectangle 6"/>
          <p:cNvSpPr/>
          <p:nvPr/>
        </p:nvSpPr>
        <p:spPr>
          <a:xfrm>
            <a:off x="228102" y="4421430"/>
            <a:ext cx="4752527" cy="1815882"/>
          </a:xfrm>
          <a:prstGeom prst="rect">
            <a:avLst/>
          </a:prstGeom>
        </p:spPr>
        <p:txBody>
          <a:bodyPr wrap="square">
            <a:spAutoFit/>
          </a:bodyPr>
          <a:lstStyle/>
          <a:p>
            <a:pPr algn="ctr"/>
            <a:endParaRPr lang="hr-HR" sz="800" dirty="0" smtClean="0"/>
          </a:p>
          <a:p>
            <a:pPr algn="ctr"/>
            <a:endParaRPr lang="hr-HR" sz="800" dirty="0"/>
          </a:p>
          <a:p>
            <a:pPr algn="ctr"/>
            <a:r>
              <a:rPr lang="hr-HR" sz="800" dirty="0" smtClean="0"/>
              <a:t>Ključna upućivanja</a:t>
            </a:r>
          </a:p>
          <a:p>
            <a:r>
              <a:rPr lang="en-US" sz="800" dirty="0" smtClean="0"/>
              <a:t>IBP </a:t>
            </a:r>
            <a:r>
              <a:rPr lang="en-US" sz="800" dirty="0"/>
              <a:t>(2012), The power of making it simple,</a:t>
            </a:r>
          </a:p>
          <a:p>
            <a:r>
              <a:rPr lang="en-US" sz="800" dirty="0"/>
              <a:t>http://www.internationalbudget.org/publications/the-PQwer-of-making-it-</a:t>
            </a:r>
          </a:p>
          <a:p>
            <a:r>
              <a:rPr lang="en-US" sz="800" dirty="0"/>
              <a:t>simple-a-governnient-guide-to-developing-citizens-budgets/</a:t>
            </a:r>
          </a:p>
          <a:p>
            <a:endParaRPr lang="hr-HR" sz="800" dirty="0" smtClean="0"/>
          </a:p>
          <a:p>
            <a:r>
              <a:rPr lang="en-US" sz="800" dirty="0" smtClean="0"/>
              <a:t>Partners </a:t>
            </a:r>
            <a:r>
              <a:rPr lang="en-US" sz="800" dirty="0"/>
              <a:t>of the Americas (2006), Involving Citizens in Public Budgets - Mechanisms for Transparent and Participatory Budgeting, Partners of the Americas, Washington D. C., http://www.internationalbudget.org/publications/involving-citizens-in-public-budgets- mechanisms-for-transparent-and-participatory-budgeting/</a:t>
            </a:r>
          </a:p>
          <a:p>
            <a:endParaRPr lang="en-US" sz="800" dirty="0"/>
          </a:p>
          <a:p>
            <a:r>
              <a:rPr lang="en-US" sz="800" dirty="0"/>
              <a:t>Petrie, M. and Shields, J. (2010.): "Producing a Citizens' Guide to the Budget: Why, What and How?" in OECD Journal on Budgeting 2010/2, OECD Publishing, Paris, https://www.oecd.org/gov/budgeting/48170438.pdf</a:t>
            </a:r>
          </a:p>
        </p:txBody>
      </p:sp>
    </p:spTree>
    <p:extLst>
      <p:ext uri="{BB962C8B-B14F-4D97-AF65-F5344CB8AC3E}">
        <p14:creationId xmlns:p14="http://schemas.microsoft.com/office/powerpoint/2010/main" val="319011216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500"/>
                                        <p:tgtEl>
                                          <p:spTgt spid="19"/>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par>
                                <p:cTn id="19" presetID="10"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500"/>
                                        <p:tgtEl>
                                          <p:spTgt spid="11"/>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p:bldP spid="10" grpId="0" animBg="1"/>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Veza s proračunskim ciklusom</a:t>
            </a:r>
            <a:endParaRPr lang="hr-HR" dirty="0"/>
          </a:p>
        </p:txBody>
      </p:sp>
      <p:graphicFrame>
        <p:nvGraphicFramePr>
          <p:cNvPr id="3" name="Table 2"/>
          <p:cNvGraphicFramePr>
            <a:graphicFrameLocks noGrp="1"/>
          </p:cNvGraphicFramePr>
          <p:nvPr>
            <p:extLst>
              <p:ext uri="{D42A27DB-BD31-4B8C-83A1-F6EECF244321}">
                <p14:modId xmlns:p14="http://schemas.microsoft.com/office/powerpoint/2010/main" val="1064238730"/>
              </p:ext>
            </p:extLst>
          </p:nvPr>
        </p:nvGraphicFramePr>
        <p:xfrm>
          <a:off x="755576" y="1340768"/>
          <a:ext cx="7416824" cy="4657781"/>
        </p:xfrm>
        <a:graphic>
          <a:graphicData uri="http://schemas.openxmlformats.org/drawingml/2006/table">
            <a:tbl>
              <a:tblPr/>
              <a:tblGrid>
                <a:gridCol w="659365"/>
                <a:gridCol w="1303698"/>
                <a:gridCol w="1458172"/>
                <a:gridCol w="1313547"/>
                <a:gridCol w="1313890"/>
                <a:gridCol w="1368152"/>
              </a:tblGrid>
              <a:tr h="125722">
                <a:tc>
                  <a:txBody>
                    <a:bodyPr/>
                    <a:lstStyle/>
                    <a:p>
                      <a:pPr algn="ctr">
                        <a:lnSpc>
                          <a:spcPct val="107000"/>
                        </a:lnSpc>
                        <a:spcAft>
                          <a:spcPts val="0"/>
                        </a:spcAft>
                      </a:pPr>
                      <a:r>
                        <a:rPr lang="hr-HR" sz="800" dirty="0">
                          <a:effectLst/>
                          <a:latin typeface="Calibri"/>
                          <a:ea typeface="Times New Roman"/>
                          <a:cs typeface="Times New Roman"/>
                        </a:rPr>
                        <a:t> </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hr-HR" sz="800" dirty="0">
                          <a:solidFill>
                            <a:srgbClr val="FFFFFF"/>
                          </a:solidFill>
                          <a:effectLst/>
                          <a:latin typeface="Calibri"/>
                          <a:ea typeface="Calibri"/>
                          <a:cs typeface="Times New Roman"/>
                        </a:rPr>
                        <a:t>Vlada</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AD1"/>
                    </a:solidFill>
                  </a:tcPr>
                </a:tc>
                <a:tc>
                  <a:txBody>
                    <a:bodyPr/>
                    <a:lstStyle/>
                    <a:p>
                      <a:pPr algn="ctr">
                        <a:lnSpc>
                          <a:spcPct val="107000"/>
                        </a:lnSpc>
                        <a:spcAft>
                          <a:spcPts val="0"/>
                        </a:spcAft>
                      </a:pPr>
                      <a:r>
                        <a:rPr lang="hr-HR" sz="800" dirty="0">
                          <a:solidFill>
                            <a:srgbClr val="FFFFFF"/>
                          </a:solidFill>
                          <a:effectLst/>
                          <a:latin typeface="Calibri"/>
                          <a:ea typeface="Calibri"/>
                          <a:cs typeface="Times New Roman"/>
                        </a:rPr>
                        <a:t>Parlament</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AD1"/>
                    </a:solidFill>
                  </a:tcPr>
                </a:tc>
                <a:tc>
                  <a:txBody>
                    <a:bodyPr/>
                    <a:lstStyle/>
                    <a:p>
                      <a:pPr algn="ctr">
                        <a:lnSpc>
                          <a:spcPct val="107000"/>
                        </a:lnSpc>
                        <a:spcAft>
                          <a:spcPts val="0"/>
                        </a:spcAft>
                      </a:pPr>
                      <a:r>
                        <a:rPr lang="hr-HR" sz="800" dirty="0">
                          <a:solidFill>
                            <a:srgbClr val="FFFFFF"/>
                          </a:solidFill>
                          <a:effectLst/>
                          <a:latin typeface="Calibri"/>
                          <a:ea typeface="Calibri"/>
                          <a:cs typeface="Times New Roman"/>
                        </a:rPr>
                        <a:t>Neovisni nadzor I</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55F91"/>
                    </a:solidFill>
                  </a:tcPr>
                </a:tc>
                <a:tc>
                  <a:txBody>
                    <a:bodyPr/>
                    <a:lstStyle/>
                    <a:p>
                      <a:pPr algn="ctr">
                        <a:lnSpc>
                          <a:spcPct val="107000"/>
                        </a:lnSpc>
                        <a:spcAft>
                          <a:spcPts val="0"/>
                        </a:spcAft>
                      </a:pPr>
                      <a:r>
                        <a:rPr lang="hr-HR" sz="800" dirty="0">
                          <a:solidFill>
                            <a:srgbClr val="FFFFFF"/>
                          </a:solidFill>
                          <a:effectLst/>
                          <a:latin typeface="Calibri"/>
                          <a:ea typeface="Calibri"/>
                          <a:cs typeface="Times New Roman"/>
                        </a:rPr>
                        <a:t>Civilno društvo</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F497A"/>
                    </a:solidFill>
                  </a:tcPr>
                </a:tc>
                <a:tc>
                  <a:txBody>
                    <a:bodyPr/>
                    <a:lstStyle/>
                    <a:p>
                      <a:pPr algn="ctr">
                        <a:lnSpc>
                          <a:spcPct val="107000"/>
                        </a:lnSpc>
                        <a:spcAft>
                          <a:spcPts val="0"/>
                        </a:spcAft>
                      </a:pPr>
                      <a:r>
                        <a:rPr lang="hr-HR" sz="800" dirty="0">
                          <a:solidFill>
                            <a:srgbClr val="FFFFFF"/>
                          </a:solidFill>
                          <a:effectLst/>
                          <a:latin typeface="Calibri"/>
                          <a:ea typeface="Calibri"/>
                          <a:cs typeface="Times New Roman"/>
                        </a:rPr>
                        <a:t>Privatni sektor</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923D"/>
                    </a:solidFill>
                  </a:tcPr>
                </a:tc>
              </a:tr>
              <a:tr h="1257212">
                <a:tc>
                  <a:txBody>
                    <a:bodyPr/>
                    <a:lstStyle/>
                    <a:p>
                      <a:pPr algn="ctr">
                        <a:lnSpc>
                          <a:spcPct val="107000"/>
                        </a:lnSpc>
                        <a:spcAft>
                          <a:spcPts val="0"/>
                        </a:spcAft>
                      </a:pPr>
                      <a:r>
                        <a:rPr lang="hr-HR" sz="800" dirty="0">
                          <a:solidFill>
                            <a:srgbClr val="FFFFFF"/>
                          </a:solidFill>
                          <a:effectLst/>
                          <a:latin typeface="Calibri"/>
                          <a:ea typeface="Calibri"/>
                          <a:cs typeface="Times New Roman"/>
                        </a:rPr>
                        <a:t>CIJELI CIKLUS</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lnSpc>
                          <a:spcPct val="107000"/>
                        </a:lnSpc>
                        <a:spcAft>
                          <a:spcPts val="0"/>
                        </a:spcAft>
                      </a:pPr>
                      <a:r>
                        <a:rPr lang="hr-HR" sz="800" dirty="0">
                          <a:solidFill>
                            <a:srgbClr val="4472C4"/>
                          </a:solidFill>
                          <a:effectLst/>
                          <a:latin typeface="Calibri"/>
                          <a:ea typeface="Calibri"/>
                          <a:cs typeface="Times New Roman"/>
                        </a:rPr>
                        <a:t>B.1-2 Uključivanje prava na financijske informacije u izvješćima o proračunu</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hr-HR" sz="800" dirty="0">
                          <a:solidFill>
                            <a:srgbClr val="4E7BB9"/>
                          </a:solidFill>
                          <a:effectLst/>
                          <a:latin typeface="Calibri"/>
                          <a:ea typeface="Calibri"/>
                          <a:cs typeface="Times New Roman"/>
                        </a:rPr>
                        <a:t>c.1 Parlamentarni odbori</a:t>
                      </a:r>
                      <a:endParaRPr lang="hr-HR" sz="800" dirty="0">
                        <a:effectLst/>
                        <a:latin typeface="Calibri"/>
                        <a:ea typeface="Calibri"/>
                        <a:cs typeface="Times New Roman"/>
                      </a:endParaRPr>
                    </a:p>
                    <a:p>
                      <a:pPr algn="ctr">
                        <a:lnSpc>
                          <a:spcPct val="107000"/>
                        </a:lnSpc>
                        <a:spcAft>
                          <a:spcPts val="0"/>
                        </a:spcAft>
                      </a:pPr>
                      <a:r>
                        <a:rPr lang="hr-HR" sz="800" dirty="0">
                          <a:solidFill>
                            <a:srgbClr val="4E7BB9"/>
                          </a:solidFill>
                          <a:effectLst/>
                          <a:latin typeface="Calibri"/>
                          <a:ea typeface="Calibri"/>
                          <a:cs typeface="Times New Roman"/>
                        </a:rPr>
                        <a:t>D.1-2 Podrška parlamentarnom</a:t>
                      </a:r>
                      <a:endParaRPr lang="hr-HR" sz="800" dirty="0">
                        <a:effectLst/>
                        <a:latin typeface="Calibri"/>
                        <a:ea typeface="Calibri"/>
                        <a:cs typeface="Times New Roman"/>
                      </a:endParaRPr>
                    </a:p>
                    <a:p>
                      <a:pPr algn="ctr">
                        <a:lnSpc>
                          <a:spcPct val="107000"/>
                        </a:lnSpc>
                        <a:spcAft>
                          <a:spcPts val="0"/>
                        </a:spcAft>
                      </a:pPr>
                      <a:r>
                        <a:rPr lang="hr-HR" sz="800" dirty="0">
                          <a:solidFill>
                            <a:srgbClr val="4E7BB9"/>
                          </a:solidFill>
                          <a:effectLst/>
                          <a:latin typeface="Calibri"/>
                          <a:ea typeface="Calibri"/>
                          <a:cs typeface="Times New Roman"/>
                        </a:rPr>
                        <a:t>kapacitetu</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hr-HR" sz="800" dirty="0">
                          <a:solidFill>
                            <a:srgbClr val="4E4C82"/>
                          </a:solidFill>
                          <a:effectLst/>
                          <a:latin typeface="Calibri"/>
                          <a:ea typeface="Calibri"/>
                          <a:cs typeface="Times New Roman"/>
                        </a:rPr>
                        <a:t>G.1 Angažman IFI-ja u proračunskom postupku</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hr-HR" sz="800" dirty="0">
                          <a:solidFill>
                            <a:srgbClr val="4E4C82"/>
                          </a:solidFill>
                          <a:effectLst/>
                          <a:latin typeface="Calibri"/>
                          <a:ea typeface="Calibri"/>
                          <a:cs typeface="Times New Roman"/>
                        </a:rPr>
                        <a:t>H.1 Upotreba grafičkih prezentacija</a:t>
                      </a:r>
                      <a:endParaRPr lang="hr-HR" sz="800" dirty="0">
                        <a:effectLst/>
                        <a:latin typeface="Calibri"/>
                        <a:ea typeface="Calibri"/>
                        <a:cs typeface="Times New Roman"/>
                      </a:endParaRPr>
                    </a:p>
                    <a:p>
                      <a:pPr algn="ctr">
                        <a:lnSpc>
                          <a:spcPct val="107000"/>
                        </a:lnSpc>
                        <a:spcAft>
                          <a:spcPts val="0"/>
                        </a:spcAft>
                      </a:pPr>
                      <a:r>
                        <a:rPr lang="hr-HR" sz="800" dirty="0">
                          <a:solidFill>
                            <a:srgbClr val="4E4C82"/>
                          </a:solidFill>
                          <a:effectLst/>
                          <a:latin typeface="Calibri"/>
                          <a:ea typeface="Calibri"/>
                          <a:cs typeface="Times New Roman"/>
                        </a:rPr>
                        <a:t>H.3 Proces sudjelovanja u</a:t>
                      </a:r>
                      <a:endParaRPr lang="hr-HR" sz="800" dirty="0">
                        <a:effectLst/>
                        <a:latin typeface="Calibri"/>
                        <a:ea typeface="Calibri"/>
                        <a:cs typeface="Times New Roman"/>
                      </a:endParaRPr>
                    </a:p>
                    <a:p>
                      <a:pPr algn="ctr">
                        <a:lnSpc>
                          <a:spcPct val="107000"/>
                        </a:lnSpc>
                        <a:spcAft>
                          <a:spcPts val="0"/>
                        </a:spcAft>
                      </a:pPr>
                      <a:r>
                        <a:rPr lang="hr-HR" sz="800" dirty="0">
                          <a:solidFill>
                            <a:srgbClr val="4E4C82"/>
                          </a:solidFill>
                          <a:effectLst/>
                          <a:latin typeface="Calibri"/>
                          <a:ea typeface="Calibri"/>
                          <a:cs typeface="Times New Roman"/>
                        </a:rPr>
                        <a:t>objavljivanju informacija o proračunu</a:t>
                      </a:r>
                      <a:endParaRPr lang="hr-HR" sz="800" dirty="0">
                        <a:effectLst/>
                        <a:latin typeface="Calibri"/>
                        <a:ea typeface="Calibri"/>
                        <a:cs typeface="Times New Roman"/>
                      </a:endParaRPr>
                    </a:p>
                    <a:p>
                      <a:pPr algn="ctr">
                        <a:lnSpc>
                          <a:spcPct val="107000"/>
                        </a:lnSpc>
                        <a:spcAft>
                          <a:spcPts val="0"/>
                        </a:spcAft>
                      </a:pPr>
                      <a:r>
                        <a:rPr lang="hr-HR" sz="800" dirty="0">
                          <a:effectLst/>
                          <a:latin typeface="Calibri"/>
                          <a:ea typeface="Calibri"/>
                          <a:cs typeface="Times New Roman"/>
                        </a:rPr>
                        <a:t>I.1-3 </a:t>
                      </a:r>
                      <a:r>
                        <a:rPr lang="hr-HR" sz="800" dirty="0">
                          <a:solidFill>
                            <a:srgbClr val="4E4C82"/>
                          </a:solidFill>
                          <a:effectLst/>
                          <a:latin typeface="Calibri"/>
                          <a:ea typeface="Calibri"/>
                          <a:cs typeface="Times New Roman"/>
                        </a:rPr>
                        <a:t>Upotreba otvorenih podataka za podršku</a:t>
                      </a:r>
                      <a:endParaRPr lang="hr-HR" sz="800" dirty="0">
                        <a:effectLst/>
                        <a:latin typeface="Calibri"/>
                        <a:ea typeface="Calibri"/>
                        <a:cs typeface="Times New Roman"/>
                      </a:endParaRPr>
                    </a:p>
                    <a:p>
                      <a:pPr algn="ctr">
                        <a:lnSpc>
                          <a:spcPct val="107000"/>
                        </a:lnSpc>
                        <a:spcAft>
                          <a:spcPts val="0"/>
                        </a:spcAft>
                      </a:pPr>
                      <a:r>
                        <a:rPr lang="hr-HR" sz="800" dirty="0">
                          <a:solidFill>
                            <a:srgbClr val="4E4C82"/>
                          </a:solidFill>
                          <a:effectLst/>
                          <a:latin typeface="Calibri"/>
                          <a:ea typeface="Calibri"/>
                          <a:cs typeface="Times New Roman"/>
                        </a:rPr>
                        <a:t>proračunskoj transparentnosti</a:t>
                      </a:r>
                      <a:endParaRPr lang="hr-HR" sz="800" dirty="0">
                        <a:effectLst/>
                        <a:latin typeface="Calibri"/>
                        <a:ea typeface="Calibri"/>
                        <a:cs typeface="Times New Roman"/>
                      </a:endParaRPr>
                    </a:p>
                    <a:p>
                      <a:pPr algn="ctr">
                        <a:lnSpc>
                          <a:spcPct val="107000"/>
                        </a:lnSpc>
                        <a:spcAft>
                          <a:spcPts val="0"/>
                        </a:spcAft>
                      </a:pPr>
                      <a:r>
                        <a:rPr lang="hr-HR" sz="800" dirty="0">
                          <a:effectLst/>
                          <a:latin typeface="Calibri"/>
                          <a:ea typeface="Calibri"/>
                          <a:cs typeface="Times New Roman"/>
                        </a:rPr>
                        <a:t>J.1-3 </a:t>
                      </a:r>
                      <a:r>
                        <a:rPr lang="hr-HR" sz="800" dirty="0">
                          <a:solidFill>
                            <a:srgbClr val="4E4C82"/>
                          </a:solidFill>
                          <a:effectLst/>
                          <a:latin typeface="Calibri"/>
                          <a:ea typeface="Calibri"/>
                          <a:cs typeface="Times New Roman"/>
                        </a:rPr>
                        <a:t>Osiguravanje uključivijeg</a:t>
                      </a:r>
                      <a:endParaRPr lang="hr-HR" sz="800" dirty="0">
                        <a:effectLst/>
                        <a:latin typeface="Calibri"/>
                        <a:ea typeface="Calibri"/>
                        <a:cs typeface="Times New Roman"/>
                      </a:endParaRPr>
                    </a:p>
                    <a:p>
                      <a:pPr algn="ctr">
                        <a:lnSpc>
                          <a:spcPct val="107000"/>
                        </a:lnSpc>
                        <a:spcAft>
                          <a:spcPts val="0"/>
                        </a:spcAft>
                      </a:pPr>
                      <a:r>
                        <a:rPr lang="hr-HR" sz="800" dirty="0">
                          <a:solidFill>
                            <a:srgbClr val="4E4C82"/>
                          </a:solidFill>
                          <a:effectLst/>
                          <a:latin typeface="Calibri"/>
                          <a:ea typeface="Calibri"/>
                          <a:cs typeface="Times New Roman"/>
                        </a:rPr>
                        <a:t>i participativnijeg proračuna</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hr-HR" sz="800" dirty="0">
                          <a:solidFill>
                            <a:srgbClr val="758C47"/>
                          </a:solidFill>
                          <a:effectLst/>
                          <a:latin typeface="Calibri"/>
                          <a:ea typeface="Calibri"/>
                          <a:cs typeface="Times New Roman"/>
                        </a:rPr>
                        <a:t>L.3 Usklađenost sa standardom Inicijative za transparentnost ekstraktivnih industrija (EITI)</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1442">
                <a:tc>
                  <a:txBody>
                    <a:bodyPr/>
                    <a:lstStyle/>
                    <a:p>
                      <a:pPr algn="ctr">
                        <a:lnSpc>
                          <a:spcPct val="107000"/>
                        </a:lnSpc>
                        <a:spcAft>
                          <a:spcPts val="0"/>
                        </a:spcAft>
                      </a:pPr>
                      <a:r>
                        <a:rPr lang="hr-HR" sz="800" dirty="0">
                          <a:solidFill>
                            <a:srgbClr val="FFFFFF"/>
                          </a:solidFill>
                          <a:effectLst/>
                          <a:latin typeface="Calibri"/>
                          <a:ea typeface="Calibri"/>
                          <a:cs typeface="Times New Roman"/>
                        </a:rPr>
                        <a:t>Sastavljanje</a:t>
                      </a:r>
                      <a:endParaRPr lang="hr-HR" sz="800" dirty="0">
                        <a:effectLst/>
                        <a:latin typeface="Calibri"/>
                        <a:ea typeface="Calibri"/>
                        <a:cs typeface="Times New Roman"/>
                      </a:endParaRPr>
                    </a:p>
                    <a:p>
                      <a:pPr algn="ctr">
                        <a:lnSpc>
                          <a:spcPct val="107000"/>
                        </a:lnSpc>
                        <a:spcAft>
                          <a:spcPts val="0"/>
                        </a:spcAft>
                      </a:pPr>
                      <a:r>
                        <a:rPr lang="hr-HR" sz="800" dirty="0">
                          <a:solidFill>
                            <a:srgbClr val="FFFFFF"/>
                          </a:solidFill>
                          <a:effectLst/>
                          <a:latin typeface="Calibri"/>
                          <a:ea typeface="Calibri"/>
                          <a:cs typeface="Times New Roman"/>
                        </a:rPr>
                        <a:t>proračuna</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lnSpc>
                          <a:spcPct val="107000"/>
                        </a:lnSpc>
                        <a:spcAft>
                          <a:spcPts val="0"/>
                        </a:spcAft>
                      </a:pPr>
                      <a:r>
                        <a:rPr lang="hr-HR" sz="800" dirty="0">
                          <a:solidFill>
                            <a:srgbClr val="4472C4"/>
                          </a:solidFill>
                          <a:effectLst/>
                          <a:latin typeface="Calibri"/>
                          <a:ea typeface="Calibri"/>
                          <a:cs typeface="Times New Roman"/>
                        </a:rPr>
                        <a:t>A.1 Pretproračunsko izvješće</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hr-HR" sz="800" dirty="0">
                          <a:solidFill>
                            <a:srgbClr val="4E7BB9"/>
                          </a:solidFill>
                          <a:effectLst/>
                          <a:latin typeface="Calibri"/>
                          <a:ea typeface="Calibri"/>
                          <a:cs typeface="Times New Roman"/>
                        </a:rPr>
                        <a:t>C.2 </a:t>
                      </a:r>
                      <a:r>
                        <a:rPr lang="hr-HR" sz="800" i="1" dirty="0">
                          <a:solidFill>
                            <a:srgbClr val="4E7BB9"/>
                          </a:solidFill>
                          <a:effectLst/>
                          <a:latin typeface="Calibri"/>
                          <a:ea typeface="Calibri"/>
                          <a:cs typeface="Times New Roman"/>
                        </a:rPr>
                        <a:t>Ex ante </a:t>
                      </a:r>
                      <a:r>
                        <a:rPr lang="hr-HR" sz="800" dirty="0">
                          <a:solidFill>
                            <a:srgbClr val="4E7BB9"/>
                          </a:solidFill>
                          <a:effectLst/>
                          <a:latin typeface="Calibri"/>
                          <a:ea typeface="Calibri"/>
                          <a:cs typeface="Times New Roman"/>
                        </a:rPr>
                        <a:t>angažman parlamenta</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hr-HR" sz="800" dirty="0">
                          <a:effectLst/>
                          <a:latin typeface="Calibri"/>
                          <a:ea typeface="Times New Roman"/>
                          <a:cs typeface="Times New Roman"/>
                        </a:rPr>
                        <a:t> </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hr-HR" sz="800" dirty="0">
                          <a:effectLst/>
                          <a:latin typeface="Calibri"/>
                          <a:ea typeface="Times New Roman"/>
                          <a:cs typeface="Times New Roman"/>
                        </a:rPr>
                        <a:t> </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hr-HR" sz="800" dirty="0">
                          <a:effectLst/>
                          <a:latin typeface="Calibri"/>
                          <a:ea typeface="Times New Roman"/>
                          <a:cs typeface="Times New Roman"/>
                        </a:rPr>
                        <a:t> </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28606">
                <a:tc>
                  <a:txBody>
                    <a:bodyPr/>
                    <a:lstStyle/>
                    <a:p>
                      <a:pPr algn="ctr">
                        <a:lnSpc>
                          <a:spcPct val="107000"/>
                        </a:lnSpc>
                        <a:spcAft>
                          <a:spcPts val="0"/>
                        </a:spcAft>
                      </a:pPr>
                      <a:r>
                        <a:rPr lang="hr-HR" sz="800" dirty="0">
                          <a:solidFill>
                            <a:srgbClr val="FFFFFF"/>
                          </a:solidFill>
                          <a:effectLst/>
                          <a:latin typeface="Calibri"/>
                          <a:ea typeface="Calibri"/>
                          <a:cs typeface="Times New Roman"/>
                        </a:rPr>
                        <a:t>Donošenje</a:t>
                      </a:r>
                      <a:endParaRPr lang="hr-HR" sz="800" dirty="0">
                        <a:effectLst/>
                        <a:latin typeface="Calibri"/>
                        <a:ea typeface="Calibri"/>
                        <a:cs typeface="Times New Roman"/>
                      </a:endParaRPr>
                    </a:p>
                    <a:p>
                      <a:pPr algn="ctr">
                        <a:lnSpc>
                          <a:spcPct val="107000"/>
                        </a:lnSpc>
                        <a:spcAft>
                          <a:spcPts val="0"/>
                        </a:spcAft>
                      </a:pPr>
                      <a:r>
                        <a:rPr lang="hr-HR" sz="800" dirty="0">
                          <a:solidFill>
                            <a:srgbClr val="FFFFFF"/>
                          </a:solidFill>
                          <a:effectLst/>
                          <a:latin typeface="Calibri"/>
                          <a:ea typeface="Calibri"/>
                          <a:cs typeface="Times New Roman"/>
                        </a:rPr>
                        <a:t>proračuna</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lnSpc>
                          <a:spcPct val="107000"/>
                        </a:lnSpc>
                        <a:spcAft>
                          <a:spcPts val="0"/>
                        </a:spcAft>
                      </a:pPr>
                      <a:r>
                        <a:rPr lang="hr-HR" sz="800" dirty="0">
                          <a:solidFill>
                            <a:srgbClr val="4472C4"/>
                          </a:solidFill>
                          <a:effectLst/>
                          <a:latin typeface="Calibri"/>
                          <a:ea typeface="Calibri"/>
                          <a:cs typeface="Times New Roman"/>
                        </a:rPr>
                        <a:t>A.2 Prijedlog proračuna</a:t>
                      </a:r>
                      <a:endParaRPr lang="hr-HR" sz="800" dirty="0">
                        <a:effectLst/>
                        <a:latin typeface="Calibri"/>
                        <a:ea typeface="Calibri"/>
                        <a:cs typeface="Times New Roman"/>
                      </a:endParaRPr>
                    </a:p>
                    <a:p>
                      <a:pPr algn="ctr">
                        <a:lnSpc>
                          <a:spcPct val="107000"/>
                        </a:lnSpc>
                        <a:spcAft>
                          <a:spcPts val="0"/>
                        </a:spcAft>
                      </a:pPr>
                      <a:r>
                        <a:rPr lang="hr-HR" sz="800" dirty="0">
                          <a:solidFill>
                            <a:srgbClr val="4472C4"/>
                          </a:solidFill>
                          <a:effectLst/>
                          <a:latin typeface="Calibri"/>
                          <a:ea typeface="Calibri"/>
                          <a:cs typeface="Times New Roman"/>
                        </a:rPr>
                        <a:t>A.3 Doneseni proračun</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hr-HR" sz="800" dirty="0">
                          <a:solidFill>
                            <a:srgbClr val="4E7BB9"/>
                          </a:solidFill>
                          <a:effectLst/>
                          <a:latin typeface="Calibri"/>
                          <a:ea typeface="Calibri"/>
                          <a:cs typeface="Times New Roman"/>
                        </a:rPr>
                        <a:t>C.3 Odobravanje proračuna od strane parlamenta</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hr-HR" sz="800" dirty="0">
                          <a:effectLst/>
                          <a:latin typeface="Calibri"/>
                          <a:ea typeface="Times New Roman"/>
                          <a:cs typeface="Times New Roman"/>
                        </a:rPr>
                        <a:t> </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hr-HR" sz="800" dirty="0">
                          <a:solidFill>
                            <a:srgbClr val="4E4C82"/>
                          </a:solidFill>
                          <a:effectLst/>
                          <a:latin typeface="Calibri"/>
                          <a:ea typeface="Calibri"/>
                          <a:cs typeface="Times New Roman"/>
                        </a:rPr>
                        <a:t>H.2 Objava proračuna za građane</a:t>
                      </a:r>
                      <a:endParaRPr lang="hr-HR" sz="800" dirty="0">
                        <a:effectLst/>
                        <a:latin typeface="Calibri"/>
                        <a:ea typeface="Calibri"/>
                        <a:cs typeface="Times New Roman"/>
                      </a:endParaRPr>
                    </a:p>
                    <a:p>
                      <a:pPr algn="ctr">
                        <a:lnSpc>
                          <a:spcPct val="107000"/>
                        </a:lnSpc>
                        <a:spcAft>
                          <a:spcPts val="0"/>
                        </a:spcAft>
                      </a:pPr>
                      <a:r>
                        <a:rPr lang="hr-HR" sz="800" dirty="0">
                          <a:solidFill>
                            <a:srgbClr val="4E4C82"/>
                          </a:solidFill>
                          <a:effectLst/>
                          <a:latin typeface="Calibri"/>
                          <a:ea typeface="Calibri"/>
                          <a:cs typeface="Times New Roman"/>
                        </a:rPr>
                        <a:t>J.4 Izvješćivanje o utjecaju</a:t>
                      </a:r>
                      <a:endParaRPr lang="hr-HR" sz="800" dirty="0">
                        <a:effectLst/>
                        <a:latin typeface="Calibri"/>
                        <a:ea typeface="Calibri"/>
                        <a:cs typeface="Times New Roman"/>
                      </a:endParaRPr>
                    </a:p>
                    <a:p>
                      <a:pPr algn="ctr">
                        <a:lnSpc>
                          <a:spcPct val="107000"/>
                        </a:lnSpc>
                        <a:spcAft>
                          <a:spcPts val="0"/>
                        </a:spcAft>
                      </a:pPr>
                      <a:r>
                        <a:rPr lang="hr-HR" sz="800" dirty="0">
                          <a:solidFill>
                            <a:srgbClr val="4E4C82"/>
                          </a:solidFill>
                          <a:effectLst/>
                          <a:latin typeface="Calibri"/>
                          <a:ea typeface="Calibri"/>
                          <a:cs typeface="Times New Roman"/>
                        </a:rPr>
                        <a:t>proračunskih odluka na različite društvene skupine</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hr-HR" sz="800" dirty="0">
                          <a:solidFill>
                            <a:srgbClr val="758C47"/>
                          </a:solidFill>
                          <a:effectLst/>
                          <a:latin typeface="Calibri"/>
                          <a:ea typeface="Calibri"/>
                          <a:cs typeface="Times New Roman"/>
                        </a:rPr>
                        <a:t>L.1 Odraz prihoda javnog ekstraktivnog sektora u proračunu</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005769">
                <a:tc>
                  <a:txBody>
                    <a:bodyPr/>
                    <a:lstStyle/>
                    <a:p>
                      <a:pPr algn="ctr">
                        <a:lnSpc>
                          <a:spcPct val="107000"/>
                        </a:lnSpc>
                        <a:spcAft>
                          <a:spcPts val="0"/>
                        </a:spcAft>
                      </a:pPr>
                      <a:r>
                        <a:rPr lang="hr-HR" sz="800" dirty="0">
                          <a:solidFill>
                            <a:srgbClr val="FFFFFF"/>
                          </a:solidFill>
                          <a:effectLst/>
                          <a:latin typeface="Calibri"/>
                          <a:ea typeface="Calibri"/>
                          <a:cs typeface="Times New Roman"/>
                        </a:rPr>
                        <a:t>Izvršenje</a:t>
                      </a:r>
                      <a:endParaRPr lang="hr-HR" sz="800" dirty="0">
                        <a:effectLst/>
                        <a:latin typeface="Calibri"/>
                        <a:ea typeface="Calibri"/>
                        <a:cs typeface="Times New Roman"/>
                      </a:endParaRPr>
                    </a:p>
                    <a:p>
                      <a:pPr algn="ctr">
                        <a:lnSpc>
                          <a:spcPct val="107000"/>
                        </a:lnSpc>
                        <a:spcAft>
                          <a:spcPts val="0"/>
                        </a:spcAft>
                      </a:pPr>
                      <a:r>
                        <a:rPr lang="hr-HR" sz="800" dirty="0">
                          <a:solidFill>
                            <a:srgbClr val="FFFFFF"/>
                          </a:solidFill>
                          <a:effectLst/>
                          <a:latin typeface="Calibri"/>
                          <a:ea typeface="Calibri"/>
                          <a:cs typeface="Times New Roman"/>
                        </a:rPr>
                        <a:t>proračuna</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lnSpc>
                          <a:spcPct val="107000"/>
                        </a:lnSpc>
                        <a:spcAft>
                          <a:spcPts val="0"/>
                        </a:spcAft>
                      </a:pPr>
                      <a:r>
                        <a:rPr lang="hr-HR" sz="800" dirty="0">
                          <a:solidFill>
                            <a:srgbClr val="4472C4"/>
                          </a:solidFill>
                          <a:effectLst/>
                          <a:latin typeface="Calibri"/>
                          <a:ea typeface="Calibri"/>
                          <a:cs typeface="Times New Roman"/>
                        </a:rPr>
                        <a:t>A.4 Mjesečni proračunski profili</a:t>
                      </a:r>
                      <a:r>
                        <a:rPr lang="hr-HR" sz="800" dirty="0">
                          <a:effectLst/>
                          <a:latin typeface="Calibri"/>
                          <a:ea typeface="Calibri"/>
                          <a:cs typeface="Times New Roman"/>
                        </a:rPr>
                        <a:t>	</a:t>
                      </a:r>
                    </a:p>
                    <a:p>
                      <a:pPr algn="ctr">
                        <a:lnSpc>
                          <a:spcPct val="107000"/>
                        </a:lnSpc>
                        <a:spcAft>
                          <a:spcPts val="0"/>
                        </a:spcAft>
                      </a:pPr>
                      <a:r>
                        <a:rPr lang="hr-HR" sz="800" dirty="0">
                          <a:solidFill>
                            <a:srgbClr val="4472C4"/>
                          </a:solidFill>
                          <a:effectLst/>
                          <a:latin typeface="Calibri"/>
                          <a:ea typeface="Calibri"/>
                          <a:cs typeface="Times New Roman"/>
                        </a:rPr>
                        <a:t>A.5 Mjesečna izvješća o izvršenju proračuna</a:t>
                      </a:r>
                      <a:r>
                        <a:rPr lang="hr-HR" sz="800" dirty="0">
                          <a:effectLst/>
                          <a:latin typeface="Calibri"/>
                          <a:ea typeface="Calibri"/>
                          <a:cs typeface="Times New Roman"/>
                        </a:rPr>
                        <a:t>	</a:t>
                      </a:r>
                    </a:p>
                    <a:p>
                      <a:pPr algn="ctr">
                        <a:lnSpc>
                          <a:spcPct val="107000"/>
                        </a:lnSpc>
                        <a:spcAft>
                          <a:spcPts val="0"/>
                        </a:spcAft>
                      </a:pPr>
                      <a:r>
                        <a:rPr lang="hr-HR" sz="800" dirty="0">
                          <a:solidFill>
                            <a:srgbClr val="4472C4"/>
                          </a:solidFill>
                          <a:effectLst/>
                          <a:latin typeface="Calibri"/>
                          <a:ea typeface="Calibri"/>
                          <a:cs typeface="Times New Roman"/>
                        </a:rPr>
                        <a:t>A.6 Izvješće o </a:t>
                      </a:r>
                      <a:r>
                        <a:rPr lang="hr-HR" sz="800" dirty="0" smtClean="0">
                          <a:solidFill>
                            <a:srgbClr val="4472C4"/>
                          </a:solidFill>
                          <a:effectLst/>
                          <a:latin typeface="Calibri"/>
                          <a:ea typeface="Calibri"/>
                          <a:cs typeface="Times New Roman"/>
                        </a:rPr>
                        <a:t>provedbi </a:t>
                      </a:r>
                      <a:r>
                        <a:rPr lang="hr-HR" sz="800" dirty="0">
                          <a:solidFill>
                            <a:srgbClr val="4472C4"/>
                          </a:solidFill>
                          <a:effectLst/>
                          <a:latin typeface="Calibri"/>
                          <a:ea typeface="Calibri"/>
                          <a:cs typeface="Times New Roman"/>
                        </a:rPr>
                        <a:t>sredinom razdoblja</a:t>
                      </a:r>
                      <a:r>
                        <a:rPr lang="hr-HR" sz="800" dirty="0">
                          <a:effectLst/>
                          <a:latin typeface="Calibri"/>
                          <a:ea typeface="Calibri"/>
                          <a:cs typeface="Times New Roman"/>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hr-HR" sz="800" dirty="0">
                          <a:effectLst/>
                          <a:latin typeface="Calibri"/>
                          <a:ea typeface="Times New Roman"/>
                          <a:cs typeface="Times New Roman"/>
                        </a:rPr>
                        <a:t> </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hr-HR" sz="800" dirty="0">
                          <a:solidFill>
                            <a:srgbClr val="4E4C82"/>
                          </a:solidFill>
                          <a:effectLst/>
                          <a:latin typeface="Calibri"/>
                          <a:ea typeface="Calibri"/>
                          <a:cs typeface="Times New Roman"/>
                        </a:rPr>
                        <a:t>E.1 Standardi i procedure za upravljanje javnim novcem</a:t>
                      </a:r>
                      <a:endParaRPr lang="hr-HR" sz="800" dirty="0">
                        <a:effectLst/>
                        <a:latin typeface="Calibri"/>
                        <a:ea typeface="Calibri"/>
                        <a:cs typeface="Times New Roman"/>
                      </a:endParaRPr>
                    </a:p>
                    <a:p>
                      <a:pPr algn="ctr">
                        <a:lnSpc>
                          <a:spcPct val="107000"/>
                        </a:lnSpc>
                        <a:spcAft>
                          <a:spcPts val="0"/>
                        </a:spcAft>
                      </a:pPr>
                      <a:r>
                        <a:rPr lang="hr-HR" sz="800" dirty="0">
                          <a:solidFill>
                            <a:srgbClr val="4E4C82"/>
                          </a:solidFill>
                          <a:effectLst/>
                          <a:latin typeface="Calibri"/>
                          <a:ea typeface="Calibri"/>
                          <a:cs typeface="Times New Roman"/>
                        </a:rPr>
                        <a:t>E.2 Financijski inspektori i unutarnji revizori</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hr-HR" sz="800" dirty="0">
                          <a:effectLst/>
                          <a:latin typeface="Calibri"/>
                          <a:ea typeface="Times New Roman"/>
                          <a:cs typeface="Times New Roman"/>
                        </a:rPr>
                        <a:t> </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hr-HR" sz="800" dirty="0">
                          <a:solidFill>
                            <a:srgbClr val="758C47"/>
                          </a:solidFill>
                          <a:effectLst/>
                          <a:latin typeface="Calibri"/>
                          <a:ea typeface="Calibri"/>
                          <a:cs typeface="Times New Roman"/>
                        </a:rPr>
                        <a:t>K.1-3 Otvaranje javne</a:t>
                      </a:r>
                      <a:endParaRPr lang="hr-HR" sz="800" dirty="0">
                        <a:effectLst/>
                        <a:latin typeface="Calibri"/>
                        <a:ea typeface="Calibri"/>
                        <a:cs typeface="Times New Roman"/>
                      </a:endParaRPr>
                    </a:p>
                    <a:p>
                      <a:pPr algn="ctr">
                        <a:lnSpc>
                          <a:spcPct val="107000"/>
                        </a:lnSpc>
                        <a:spcAft>
                          <a:spcPts val="0"/>
                        </a:spcAft>
                      </a:pPr>
                      <a:r>
                        <a:rPr lang="hr-HR" sz="800" dirty="0">
                          <a:solidFill>
                            <a:srgbClr val="758C47"/>
                          </a:solidFill>
                          <a:effectLst/>
                          <a:latin typeface="Calibri"/>
                          <a:ea typeface="Calibri"/>
                          <a:cs typeface="Times New Roman"/>
                        </a:rPr>
                        <a:t>dodjele ugovora i javne nabave</a:t>
                      </a:r>
                      <a:endParaRPr lang="hr-HR" sz="800" dirty="0">
                        <a:effectLst/>
                        <a:latin typeface="Calibri"/>
                        <a:ea typeface="Calibri"/>
                        <a:cs typeface="Times New Roman"/>
                      </a:endParaRPr>
                    </a:p>
                    <a:p>
                      <a:pPr algn="ctr">
                        <a:lnSpc>
                          <a:spcPct val="107000"/>
                        </a:lnSpc>
                        <a:spcAft>
                          <a:spcPts val="0"/>
                        </a:spcAft>
                      </a:pPr>
                      <a:r>
                        <a:rPr lang="hr-HR" sz="800" dirty="0">
                          <a:solidFill>
                            <a:srgbClr val="758C47"/>
                          </a:solidFill>
                          <a:effectLst/>
                          <a:latin typeface="Calibri"/>
                          <a:ea typeface="Calibri"/>
                          <a:cs typeface="Times New Roman"/>
                        </a:rPr>
                        <a:t>L.2 Izvješćivanje o uporabi novca</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257212">
                <a:tc>
                  <a:txBody>
                    <a:bodyPr/>
                    <a:lstStyle/>
                    <a:p>
                      <a:pPr algn="ctr">
                        <a:lnSpc>
                          <a:spcPct val="107000"/>
                        </a:lnSpc>
                        <a:spcAft>
                          <a:spcPts val="0"/>
                        </a:spcAft>
                      </a:pPr>
                      <a:r>
                        <a:rPr lang="hr-HR" sz="800" dirty="0">
                          <a:solidFill>
                            <a:srgbClr val="FFFFFF"/>
                          </a:solidFill>
                          <a:effectLst/>
                          <a:latin typeface="Calibri"/>
                          <a:ea typeface="Calibri"/>
                          <a:cs typeface="Times New Roman"/>
                        </a:rPr>
                        <a:t>Revizija</a:t>
                      </a:r>
                      <a:endParaRPr lang="hr-HR" sz="800" dirty="0">
                        <a:effectLst/>
                        <a:latin typeface="Calibri"/>
                        <a:ea typeface="Calibri"/>
                        <a:cs typeface="Times New Roman"/>
                      </a:endParaRPr>
                    </a:p>
                    <a:p>
                      <a:pPr algn="ctr">
                        <a:lnSpc>
                          <a:spcPct val="107000"/>
                        </a:lnSpc>
                        <a:spcAft>
                          <a:spcPts val="0"/>
                        </a:spcAft>
                      </a:pPr>
                      <a:r>
                        <a:rPr lang="hr-HR" sz="800" dirty="0">
                          <a:solidFill>
                            <a:srgbClr val="FFFFFF"/>
                          </a:solidFill>
                          <a:effectLst/>
                          <a:latin typeface="Calibri"/>
                          <a:ea typeface="Calibri"/>
                          <a:cs typeface="Times New Roman"/>
                        </a:rPr>
                        <a:t>proračuna</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lnSpc>
                          <a:spcPct val="107000"/>
                        </a:lnSpc>
                        <a:spcAft>
                          <a:spcPts val="0"/>
                        </a:spcAft>
                      </a:pPr>
                      <a:r>
                        <a:rPr lang="hr-HR" sz="800" dirty="0">
                          <a:solidFill>
                            <a:srgbClr val="4472C4"/>
                          </a:solidFill>
                          <a:effectLst/>
                          <a:latin typeface="Calibri"/>
                          <a:ea typeface="Calibri"/>
                          <a:cs typeface="Times New Roman"/>
                        </a:rPr>
                        <a:t>A.7 Izvješće na kraju razdoblja</a:t>
                      </a:r>
                      <a:r>
                        <a:rPr lang="hr-HR" sz="800" dirty="0">
                          <a:effectLst/>
                          <a:latin typeface="Calibri"/>
                          <a:ea typeface="Calibri"/>
                          <a:cs typeface="Times New Roman"/>
                        </a:rPr>
                        <a:t>	</a:t>
                      </a:r>
                    </a:p>
                    <a:p>
                      <a:pPr algn="ctr">
                        <a:lnSpc>
                          <a:spcPct val="107000"/>
                        </a:lnSpc>
                        <a:spcAft>
                          <a:spcPts val="0"/>
                        </a:spcAft>
                      </a:pPr>
                      <a:r>
                        <a:rPr lang="hr-HR" sz="800" dirty="0">
                          <a:solidFill>
                            <a:srgbClr val="4472C4"/>
                          </a:solidFill>
                          <a:effectLst/>
                          <a:latin typeface="Calibri"/>
                          <a:ea typeface="Calibri"/>
                          <a:cs typeface="Times New Roman"/>
                        </a:rPr>
                        <a:t>A.8 Dopunsko izvješće o proračunu</a:t>
                      </a:r>
                      <a:r>
                        <a:rPr lang="hr-HR" sz="800" dirty="0">
                          <a:effectLst/>
                          <a:latin typeface="Calibri"/>
                          <a:ea typeface="Calibri"/>
                          <a:cs typeface="Times New Roman"/>
                        </a:rPr>
                        <a:t>	</a:t>
                      </a:r>
                    </a:p>
                    <a:p>
                      <a:pPr algn="ctr">
                        <a:lnSpc>
                          <a:spcPct val="107000"/>
                        </a:lnSpc>
                        <a:spcAft>
                          <a:spcPts val="0"/>
                        </a:spcAft>
                      </a:pPr>
                      <a:r>
                        <a:rPr lang="hr-HR" sz="800" dirty="0">
                          <a:solidFill>
                            <a:srgbClr val="4472C4"/>
                          </a:solidFill>
                          <a:effectLst/>
                          <a:latin typeface="Calibri"/>
                          <a:ea typeface="Calibri"/>
                          <a:cs typeface="Times New Roman"/>
                        </a:rPr>
                        <a:t>A.9 Izvješće vanjskog revizora</a:t>
                      </a:r>
                      <a:r>
                        <a:rPr lang="hr-HR" sz="800" dirty="0">
                          <a:effectLst/>
                          <a:latin typeface="Calibri"/>
                          <a:ea typeface="Calibri"/>
                          <a:cs typeface="Times New Roman"/>
                        </a:rPr>
                        <a:t>	</a:t>
                      </a:r>
                    </a:p>
                    <a:p>
                      <a:pPr algn="ctr">
                        <a:lnSpc>
                          <a:spcPct val="107000"/>
                        </a:lnSpc>
                        <a:spcAft>
                          <a:spcPts val="0"/>
                        </a:spcAft>
                      </a:pPr>
                      <a:r>
                        <a:rPr lang="hr-HR" sz="800" dirty="0">
                          <a:solidFill>
                            <a:srgbClr val="4472C4"/>
                          </a:solidFill>
                          <a:effectLst/>
                          <a:latin typeface="Calibri"/>
                          <a:ea typeface="Calibri"/>
                          <a:cs typeface="Times New Roman"/>
                        </a:rPr>
                        <a:t>A.10 Dugoročno izvješće</a:t>
                      </a:r>
                      <a:r>
                        <a:rPr lang="hr-HR" sz="800" dirty="0">
                          <a:effectLst/>
                          <a:latin typeface="Calibri"/>
                          <a:ea typeface="Calibri"/>
                          <a:cs typeface="Times New Roman"/>
                        </a:rPr>
                        <a:t>	</a:t>
                      </a:r>
                    </a:p>
                    <a:p>
                      <a:pPr algn="ctr">
                        <a:lnSpc>
                          <a:spcPct val="107000"/>
                        </a:lnSpc>
                        <a:spcAft>
                          <a:spcPts val="0"/>
                        </a:spcAft>
                      </a:pPr>
                      <a:r>
                        <a:rPr lang="hr-HR" sz="800" dirty="0">
                          <a:solidFill>
                            <a:srgbClr val="4472C4"/>
                          </a:solidFill>
                          <a:effectLst/>
                          <a:latin typeface="Calibri"/>
                          <a:ea typeface="Calibri"/>
                          <a:cs typeface="Times New Roman"/>
                        </a:rPr>
                        <a:t>A.11 Izvješće o fiskalnim rizicima</a:t>
                      </a:r>
                      <a:r>
                        <a:rPr lang="hr-HR" sz="800" dirty="0">
                          <a:effectLst/>
                          <a:latin typeface="Calibri"/>
                          <a:ea typeface="Calibri"/>
                          <a:cs typeface="Times New Roman"/>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hr-HR" sz="800" dirty="0">
                          <a:solidFill>
                            <a:srgbClr val="4E7BB9"/>
                          </a:solidFill>
                          <a:effectLst/>
                          <a:latin typeface="Calibri"/>
                          <a:ea typeface="Calibri"/>
                          <a:cs typeface="Times New Roman"/>
                        </a:rPr>
                        <a:t>C.4 Nadzor parlamenta nad izvršenjem i ostvarenjem proračuna </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hr-HR" sz="800" dirty="0">
                          <a:solidFill>
                            <a:srgbClr val="4E4C82"/>
                          </a:solidFill>
                          <a:effectLst/>
                          <a:latin typeface="Calibri"/>
                          <a:ea typeface="Calibri"/>
                          <a:cs typeface="Times New Roman"/>
                        </a:rPr>
                        <a:t>F.1 Podrška ulozi</a:t>
                      </a:r>
                      <a:endParaRPr lang="hr-HR" sz="800" dirty="0">
                        <a:effectLst/>
                        <a:latin typeface="Calibri"/>
                        <a:ea typeface="Calibri"/>
                        <a:cs typeface="Times New Roman"/>
                      </a:endParaRPr>
                    </a:p>
                    <a:p>
                      <a:pPr algn="ctr">
                        <a:lnSpc>
                          <a:spcPct val="107000"/>
                        </a:lnSpc>
                        <a:spcAft>
                          <a:spcPts val="0"/>
                        </a:spcAft>
                      </a:pPr>
                      <a:r>
                        <a:rPr lang="hr-HR" sz="800" dirty="0">
                          <a:solidFill>
                            <a:srgbClr val="4E4C82"/>
                          </a:solidFill>
                          <a:effectLst/>
                          <a:latin typeface="Calibri"/>
                          <a:ea typeface="Calibri"/>
                          <a:cs typeface="Times New Roman"/>
                        </a:rPr>
                        <a:t>Vrhovne revizijske institucije (VRI)</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hr-HR" sz="800" dirty="0">
                          <a:effectLst/>
                          <a:latin typeface="Calibri"/>
                          <a:ea typeface="Times New Roman"/>
                          <a:cs typeface="Times New Roman"/>
                        </a:rPr>
                        <a:t> </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hr-HR" sz="800" dirty="0">
                          <a:solidFill>
                            <a:srgbClr val="758C47"/>
                          </a:solidFill>
                          <a:effectLst/>
                          <a:latin typeface="Calibri"/>
                          <a:ea typeface="Calibri"/>
                          <a:cs typeface="Times New Roman"/>
                        </a:rPr>
                        <a:t>L.2 Izvješćivanje o uporabi novca</a:t>
                      </a:r>
                      <a:endParaRPr lang="hr-HR" sz="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429153644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Zašto smo odabrali taj pristup?</a:t>
            </a:r>
            <a:endParaRPr lang="hr-HR" dirty="0"/>
          </a:p>
        </p:txBody>
      </p:sp>
      <p:sp>
        <p:nvSpPr>
          <p:cNvPr id="3" name="Content Placeholder 2"/>
          <p:cNvSpPr>
            <a:spLocks noGrp="1"/>
          </p:cNvSpPr>
          <p:nvPr>
            <p:ph idx="1"/>
          </p:nvPr>
        </p:nvSpPr>
        <p:spPr/>
        <p:txBody>
          <a:bodyPr>
            <a:normAutofit/>
          </a:bodyPr>
          <a:lstStyle/>
          <a:p>
            <a:pPr>
              <a:spcBef>
                <a:spcPts val="0"/>
              </a:spcBef>
              <a:spcAft>
                <a:spcPts val="1800"/>
              </a:spcAft>
            </a:pPr>
            <a:r>
              <a:rPr dirty="0" smtClean="0"/>
              <a:t>Prevladavajuće načelo: </a:t>
            </a:r>
            <a:r>
              <a:rPr lang="en-GB" i="1" dirty="0" smtClean="0"/>
              <a:t>kratak i zgodan</a:t>
            </a:r>
          </a:p>
          <a:p>
            <a:pPr>
              <a:spcBef>
                <a:spcPts val="0"/>
              </a:spcBef>
              <a:spcAft>
                <a:spcPts val="1800"/>
              </a:spcAft>
            </a:pPr>
            <a:r>
              <a:rPr b="1" dirty="0" smtClean="0"/>
              <a:t>širenje</a:t>
            </a:r>
            <a:r>
              <a:rPr dirty="0" smtClean="0"/>
              <a:t> koncepta proračunske transparentnosti</a:t>
            </a:r>
          </a:p>
          <a:p>
            <a:pPr lvl="1">
              <a:spcBef>
                <a:spcPts val="0"/>
              </a:spcBef>
              <a:spcAft>
                <a:spcPts val="1800"/>
              </a:spcAft>
            </a:pPr>
            <a:r>
              <a:rPr lang="en-GB" i="1" dirty="0" smtClean="0"/>
              <a:t>Tradicionalno: vlada izrađuje proračun</a:t>
            </a:r>
          </a:p>
          <a:p>
            <a:pPr lvl="1">
              <a:spcBef>
                <a:spcPts val="0"/>
              </a:spcBef>
              <a:spcAft>
                <a:spcPts val="1800"/>
              </a:spcAft>
            </a:pPr>
            <a:r>
              <a:rPr lang="en-GB" i="1" dirty="0" smtClean="0"/>
              <a:t>Priručnik: Uloge raznih dionika</a:t>
            </a:r>
            <a:r>
              <a:rPr dirty="0"/>
              <a:t/>
            </a:r>
            <a:br>
              <a:rPr dirty="0"/>
            </a:br>
            <a:r>
              <a:rPr lang="en-GB" i="1" dirty="0" smtClean="0"/>
              <a:t>izvršenje proračuna + otvorena vlast + borba protiv korupcije</a:t>
            </a:r>
            <a:endParaRPr lang="hr-HR" i="1" dirty="0"/>
          </a:p>
          <a:p>
            <a:pPr>
              <a:spcBef>
                <a:spcPts val="0"/>
              </a:spcBef>
              <a:spcAft>
                <a:spcPts val="1800"/>
              </a:spcAft>
            </a:pPr>
            <a:r>
              <a:rPr dirty="0" smtClean="0"/>
              <a:t>Primjeri zemalja nad kojima se treba zamisliti </a:t>
            </a:r>
          </a:p>
        </p:txBody>
      </p:sp>
    </p:spTree>
    <p:extLst>
      <p:ext uri="{BB962C8B-B14F-4D97-AF65-F5344CB8AC3E}">
        <p14:creationId xmlns:p14="http://schemas.microsoft.com/office/powerpoint/2010/main" val="36305592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Daljnji koraci</a:t>
            </a:r>
            <a:endParaRPr lang="hr-HR" i="1" dirty="0"/>
          </a:p>
        </p:txBody>
      </p:sp>
      <p:sp>
        <p:nvSpPr>
          <p:cNvPr id="3" name="Content Placeholder 2"/>
          <p:cNvSpPr>
            <a:spLocks noGrp="1"/>
          </p:cNvSpPr>
          <p:nvPr>
            <p:ph idx="1"/>
          </p:nvPr>
        </p:nvSpPr>
        <p:spPr/>
        <p:txBody>
          <a:bodyPr>
            <a:normAutofit/>
          </a:bodyPr>
          <a:lstStyle/>
          <a:p>
            <a:pPr>
              <a:spcBef>
                <a:spcPts val="0"/>
              </a:spcBef>
              <a:spcAft>
                <a:spcPts val="1800"/>
              </a:spcAft>
            </a:pPr>
            <a:r>
              <a:rPr dirty="0" smtClean="0"/>
              <a:t>Primili smo mnogo povratnih informacije tijekom posljednjih tjedana</a:t>
            </a:r>
            <a:endParaRPr lang="hr-HR" dirty="0"/>
          </a:p>
          <a:p>
            <a:pPr lvl="1">
              <a:spcBef>
                <a:spcPts val="0"/>
              </a:spcBef>
              <a:spcAft>
                <a:spcPts val="1800"/>
              </a:spcAft>
            </a:pPr>
            <a:r>
              <a:rPr dirty="0" smtClean="0"/>
              <a:t>revidirati priručnik s obzirom na te povratne informacije</a:t>
            </a:r>
          </a:p>
          <a:p>
            <a:pPr lvl="1">
              <a:spcBef>
                <a:spcPts val="0"/>
              </a:spcBef>
              <a:spcAft>
                <a:spcPts val="1800"/>
              </a:spcAft>
            </a:pPr>
            <a:r>
              <a:rPr dirty="0" smtClean="0"/>
              <a:t>ugraditi povratne informacije gdje je to potrebno</a:t>
            </a:r>
          </a:p>
          <a:p>
            <a:pPr>
              <a:spcBef>
                <a:spcPts val="0"/>
              </a:spcBef>
              <a:spcAft>
                <a:spcPts val="1800"/>
              </a:spcAft>
            </a:pPr>
            <a:r>
              <a:rPr dirty="0" smtClean="0"/>
              <a:t>Dodatno ćemo poboljšati postojeći dokument</a:t>
            </a:r>
          </a:p>
          <a:p>
            <a:pPr>
              <a:spcBef>
                <a:spcPts val="0"/>
              </a:spcBef>
              <a:spcAft>
                <a:spcPts val="1800"/>
              </a:spcAft>
            </a:pPr>
            <a:r>
              <a:rPr dirty="0" smtClean="0"/>
              <a:t>Idealni scenarij: priručnik je zaista koristan i razvijen je te se održava u skladu s načelima suradnje</a:t>
            </a:r>
          </a:p>
          <a:p>
            <a:pPr marL="0" indent="0">
              <a:buNone/>
            </a:pPr>
            <a:endParaRPr lang="hr-HR" dirty="0"/>
          </a:p>
        </p:txBody>
      </p:sp>
    </p:spTree>
    <p:extLst>
      <p:ext uri="{BB962C8B-B14F-4D97-AF65-F5344CB8AC3E}">
        <p14:creationId xmlns:p14="http://schemas.microsoft.com/office/powerpoint/2010/main" val="2035234145"/>
      </p:ext>
    </p:extLst>
  </p:cSld>
  <p:clrMapOvr>
    <a:masterClrMapping/>
  </p:clrMapOvr>
  <mc:AlternateContent xmlns:mc="http://schemas.openxmlformats.org/markup-compatibility/2006" xmlns:p14="http://schemas.microsoft.com/office/powerpoint/2010/main">
    <mc:Choice Requires="p14">
      <p:transition p14:dur="0"/>
    </mc:Choice>
    <mc:Fallback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395536" y="1124744"/>
            <a:ext cx="7992888" cy="0"/>
          </a:xfrm>
          <a:prstGeom prst="line">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7" name="Picture 2" descr="C:\Documents and Settings\Kavanagh_j\Local Settings\Temp\OECD logotype text\OECD_TEXT_10cm.jpg"/>
          <p:cNvPicPr>
            <a:picLocks noChangeAspect="1" noChangeArrowheads="1"/>
          </p:cNvPicPr>
          <p:nvPr/>
        </p:nvPicPr>
        <p:blipFill>
          <a:blip r:embed="rId3" cstate="print"/>
          <a:srcRect/>
          <a:stretch>
            <a:fillRect/>
          </a:stretch>
        </p:blipFill>
        <p:spPr bwMode="auto">
          <a:xfrm>
            <a:off x="395536" y="188640"/>
            <a:ext cx="2500640" cy="774847"/>
          </a:xfrm>
          <a:prstGeom prst="rect">
            <a:avLst/>
          </a:prstGeom>
          <a:noFill/>
        </p:spPr>
      </p:pic>
      <p:sp>
        <p:nvSpPr>
          <p:cNvPr id="5" name="Title 4"/>
          <p:cNvSpPr>
            <a:spLocks noGrp="1"/>
          </p:cNvSpPr>
          <p:nvPr>
            <p:ph type="ctrTitle"/>
          </p:nvPr>
        </p:nvSpPr>
        <p:spPr>
          <a:xfrm>
            <a:off x="539552" y="2204864"/>
            <a:ext cx="7992888" cy="1800200"/>
          </a:xfrm>
        </p:spPr>
        <p:txBody>
          <a:bodyPr>
            <a:normAutofit/>
          </a:bodyPr>
          <a:lstStyle/>
          <a:p>
            <a:pPr>
              <a:lnSpc>
                <a:spcPct val="150000"/>
              </a:lnSpc>
            </a:pPr>
            <a:r>
              <a:rPr lang="en-GB" sz="3600" b="1" dirty="0" smtClean="0">
                <a:solidFill>
                  <a:schemeClr val="tx2"/>
                </a:solidFill>
              </a:rPr>
              <a:t>Hvala na pozornosti!</a:t>
            </a:r>
            <a:endParaRPr lang="hr-HR" sz="3600" dirty="0">
              <a:solidFill>
                <a:schemeClr val="tx2"/>
              </a:solidFill>
            </a:endParaRPr>
          </a:p>
        </p:txBody>
      </p:sp>
      <p:sp>
        <p:nvSpPr>
          <p:cNvPr id="8" name="Subtitle 2"/>
          <p:cNvSpPr>
            <a:spLocks noGrp="1"/>
          </p:cNvSpPr>
          <p:nvPr>
            <p:ph type="subTitle" idx="1"/>
          </p:nvPr>
        </p:nvSpPr>
        <p:spPr>
          <a:xfrm>
            <a:off x="395536" y="5085184"/>
            <a:ext cx="7200800" cy="1296144"/>
          </a:xfrm>
        </p:spPr>
        <p:txBody>
          <a:bodyPr>
            <a:normAutofit/>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lgn="l"/>
            <a:r>
              <a:rPr lang="en-US" sz="2400" i="1" dirty="0" smtClean="0">
                <a:solidFill>
                  <a:schemeClr val="tx1"/>
                </a:solidFill>
              </a:rPr>
              <a:t>Kontakt:</a:t>
            </a:r>
            <a:r>
              <a:rPr dirty="0"/>
              <a:t/>
            </a:r>
            <a:br>
              <a:rPr dirty="0"/>
            </a:br>
            <a:r>
              <a:rPr lang="en-US" sz="2400" i="1" dirty="0" smtClean="0">
                <a:solidFill>
                  <a:schemeClr val="tx1"/>
                </a:solidFill>
              </a:rPr>
              <a:t>Jaehyuk Choi			</a:t>
            </a:r>
          </a:p>
          <a:p>
            <a:pPr algn="l"/>
            <a:r>
              <a:rPr lang="en-US" sz="2400" i="1" dirty="0" smtClean="0">
                <a:solidFill>
                  <a:schemeClr val="tx1"/>
                </a:solidFill>
              </a:rPr>
              <a:t>Jaehyuk.CHOI@oecd.org	</a:t>
            </a:r>
          </a:p>
        </p:txBody>
      </p:sp>
    </p:spTree>
    <p:extLst>
      <p:ext uri="{BB962C8B-B14F-4D97-AF65-F5344CB8AC3E}">
        <p14:creationId xmlns:p14="http://schemas.microsoft.com/office/powerpoint/2010/main" val="1399495932"/>
      </p:ext>
    </p:extLst>
  </p:cSld>
  <p:clrMapOvr>
    <a:masterClrMapping/>
  </p:clrMapOvr>
  <mc:AlternateContent xmlns:mc="http://schemas.openxmlformats.org/markup-compatibility/2006" xmlns:p14="http://schemas.microsoft.com/office/powerpoint/2010/main">
    <mc:Choice Requires="p14">
      <p:transition p14:dur="0"/>
    </mc:Choice>
    <mc:Fallback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5"/>
                                        </p:tgtEl>
                                        <p:attrNameLst>
                                          <p:attrName>ppt_x</p:attrName>
                                          <p:attrName>ppt_y</p:attrName>
                                        </p:attrNameLst>
                                      </p:cBhvr>
                                    </p:animMotion>
                                    <p:animRot by="1500000">
                                      <p:cBhvr>
                                        <p:cTn id="7" dur="125" fill="hold">
                                          <p:stCondLst>
                                            <p:cond delay="0"/>
                                          </p:stCondLst>
                                        </p:cTn>
                                        <p:tgtEl>
                                          <p:spTgt spid="5"/>
                                        </p:tgtEl>
                                        <p:attrNameLst>
                                          <p:attrName>r</p:attrName>
                                        </p:attrNameLst>
                                      </p:cBhvr>
                                    </p:animRot>
                                    <p:animRot by="-1500000">
                                      <p:cBhvr>
                                        <p:cTn id="8" dur="125" fill="hold">
                                          <p:stCondLst>
                                            <p:cond delay="125"/>
                                          </p:stCondLst>
                                        </p:cTn>
                                        <p:tgtEl>
                                          <p:spTgt spid="5"/>
                                        </p:tgtEl>
                                        <p:attrNameLst>
                                          <p:attrName>r</p:attrName>
                                        </p:attrNameLst>
                                      </p:cBhvr>
                                    </p:animRot>
                                    <p:animRot by="-1500000">
                                      <p:cBhvr>
                                        <p:cTn id="9" dur="125" fill="hold">
                                          <p:stCondLst>
                                            <p:cond delay="250"/>
                                          </p:stCondLst>
                                        </p:cTn>
                                        <p:tgtEl>
                                          <p:spTgt spid="5"/>
                                        </p:tgtEl>
                                        <p:attrNameLst>
                                          <p:attrName>r</p:attrName>
                                        </p:attrNameLst>
                                      </p:cBhvr>
                                    </p:animRot>
                                    <p:animRot by="1500000">
                                      <p:cBhvr>
                                        <p:cTn id="10" dur="125" fill="hold">
                                          <p:stCondLst>
                                            <p:cond delay="375"/>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47248" cy="922114"/>
          </a:xfrm>
        </p:spPr>
        <p:txBody>
          <a:bodyPr/>
          <a:lstStyle/>
          <a:p>
            <a:r>
              <a:rPr dirty="0" smtClean="0"/>
              <a:t>Pregled</a:t>
            </a:r>
            <a:endParaRPr lang="hr-HR" dirty="0"/>
          </a:p>
        </p:txBody>
      </p:sp>
      <p:sp>
        <p:nvSpPr>
          <p:cNvPr id="3" name="Content Placeholder 2"/>
          <p:cNvSpPr>
            <a:spLocks noGrp="1"/>
          </p:cNvSpPr>
          <p:nvPr>
            <p:ph idx="1"/>
          </p:nvPr>
        </p:nvSpPr>
        <p:spPr/>
        <p:txBody>
          <a:bodyPr>
            <a:normAutofit/>
          </a:bodyPr>
          <a:lstStyle/>
          <a:p>
            <a:r>
              <a:rPr dirty="0" smtClean="0"/>
              <a:t>Pozadina- Zašto priručnik? </a:t>
            </a:r>
          </a:p>
          <a:p>
            <a:pPr marL="0" indent="0">
              <a:buNone/>
            </a:pPr>
            <a:endParaRPr lang="hr-HR" dirty="0" smtClean="0"/>
          </a:p>
          <a:p>
            <a:r>
              <a:rPr dirty="0" smtClean="0"/>
              <a:t>Sadržaj i struktura priručnika</a:t>
            </a:r>
          </a:p>
          <a:p>
            <a:endParaRPr lang="hr-HR" dirty="0"/>
          </a:p>
          <a:p>
            <a:r>
              <a:rPr dirty="0" smtClean="0"/>
              <a:t>Daljnji koraci </a:t>
            </a:r>
          </a:p>
        </p:txBody>
      </p:sp>
    </p:spTree>
    <p:extLst>
      <p:ext uri="{BB962C8B-B14F-4D97-AF65-F5344CB8AC3E}">
        <p14:creationId xmlns:p14="http://schemas.microsoft.com/office/powerpoint/2010/main" val="1008868577"/>
      </p:ext>
    </p:extLst>
  </p:cSld>
  <p:clrMapOvr>
    <a:masterClrMapping/>
  </p:clrMapOvr>
  <mc:AlternateContent xmlns:mc="http://schemas.openxmlformats.org/markup-compatibility/2006" xmlns:p14="http://schemas.microsoft.com/office/powerpoint/2010/main">
    <mc:Choice Requires="p14">
      <p:transition p14:dur="0"/>
    </mc:Choice>
    <mc:Fallback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600200"/>
            <a:ext cx="8147248" cy="4525963"/>
          </a:xfrm>
          <a:ln>
            <a:noFill/>
          </a:ln>
        </p:spPr>
        <p:txBody>
          <a:bodyPr>
            <a:normAutofit fontScale="77500" lnSpcReduction="20000"/>
          </a:bodyPr>
          <a:lstStyle/>
          <a:p>
            <a:pPr marL="0" indent="0">
              <a:spcAft>
                <a:spcPts val="1800"/>
              </a:spcAft>
              <a:buNone/>
            </a:pPr>
            <a:r>
              <a:rPr dirty="0" smtClean="0"/>
              <a:t>Pozadina Radne skupine G20 za borbu protiv korupcije (ACWG):</a:t>
            </a:r>
            <a:r>
              <a:rPr dirty="0"/>
              <a:t/>
            </a:r>
            <a:br>
              <a:rPr dirty="0"/>
            </a:br>
            <a:r>
              <a:rPr lang="en-GB" b="1" dirty="0" smtClean="0"/>
              <a:t>Provedbeni plan 2015.-2016.</a:t>
            </a:r>
          </a:p>
          <a:p>
            <a:pPr>
              <a:spcAft>
                <a:spcPts val="1800"/>
              </a:spcAft>
            </a:pPr>
            <a:r>
              <a:rPr lang="en-AU" dirty="0" smtClean="0">
                <a:solidFill>
                  <a:srgbClr val="0070C0"/>
                </a:solidFill>
              </a:rPr>
              <a:t>„Promicanje veće proračunske transparentnosti i fiskalne otvorenosti ima važnu ulogu u naporima u borbi protiv korupcije, uključujući odvraćanjem korumpiranih javnih službenika od nezakonitog preusmjeravanja javnog novca i promicanjem dobrog upravljanja“</a:t>
            </a:r>
          </a:p>
          <a:p>
            <a:pPr>
              <a:spcAft>
                <a:spcPts val="1800"/>
              </a:spcAft>
            </a:pPr>
            <a:r>
              <a:rPr lang="en-AU" dirty="0" smtClean="0">
                <a:solidFill>
                  <a:srgbClr val="0070C0"/>
                </a:solidFill>
              </a:rPr>
              <a:t>„Promicanje veće proračunske transparentnosti i fiskalne otvorenosti u važnom je dijelu povezano s programom otpornosti G20, uključujući poticanje većeg povjerenja javnosti u stabilnost i zdravlje javnih financija." </a:t>
            </a:r>
            <a:endParaRPr lang="hr-HR" dirty="0" smtClean="0">
              <a:solidFill>
                <a:srgbClr val="0070C0"/>
              </a:solidFill>
            </a:endParaRPr>
          </a:p>
          <a:p>
            <a:pPr>
              <a:spcAft>
                <a:spcPts val="1800"/>
              </a:spcAft>
            </a:pPr>
            <a:r>
              <a:rPr lang="en-GB" b="1" dirty="0" smtClean="0">
                <a:solidFill>
                  <a:schemeClr val="accent1">
                    <a:lumMod val="75000"/>
                  </a:schemeClr>
                </a:solidFill>
              </a:rPr>
              <a:t>„treba razviti praktični priručnih skupine G20 za proračunsku transparentnost“</a:t>
            </a:r>
          </a:p>
        </p:txBody>
      </p:sp>
      <p:sp>
        <p:nvSpPr>
          <p:cNvPr id="6" name="Title 1"/>
          <p:cNvSpPr txBox="1">
            <a:spLocks/>
          </p:cNvSpPr>
          <p:nvPr/>
        </p:nvSpPr>
        <p:spPr>
          <a:xfrm>
            <a:off x="467544" y="427038"/>
            <a:ext cx="8136904" cy="92211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200" kern="1200" baseline="0">
                <a:solidFill>
                  <a:schemeClr val="tx2"/>
                </a:solidFill>
                <a:latin typeface="+mj-lt"/>
                <a:ea typeface="+mj-ea"/>
                <a:cs typeface="+mj-cs"/>
              </a:defRPr>
            </a:lvl1pPr>
          </a:lstStyle>
          <a:p>
            <a:pPr algn="l"/>
            <a:r>
              <a:rPr dirty="0" smtClean="0"/>
              <a:t>Kontekst skupine G20</a:t>
            </a:r>
            <a:endParaRPr lang="hr-HR" i="1" dirty="0" smtClean="0"/>
          </a:p>
        </p:txBody>
      </p:sp>
    </p:spTree>
    <p:extLst>
      <p:ext uri="{BB962C8B-B14F-4D97-AF65-F5344CB8AC3E}">
        <p14:creationId xmlns:p14="http://schemas.microsoft.com/office/powerpoint/2010/main" val="3920490558"/>
      </p:ext>
    </p:extLst>
  </p:cSld>
  <p:clrMapOvr>
    <a:masterClrMapping/>
  </p:clrMapOvr>
  <mc:AlternateContent xmlns:mc="http://schemas.openxmlformats.org/markup-compatibility/2006" xmlns:p14="http://schemas.microsoft.com/office/powerpoint/2010/main">
    <mc:Choice Requires="p14">
      <p:transition p14:dur="0"/>
    </mc:Choice>
    <mc:Fallback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4" y="2997794"/>
            <a:ext cx="2688234" cy="20135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itle 1"/>
          <p:cNvSpPr txBox="1">
            <a:spLocks/>
          </p:cNvSpPr>
          <p:nvPr/>
        </p:nvSpPr>
        <p:spPr>
          <a:xfrm>
            <a:off x="467544" y="427038"/>
            <a:ext cx="8136904" cy="922114"/>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3200" kern="1200" baseline="0">
                <a:solidFill>
                  <a:schemeClr val="tx2"/>
                </a:solidFill>
                <a:latin typeface="+mj-lt"/>
                <a:ea typeface="+mj-ea"/>
                <a:cs typeface="+mj-cs"/>
              </a:defRPr>
            </a:lvl1pPr>
          </a:lstStyle>
          <a:p>
            <a:pPr algn="l"/>
            <a:r>
              <a:rPr dirty="0" smtClean="0"/>
              <a:t>Trebamo li više pravila o proračunskoj transparentnosti? </a:t>
            </a:r>
            <a:endParaRPr lang="hr-HR" i="1" dirty="0" smtClean="0"/>
          </a:p>
        </p:txBody>
      </p:sp>
      <p:pic>
        <p:nvPicPr>
          <p:cNvPr id="4" name="Picture 2" descr="C:\Documents and Settings\Kavanagh_j\Local Settings\Temp\OECD logotype text\OECD_TEXT_10cm.jpg"/>
          <p:cNvPicPr>
            <a:picLocks noChangeAspect="1" noChangeArrowheads="1"/>
          </p:cNvPicPr>
          <p:nvPr/>
        </p:nvPicPr>
        <p:blipFill>
          <a:blip r:embed="rId4" cstate="print"/>
          <a:srcRect/>
          <a:stretch>
            <a:fillRect/>
          </a:stretch>
        </p:blipFill>
        <p:spPr bwMode="auto">
          <a:xfrm>
            <a:off x="536575" y="5733256"/>
            <a:ext cx="2500640" cy="774847"/>
          </a:xfrm>
          <a:prstGeom prst="rect">
            <a:avLst/>
          </a:prstGeom>
          <a:noFill/>
        </p:spPr>
      </p:pic>
      <p:pic>
        <p:nvPicPr>
          <p:cNvPr id="5" name="Picture 15" descr="Globalna inicijativa za fiskalnu transparentnos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51187" y="2064804"/>
            <a:ext cx="1905156" cy="126575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52758" y="1367138"/>
            <a:ext cx="3912468" cy="7762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94266" y="4353682"/>
            <a:ext cx="1570960" cy="15709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descr="https://upload.wikimedia.org/wikipedia/en/thumb/7/7e/International_Monetary_Fund_logo.svg/1005px-International_Monetary_Fund_logo.svg.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08992" y="2419822"/>
            <a:ext cx="1724052" cy="175668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http://images.all-free-download.com/images/graphiclarge/signpost_vector_289928.jp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75856" y="2809875"/>
            <a:ext cx="2647950" cy="40481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03765" y="4764683"/>
            <a:ext cx="93345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descr="Partnerstvo za otvorenu vlast">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2715538" y="-26008013"/>
            <a:ext cx="1428750" cy="1247775"/>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67543" y="1448547"/>
            <a:ext cx="4132287" cy="3257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1"/>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084168" y="5733256"/>
            <a:ext cx="1010098" cy="1010098"/>
          </a:xfrm>
          <a:prstGeom prst="rect">
            <a:avLst/>
          </a:prstGeom>
        </p:spPr>
      </p:pic>
    </p:spTree>
    <p:extLst>
      <p:ext uri="{BB962C8B-B14F-4D97-AF65-F5344CB8AC3E}">
        <p14:creationId xmlns:p14="http://schemas.microsoft.com/office/powerpoint/2010/main" val="1353730823"/>
      </p:ext>
    </p:extLst>
  </p:cSld>
  <p:clrMapOvr>
    <a:masterClrMapping/>
  </p:clrMapOvr>
  <mc:AlternateContent xmlns:mc="http://schemas.openxmlformats.org/markup-compatibility/2006" xmlns:p14="http://schemas.microsoft.com/office/powerpoint/2010/main">
    <mc:Choice Requires="p14">
      <p:transition p14:dur="0"/>
    </mc:Choice>
    <mc:Fallback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Effect transition="in" filter="fade">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p:cTn id="35" dur="500" fill="hold"/>
                                        <p:tgtEl>
                                          <p:spTgt spid="7"/>
                                        </p:tgtEl>
                                        <p:attrNameLst>
                                          <p:attrName>ppt_w</p:attrName>
                                        </p:attrNameLst>
                                      </p:cBhvr>
                                      <p:tavLst>
                                        <p:tav tm="0">
                                          <p:val>
                                            <p:fltVal val="0"/>
                                          </p:val>
                                        </p:tav>
                                        <p:tav tm="100000">
                                          <p:val>
                                            <p:strVal val="#ppt_w"/>
                                          </p:val>
                                        </p:tav>
                                      </p:tavLst>
                                    </p:anim>
                                    <p:anim calcmode="lin" valueType="num">
                                      <p:cBhvr>
                                        <p:cTn id="36" dur="500" fill="hold"/>
                                        <p:tgtEl>
                                          <p:spTgt spid="7"/>
                                        </p:tgtEl>
                                        <p:attrNameLst>
                                          <p:attrName>ppt_h</p:attrName>
                                        </p:attrNameLst>
                                      </p:cBhvr>
                                      <p:tavLst>
                                        <p:tav tm="0">
                                          <p:val>
                                            <p:fltVal val="0"/>
                                          </p:val>
                                        </p:tav>
                                        <p:tav tm="100000">
                                          <p:val>
                                            <p:strVal val="#ppt_h"/>
                                          </p:val>
                                        </p:tav>
                                      </p:tavLst>
                                    </p:anim>
                                    <p:animEffect transition="in" filter="fade">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2050"/>
                                        </p:tgtEl>
                                        <p:attrNameLst>
                                          <p:attrName>style.visibility</p:attrName>
                                        </p:attrNameLst>
                                      </p:cBhvr>
                                      <p:to>
                                        <p:strVal val="visible"/>
                                      </p:to>
                                    </p:set>
                                    <p:anim calcmode="lin" valueType="num">
                                      <p:cBhvr>
                                        <p:cTn id="49" dur="500" fill="hold"/>
                                        <p:tgtEl>
                                          <p:spTgt spid="2050"/>
                                        </p:tgtEl>
                                        <p:attrNameLst>
                                          <p:attrName>ppt_w</p:attrName>
                                        </p:attrNameLst>
                                      </p:cBhvr>
                                      <p:tavLst>
                                        <p:tav tm="0">
                                          <p:val>
                                            <p:fltVal val="0"/>
                                          </p:val>
                                        </p:tav>
                                        <p:tav tm="100000">
                                          <p:val>
                                            <p:strVal val="#ppt_w"/>
                                          </p:val>
                                        </p:tav>
                                      </p:tavLst>
                                    </p:anim>
                                    <p:anim calcmode="lin" valueType="num">
                                      <p:cBhvr>
                                        <p:cTn id="50" dur="500" fill="hold"/>
                                        <p:tgtEl>
                                          <p:spTgt spid="2050"/>
                                        </p:tgtEl>
                                        <p:attrNameLst>
                                          <p:attrName>ppt_h</p:attrName>
                                        </p:attrNameLst>
                                      </p:cBhvr>
                                      <p:tavLst>
                                        <p:tav tm="0">
                                          <p:val>
                                            <p:fltVal val="0"/>
                                          </p:val>
                                        </p:tav>
                                        <p:tav tm="100000">
                                          <p:val>
                                            <p:strVal val="#ppt_h"/>
                                          </p:val>
                                        </p:tav>
                                      </p:tavLst>
                                    </p:anim>
                                    <p:animEffect transition="in" filter="fade">
                                      <p:cBhvr>
                                        <p:cTn id="51" dur="500"/>
                                        <p:tgtEl>
                                          <p:spTgt spid="2050"/>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2"/>
                                        </p:tgtEl>
                                        <p:attrNameLst>
                                          <p:attrName>style.visibility</p:attrName>
                                        </p:attrNameLst>
                                      </p:cBhvr>
                                      <p:to>
                                        <p:strVal val="visible"/>
                                      </p:to>
                                    </p:set>
                                    <p:anim calcmode="lin" valueType="num">
                                      <p:cBhvr>
                                        <p:cTn id="56" dur="500" fill="hold"/>
                                        <p:tgtEl>
                                          <p:spTgt spid="2"/>
                                        </p:tgtEl>
                                        <p:attrNameLst>
                                          <p:attrName>ppt_w</p:attrName>
                                        </p:attrNameLst>
                                      </p:cBhvr>
                                      <p:tavLst>
                                        <p:tav tm="0">
                                          <p:val>
                                            <p:fltVal val="0"/>
                                          </p:val>
                                        </p:tav>
                                        <p:tav tm="100000">
                                          <p:val>
                                            <p:strVal val="#ppt_w"/>
                                          </p:val>
                                        </p:tav>
                                      </p:tavLst>
                                    </p:anim>
                                    <p:anim calcmode="lin" valueType="num">
                                      <p:cBhvr>
                                        <p:cTn id="57" dur="500" fill="hold"/>
                                        <p:tgtEl>
                                          <p:spTgt spid="2"/>
                                        </p:tgtEl>
                                        <p:attrNameLst>
                                          <p:attrName>ppt_h</p:attrName>
                                        </p:attrNameLst>
                                      </p:cBhvr>
                                      <p:tavLst>
                                        <p:tav tm="0">
                                          <p:val>
                                            <p:fltVal val="0"/>
                                          </p:val>
                                        </p:tav>
                                        <p:tav tm="100000">
                                          <p:val>
                                            <p:strVal val="#ppt_h"/>
                                          </p:val>
                                        </p:tav>
                                      </p:tavLst>
                                    </p:anim>
                                    <p:animEffect transition="in" filter="fade">
                                      <p:cBhvr>
                                        <p:cTn id="58" dur="500"/>
                                        <p:tgtEl>
                                          <p:spTgt spid="2"/>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nodeType="clickEffect">
                                  <p:stCondLst>
                                    <p:cond delay="0"/>
                                  </p:stCondLst>
                                  <p:childTnLst>
                                    <p:set>
                                      <p:cBhvr>
                                        <p:cTn id="62" dur="1" fill="hold">
                                          <p:stCondLst>
                                            <p:cond delay="0"/>
                                          </p:stCondLst>
                                        </p:cTn>
                                        <p:tgtEl>
                                          <p:spTgt spid="2053"/>
                                        </p:tgtEl>
                                        <p:attrNameLst>
                                          <p:attrName>style.visibility</p:attrName>
                                        </p:attrNameLst>
                                      </p:cBhvr>
                                      <p:to>
                                        <p:strVal val="visible"/>
                                      </p:to>
                                    </p:set>
                                    <p:anim calcmode="lin" valueType="num">
                                      <p:cBhvr>
                                        <p:cTn id="63" dur="500" fill="hold"/>
                                        <p:tgtEl>
                                          <p:spTgt spid="2053"/>
                                        </p:tgtEl>
                                        <p:attrNameLst>
                                          <p:attrName>ppt_w</p:attrName>
                                        </p:attrNameLst>
                                      </p:cBhvr>
                                      <p:tavLst>
                                        <p:tav tm="0">
                                          <p:val>
                                            <p:fltVal val="0"/>
                                          </p:val>
                                        </p:tav>
                                        <p:tav tm="100000">
                                          <p:val>
                                            <p:strVal val="#ppt_w"/>
                                          </p:val>
                                        </p:tav>
                                      </p:tavLst>
                                    </p:anim>
                                    <p:anim calcmode="lin" valueType="num">
                                      <p:cBhvr>
                                        <p:cTn id="64" dur="500" fill="hold"/>
                                        <p:tgtEl>
                                          <p:spTgt spid="2053"/>
                                        </p:tgtEl>
                                        <p:attrNameLst>
                                          <p:attrName>ppt_h</p:attrName>
                                        </p:attrNameLst>
                                      </p:cBhvr>
                                      <p:tavLst>
                                        <p:tav tm="0">
                                          <p:val>
                                            <p:fltVal val="0"/>
                                          </p:val>
                                        </p:tav>
                                        <p:tav tm="100000">
                                          <p:val>
                                            <p:strVal val="#ppt_h"/>
                                          </p:val>
                                        </p:tav>
                                      </p:tavLst>
                                    </p:anim>
                                    <p:animEffect transition="in" filter="fade">
                                      <p:cBhvr>
                                        <p:cTn id="65" dur="500"/>
                                        <p:tgtEl>
                                          <p:spTgt spid="2053"/>
                                        </p:tgtEl>
                                      </p:cBhvr>
                                    </p:animEffect>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nodeType="clickEffect">
                                  <p:stCondLst>
                                    <p:cond delay="0"/>
                                  </p:stCondLst>
                                  <p:childTnLst>
                                    <p:set>
                                      <p:cBhvr>
                                        <p:cTn id="69" dur="1" fill="hold">
                                          <p:stCondLst>
                                            <p:cond delay="0"/>
                                          </p:stCondLst>
                                        </p:cTn>
                                        <p:tgtEl>
                                          <p:spTgt spid="11"/>
                                        </p:tgtEl>
                                        <p:attrNameLst>
                                          <p:attrName>style.visibility</p:attrName>
                                        </p:attrNameLst>
                                      </p:cBhvr>
                                      <p:to>
                                        <p:strVal val="visible"/>
                                      </p:to>
                                    </p:set>
                                    <p:anim calcmode="lin" valueType="num">
                                      <p:cBhvr additive="base">
                                        <p:cTn id="70" dur="2000" fill="hold"/>
                                        <p:tgtEl>
                                          <p:spTgt spid="11"/>
                                        </p:tgtEl>
                                        <p:attrNameLst>
                                          <p:attrName>ppt_x</p:attrName>
                                        </p:attrNameLst>
                                      </p:cBhvr>
                                      <p:tavLst>
                                        <p:tav tm="0">
                                          <p:val>
                                            <p:strVal val="#ppt_x"/>
                                          </p:val>
                                        </p:tav>
                                        <p:tav tm="100000">
                                          <p:val>
                                            <p:strVal val="#ppt_x"/>
                                          </p:val>
                                        </p:tav>
                                      </p:tavLst>
                                    </p:anim>
                                    <p:anim calcmode="lin" valueType="num">
                                      <p:cBhvr additive="base">
                                        <p:cTn id="71" dur="20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BEBA8EAE-BF5A-486C-A8C5-ECC9F3942E4B}">
                <a14:imgProps xmlns:a14="http://schemas.microsoft.com/office/drawing/2010/main">
                  <a14:imgLayer r:embed="rId4">
                    <a14:imgEffect>
                      <a14:saturation sat="66000"/>
                    </a14:imgEffect>
                  </a14:imgLayer>
                </a14:imgProps>
              </a:ext>
              <a:ext uri="{28A0092B-C50C-407E-A947-70E740481C1C}">
                <a14:useLocalDpi xmlns:a14="http://schemas.microsoft.com/office/drawing/2010/main" val="0"/>
              </a:ext>
            </a:extLst>
          </a:blip>
          <a:stretch>
            <a:fillRect/>
          </a:stretch>
        </p:blipFill>
        <p:spPr>
          <a:xfrm>
            <a:off x="7452320" y="53008"/>
            <a:ext cx="1296144" cy="1296144"/>
          </a:xfrm>
          <a:prstGeom prst="rect">
            <a:avLst/>
          </a:prstGeom>
        </p:spPr>
      </p:pic>
      <p:sp>
        <p:nvSpPr>
          <p:cNvPr id="3" name="Content Placeholder 2"/>
          <p:cNvSpPr>
            <a:spLocks noGrp="1"/>
          </p:cNvSpPr>
          <p:nvPr>
            <p:ph idx="1"/>
          </p:nvPr>
        </p:nvSpPr>
        <p:spPr>
          <a:xfrm>
            <a:off x="539552" y="1600200"/>
            <a:ext cx="8147248" cy="4637112"/>
          </a:xfrm>
        </p:spPr>
        <p:txBody>
          <a:bodyPr>
            <a:normAutofit lnSpcReduction="10000"/>
          </a:bodyPr>
          <a:lstStyle/>
          <a:p>
            <a:r>
              <a:rPr dirty="0" smtClean="0"/>
              <a:t>Pomoć pri samoocjeni razine proračunske transparentnosti te planiranju i provedbi reformi usmjerenih na transparentnost</a:t>
            </a:r>
            <a:endParaRPr lang="hr-HR" dirty="0"/>
          </a:p>
          <a:p>
            <a:endParaRPr lang="hr-HR" dirty="0"/>
          </a:p>
          <a:p>
            <a:r>
              <a:rPr dirty="0" smtClean="0"/>
              <a:t>Jačanje ključnih poruka objedinjavanjem  uvida međunarodne zajednice za proračunsku transparentnost</a:t>
            </a:r>
          </a:p>
          <a:p>
            <a:pPr marL="0" indent="0">
              <a:buNone/>
            </a:pPr>
            <a:endParaRPr lang="hr-HR" dirty="0"/>
          </a:p>
          <a:p>
            <a:r>
              <a:rPr dirty="0" smtClean="0"/>
              <a:t>Osiguravanje pristupa resursima koji si već dostupni diljem međunarodne zajednice</a:t>
            </a:r>
            <a:endParaRPr lang="hr-HR" dirty="0"/>
          </a:p>
        </p:txBody>
      </p:sp>
      <p:sp>
        <p:nvSpPr>
          <p:cNvPr id="6" name="Title 1"/>
          <p:cNvSpPr txBox="1">
            <a:spLocks/>
          </p:cNvSpPr>
          <p:nvPr/>
        </p:nvSpPr>
        <p:spPr>
          <a:xfrm>
            <a:off x="467544" y="427038"/>
            <a:ext cx="7416824" cy="92211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200" kern="1200" baseline="0">
                <a:solidFill>
                  <a:schemeClr val="tx2"/>
                </a:solidFill>
                <a:latin typeface="+mj-lt"/>
                <a:ea typeface="+mj-ea"/>
                <a:cs typeface="+mj-cs"/>
              </a:defRPr>
            </a:lvl1pPr>
          </a:lstStyle>
          <a:p>
            <a:pPr algn="l"/>
            <a:r>
              <a:rPr dirty="0" smtClean="0"/>
              <a:t>Tri korisne uloge „priručnika“</a:t>
            </a:r>
            <a:endParaRPr lang="hr-HR" i="1" dirty="0" smtClean="0"/>
          </a:p>
        </p:txBody>
      </p:sp>
    </p:spTree>
    <p:extLst>
      <p:ext uri="{BB962C8B-B14F-4D97-AF65-F5344CB8AC3E}">
        <p14:creationId xmlns:p14="http://schemas.microsoft.com/office/powerpoint/2010/main" val="3884653660"/>
      </p:ext>
    </p:extLst>
  </p:cSld>
  <p:clrMapOvr>
    <a:masterClrMapping/>
  </p:clrMapOvr>
  <mc:AlternateContent xmlns:mc="http://schemas.openxmlformats.org/markup-compatibility/2006" xmlns:p14="http://schemas.microsoft.com/office/powerpoint/2010/main">
    <mc:Choice Requires="p14">
      <p:transition p14:dur="0"/>
    </mc:Choice>
    <mc:Fallback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600200"/>
            <a:ext cx="8147248" cy="4637112"/>
          </a:xfrm>
        </p:spPr>
        <p:txBody>
          <a:bodyPr anchor="ctr">
            <a:noAutofit/>
          </a:bodyPr>
          <a:lstStyle/>
          <a:p>
            <a:pPr marL="0" indent="0" algn="ctr">
              <a:buNone/>
            </a:pPr>
            <a:r>
              <a:rPr lang="en-GB" sz="34400" b="1" dirty="0" smtClean="0">
                <a:solidFill>
                  <a:schemeClr val="tx2">
                    <a:lumMod val="75000"/>
                  </a:schemeClr>
                </a:solidFill>
              </a:rPr>
              <a:t>?</a:t>
            </a:r>
            <a:endParaRPr lang="hr-HR" sz="34400" b="1" dirty="0">
              <a:solidFill>
                <a:schemeClr val="tx2">
                  <a:lumMod val="75000"/>
                </a:schemeClr>
              </a:solidFill>
            </a:endParaRPr>
          </a:p>
        </p:txBody>
      </p:sp>
      <p:sp>
        <p:nvSpPr>
          <p:cNvPr id="6" name="Title 1"/>
          <p:cNvSpPr txBox="1">
            <a:spLocks/>
          </p:cNvSpPr>
          <p:nvPr/>
        </p:nvSpPr>
        <p:spPr>
          <a:xfrm>
            <a:off x="609600" y="427038"/>
            <a:ext cx="7274768" cy="92211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200" kern="1200" baseline="0">
                <a:solidFill>
                  <a:schemeClr val="tx2"/>
                </a:solidFill>
                <a:latin typeface="+mj-lt"/>
                <a:ea typeface="+mj-ea"/>
                <a:cs typeface="+mj-cs"/>
              </a:defRPr>
            </a:lvl1pPr>
          </a:lstStyle>
          <a:p>
            <a:pPr algn="l"/>
            <a:r>
              <a:rPr dirty="0" smtClean="0"/>
              <a:t>Pa kako izgleda?</a:t>
            </a:r>
            <a:endParaRPr lang="hr-HR" i="1" dirty="0" smtClean="0"/>
          </a:p>
        </p:txBody>
      </p:sp>
    </p:spTree>
    <p:extLst>
      <p:ext uri="{BB962C8B-B14F-4D97-AF65-F5344CB8AC3E}">
        <p14:creationId xmlns:p14="http://schemas.microsoft.com/office/powerpoint/2010/main" val="1400510510"/>
      </p:ext>
    </p:extLst>
  </p:cSld>
  <p:clrMapOvr>
    <a:masterClrMapping/>
  </p:clrMapOvr>
  <mc:AlternateContent xmlns:mc="http://schemas.openxmlformats.org/markup-compatibility/2006" xmlns:p14="http://schemas.microsoft.com/office/powerpoint/2010/main">
    <mc:Choice Requires="p14">
      <p:transition p14:dur="0"/>
    </mc:Choice>
    <mc:Fallback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Podijeljen je na pet institucionalnih područja</a:t>
            </a:r>
          </a:p>
        </p:txBody>
      </p:sp>
      <p:grpSp>
        <p:nvGrpSpPr>
          <p:cNvPr id="78" name="Group 77"/>
          <p:cNvGrpSpPr/>
          <p:nvPr/>
        </p:nvGrpSpPr>
        <p:grpSpPr>
          <a:xfrm>
            <a:off x="2073609" y="1427129"/>
            <a:ext cx="5162687" cy="4810183"/>
            <a:chOff x="2168224" y="1556792"/>
            <a:chExt cx="4995625" cy="4654529"/>
          </a:xfrm>
        </p:grpSpPr>
        <p:grpSp>
          <p:nvGrpSpPr>
            <p:cNvPr id="79" name="Group 78"/>
            <p:cNvGrpSpPr/>
            <p:nvPr/>
          </p:nvGrpSpPr>
          <p:grpSpPr>
            <a:xfrm>
              <a:off x="2168224" y="1556792"/>
              <a:ext cx="4995625" cy="4654529"/>
              <a:chOff x="2168224" y="1065470"/>
              <a:chExt cx="4995625" cy="4654529"/>
            </a:xfrm>
          </p:grpSpPr>
          <p:grpSp>
            <p:nvGrpSpPr>
              <p:cNvPr id="86" name="Group 85"/>
              <p:cNvGrpSpPr/>
              <p:nvPr/>
            </p:nvGrpSpPr>
            <p:grpSpPr>
              <a:xfrm rot="16200000">
                <a:off x="2258504" y="975190"/>
                <a:ext cx="4654529" cy="4835089"/>
                <a:chOff x="2250580" y="889462"/>
                <a:chExt cx="4654529" cy="4835089"/>
              </a:xfrm>
            </p:grpSpPr>
            <p:sp>
              <p:nvSpPr>
                <p:cNvPr id="98" name="Regular Pentagon 97"/>
                <p:cNvSpPr/>
                <p:nvPr/>
              </p:nvSpPr>
              <p:spPr>
                <a:xfrm rot="16200000">
                  <a:off x="3421548" y="2462075"/>
                  <a:ext cx="1800200" cy="1714476"/>
                </a:xfrm>
                <a:prstGeom prst="pentagon">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9" name="Chord 98"/>
                <p:cNvSpPr/>
                <p:nvPr/>
              </p:nvSpPr>
              <p:spPr>
                <a:xfrm rot="16200000">
                  <a:off x="5176917" y="2455217"/>
                  <a:ext cx="1728192" cy="1728192"/>
                </a:xfrm>
                <a:prstGeom prst="chord">
                  <a:avLst>
                    <a:gd name="adj1" fmla="val 18555176"/>
                    <a:gd name="adj2" fmla="val 13816103"/>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0" name="Chord 99"/>
                <p:cNvSpPr/>
                <p:nvPr/>
              </p:nvSpPr>
              <p:spPr>
                <a:xfrm rot="20520000">
                  <a:off x="4042074" y="3996359"/>
                  <a:ext cx="1728192" cy="1728192"/>
                </a:xfrm>
                <a:prstGeom prst="chord">
                  <a:avLst>
                    <a:gd name="adj1" fmla="val 18555176"/>
                    <a:gd name="adj2" fmla="val 13816103"/>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1" name="Chord 100"/>
                <p:cNvSpPr/>
                <p:nvPr/>
              </p:nvSpPr>
              <p:spPr>
                <a:xfrm rot="3240000">
                  <a:off x="2250582" y="3401283"/>
                  <a:ext cx="1728192" cy="1728192"/>
                </a:xfrm>
                <a:prstGeom prst="chord">
                  <a:avLst>
                    <a:gd name="adj1" fmla="val 18555176"/>
                    <a:gd name="adj2" fmla="val 13816103"/>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2" name="Chord 101"/>
                <p:cNvSpPr/>
                <p:nvPr/>
              </p:nvSpPr>
              <p:spPr>
                <a:xfrm rot="7560000">
                  <a:off x="2250580" y="1491396"/>
                  <a:ext cx="1728192" cy="1728192"/>
                </a:xfrm>
                <a:prstGeom prst="chord">
                  <a:avLst>
                    <a:gd name="adj1" fmla="val 18555176"/>
                    <a:gd name="adj2" fmla="val 13816103"/>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3" name="Chord 102"/>
                <p:cNvSpPr/>
                <p:nvPr/>
              </p:nvSpPr>
              <p:spPr>
                <a:xfrm rot="11880000">
                  <a:off x="4031771" y="889462"/>
                  <a:ext cx="1728192" cy="1728192"/>
                </a:xfrm>
                <a:prstGeom prst="chord">
                  <a:avLst>
                    <a:gd name="adj1" fmla="val 18555176"/>
                    <a:gd name="adj2" fmla="val 13816103"/>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87" name="TextBox 86"/>
              <p:cNvSpPr txBox="1"/>
              <p:nvPr/>
            </p:nvSpPr>
            <p:spPr>
              <a:xfrm flipH="1">
                <a:off x="3815373" y="3713683"/>
                <a:ext cx="1565401" cy="387163"/>
              </a:xfrm>
              <a:prstGeom prst="rect">
                <a:avLst/>
              </a:prstGeom>
              <a:noFill/>
            </p:spPr>
            <p:txBody>
              <a:bodyPr wrap="none" rtlCol="0">
                <a:spAutoFit/>
              </a:bodyPr>
              <a:lstStyle/>
              <a:p>
                <a:pPr algn="ctr"/>
                <a:r>
                  <a:rPr lang="en-GB" sz="1000" b="1" dirty="0" smtClean="0">
                    <a:solidFill>
                      <a:schemeClr val="bg1"/>
                    </a:solidFill>
                  </a:rPr>
                  <a:t>Priručnik za </a:t>
                </a:r>
              </a:p>
              <a:p>
                <a:pPr algn="ctr"/>
                <a:r>
                  <a:rPr lang="en-GB" sz="1000" b="1" dirty="0" smtClean="0">
                    <a:solidFill>
                      <a:schemeClr val="bg1"/>
                    </a:solidFill>
                  </a:rPr>
                  <a:t>transparentnost proračuna</a:t>
                </a:r>
                <a:endParaRPr lang="hr-HR" sz="1000" b="1" dirty="0">
                  <a:solidFill>
                    <a:schemeClr val="bg1"/>
                  </a:solidFill>
                </a:endParaRPr>
              </a:p>
            </p:txBody>
          </p:sp>
          <p:pic>
            <p:nvPicPr>
              <p:cNvPr id="88"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flipH="1">
                <a:off x="2635331" y="2511988"/>
                <a:ext cx="720000" cy="713950"/>
              </a:xfrm>
              <a:prstGeom prst="rect">
                <a:avLst/>
              </a:prstGeom>
              <a:noFill/>
              <a:extLst>
                <a:ext uri="{909E8E84-426E-40DD-AFC4-6F175D3DCCD1}">
                  <a14:hiddenFill xmlns:a14="http://schemas.microsoft.com/office/drawing/2010/main">
                    <a:solidFill>
                      <a:srgbClr val="FFFFFF"/>
                    </a:solidFill>
                  </a14:hiddenFill>
                </a:ext>
              </a:extLst>
            </p:spPr>
          </p:pic>
          <p:sp>
            <p:nvSpPr>
              <p:cNvPr id="89" name="TextBox 88"/>
              <p:cNvSpPr txBox="1"/>
              <p:nvPr/>
            </p:nvSpPr>
            <p:spPr>
              <a:xfrm flipH="1">
                <a:off x="2636868" y="3266957"/>
                <a:ext cx="1178504" cy="357381"/>
              </a:xfrm>
              <a:prstGeom prst="rect">
                <a:avLst/>
              </a:prstGeom>
              <a:noFill/>
            </p:spPr>
            <p:txBody>
              <a:bodyPr wrap="square" rtlCol="0">
                <a:spAutoFit/>
              </a:bodyPr>
              <a:lstStyle/>
              <a:p>
                <a:pPr algn="ctr"/>
                <a:r>
                  <a:rPr lang="hr-HR" sz="900" b="1" dirty="0" smtClean="0">
                    <a:solidFill>
                      <a:schemeClr val="bg1"/>
                    </a:solidFill>
                  </a:rPr>
                  <a:t>      </a:t>
                </a:r>
                <a:r>
                  <a:rPr lang="en-GB" sz="900" b="1" dirty="0" smtClean="0">
                    <a:solidFill>
                      <a:schemeClr val="bg1"/>
                    </a:solidFill>
                  </a:rPr>
                  <a:t>Izvješćivanje </a:t>
                </a:r>
              </a:p>
              <a:p>
                <a:pPr algn="ctr"/>
                <a:r>
                  <a:rPr lang="en-GB" sz="900" b="1" dirty="0" smtClean="0">
                    <a:solidFill>
                      <a:schemeClr val="bg1"/>
                    </a:solidFill>
                  </a:rPr>
                  <a:t>vlade</a:t>
                </a:r>
                <a:endParaRPr lang="hr-HR" sz="900" b="1" dirty="0">
                  <a:solidFill>
                    <a:schemeClr val="bg1"/>
                  </a:solidFill>
                </a:endParaRPr>
              </a:p>
            </p:txBody>
          </p:sp>
          <p:pic>
            <p:nvPicPr>
              <p:cNvPr id="90"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flipH="1">
                <a:off x="4238075" y="1262714"/>
                <a:ext cx="720000" cy="712870"/>
              </a:xfrm>
              <a:prstGeom prst="rect">
                <a:avLst/>
              </a:prstGeom>
              <a:noFill/>
              <a:extLst>
                <a:ext uri="{909E8E84-426E-40DD-AFC4-6F175D3DCCD1}">
                  <a14:hiddenFill xmlns:a14="http://schemas.microsoft.com/office/drawing/2010/main">
                    <a:solidFill>
                      <a:srgbClr val="FFFFFF"/>
                    </a:solidFill>
                  </a14:hiddenFill>
                </a:ext>
              </a:extLst>
            </p:spPr>
          </p:pic>
          <p:sp>
            <p:nvSpPr>
              <p:cNvPr id="91" name="TextBox 90"/>
              <p:cNvSpPr txBox="1"/>
              <p:nvPr/>
            </p:nvSpPr>
            <p:spPr>
              <a:xfrm flipH="1">
                <a:off x="4073827" y="2082433"/>
                <a:ext cx="1048502" cy="446726"/>
              </a:xfrm>
              <a:prstGeom prst="rect">
                <a:avLst/>
              </a:prstGeom>
              <a:noFill/>
            </p:spPr>
            <p:txBody>
              <a:bodyPr wrap="none" rtlCol="0">
                <a:spAutoFit/>
              </a:bodyPr>
              <a:lstStyle/>
              <a:p>
                <a:pPr algn="ctr"/>
                <a:r>
                  <a:rPr lang="en-GB" sz="1200" b="1" dirty="0" smtClean="0">
                    <a:solidFill>
                      <a:schemeClr val="bg1"/>
                    </a:solidFill>
                  </a:rPr>
                  <a:t>Uključenost</a:t>
                </a:r>
              </a:p>
              <a:p>
                <a:pPr algn="ctr"/>
                <a:r>
                  <a:rPr lang="en-GB" sz="1200" b="1" dirty="0" smtClean="0">
                    <a:solidFill>
                      <a:schemeClr val="bg1"/>
                    </a:solidFill>
                  </a:rPr>
                  <a:t>parlamenta</a:t>
                </a:r>
                <a:endParaRPr lang="hr-HR" sz="1200" b="1" dirty="0">
                  <a:solidFill>
                    <a:schemeClr val="bg1"/>
                  </a:solidFill>
                </a:endParaRPr>
              </a:p>
            </p:txBody>
          </p:sp>
          <p:pic>
            <p:nvPicPr>
              <p:cNvPr id="92" name="Picture 2"/>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flipH="1">
                <a:off x="5795011" y="2478168"/>
                <a:ext cx="720000" cy="720000"/>
              </a:xfrm>
              <a:prstGeom prst="rect">
                <a:avLst/>
              </a:prstGeom>
              <a:noFill/>
              <a:extLst>
                <a:ext uri="{909E8E84-426E-40DD-AFC4-6F175D3DCCD1}">
                  <a14:hiddenFill xmlns:a14="http://schemas.microsoft.com/office/drawing/2010/main">
                    <a:solidFill>
                      <a:srgbClr val="FFFFFF"/>
                    </a:solidFill>
                  </a14:hiddenFill>
                </a:ext>
              </a:extLst>
            </p:spPr>
          </p:pic>
          <p:sp>
            <p:nvSpPr>
              <p:cNvPr id="93" name="TextBox 92"/>
              <p:cNvSpPr txBox="1"/>
              <p:nvPr/>
            </p:nvSpPr>
            <p:spPr>
              <a:xfrm flipH="1">
                <a:off x="5440151" y="3272385"/>
                <a:ext cx="1723698" cy="387163"/>
              </a:xfrm>
              <a:prstGeom prst="rect">
                <a:avLst/>
              </a:prstGeom>
              <a:noFill/>
            </p:spPr>
            <p:txBody>
              <a:bodyPr wrap="square" rtlCol="0">
                <a:spAutoFit/>
              </a:bodyPr>
              <a:lstStyle/>
              <a:p>
                <a:r>
                  <a:rPr lang="hr-HR" sz="1000" b="1" dirty="0" smtClean="0">
                    <a:solidFill>
                      <a:schemeClr val="bg1"/>
                    </a:solidFill>
                  </a:rPr>
                  <a:t>       </a:t>
                </a:r>
                <a:r>
                  <a:rPr lang="en-GB" sz="1000" b="1" dirty="0" smtClean="0">
                    <a:solidFill>
                      <a:schemeClr val="bg1"/>
                    </a:solidFill>
                  </a:rPr>
                  <a:t>Neovisni </a:t>
                </a:r>
              </a:p>
              <a:p>
                <a:r>
                  <a:rPr lang="hr-HR" sz="1000" b="1" dirty="0" smtClean="0">
                    <a:solidFill>
                      <a:schemeClr val="bg1"/>
                    </a:solidFill>
                  </a:rPr>
                  <a:t>       </a:t>
                </a:r>
                <a:r>
                  <a:rPr lang="en-GB" sz="1000" b="1" dirty="0" smtClean="0">
                    <a:solidFill>
                      <a:schemeClr val="bg1"/>
                    </a:solidFill>
                  </a:rPr>
                  <a:t>nadzor</a:t>
                </a:r>
                <a:endParaRPr lang="hr-HR" sz="1000" b="1" dirty="0">
                  <a:solidFill>
                    <a:schemeClr val="bg1"/>
                  </a:solidFill>
                </a:endParaRPr>
              </a:p>
            </p:txBody>
          </p:sp>
          <p:pic>
            <p:nvPicPr>
              <p:cNvPr id="94" name="Picture 2"/>
              <p:cNvPicPr>
                <a:picLocks noChangeAspect="1" noChangeArrowheads="1"/>
              </p:cNvPicPr>
              <p:nvPr/>
            </p:nvPicPr>
            <p:blipFill>
              <a:blip r:embed="rId6" cstate="print">
                <a:extLst>
                  <a:ext uri="{28A0092B-C50C-407E-A947-70E740481C1C}">
                    <a14:useLocalDpi xmlns:a14="http://schemas.microsoft.com/office/drawing/2010/main" val="0"/>
                  </a:ext>
                </a:extLst>
              </a:blip>
              <a:stretch>
                <a:fillRect/>
              </a:stretch>
            </p:blipFill>
            <p:spPr bwMode="auto">
              <a:xfrm flipH="1">
                <a:off x="3266210" y="4293096"/>
                <a:ext cx="720000" cy="720000"/>
              </a:xfrm>
              <a:prstGeom prst="rect">
                <a:avLst/>
              </a:prstGeom>
              <a:noFill/>
              <a:extLst>
                <a:ext uri="{909E8E84-426E-40DD-AFC4-6F175D3DCCD1}">
                  <a14:hiddenFill xmlns:a14="http://schemas.microsoft.com/office/drawing/2010/main">
                    <a:solidFill>
                      <a:srgbClr val="FFFFFF"/>
                    </a:solidFill>
                  </a14:hiddenFill>
                </a:ext>
              </a:extLst>
            </p:spPr>
          </p:pic>
          <p:sp>
            <p:nvSpPr>
              <p:cNvPr id="95" name="TextBox 94"/>
              <p:cNvSpPr txBox="1"/>
              <p:nvPr/>
            </p:nvSpPr>
            <p:spPr>
              <a:xfrm flipH="1">
                <a:off x="3062387" y="5008904"/>
                <a:ext cx="1727149" cy="357381"/>
              </a:xfrm>
              <a:prstGeom prst="rect">
                <a:avLst/>
              </a:prstGeom>
              <a:noFill/>
            </p:spPr>
            <p:txBody>
              <a:bodyPr wrap="square" rtlCol="0">
                <a:spAutoFit/>
              </a:bodyPr>
              <a:lstStyle/>
              <a:p>
                <a:pPr algn="ctr"/>
                <a:r>
                  <a:rPr lang="en-GB" sz="900" b="1" dirty="0" smtClean="0">
                    <a:solidFill>
                      <a:schemeClr val="bg1"/>
                    </a:solidFill>
                  </a:rPr>
                  <a:t>Otvorenost i </a:t>
                </a:r>
              </a:p>
              <a:p>
                <a:pPr algn="ctr"/>
                <a:r>
                  <a:rPr lang="hr-HR" sz="900" b="1" dirty="0" smtClean="0">
                    <a:solidFill>
                      <a:schemeClr val="bg1"/>
                    </a:solidFill>
                  </a:rPr>
                  <a:t> </a:t>
                </a:r>
                <a:r>
                  <a:rPr lang="en-GB" sz="900" b="1" dirty="0" smtClean="0">
                    <a:solidFill>
                      <a:schemeClr val="bg1"/>
                    </a:solidFill>
                  </a:rPr>
                  <a:t>građanski angažman</a:t>
                </a:r>
                <a:endParaRPr lang="hr-HR" sz="900" b="1" dirty="0">
                  <a:solidFill>
                    <a:schemeClr val="bg1"/>
                  </a:solidFill>
                </a:endParaRPr>
              </a:p>
            </p:txBody>
          </p:sp>
          <p:pic>
            <p:nvPicPr>
              <p:cNvPr id="96" name="Picture 9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5143191" y="4387240"/>
                <a:ext cx="720000" cy="720000"/>
              </a:xfrm>
              <a:prstGeom prst="rect">
                <a:avLst/>
              </a:prstGeom>
            </p:spPr>
          </p:pic>
          <p:sp>
            <p:nvSpPr>
              <p:cNvPr id="97" name="TextBox 96"/>
              <p:cNvSpPr txBox="1"/>
              <p:nvPr/>
            </p:nvSpPr>
            <p:spPr>
              <a:xfrm flipH="1">
                <a:off x="4466538" y="5107241"/>
                <a:ext cx="2284575" cy="536071"/>
              </a:xfrm>
              <a:prstGeom prst="rect">
                <a:avLst/>
              </a:prstGeom>
              <a:noFill/>
            </p:spPr>
            <p:txBody>
              <a:bodyPr wrap="square" rtlCol="0">
                <a:spAutoFit/>
              </a:bodyPr>
              <a:lstStyle/>
              <a:p>
                <a:r>
                  <a:rPr lang="hr-HR" sz="1000" b="1" dirty="0" smtClean="0">
                    <a:solidFill>
                      <a:schemeClr val="bg1"/>
                    </a:solidFill>
                  </a:rPr>
                  <a:t>         </a:t>
                </a:r>
                <a:r>
                  <a:rPr lang="en-GB" sz="1000" b="1" dirty="0" smtClean="0">
                    <a:solidFill>
                      <a:schemeClr val="bg1"/>
                    </a:solidFill>
                  </a:rPr>
                  <a:t>Interakcija s </a:t>
                </a:r>
                <a:endParaRPr lang="hr-HR" sz="1000" b="1" dirty="0" smtClean="0">
                  <a:solidFill>
                    <a:schemeClr val="bg1"/>
                  </a:solidFill>
                </a:endParaRPr>
              </a:p>
              <a:p>
                <a:r>
                  <a:rPr lang="hr-HR" sz="1000" b="1" dirty="0">
                    <a:solidFill>
                      <a:schemeClr val="bg1"/>
                    </a:solidFill>
                  </a:rPr>
                  <a:t> </a:t>
                </a:r>
                <a:r>
                  <a:rPr lang="hr-HR" sz="1000" b="1" dirty="0" smtClean="0">
                    <a:solidFill>
                      <a:schemeClr val="bg1"/>
                    </a:solidFill>
                  </a:rPr>
                  <a:t>            </a:t>
                </a:r>
                <a:r>
                  <a:rPr lang="en-GB" sz="1000" b="1" dirty="0" smtClean="0">
                    <a:solidFill>
                      <a:schemeClr val="bg1"/>
                    </a:solidFill>
                  </a:rPr>
                  <a:t>privatnim</a:t>
                </a:r>
                <a:endParaRPr lang="hr-HR" sz="1000" b="1" dirty="0" smtClean="0">
                  <a:solidFill>
                    <a:schemeClr val="bg1"/>
                  </a:solidFill>
                </a:endParaRPr>
              </a:p>
              <a:p>
                <a:r>
                  <a:rPr lang="hr-HR" sz="1000" b="1" dirty="0">
                    <a:solidFill>
                      <a:schemeClr val="bg1"/>
                    </a:solidFill>
                  </a:rPr>
                  <a:t> </a:t>
                </a:r>
                <a:r>
                  <a:rPr lang="hr-HR" sz="1000" b="1" dirty="0" smtClean="0">
                    <a:solidFill>
                      <a:schemeClr val="bg1"/>
                    </a:solidFill>
                  </a:rPr>
                  <a:t>               </a:t>
                </a:r>
                <a:r>
                  <a:rPr lang="en-GB" sz="1000" b="1" dirty="0" smtClean="0">
                    <a:solidFill>
                      <a:schemeClr val="bg1"/>
                    </a:solidFill>
                  </a:rPr>
                  <a:t> sektorom</a:t>
                </a:r>
                <a:endParaRPr lang="hr-HR" sz="1000" b="1" dirty="0">
                  <a:solidFill>
                    <a:schemeClr val="bg1"/>
                  </a:solidFill>
                </a:endParaRPr>
              </a:p>
            </p:txBody>
          </p:sp>
        </p:grpSp>
        <p:grpSp>
          <p:nvGrpSpPr>
            <p:cNvPr id="80" name="Group 79"/>
            <p:cNvGrpSpPr/>
            <p:nvPr/>
          </p:nvGrpSpPr>
          <p:grpSpPr>
            <a:xfrm>
              <a:off x="4139952" y="3428387"/>
              <a:ext cx="911182" cy="765507"/>
              <a:chOff x="1259632" y="746909"/>
              <a:chExt cx="6192688" cy="5202634"/>
            </a:xfrm>
          </p:grpSpPr>
          <p:grpSp>
            <p:nvGrpSpPr>
              <p:cNvPr id="81" name="Group 80"/>
              <p:cNvGrpSpPr/>
              <p:nvPr/>
            </p:nvGrpSpPr>
            <p:grpSpPr>
              <a:xfrm>
                <a:off x="1259632" y="746909"/>
                <a:ext cx="6192688" cy="5202634"/>
                <a:chOff x="1259632" y="746909"/>
                <a:chExt cx="6192688" cy="5202634"/>
              </a:xfrm>
            </p:grpSpPr>
            <p:pic>
              <p:nvPicPr>
                <p:cNvPr id="83" name="Picture 8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59632" y="746909"/>
                  <a:ext cx="5202371" cy="5202371"/>
                </a:xfrm>
                <a:prstGeom prst="rect">
                  <a:avLst/>
                </a:prstGeom>
              </p:spPr>
            </p:pic>
            <p:sp>
              <p:nvSpPr>
                <p:cNvPr id="84" name="Rectangle 83"/>
                <p:cNvSpPr/>
                <p:nvPr/>
              </p:nvSpPr>
              <p:spPr>
                <a:xfrm rot="18900000">
                  <a:off x="3672941" y="3329037"/>
                  <a:ext cx="1356857" cy="100813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85" name="Picture 8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249949" y="747172"/>
                  <a:ext cx="5202371" cy="5202371"/>
                </a:xfrm>
                <a:prstGeom prst="rect">
                  <a:avLst/>
                </a:prstGeom>
              </p:spPr>
            </p:pic>
          </p:grpSp>
          <p:sp>
            <p:nvSpPr>
              <p:cNvPr id="82" name="Rectangle 81"/>
              <p:cNvSpPr/>
              <p:nvPr/>
            </p:nvSpPr>
            <p:spPr>
              <a:xfrm rot="-2700000">
                <a:off x="2032276" y="4439586"/>
                <a:ext cx="2893880" cy="4856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grpSp>
        <p:nvGrpSpPr>
          <p:cNvPr id="29" name="Group 28"/>
          <p:cNvGrpSpPr/>
          <p:nvPr/>
        </p:nvGrpSpPr>
        <p:grpSpPr>
          <a:xfrm>
            <a:off x="142885" y="3043109"/>
            <a:ext cx="2772001" cy="432000"/>
            <a:chOff x="1614631" y="1628799"/>
            <a:chExt cx="2772001" cy="648001"/>
          </a:xfrm>
        </p:grpSpPr>
        <p:sp>
          <p:nvSpPr>
            <p:cNvPr id="30" name="Rectangle 29"/>
            <p:cNvSpPr/>
            <p:nvPr/>
          </p:nvSpPr>
          <p:spPr>
            <a:xfrm>
              <a:off x="1614631" y="1628799"/>
              <a:ext cx="432000" cy="647998"/>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latin typeface="Cambria" panose="02040503050406030204" pitchFamily="18" charset="0"/>
                </a:rPr>
                <a:t>A</a:t>
              </a:r>
              <a:endParaRPr lang="hr-HR" sz="2400" b="1" dirty="0" smtClean="0">
                <a:latin typeface="Cambria" panose="02040503050406030204" pitchFamily="18" charset="0"/>
                <a:cs typeface="Arial" panose="020B0604020202020204" pitchFamily="34" charset="0"/>
              </a:endParaRPr>
            </a:p>
          </p:txBody>
        </p:sp>
        <p:sp>
          <p:nvSpPr>
            <p:cNvPr id="31" name="Rectangle 30"/>
            <p:cNvSpPr/>
            <p:nvPr/>
          </p:nvSpPr>
          <p:spPr>
            <a:xfrm>
              <a:off x="2046632" y="1628801"/>
              <a:ext cx="2340000" cy="647999"/>
            </a:xfrm>
            <a:prstGeom prst="rect">
              <a:avLst/>
            </a:prstGeom>
            <a:solidFill>
              <a:schemeClr val="bg1"/>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50" b="1" dirty="0">
                  <a:solidFill>
                    <a:schemeClr val="tx2">
                      <a:lumMod val="60000"/>
                      <a:lumOff val="40000"/>
                    </a:schemeClr>
                  </a:solidFill>
                  <a:latin typeface="Arial" panose="020B0604020202020204" pitchFamily="34" charset="0"/>
                </a:rPr>
                <a:t>Osiguravanje korisnih izvješća o proračunu</a:t>
              </a:r>
            </a:p>
            <a:p>
              <a:r>
                <a:rPr lang="en-US" sz="1050" b="1" dirty="0" smtClean="0">
                  <a:solidFill>
                    <a:schemeClr val="tx2">
                      <a:lumMod val="60000"/>
                      <a:lumOff val="40000"/>
                    </a:schemeClr>
                  </a:solidFill>
                  <a:latin typeface="Arial" panose="020B0604020202020204" pitchFamily="34" charset="0"/>
                </a:rPr>
                <a:t>tijekom godišnjeg ciklusa </a:t>
              </a:r>
              <a:endParaRPr lang="hr-HR" sz="1050" b="1" dirty="0" smtClean="0">
                <a:solidFill>
                  <a:schemeClr val="tx2">
                    <a:lumMod val="60000"/>
                    <a:lumOff val="40000"/>
                  </a:schemeClr>
                </a:solidFill>
                <a:latin typeface="Arial" panose="020B0604020202020204" pitchFamily="34" charset="0"/>
                <a:cs typeface="Arial" panose="020B0604020202020204" pitchFamily="34" charset="0"/>
              </a:endParaRPr>
            </a:p>
          </p:txBody>
        </p:sp>
      </p:grpSp>
      <p:grpSp>
        <p:nvGrpSpPr>
          <p:cNvPr id="32" name="Group 31"/>
          <p:cNvGrpSpPr/>
          <p:nvPr/>
        </p:nvGrpSpPr>
        <p:grpSpPr>
          <a:xfrm>
            <a:off x="142885" y="3639696"/>
            <a:ext cx="2772000" cy="432000"/>
            <a:chOff x="1614631" y="1628799"/>
            <a:chExt cx="2772000" cy="648001"/>
          </a:xfrm>
        </p:grpSpPr>
        <p:sp>
          <p:nvSpPr>
            <p:cNvPr id="33" name="Rectangle 32"/>
            <p:cNvSpPr/>
            <p:nvPr/>
          </p:nvSpPr>
          <p:spPr>
            <a:xfrm>
              <a:off x="1614631" y="1628799"/>
              <a:ext cx="432000" cy="647998"/>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latin typeface="Cambria" panose="02040503050406030204" pitchFamily="18" charset="0"/>
                </a:rPr>
                <a:t>B</a:t>
              </a:r>
              <a:endParaRPr lang="hr-HR" sz="2400" b="1" dirty="0" smtClean="0">
                <a:latin typeface="Cambria" panose="02040503050406030204" pitchFamily="18" charset="0"/>
                <a:cs typeface="Arial" panose="020B0604020202020204" pitchFamily="34" charset="0"/>
              </a:endParaRPr>
            </a:p>
          </p:txBody>
        </p:sp>
        <p:sp>
          <p:nvSpPr>
            <p:cNvPr id="34" name="Rectangle 33"/>
            <p:cNvSpPr/>
            <p:nvPr/>
          </p:nvSpPr>
          <p:spPr>
            <a:xfrm>
              <a:off x="2046631" y="1628801"/>
              <a:ext cx="2340000" cy="647999"/>
            </a:xfrm>
            <a:prstGeom prst="rect">
              <a:avLst/>
            </a:prstGeom>
            <a:solidFill>
              <a:schemeClr val="bg1"/>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50" b="1" dirty="0">
                  <a:solidFill>
                    <a:schemeClr val="tx2">
                      <a:lumMod val="60000"/>
                      <a:lumOff val="40000"/>
                    </a:schemeClr>
                  </a:solidFill>
                  <a:latin typeface="Arial" panose="020B0604020202020204" pitchFamily="34" charset="0"/>
                </a:rPr>
                <a:t>Uključivanje prava na financijske informacije u izvješćima o proračunu </a:t>
              </a:r>
              <a:endParaRPr lang="hr-HR" sz="1050" b="1" dirty="0" smtClean="0">
                <a:solidFill>
                  <a:schemeClr val="tx2">
                    <a:lumMod val="60000"/>
                    <a:lumOff val="40000"/>
                  </a:schemeClr>
                </a:solidFill>
                <a:latin typeface="Arial" panose="020B0604020202020204" pitchFamily="34" charset="0"/>
                <a:cs typeface="Arial" panose="020B0604020202020204" pitchFamily="34" charset="0"/>
              </a:endParaRPr>
            </a:p>
          </p:txBody>
        </p:sp>
      </p:grpSp>
      <p:grpSp>
        <p:nvGrpSpPr>
          <p:cNvPr id="35" name="Group 34"/>
          <p:cNvGrpSpPr/>
          <p:nvPr/>
        </p:nvGrpSpPr>
        <p:grpSpPr>
          <a:xfrm>
            <a:off x="3180583" y="1412776"/>
            <a:ext cx="2772000" cy="432000"/>
            <a:chOff x="1614631" y="1628799"/>
            <a:chExt cx="2772000" cy="648001"/>
          </a:xfrm>
        </p:grpSpPr>
        <p:sp>
          <p:nvSpPr>
            <p:cNvPr id="36" name="Rectangle 35"/>
            <p:cNvSpPr/>
            <p:nvPr/>
          </p:nvSpPr>
          <p:spPr>
            <a:xfrm>
              <a:off x="1614631" y="1628799"/>
              <a:ext cx="432000" cy="647998"/>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latin typeface="Cambria" panose="02040503050406030204" pitchFamily="18" charset="0"/>
                </a:rPr>
                <a:t>C</a:t>
              </a:r>
              <a:endParaRPr lang="hr-HR" sz="2400" b="1" dirty="0" smtClean="0">
                <a:latin typeface="Cambria" panose="02040503050406030204" pitchFamily="18" charset="0"/>
                <a:cs typeface="Arial" panose="020B0604020202020204" pitchFamily="34" charset="0"/>
              </a:endParaRPr>
            </a:p>
          </p:txBody>
        </p:sp>
        <p:sp>
          <p:nvSpPr>
            <p:cNvPr id="37" name="Rectangle 36"/>
            <p:cNvSpPr/>
            <p:nvPr/>
          </p:nvSpPr>
          <p:spPr>
            <a:xfrm>
              <a:off x="2046631" y="1628801"/>
              <a:ext cx="2340000" cy="647999"/>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b="1" dirty="0">
                  <a:solidFill>
                    <a:schemeClr val="accent1"/>
                  </a:solidFill>
                  <a:latin typeface="Arial" panose="020B0604020202020204" pitchFamily="34" charset="0"/>
                </a:rPr>
                <a:t>Koristi od angažmana i kontrole parlamenta </a:t>
              </a:r>
              <a:endParaRPr lang="hr-HR" sz="1100" b="1" dirty="0" smtClean="0">
                <a:solidFill>
                  <a:schemeClr val="accent1"/>
                </a:solidFill>
                <a:latin typeface="Arial" panose="020B0604020202020204" pitchFamily="34" charset="0"/>
                <a:cs typeface="Arial" panose="020B0604020202020204" pitchFamily="34" charset="0"/>
              </a:endParaRPr>
            </a:p>
          </p:txBody>
        </p:sp>
      </p:grpSp>
      <p:grpSp>
        <p:nvGrpSpPr>
          <p:cNvPr id="38" name="Group 37"/>
          <p:cNvGrpSpPr/>
          <p:nvPr/>
        </p:nvGrpSpPr>
        <p:grpSpPr>
          <a:xfrm>
            <a:off x="3180583" y="2009363"/>
            <a:ext cx="2772000" cy="432000"/>
            <a:chOff x="1614631" y="1628799"/>
            <a:chExt cx="2772000" cy="648001"/>
          </a:xfrm>
        </p:grpSpPr>
        <p:sp>
          <p:nvSpPr>
            <p:cNvPr id="39" name="Rectangle 38"/>
            <p:cNvSpPr/>
            <p:nvPr/>
          </p:nvSpPr>
          <p:spPr>
            <a:xfrm>
              <a:off x="1614631" y="1628799"/>
              <a:ext cx="432000" cy="647998"/>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latin typeface="Cambria" panose="02040503050406030204" pitchFamily="18" charset="0"/>
                </a:rPr>
                <a:t>D</a:t>
              </a:r>
              <a:endParaRPr lang="hr-HR" sz="2400" b="1" dirty="0" smtClean="0">
                <a:latin typeface="Cambria" panose="02040503050406030204" pitchFamily="18" charset="0"/>
                <a:cs typeface="Arial" panose="020B0604020202020204" pitchFamily="34" charset="0"/>
              </a:endParaRPr>
            </a:p>
          </p:txBody>
        </p:sp>
        <p:sp>
          <p:nvSpPr>
            <p:cNvPr id="40" name="Rectangle 39"/>
            <p:cNvSpPr/>
            <p:nvPr/>
          </p:nvSpPr>
          <p:spPr>
            <a:xfrm>
              <a:off x="2046631" y="1628801"/>
              <a:ext cx="2340000" cy="647999"/>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b="1" dirty="0">
                  <a:solidFill>
                    <a:schemeClr val="accent1"/>
                  </a:solidFill>
                  <a:latin typeface="Arial" panose="020B0604020202020204" pitchFamily="34" charset="0"/>
                </a:rPr>
                <a:t>Podrška parlamentarnom kapacitetu</a:t>
              </a:r>
              <a:endParaRPr lang="hr-HR" sz="1100" b="1" dirty="0" smtClean="0">
                <a:solidFill>
                  <a:schemeClr val="accent1"/>
                </a:solidFill>
                <a:latin typeface="Arial" panose="020B0604020202020204" pitchFamily="34" charset="0"/>
                <a:cs typeface="Arial" panose="020B0604020202020204" pitchFamily="34" charset="0"/>
              </a:endParaRPr>
            </a:p>
          </p:txBody>
        </p:sp>
      </p:grpSp>
      <p:grpSp>
        <p:nvGrpSpPr>
          <p:cNvPr id="41" name="Group 40"/>
          <p:cNvGrpSpPr/>
          <p:nvPr/>
        </p:nvGrpSpPr>
        <p:grpSpPr>
          <a:xfrm>
            <a:off x="6228525" y="2721092"/>
            <a:ext cx="2772000" cy="432000"/>
            <a:chOff x="1614631" y="1628799"/>
            <a:chExt cx="2772000" cy="648001"/>
          </a:xfrm>
        </p:grpSpPr>
        <p:sp>
          <p:nvSpPr>
            <p:cNvPr id="42" name="Rectangle 41"/>
            <p:cNvSpPr/>
            <p:nvPr/>
          </p:nvSpPr>
          <p:spPr>
            <a:xfrm>
              <a:off x="1614631" y="1628799"/>
              <a:ext cx="432000" cy="647998"/>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latin typeface="Cambria" panose="02040503050406030204" pitchFamily="18" charset="0"/>
                </a:rPr>
                <a:t>E</a:t>
              </a:r>
              <a:endParaRPr lang="hr-HR" sz="2400" b="1" dirty="0" smtClean="0">
                <a:latin typeface="Cambria" panose="02040503050406030204" pitchFamily="18" charset="0"/>
                <a:cs typeface="Arial" panose="020B0604020202020204" pitchFamily="34" charset="0"/>
              </a:endParaRPr>
            </a:p>
          </p:txBody>
        </p:sp>
        <p:sp>
          <p:nvSpPr>
            <p:cNvPr id="43" name="Rectangle 42"/>
            <p:cNvSpPr/>
            <p:nvPr/>
          </p:nvSpPr>
          <p:spPr>
            <a:xfrm>
              <a:off x="2046631" y="1628801"/>
              <a:ext cx="2340000" cy="647999"/>
            </a:xfrm>
            <a:prstGeom prst="rect">
              <a:avLst/>
            </a:prstGeom>
            <a:solidFill>
              <a:schemeClr val="bg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b="1" dirty="0">
                  <a:solidFill>
                    <a:schemeClr val="accent1">
                      <a:lumMod val="75000"/>
                    </a:schemeClr>
                  </a:solidFill>
                  <a:latin typeface="Arial" panose="020B0604020202020204" pitchFamily="34" charset="0"/>
                </a:rPr>
                <a:t>Monitoring i kontrola izvršenja proračuna</a:t>
              </a:r>
              <a:endParaRPr lang="hr-HR" sz="1100" b="1" dirty="0" smtClean="0">
                <a:solidFill>
                  <a:schemeClr val="accent1">
                    <a:lumMod val="75000"/>
                  </a:schemeClr>
                </a:solidFill>
                <a:latin typeface="Arial" panose="020B0604020202020204" pitchFamily="34" charset="0"/>
                <a:cs typeface="Arial" panose="020B0604020202020204" pitchFamily="34" charset="0"/>
              </a:endParaRPr>
            </a:p>
          </p:txBody>
        </p:sp>
      </p:grpSp>
      <p:grpSp>
        <p:nvGrpSpPr>
          <p:cNvPr id="44" name="Group 43"/>
          <p:cNvGrpSpPr/>
          <p:nvPr/>
        </p:nvGrpSpPr>
        <p:grpSpPr>
          <a:xfrm>
            <a:off x="6228184" y="3340737"/>
            <a:ext cx="2772000" cy="432000"/>
            <a:chOff x="1614631" y="1628799"/>
            <a:chExt cx="2772000" cy="648001"/>
          </a:xfrm>
        </p:grpSpPr>
        <p:sp>
          <p:nvSpPr>
            <p:cNvPr id="45" name="Rectangle 44"/>
            <p:cNvSpPr/>
            <p:nvPr/>
          </p:nvSpPr>
          <p:spPr>
            <a:xfrm>
              <a:off x="1614631" y="1628799"/>
              <a:ext cx="432000" cy="647998"/>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latin typeface="Cambria" panose="02040503050406030204" pitchFamily="18" charset="0"/>
                </a:rPr>
                <a:t>F</a:t>
              </a:r>
              <a:endParaRPr lang="hr-HR" sz="2400" b="1" dirty="0" smtClean="0">
                <a:latin typeface="Cambria" panose="02040503050406030204" pitchFamily="18" charset="0"/>
                <a:cs typeface="Arial" panose="020B0604020202020204" pitchFamily="34" charset="0"/>
              </a:endParaRPr>
            </a:p>
          </p:txBody>
        </p:sp>
        <p:sp>
          <p:nvSpPr>
            <p:cNvPr id="46" name="Rectangle 45"/>
            <p:cNvSpPr/>
            <p:nvPr/>
          </p:nvSpPr>
          <p:spPr>
            <a:xfrm>
              <a:off x="2046631" y="1628801"/>
              <a:ext cx="2340000" cy="647999"/>
            </a:xfrm>
            <a:prstGeom prst="rect">
              <a:avLst/>
            </a:prstGeom>
            <a:solidFill>
              <a:schemeClr val="bg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b="1" dirty="0">
                  <a:solidFill>
                    <a:schemeClr val="accent1">
                      <a:lumMod val="75000"/>
                    </a:schemeClr>
                  </a:solidFill>
                  <a:latin typeface="Arial" panose="020B0604020202020204" pitchFamily="34" charset="0"/>
                </a:rPr>
                <a:t>Podrška ulozi Vrhovne revizijske institucije</a:t>
              </a:r>
              <a:endParaRPr lang="hr-HR" sz="1100" b="1" dirty="0" smtClean="0">
                <a:solidFill>
                  <a:schemeClr val="accent1">
                    <a:lumMod val="75000"/>
                  </a:schemeClr>
                </a:solidFill>
                <a:latin typeface="Arial" panose="020B0604020202020204" pitchFamily="34" charset="0"/>
                <a:cs typeface="Arial" panose="020B0604020202020204" pitchFamily="34" charset="0"/>
              </a:endParaRPr>
            </a:p>
          </p:txBody>
        </p:sp>
      </p:grpSp>
      <p:grpSp>
        <p:nvGrpSpPr>
          <p:cNvPr id="47" name="Group 46"/>
          <p:cNvGrpSpPr/>
          <p:nvPr/>
        </p:nvGrpSpPr>
        <p:grpSpPr>
          <a:xfrm>
            <a:off x="6228184" y="3933104"/>
            <a:ext cx="2772000" cy="432000"/>
            <a:chOff x="1614631" y="1628799"/>
            <a:chExt cx="2772000" cy="648001"/>
          </a:xfrm>
        </p:grpSpPr>
        <p:sp>
          <p:nvSpPr>
            <p:cNvPr id="48" name="Rectangle 47"/>
            <p:cNvSpPr/>
            <p:nvPr/>
          </p:nvSpPr>
          <p:spPr>
            <a:xfrm>
              <a:off x="1614631" y="1628799"/>
              <a:ext cx="432000" cy="647998"/>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latin typeface="Cambria" panose="02040503050406030204" pitchFamily="18" charset="0"/>
                </a:rPr>
                <a:t>G</a:t>
              </a:r>
              <a:endParaRPr lang="hr-HR" sz="2400" b="1" dirty="0" smtClean="0">
                <a:latin typeface="Cambria" panose="02040503050406030204" pitchFamily="18" charset="0"/>
                <a:cs typeface="Arial" panose="020B0604020202020204" pitchFamily="34" charset="0"/>
              </a:endParaRPr>
            </a:p>
          </p:txBody>
        </p:sp>
        <p:sp>
          <p:nvSpPr>
            <p:cNvPr id="49" name="Rectangle 48"/>
            <p:cNvSpPr/>
            <p:nvPr/>
          </p:nvSpPr>
          <p:spPr>
            <a:xfrm>
              <a:off x="2046631" y="1628801"/>
              <a:ext cx="2340000" cy="647999"/>
            </a:xfrm>
            <a:prstGeom prst="rect">
              <a:avLst/>
            </a:prstGeom>
            <a:solidFill>
              <a:schemeClr val="bg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b="1" dirty="0">
                  <a:solidFill>
                    <a:schemeClr val="accent1">
                      <a:lumMod val="75000"/>
                    </a:schemeClr>
                  </a:solidFill>
                  <a:latin typeface="Arial" panose="020B0604020202020204" pitchFamily="34" charset="0"/>
                </a:rPr>
                <a:t>Stvaranje učinkovitih neovisnih fiskalnih institucija</a:t>
              </a:r>
              <a:endParaRPr lang="hr-HR" sz="1100" b="1" dirty="0" smtClean="0">
                <a:solidFill>
                  <a:schemeClr val="accent1">
                    <a:lumMod val="75000"/>
                  </a:schemeClr>
                </a:solidFill>
                <a:latin typeface="Arial" panose="020B0604020202020204" pitchFamily="34" charset="0"/>
                <a:cs typeface="Arial" panose="020B0604020202020204" pitchFamily="34" charset="0"/>
              </a:endParaRPr>
            </a:p>
          </p:txBody>
        </p:sp>
      </p:grpSp>
      <p:grpSp>
        <p:nvGrpSpPr>
          <p:cNvPr id="50" name="Group 49"/>
          <p:cNvGrpSpPr/>
          <p:nvPr/>
        </p:nvGrpSpPr>
        <p:grpSpPr>
          <a:xfrm>
            <a:off x="624583" y="4550891"/>
            <a:ext cx="2772000" cy="432000"/>
            <a:chOff x="1614631" y="1628799"/>
            <a:chExt cx="2772000" cy="648001"/>
          </a:xfrm>
        </p:grpSpPr>
        <p:sp>
          <p:nvSpPr>
            <p:cNvPr id="51" name="Rectangle 50"/>
            <p:cNvSpPr/>
            <p:nvPr/>
          </p:nvSpPr>
          <p:spPr>
            <a:xfrm>
              <a:off x="1614631" y="1628799"/>
              <a:ext cx="432000" cy="647998"/>
            </a:xfrm>
            <a:prstGeom prst="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latin typeface="Cambria" panose="02040503050406030204" pitchFamily="18" charset="0"/>
                </a:rPr>
                <a:t>H</a:t>
              </a:r>
              <a:endParaRPr lang="hr-HR" sz="2400" b="1" dirty="0" smtClean="0">
                <a:latin typeface="Cambria" panose="02040503050406030204" pitchFamily="18" charset="0"/>
                <a:cs typeface="Arial" panose="020B0604020202020204" pitchFamily="34" charset="0"/>
              </a:endParaRPr>
            </a:p>
          </p:txBody>
        </p:sp>
        <p:sp>
          <p:nvSpPr>
            <p:cNvPr id="52" name="Rectangle 51"/>
            <p:cNvSpPr/>
            <p:nvPr/>
          </p:nvSpPr>
          <p:spPr>
            <a:xfrm>
              <a:off x="2046631" y="1628801"/>
              <a:ext cx="2340000" cy="647999"/>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b="1" dirty="0">
                  <a:solidFill>
                    <a:schemeClr val="accent4">
                      <a:lumMod val="75000"/>
                    </a:schemeClr>
                  </a:solidFill>
                  <a:latin typeface="Arial" panose="020B0604020202020204" pitchFamily="34" charset="0"/>
                </a:rPr>
                <a:t>Omogućavanje javnosti pristup proračunu</a:t>
              </a:r>
              <a:endParaRPr lang="hr-HR" sz="1100" b="1" dirty="0" smtClean="0">
                <a:solidFill>
                  <a:schemeClr val="accent4">
                    <a:lumMod val="75000"/>
                  </a:schemeClr>
                </a:solidFill>
                <a:latin typeface="Arial" panose="020B0604020202020204" pitchFamily="34" charset="0"/>
                <a:cs typeface="Arial" panose="020B0604020202020204" pitchFamily="34" charset="0"/>
              </a:endParaRPr>
            </a:p>
          </p:txBody>
        </p:sp>
      </p:grpSp>
      <p:grpSp>
        <p:nvGrpSpPr>
          <p:cNvPr id="53" name="Group 52"/>
          <p:cNvGrpSpPr/>
          <p:nvPr/>
        </p:nvGrpSpPr>
        <p:grpSpPr>
          <a:xfrm>
            <a:off x="624583" y="5170536"/>
            <a:ext cx="2772000" cy="432000"/>
            <a:chOff x="1614631" y="1628799"/>
            <a:chExt cx="2772000" cy="648001"/>
          </a:xfrm>
        </p:grpSpPr>
        <p:sp>
          <p:nvSpPr>
            <p:cNvPr id="54" name="Rectangle 53"/>
            <p:cNvSpPr/>
            <p:nvPr/>
          </p:nvSpPr>
          <p:spPr>
            <a:xfrm>
              <a:off x="1614631" y="1628799"/>
              <a:ext cx="432000" cy="647998"/>
            </a:xfrm>
            <a:prstGeom prst="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latin typeface="Cambria" panose="02040503050406030204" pitchFamily="18" charset="0"/>
                </a:rPr>
                <a:t>I</a:t>
              </a:r>
              <a:endParaRPr lang="hr-HR" sz="2400" b="1" dirty="0" smtClean="0">
                <a:latin typeface="Cambria" panose="02040503050406030204" pitchFamily="18" charset="0"/>
                <a:cs typeface="Arial" panose="020B0604020202020204" pitchFamily="34" charset="0"/>
              </a:endParaRPr>
            </a:p>
          </p:txBody>
        </p:sp>
        <p:sp>
          <p:nvSpPr>
            <p:cNvPr id="55" name="Rectangle 54"/>
            <p:cNvSpPr/>
            <p:nvPr/>
          </p:nvSpPr>
          <p:spPr>
            <a:xfrm>
              <a:off x="2046631" y="1628801"/>
              <a:ext cx="2340000" cy="647999"/>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b="1" dirty="0">
                  <a:solidFill>
                    <a:schemeClr val="accent4">
                      <a:lumMod val="75000"/>
                    </a:schemeClr>
                  </a:solidFill>
                  <a:latin typeface="Arial" panose="020B0604020202020204" pitchFamily="34" charset="0"/>
                </a:rPr>
                <a:t>Upotreba otvorenih podataka za podršku proračunskoj transparentnosti</a:t>
              </a:r>
              <a:endParaRPr lang="hr-HR" sz="1100" b="1" dirty="0" smtClean="0">
                <a:solidFill>
                  <a:schemeClr val="accent4">
                    <a:lumMod val="75000"/>
                  </a:schemeClr>
                </a:solidFill>
                <a:latin typeface="Arial" panose="020B0604020202020204" pitchFamily="34" charset="0"/>
                <a:cs typeface="Arial" panose="020B0604020202020204" pitchFamily="34" charset="0"/>
              </a:endParaRPr>
            </a:p>
          </p:txBody>
        </p:sp>
      </p:grpSp>
      <p:grpSp>
        <p:nvGrpSpPr>
          <p:cNvPr id="56" name="Group 55"/>
          <p:cNvGrpSpPr/>
          <p:nvPr/>
        </p:nvGrpSpPr>
        <p:grpSpPr>
          <a:xfrm>
            <a:off x="624583" y="5769593"/>
            <a:ext cx="2772000" cy="431999"/>
            <a:chOff x="1614631" y="1628799"/>
            <a:chExt cx="2772000" cy="647999"/>
          </a:xfrm>
        </p:grpSpPr>
        <p:sp>
          <p:nvSpPr>
            <p:cNvPr id="57" name="Rectangle 56"/>
            <p:cNvSpPr/>
            <p:nvPr/>
          </p:nvSpPr>
          <p:spPr>
            <a:xfrm>
              <a:off x="1614631" y="1628799"/>
              <a:ext cx="432000" cy="647998"/>
            </a:xfrm>
            <a:prstGeom prst="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latin typeface="Cambria" panose="02040503050406030204" pitchFamily="18" charset="0"/>
                </a:rPr>
                <a:t>J</a:t>
              </a:r>
              <a:endParaRPr lang="hr-HR" sz="2400" b="1" dirty="0" smtClean="0">
                <a:latin typeface="Cambria" panose="02040503050406030204" pitchFamily="18" charset="0"/>
                <a:cs typeface="Arial" panose="020B0604020202020204" pitchFamily="34" charset="0"/>
              </a:endParaRPr>
            </a:p>
          </p:txBody>
        </p:sp>
        <p:sp>
          <p:nvSpPr>
            <p:cNvPr id="58" name="Rectangle 57"/>
            <p:cNvSpPr/>
            <p:nvPr/>
          </p:nvSpPr>
          <p:spPr>
            <a:xfrm>
              <a:off x="2046631" y="1628799"/>
              <a:ext cx="2340000" cy="647999"/>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b="1" dirty="0">
                  <a:solidFill>
                    <a:schemeClr val="accent4">
                      <a:lumMod val="75000"/>
                    </a:schemeClr>
                  </a:solidFill>
                  <a:latin typeface="Arial" panose="020B0604020202020204" pitchFamily="34" charset="0"/>
                </a:rPr>
                <a:t>Osiguravanje  uključivijeg i participativnijeg proračuna</a:t>
              </a:r>
              <a:endParaRPr lang="hr-HR" sz="1100" b="1" dirty="0" smtClean="0">
                <a:solidFill>
                  <a:schemeClr val="accent4">
                    <a:lumMod val="75000"/>
                  </a:schemeClr>
                </a:solidFill>
                <a:latin typeface="Arial" panose="020B0604020202020204" pitchFamily="34" charset="0"/>
                <a:cs typeface="Arial" panose="020B0604020202020204" pitchFamily="34" charset="0"/>
              </a:endParaRPr>
            </a:p>
          </p:txBody>
        </p:sp>
      </p:grpSp>
      <p:grpSp>
        <p:nvGrpSpPr>
          <p:cNvPr id="59" name="Group 58"/>
          <p:cNvGrpSpPr/>
          <p:nvPr/>
        </p:nvGrpSpPr>
        <p:grpSpPr>
          <a:xfrm>
            <a:off x="5724128" y="5109092"/>
            <a:ext cx="2772000" cy="432000"/>
            <a:chOff x="1614631" y="1628799"/>
            <a:chExt cx="2772000" cy="648001"/>
          </a:xfrm>
        </p:grpSpPr>
        <p:sp>
          <p:nvSpPr>
            <p:cNvPr id="60" name="Rectangle 59"/>
            <p:cNvSpPr/>
            <p:nvPr/>
          </p:nvSpPr>
          <p:spPr>
            <a:xfrm>
              <a:off x="1614631" y="1628799"/>
              <a:ext cx="432000" cy="647998"/>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latin typeface="Cambria" panose="02040503050406030204" pitchFamily="18" charset="0"/>
                </a:rPr>
                <a:t>K</a:t>
              </a:r>
              <a:endParaRPr lang="hr-HR" sz="2400" b="1" dirty="0" smtClean="0">
                <a:latin typeface="Cambria" panose="02040503050406030204" pitchFamily="18" charset="0"/>
                <a:cs typeface="Arial" panose="020B0604020202020204" pitchFamily="34" charset="0"/>
              </a:endParaRPr>
            </a:p>
          </p:txBody>
        </p:sp>
        <p:sp>
          <p:nvSpPr>
            <p:cNvPr id="61" name="Rectangle 60"/>
            <p:cNvSpPr/>
            <p:nvPr/>
          </p:nvSpPr>
          <p:spPr>
            <a:xfrm>
              <a:off x="2046631" y="1628801"/>
              <a:ext cx="2340000" cy="647999"/>
            </a:xfrm>
            <a:prstGeom prst="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b="1" dirty="0">
                  <a:solidFill>
                    <a:schemeClr val="accent3">
                      <a:lumMod val="75000"/>
                    </a:schemeClr>
                  </a:solidFill>
                  <a:latin typeface="Arial" panose="020B0604020202020204" pitchFamily="34" charset="0"/>
                </a:rPr>
                <a:t>Otvaranje javne dodjele ugovora i javne nabave</a:t>
              </a:r>
              <a:endParaRPr lang="hr-HR" sz="1100" b="1" dirty="0" smtClean="0">
                <a:solidFill>
                  <a:schemeClr val="accent3">
                    <a:lumMod val="75000"/>
                  </a:schemeClr>
                </a:solidFill>
                <a:latin typeface="Arial" panose="020B0604020202020204" pitchFamily="34" charset="0"/>
                <a:cs typeface="Arial" panose="020B0604020202020204" pitchFamily="34" charset="0"/>
              </a:endParaRPr>
            </a:p>
          </p:txBody>
        </p:sp>
      </p:grpSp>
      <p:grpSp>
        <p:nvGrpSpPr>
          <p:cNvPr id="62" name="Group 61"/>
          <p:cNvGrpSpPr/>
          <p:nvPr/>
        </p:nvGrpSpPr>
        <p:grpSpPr>
          <a:xfrm>
            <a:off x="5727457" y="5730263"/>
            <a:ext cx="2768672" cy="432000"/>
            <a:chOff x="1614631" y="1628799"/>
            <a:chExt cx="2948205" cy="648001"/>
          </a:xfrm>
        </p:grpSpPr>
        <p:sp>
          <p:nvSpPr>
            <p:cNvPr id="63" name="Rectangle 62"/>
            <p:cNvSpPr/>
            <p:nvPr/>
          </p:nvSpPr>
          <p:spPr>
            <a:xfrm>
              <a:off x="1614631" y="1628799"/>
              <a:ext cx="432000" cy="647998"/>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latin typeface="Cambria" panose="02040503050406030204" pitchFamily="18" charset="0"/>
                </a:rPr>
                <a:t>L</a:t>
              </a:r>
              <a:endParaRPr lang="hr-HR" sz="2400" b="1" dirty="0" smtClean="0">
                <a:latin typeface="Cambria" panose="02040503050406030204" pitchFamily="18" charset="0"/>
                <a:cs typeface="Arial" panose="020B0604020202020204" pitchFamily="34" charset="0"/>
              </a:endParaRPr>
            </a:p>
          </p:txBody>
        </p:sp>
        <p:sp>
          <p:nvSpPr>
            <p:cNvPr id="64" name="Rectangle 63"/>
            <p:cNvSpPr/>
            <p:nvPr/>
          </p:nvSpPr>
          <p:spPr>
            <a:xfrm>
              <a:off x="2052811" y="1628801"/>
              <a:ext cx="2510025" cy="647999"/>
            </a:xfrm>
            <a:prstGeom prst="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b="1" dirty="0">
                  <a:solidFill>
                    <a:schemeClr val="accent3">
                      <a:lumMod val="75000"/>
                    </a:schemeClr>
                  </a:solidFill>
                  <a:latin typeface="Arial" panose="020B0604020202020204" pitchFamily="34" charset="0"/>
                </a:rPr>
                <a:t>Prihodi i rashodi iz prirodnih izvora</a:t>
              </a:r>
              <a:endParaRPr lang="hr-HR" sz="1100" b="1" dirty="0" smtClean="0">
                <a:solidFill>
                  <a:schemeClr val="accent3">
                    <a:lumMod val="75000"/>
                  </a:schemeClr>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090751076"/>
      </p:ext>
    </p:extLst>
  </p:cSld>
  <p:clrMapOvr>
    <a:masterClrMapping/>
  </p:clrMapOvr>
  <mc:AlternateContent xmlns:mc="http://schemas.openxmlformats.org/markup-compatibility/2006" xmlns:p14="http://schemas.microsoft.com/office/powerpoint/2010/main">
    <mc:Choice Requires="p14">
      <p:transition p14:dur="0"/>
    </mc:Choice>
    <mc:Fallback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78"/>
                                        </p:tgtEl>
                                      </p:cBhvr>
                                      <p:by x="55000" y="55000"/>
                                    </p:animScale>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nodeType="click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additive="base">
                                        <p:cTn id="11" dur="500" fill="hold"/>
                                        <p:tgtEl>
                                          <p:spTgt spid="29"/>
                                        </p:tgtEl>
                                        <p:attrNameLst>
                                          <p:attrName>ppt_x</p:attrName>
                                        </p:attrNameLst>
                                      </p:cBhvr>
                                      <p:tavLst>
                                        <p:tav tm="0">
                                          <p:val>
                                            <p:strVal val="0-#ppt_w/2"/>
                                          </p:val>
                                        </p:tav>
                                        <p:tav tm="100000">
                                          <p:val>
                                            <p:strVal val="#ppt_x"/>
                                          </p:val>
                                        </p:tav>
                                      </p:tavLst>
                                    </p:anim>
                                    <p:anim calcmode="lin" valueType="num">
                                      <p:cBhvr additive="base">
                                        <p:cTn id="12" dur="5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32"/>
                                        </p:tgtEl>
                                        <p:attrNameLst>
                                          <p:attrName>style.visibility</p:attrName>
                                        </p:attrNameLst>
                                      </p:cBhvr>
                                      <p:to>
                                        <p:strVal val="visible"/>
                                      </p:to>
                                    </p:set>
                                    <p:anim calcmode="lin" valueType="num">
                                      <p:cBhvr additive="base">
                                        <p:cTn id="17" dur="500" fill="hold"/>
                                        <p:tgtEl>
                                          <p:spTgt spid="32"/>
                                        </p:tgtEl>
                                        <p:attrNameLst>
                                          <p:attrName>ppt_x</p:attrName>
                                        </p:attrNameLst>
                                      </p:cBhvr>
                                      <p:tavLst>
                                        <p:tav tm="0">
                                          <p:val>
                                            <p:strVal val="0-#ppt_w/2"/>
                                          </p:val>
                                        </p:tav>
                                        <p:tav tm="100000">
                                          <p:val>
                                            <p:strVal val="#ppt_x"/>
                                          </p:val>
                                        </p:tav>
                                      </p:tavLst>
                                    </p:anim>
                                    <p:anim calcmode="lin" valueType="num">
                                      <p:cBhvr additive="base">
                                        <p:cTn id="18" dur="500" fill="hold"/>
                                        <p:tgtEl>
                                          <p:spTgt spid="32"/>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35"/>
                                        </p:tgtEl>
                                        <p:attrNameLst>
                                          <p:attrName>style.visibility</p:attrName>
                                        </p:attrNameLst>
                                      </p:cBhvr>
                                      <p:to>
                                        <p:strVal val="visible"/>
                                      </p:to>
                                    </p:set>
                                    <p:anim calcmode="lin" valueType="num">
                                      <p:cBhvr additive="base">
                                        <p:cTn id="23" dur="500" fill="hold"/>
                                        <p:tgtEl>
                                          <p:spTgt spid="35"/>
                                        </p:tgtEl>
                                        <p:attrNameLst>
                                          <p:attrName>ppt_x</p:attrName>
                                        </p:attrNameLst>
                                      </p:cBhvr>
                                      <p:tavLst>
                                        <p:tav tm="0">
                                          <p:val>
                                            <p:strVal val="0-#ppt_w/2"/>
                                          </p:val>
                                        </p:tav>
                                        <p:tav tm="100000">
                                          <p:val>
                                            <p:strVal val="#ppt_x"/>
                                          </p:val>
                                        </p:tav>
                                      </p:tavLst>
                                    </p:anim>
                                    <p:anim calcmode="lin" valueType="num">
                                      <p:cBhvr additive="base">
                                        <p:cTn id="24" dur="500" fill="hold"/>
                                        <p:tgtEl>
                                          <p:spTgt spid="35"/>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nodeType="clickEffect">
                                  <p:stCondLst>
                                    <p:cond delay="0"/>
                                  </p:stCondLst>
                                  <p:childTnLst>
                                    <p:set>
                                      <p:cBhvr>
                                        <p:cTn id="28" dur="1" fill="hold">
                                          <p:stCondLst>
                                            <p:cond delay="0"/>
                                          </p:stCondLst>
                                        </p:cTn>
                                        <p:tgtEl>
                                          <p:spTgt spid="38"/>
                                        </p:tgtEl>
                                        <p:attrNameLst>
                                          <p:attrName>style.visibility</p:attrName>
                                        </p:attrNameLst>
                                      </p:cBhvr>
                                      <p:to>
                                        <p:strVal val="visible"/>
                                      </p:to>
                                    </p:set>
                                    <p:anim calcmode="lin" valueType="num">
                                      <p:cBhvr additive="base">
                                        <p:cTn id="29" dur="500" fill="hold"/>
                                        <p:tgtEl>
                                          <p:spTgt spid="38"/>
                                        </p:tgtEl>
                                        <p:attrNameLst>
                                          <p:attrName>ppt_x</p:attrName>
                                        </p:attrNameLst>
                                      </p:cBhvr>
                                      <p:tavLst>
                                        <p:tav tm="0">
                                          <p:val>
                                            <p:strVal val="1+#ppt_w/2"/>
                                          </p:val>
                                        </p:tav>
                                        <p:tav tm="100000">
                                          <p:val>
                                            <p:strVal val="#ppt_x"/>
                                          </p:val>
                                        </p:tav>
                                      </p:tavLst>
                                    </p:anim>
                                    <p:anim calcmode="lin" valueType="num">
                                      <p:cBhvr additive="base">
                                        <p:cTn id="30" dur="500" fill="hold"/>
                                        <p:tgtEl>
                                          <p:spTgt spid="38"/>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nodeType="clickEffect">
                                  <p:stCondLst>
                                    <p:cond delay="0"/>
                                  </p:stCondLst>
                                  <p:childTnLst>
                                    <p:set>
                                      <p:cBhvr>
                                        <p:cTn id="34" dur="1" fill="hold">
                                          <p:stCondLst>
                                            <p:cond delay="0"/>
                                          </p:stCondLst>
                                        </p:cTn>
                                        <p:tgtEl>
                                          <p:spTgt spid="41"/>
                                        </p:tgtEl>
                                        <p:attrNameLst>
                                          <p:attrName>style.visibility</p:attrName>
                                        </p:attrNameLst>
                                      </p:cBhvr>
                                      <p:to>
                                        <p:strVal val="visible"/>
                                      </p:to>
                                    </p:set>
                                    <p:anim calcmode="lin" valueType="num">
                                      <p:cBhvr additive="base">
                                        <p:cTn id="35" dur="500" fill="hold"/>
                                        <p:tgtEl>
                                          <p:spTgt spid="41"/>
                                        </p:tgtEl>
                                        <p:attrNameLst>
                                          <p:attrName>ppt_x</p:attrName>
                                        </p:attrNameLst>
                                      </p:cBhvr>
                                      <p:tavLst>
                                        <p:tav tm="0">
                                          <p:val>
                                            <p:strVal val="1+#ppt_w/2"/>
                                          </p:val>
                                        </p:tav>
                                        <p:tav tm="100000">
                                          <p:val>
                                            <p:strVal val="#ppt_x"/>
                                          </p:val>
                                        </p:tav>
                                      </p:tavLst>
                                    </p:anim>
                                    <p:anim calcmode="lin" valueType="num">
                                      <p:cBhvr additive="base">
                                        <p:cTn id="36" dur="500" fill="hold"/>
                                        <p:tgtEl>
                                          <p:spTgt spid="41"/>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2" fill="hold" nodeType="clickEffect">
                                  <p:stCondLst>
                                    <p:cond delay="0"/>
                                  </p:stCondLst>
                                  <p:childTnLst>
                                    <p:set>
                                      <p:cBhvr>
                                        <p:cTn id="40" dur="1" fill="hold">
                                          <p:stCondLst>
                                            <p:cond delay="0"/>
                                          </p:stCondLst>
                                        </p:cTn>
                                        <p:tgtEl>
                                          <p:spTgt spid="44"/>
                                        </p:tgtEl>
                                        <p:attrNameLst>
                                          <p:attrName>style.visibility</p:attrName>
                                        </p:attrNameLst>
                                      </p:cBhvr>
                                      <p:to>
                                        <p:strVal val="visible"/>
                                      </p:to>
                                    </p:set>
                                    <p:anim calcmode="lin" valueType="num">
                                      <p:cBhvr additive="base">
                                        <p:cTn id="41" dur="500" fill="hold"/>
                                        <p:tgtEl>
                                          <p:spTgt spid="44"/>
                                        </p:tgtEl>
                                        <p:attrNameLst>
                                          <p:attrName>ppt_x</p:attrName>
                                        </p:attrNameLst>
                                      </p:cBhvr>
                                      <p:tavLst>
                                        <p:tav tm="0">
                                          <p:val>
                                            <p:strVal val="1+#ppt_w/2"/>
                                          </p:val>
                                        </p:tav>
                                        <p:tav tm="100000">
                                          <p:val>
                                            <p:strVal val="#ppt_x"/>
                                          </p:val>
                                        </p:tav>
                                      </p:tavLst>
                                    </p:anim>
                                    <p:anim calcmode="lin" valueType="num">
                                      <p:cBhvr additive="base">
                                        <p:cTn id="42" dur="500" fill="hold"/>
                                        <p:tgtEl>
                                          <p:spTgt spid="44"/>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2" fill="hold" nodeType="clickEffect">
                                  <p:stCondLst>
                                    <p:cond delay="0"/>
                                  </p:stCondLst>
                                  <p:childTnLst>
                                    <p:set>
                                      <p:cBhvr>
                                        <p:cTn id="46" dur="1" fill="hold">
                                          <p:stCondLst>
                                            <p:cond delay="0"/>
                                          </p:stCondLst>
                                        </p:cTn>
                                        <p:tgtEl>
                                          <p:spTgt spid="47"/>
                                        </p:tgtEl>
                                        <p:attrNameLst>
                                          <p:attrName>style.visibility</p:attrName>
                                        </p:attrNameLst>
                                      </p:cBhvr>
                                      <p:to>
                                        <p:strVal val="visible"/>
                                      </p:to>
                                    </p:set>
                                    <p:anim calcmode="lin" valueType="num">
                                      <p:cBhvr additive="base">
                                        <p:cTn id="47" dur="500" fill="hold"/>
                                        <p:tgtEl>
                                          <p:spTgt spid="47"/>
                                        </p:tgtEl>
                                        <p:attrNameLst>
                                          <p:attrName>ppt_x</p:attrName>
                                        </p:attrNameLst>
                                      </p:cBhvr>
                                      <p:tavLst>
                                        <p:tav tm="0">
                                          <p:val>
                                            <p:strVal val="1+#ppt_w/2"/>
                                          </p:val>
                                        </p:tav>
                                        <p:tav tm="100000">
                                          <p:val>
                                            <p:strVal val="#ppt_x"/>
                                          </p:val>
                                        </p:tav>
                                      </p:tavLst>
                                    </p:anim>
                                    <p:anim calcmode="lin" valueType="num">
                                      <p:cBhvr additive="base">
                                        <p:cTn id="48" dur="500" fill="hold"/>
                                        <p:tgtEl>
                                          <p:spTgt spid="47"/>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8" fill="hold" nodeType="clickEffect">
                                  <p:stCondLst>
                                    <p:cond delay="0"/>
                                  </p:stCondLst>
                                  <p:childTnLst>
                                    <p:set>
                                      <p:cBhvr>
                                        <p:cTn id="52" dur="1" fill="hold">
                                          <p:stCondLst>
                                            <p:cond delay="0"/>
                                          </p:stCondLst>
                                        </p:cTn>
                                        <p:tgtEl>
                                          <p:spTgt spid="50"/>
                                        </p:tgtEl>
                                        <p:attrNameLst>
                                          <p:attrName>style.visibility</p:attrName>
                                        </p:attrNameLst>
                                      </p:cBhvr>
                                      <p:to>
                                        <p:strVal val="visible"/>
                                      </p:to>
                                    </p:set>
                                    <p:anim calcmode="lin" valueType="num">
                                      <p:cBhvr additive="base">
                                        <p:cTn id="53" dur="500" fill="hold"/>
                                        <p:tgtEl>
                                          <p:spTgt spid="50"/>
                                        </p:tgtEl>
                                        <p:attrNameLst>
                                          <p:attrName>ppt_x</p:attrName>
                                        </p:attrNameLst>
                                      </p:cBhvr>
                                      <p:tavLst>
                                        <p:tav tm="0">
                                          <p:val>
                                            <p:strVal val="0-#ppt_w/2"/>
                                          </p:val>
                                        </p:tav>
                                        <p:tav tm="100000">
                                          <p:val>
                                            <p:strVal val="#ppt_x"/>
                                          </p:val>
                                        </p:tav>
                                      </p:tavLst>
                                    </p:anim>
                                    <p:anim calcmode="lin" valueType="num">
                                      <p:cBhvr additive="base">
                                        <p:cTn id="54" dur="500" fill="hold"/>
                                        <p:tgtEl>
                                          <p:spTgt spid="50"/>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8" fill="hold" nodeType="clickEffect">
                                  <p:stCondLst>
                                    <p:cond delay="0"/>
                                  </p:stCondLst>
                                  <p:childTnLst>
                                    <p:set>
                                      <p:cBhvr>
                                        <p:cTn id="58" dur="1" fill="hold">
                                          <p:stCondLst>
                                            <p:cond delay="0"/>
                                          </p:stCondLst>
                                        </p:cTn>
                                        <p:tgtEl>
                                          <p:spTgt spid="53"/>
                                        </p:tgtEl>
                                        <p:attrNameLst>
                                          <p:attrName>style.visibility</p:attrName>
                                        </p:attrNameLst>
                                      </p:cBhvr>
                                      <p:to>
                                        <p:strVal val="visible"/>
                                      </p:to>
                                    </p:set>
                                    <p:anim calcmode="lin" valueType="num">
                                      <p:cBhvr additive="base">
                                        <p:cTn id="59" dur="500" fill="hold"/>
                                        <p:tgtEl>
                                          <p:spTgt spid="53"/>
                                        </p:tgtEl>
                                        <p:attrNameLst>
                                          <p:attrName>ppt_x</p:attrName>
                                        </p:attrNameLst>
                                      </p:cBhvr>
                                      <p:tavLst>
                                        <p:tav tm="0">
                                          <p:val>
                                            <p:strVal val="0-#ppt_w/2"/>
                                          </p:val>
                                        </p:tav>
                                        <p:tav tm="100000">
                                          <p:val>
                                            <p:strVal val="#ppt_x"/>
                                          </p:val>
                                        </p:tav>
                                      </p:tavLst>
                                    </p:anim>
                                    <p:anim calcmode="lin" valueType="num">
                                      <p:cBhvr additive="base">
                                        <p:cTn id="60" dur="500" fill="hold"/>
                                        <p:tgtEl>
                                          <p:spTgt spid="53"/>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8" fill="hold" nodeType="clickEffect">
                                  <p:stCondLst>
                                    <p:cond delay="0"/>
                                  </p:stCondLst>
                                  <p:childTnLst>
                                    <p:set>
                                      <p:cBhvr>
                                        <p:cTn id="64" dur="1" fill="hold">
                                          <p:stCondLst>
                                            <p:cond delay="0"/>
                                          </p:stCondLst>
                                        </p:cTn>
                                        <p:tgtEl>
                                          <p:spTgt spid="56"/>
                                        </p:tgtEl>
                                        <p:attrNameLst>
                                          <p:attrName>style.visibility</p:attrName>
                                        </p:attrNameLst>
                                      </p:cBhvr>
                                      <p:to>
                                        <p:strVal val="visible"/>
                                      </p:to>
                                    </p:set>
                                    <p:anim calcmode="lin" valueType="num">
                                      <p:cBhvr additive="base">
                                        <p:cTn id="65" dur="500" fill="hold"/>
                                        <p:tgtEl>
                                          <p:spTgt spid="56"/>
                                        </p:tgtEl>
                                        <p:attrNameLst>
                                          <p:attrName>ppt_x</p:attrName>
                                        </p:attrNameLst>
                                      </p:cBhvr>
                                      <p:tavLst>
                                        <p:tav tm="0">
                                          <p:val>
                                            <p:strVal val="0-#ppt_w/2"/>
                                          </p:val>
                                        </p:tav>
                                        <p:tav tm="100000">
                                          <p:val>
                                            <p:strVal val="#ppt_x"/>
                                          </p:val>
                                        </p:tav>
                                      </p:tavLst>
                                    </p:anim>
                                    <p:anim calcmode="lin" valueType="num">
                                      <p:cBhvr additive="base">
                                        <p:cTn id="66" dur="500" fill="hold"/>
                                        <p:tgtEl>
                                          <p:spTgt spid="56"/>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2" fill="hold" nodeType="clickEffect">
                                  <p:stCondLst>
                                    <p:cond delay="0"/>
                                  </p:stCondLst>
                                  <p:childTnLst>
                                    <p:set>
                                      <p:cBhvr>
                                        <p:cTn id="70" dur="1" fill="hold">
                                          <p:stCondLst>
                                            <p:cond delay="0"/>
                                          </p:stCondLst>
                                        </p:cTn>
                                        <p:tgtEl>
                                          <p:spTgt spid="59"/>
                                        </p:tgtEl>
                                        <p:attrNameLst>
                                          <p:attrName>style.visibility</p:attrName>
                                        </p:attrNameLst>
                                      </p:cBhvr>
                                      <p:to>
                                        <p:strVal val="visible"/>
                                      </p:to>
                                    </p:set>
                                    <p:anim calcmode="lin" valueType="num">
                                      <p:cBhvr additive="base">
                                        <p:cTn id="71" dur="500" fill="hold"/>
                                        <p:tgtEl>
                                          <p:spTgt spid="59"/>
                                        </p:tgtEl>
                                        <p:attrNameLst>
                                          <p:attrName>ppt_x</p:attrName>
                                        </p:attrNameLst>
                                      </p:cBhvr>
                                      <p:tavLst>
                                        <p:tav tm="0">
                                          <p:val>
                                            <p:strVal val="1+#ppt_w/2"/>
                                          </p:val>
                                        </p:tav>
                                        <p:tav tm="100000">
                                          <p:val>
                                            <p:strVal val="#ppt_x"/>
                                          </p:val>
                                        </p:tav>
                                      </p:tavLst>
                                    </p:anim>
                                    <p:anim calcmode="lin" valueType="num">
                                      <p:cBhvr additive="base">
                                        <p:cTn id="72" dur="500" fill="hold"/>
                                        <p:tgtEl>
                                          <p:spTgt spid="59"/>
                                        </p:tgtEl>
                                        <p:attrNameLst>
                                          <p:attrName>ppt_y</p:attrName>
                                        </p:attrNameLst>
                                      </p:cBhvr>
                                      <p:tavLst>
                                        <p:tav tm="0">
                                          <p:val>
                                            <p:strVal val="#ppt_y"/>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2" fill="hold" nodeType="clickEffect">
                                  <p:stCondLst>
                                    <p:cond delay="0"/>
                                  </p:stCondLst>
                                  <p:childTnLst>
                                    <p:set>
                                      <p:cBhvr>
                                        <p:cTn id="76" dur="1" fill="hold">
                                          <p:stCondLst>
                                            <p:cond delay="0"/>
                                          </p:stCondLst>
                                        </p:cTn>
                                        <p:tgtEl>
                                          <p:spTgt spid="62"/>
                                        </p:tgtEl>
                                        <p:attrNameLst>
                                          <p:attrName>style.visibility</p:attrName>
                                        </p:attrNameLst>
                                      </p:cBhvr>
                                      <p:to>
                                        <p:strVal val="visible"/>
                                      </p:to>
                                    </p:set>
                                    <p:anim calcmode="lin" valueType="num">
                                      <p:cBhvr additive="base">
                                        <p:cTn id="77" dur="500" fill="hold"/>
                                        <p:tgtEl>
                                          <p:spTgt spid="62"/>
                                        </p:tgtEl>
                                        <p:attrNameLst>
                                          <p:attrName>ppt_x</p:attrName>
                                        </p:attrNameLst>
                                      </p:cBhvr>
                                      <p:tavLst>
                                        <p:tav tm="0">
                                          <p:val>
                                            <p:strVal val="1+#ppt_w/2"/>
                                          </p:val>
                                        </p:tav>
                                        <p:tav tm="100000">
                                          <p:val>
                                            <p:strVal val="#ppt_x"/>
                                          </p:val>
                                        </p:tav>
                                      </p:tavLst>
                                    </p:anim>
                                    <p:anim calcmode="lin" valueType="num">
                                      <p:cBhvr additive="base">
                                        <p:cTn id="78" dur="500" fill="hold"/>
                                        <p:tgtEl>
                                          <p:spTgt spid="6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Struktura poglavlja</a:t>
            </a:r>
            <a:endParaRPr lang="hr-HR" dirty="0"/>
          </a:p>
        </p:txBody>
      </p:sp>
      <p:sp>
        <p:nvSpPr>
          <p:cNvPr id="6" name="Rounded Rectangle 5"/>
          <p:cNvSpPr/>
          <p:nvPr/>
        </p:nvSpPr>
        <p:spPr>
          <a:xfrm>
            <a:off x="228101" y="1412776"/>
            <a:ext cx="4752528" cy="792088"/>
          </a:xfrm>
          <a:prstGeom prst="roundRect">
            <a:avLst>
              <a:gd name="adj" fmla="val 29855"/>
            </a:avLst>
          </a:prstGeom>
          <a:noFill/>
          <a:ln w="381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8" name="Straight Arrow Connector 7"/>
          <p:cNvCxnSpPr/>
          <p:nvPr/>
        </p:nvCxnSpPr>
        <p:spPr>
          <a:xfrm flipV="1">
            <a:off x="4979957" y="1808820"/>
            <a:ext cx="743499" cy="1"/>
          </a:xfrm>
          <a:prstGeom prst="straightConnector1">
            <a:avLst/>
          </a:prstGeom>
          <a:ln w="38100">
            <a:solidFill>
              <a:schemeClr val="accent5">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723456" y="1485655"/>
            <a:ext cx="3312368" cy="646331"/>
          </a:xfrm>
          <a:prstGeom prst="rect">
            <a:avLst/>
          </a:prstGeom>
          <a:noFill/>
        </p:spPr>
        <p:txBody>
          <a:bodyPr wrap="square" rtlCol="0">
            <a:spAutoFit/>
          </a:bodyPr>
          <a:lstStyle/>
          <a:p>
            <a:r>
              <a:rPr dirty="0" smtClean="0"/>
              <a:t>Boje i ikone za lak pregled dokumenta</a:t>
            </a:r>
            <a:endParaRPr lang="hr-HR" dirty="0"/>
          </a:p>
        </p:txBody>
      </p:sp>
      <p:sp>
        <p:nvSpPr>
          <p:cNvPr id="10" name="Rounded Rectangle 9"/>
          <p:cNvSpPr/>
          <p:nvPr/>
        </p:nvSpPr>
        <p:spPr>
          <a:xfrm>
            <a:off x="228101" y="2276872"/>
            <a:ext cx="4752528" cy="2187181"/>
          </a:xfrm>
          <a:prstGeom prst="roundRect">
            <a:avLst>
              <a:gd name="adj" fmla="val 14235"/>
            </a:avLst>
          </a:prstGeom>
          <a:noFill/>
          <a:ln w="381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1" name="Straight Arrow Connector 10"/>
          <p:cNvCxnSpPr/>
          <p:nvPr/>
        </p:nvCxnSpPr>
        <p:spPr>
          <a:xfrm flipV="1">
            <a:off x="4980629" y="3284984"/>
            <a:ext cx="743499" cy="1"/>
          </a:xfrm>
          <a:prstGeom prst="straightConnector1">
            <a:avLst/>
          </a:prstGeom>
          <a:ln w="38100">
            <a:solidFill>
              <a:schemeClr val="accent5">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723456" y="2684819"/>
            <a:ext cx="3312368" cy="1200329"/>
          </a:xfrm>
          <a:prstGeom prst="rect">
            <a:avLst/>
          </a:prstGeom>
          <a:noFill/>
        </p:spPr>
        <p:txBody>
          <a:bodyPr wrap="square" rtlCol="0">
            <a:spAutoFit/>
          </a:bodyPr>
          <a:lstStyle/>
          <a:p>
            <a:r>
              <a:rPr dirty="0" smtClean="0"/>
              <a:t>Citati iz publikacija vodećih institucija iz dotičnog područja radi naglašavanja relevantnosti teme</a:t>
            </a:r>
            <a:endParaRPr lang="hr-HR" dirty="0"/>
          </a:p>
        </p:txBody>
      </p:sp>
      <p:sp>
        <p:nvSpPr>
          <p:cNvPr id="13" name="Rounded Rectangle 12"/>
          <p:cNvSpPr/>
          <p:nvPr/>
        </p:nvSpPr>
        <p:spPr>
          <a:xfrm>
            <a:off x="228101" y="4581127"/>
            <a:ext cx="4752528" cy="2052795"/>
          </a:xfrm>
          <a:prstGeom prst="roundRect">
            <a:avLst>
              <a:gd name="adj" fmla="val 17118"/>
            </a:avLst>
          </a:prstGeom>
          <a:noFill/>
          <a:ln w="381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4" name="Straight Arrow Connector 13"/>
          <p:cNvCxnSpPr/>
          <p:nvPr/>
        </p:nvCxnSpPr>
        <p:spPr>
          <a:xfrm flipV="1">
            <a:off x="4980629" y="5607524"/>
            <a:ext cx="743499" cy="1"/>
          </a:xfrm>
          <a:prstGeom prst="straightConnector1">
            <a:avLst/>
          </a:prstGeom>
          <a:ln w="38100">
            <a:solidFill>
              <a:schemeClr val="accent5">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724128" y="5422859"/>
            <a:ext cx="3312368" cy="369332"/>
          </a:xfrm>
          <a:prstGeom prst="rect">
            <a:avLst/>
          </a:prstGeom>
          <a:noFill/>
        </p:spPr>
        <p:txBody>
          <a:bodyPr wrap="square" rtlCol="0">
            <a:spAutoFit/>
          </a:bodyPr>
          <a:lstStyle/>
          <a:p>
            <a:r>
              <a:rPr dirty="0" smtClean="0"/>
              <a:t>Pregled sadržaja poglavlja</a:t>
            </a:r>
            <a:endParaRPr lang="hr-HR" dirty="0"/>
          </a:p>
        </p:txBody>
      </p:sp>
      <p:pic>
        <p:nvPicPr>
          <p:cNvPr id="16" name="Picture 15"/>
          <p:cNvPicPr/>
          <p:nvPr/>
        </p:nvPicPr>
        <p:blipFill>
          <a:blip r:embed="rId4"/>
          <a:stretch>
            <a:fillRect/>
          </a:stretch>
        </p:blipFill>
        <p:spPr>
          <a:xfrm>
            <a:off x="827584" y="1521437"/>
            <a:ext cx="478155" cy="469900"/>
          </a:xfrm>
          <a:prstGeom prst="rect">
            <a:avLst/>
          </a:prstGeom>
        </p:spPr>
      </p:pic>
      <p:sp>
        <p:nvSpPr>
          <p:cNvPr id="3" name="Rectangle 2"/>
          <p:cNvSpPr/>
          <p:nvPr/>
        </p:nvSpPr>
        <p:spPr>
          <a:xfrm>
            <a:off x="1305740" y="1649192"/>
            <a:ext cx="3482284" cy="338554"/>
          </a:xfrm>
          <a:prstGeom prst="rect">
            <a:avLst/>
          </a:prstGeom>
        </p:spPr>
        <p:txBody>
          <a:bodyPr wrap="square">
            <a:spAutoFit/>
          </a:bodyPr>
          <a:lstStyle/>
          <a:p>
            <a:r>
              <a:rPr lang="vi-VN" sz="1600" dirty="0"/>
              <a:t>4. Otvorenost i građanski angažman</a:t>
            </a:r>
            <a:endParaRPr lang="hr-HR" sz="1600" dirty="0"/>
          </a:p>
        </p:txBody>
      </p:sp>
      <p:sp>
        <p:nvSpPr>
          <p:cNvPr id="7" name="Rectangle 6"/>
          <p:cNvSpPr/>
          <p:nvPr/>
        </p:nvSpPr>
        <p:spPr>
          <a:xfrm>
            <a:off x="323528" y="2233920"/>
            <a:ext cx="4191322" cy="1892826"/>
          </a:xfrm>
          <a:prstGeom prst="rect">
            <a:avLst/>
          </a:prstGeom>
        </p:spPr>
        <p:txBody>
          <a:bodyPr wrap="square">
            <a:spAutoFit/>
          </a:bodyPr>
          <a:lstStyle/>
          <a:p>
            <a:pPr lvl="0"/>
            <a:endParaRPr lang="hr-HR" sz="900" i="1" dirty="0" smtClean="0">
              <a:solidFill>
                <a:prstClr val="black"/>
              </a:solidFill>
            </a:endParaRPr>
          </a:p>
          <a:p>
            <a:pPr lvl="0"/>
            <a:r>
              <a:rPr lang="vi-VN" sz="900" i="1" dirty="0" smtClean="0">
                <a:solidFill>
                  <a:prstClr val="black"/>
                </a:solidFill>
              </a:rPr>
              <a:t>Osigurati </a:t>
            </a:r>
            <a:r>
              <a:rPr lang="vi-VN" sz="900" i="1" dirty="0">
                <a:solidFill>
                  <a:prstClr val="black"/>
                </a:solidFill>
              </a:rPr>
              <a:t>uključivu, participativnu i realističnu </a:t>
            </a:r>
            <a:r>
              <a:rPr lang="hr-HR" sz="900" i="1" dirty="0" smtClean="0">
                <a:solidFill>
                  <a:prstClr val="black"/>
                </a:solidFill>
              </a:rPr>
              <a:t>raspravu</a:t>
            </a:r>
            <a:r>
              <a:rPr lang="vi-VN" sz="900" i="1" dirty="0" smtClean="0">
                <a:solidFill>
                  <a:prstClr val="black"/>
                </a:solidFill>
              </a:rPr>
              <a:t> </a:t>
            </a:r>
            <a:r>
              <a:rPr lang="vi-VN" sz="900" i="1" dirty="0">
                <a:solidFill>
                  <a:prstClr val="black"/>
                </a:solidFill>
              </a:rPr>
              <a:t>o proračunskim odabirima omogućavanjem angažmana parlamenata, građana i organizacija civilnog društva u realističnoj raspravi o ključnim prioritetima, kompromisima, oportunitetnim troškovima i vrijednošću za novac</a:t>
            </a:r>
          </a:p>
          <a:p>
            <a:pPr lvl="0"/>
            <a:r>
              <a:rPr lang="vi-VN" sz="900" i="1" dirty="0">
                <a:solidFill>
                  <a:prstClr val="black"/>
                </a:solidFill>
              </a:rPr>
              <a:t>- Preporuke OECD-a za upravljanje proračunom</a:t>
            </a:r>
          </a:p>
          <a:p>
            <a:pPr lvl="0"/>
            <a:r>
              <a:rPr lang="vi-VN" sz="900" i="1" dirty="0">
                <a:solidFill>
                  <a:prstClr val="black"/>
                </a:solidFill>
              </a:rPr>
              <a:t>Vlada građanima pruža razumljiv sažetak implikacija proračunskih mjera, uz njihovo sudjelovanje u odlučivanju o proračunu</a:t>
            </a:r>
          </a:p>
          <a:p>
            <a:pPr lvl="0"/>
            <a:r>
              <a:rPr lang="vi-VN" sz="900" i="1" dirty="0">
                <a:solidFill>
                  <a:prstClr val="black"/>
                </a:solidFill>
              </a:rPr>
              <a:t>- Kodeks fiskalne transparentnosti MMF-a</a:t>
            </a:r>
          </a:p>
          <a:p>
            <a:pPr lvl="0"/>
            <a:r>
              <a:rPr lang="vi-VN" sz="900" i="1" dirty="0">
                <a:solidFill>
                  <a:prstClr val="black"/>
                </a:solidFill>
              </a:rPr>
              <a:t>Građani bi trebali imati pravo i, kao svi nedržavni akteri, stvarne mogućnosti izravnog sudjelovanja u javnoj raspravi i razgovoru o strukturi i provedbi fiskalnih politika.</a:t>
            </a:r>
          </a:p>
          <a:p>
            <a:pPr lvl="0"/>
            <a:r>
              <a:rPr lang="vi-VN" sz="900" i="1" dirty="0">
                <a:solidFill>
                  <a:prstClr val="black"/>
                </a:solidFill>
              </a:rPr>
              <a:t>- Načela fiskalne transparentnosti, sudjelovanja i odgovornosti GIFT-a</a:t>
            </a: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5198" y="4869160"/>
            <a:ext cx="542925" cy="401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Rectangle 16"/>
          <p:cNvSpPr/>
          <p:nvPr/>
        </p:nvSpPr>
        <p:spPr>
          <a:xfrm>
            <a:off x="1547664" y="4901466"/>
            <a:ext cx="2334557" cy="369332"/>
          </a:xfrm>
          <a:prstGeom prst="rect">
            <a:avLst/>
          </a:prstGeom>
        </p:spPr>
        <p:txBody>
          <a:bodyPr wrap="square">
            <a:spAutoFit/>
          </a:bodyPr>
          <a:lstStyle/>
          <a:p>
            <a:r>
              <a:rPr lang="hr-HR" dirty="0"/>
              <a:t>u ovom poglavlju..</a:t>
            </a:r>
          </a:p>
        </p:txBody>
      </p:sp>
      <p:sp>
        <p:nvSpPr>
          <p:cNvPr id="18" name="Rectangle 17"/>
          <p:cNvSpPr/>
          <p:nvPr/>
        </p:nvSpPr>
        <p:spPr>
          <a:xfrm>
            <a:off x="323529" y="5249589"/>
            <a:ext cx="4752528" cy="1384995"/>
          </a:xfrm>
          <a:prstGeom prst="rect">
            <a:avLst/>
          </a:prstGeom>
        </p:spPr>
        <p:txBody>
          <a:bodyPr wrap="square">
            <a:spAutoFit/>
          </a:bodyPr>
          <a:lstStyle/>
          <a:p>
            <a:r>
              <a:rPr lang="hr-HR" sz="1400" dirty="0"/>
              <a:t>Omogućavanje javnosti pristupa proračunu</a:t>
            </a:r>
          </a:p>
          <a:p>
            <a:endParaRPr lang="hr-HR" sz="1400" dirty="0"/>
          </a:p>
          <a:p>
            <a:r>
              <a:rPr lang="hr-HR" sz="1400" dirty="0"/>
              <a:t>Upotreba otvorenih podataka za podršku proračunskoj transparentnosti</a:t>
            </a:r>
          </a:p>
          <a:p>
            <a:endParaRPr lang="hr-HR" sz="1400" dirty="0"/>
          </a:p>
          <a:p>
            <a:r>
              <a:rPr lang="hr-HR" sz="1400" dirty="0"/>
              <a:t>Osiguravanje uključivijeg i participativnijeg proračuna</a:t>
            </a:r>
          </a:p>
        </p:txBody>
      </p:sp>
    </p:spTree>
    <p:extLst>
      <p:ext uri="{BB962C8B-B14F-4D97-AF65-F5344CB8AC3E}">
        <p14:creationId xmlns:p14="http://schemas.microsoft.com/office/powerpoint/2010/main" val="123101989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par>
                                <p:cTn id="19" presetID="10"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500"/>
                                        <p:tgtEl>
                                          <p:spTgt spid="11"/>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500"/>
                                        <p:tgtEl>
                                          <p:spTgt spid="12"/>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500"/>
                                        <p:tgtEl>
                                          <p:spTgt spid="13"/>
                                        </p:tgtEl>
                                      </p:cBhvr>
                                    </p:animEffect>
                                  </p:childTnLst>
                                </p:cTn>
                              </p:par>
                              <p:par>
                                <p:cTn id="30" presetID="10" presetClass="entr" presetSubtype="0" fill="hold" nodeType="with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500"/>
                                        <p:tgtEl>
                                          <p:spTgt spid="14"/>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p:bldP spid="10" grpId="0" animBg="1"/>
      <p:bldP spid="12" grpId="0"/>
      <p:bldP spid="13" grpId="0" animBg="1"/>
      <p:bldP spid="1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Poglavlja i odjeljci</a:t>
            </a:r>
            <a:endParaRPr lang="hr-HR" dirty="0"/>
          </a:p>
        </p:txBody>
      </p:sp>
      <p:grpSp>
        <p:nvGrpSpPr>
          <p:cNvPr id="18" name="Group 17"/>
          <p:cNvGrpSpPr/>
          <p:nvPr/>
        </p:nvGrpSpPr>
        <p:grpSpPr>
          <a:xfrm>
            <a:off x="458300" y="1484784"/>
            <a:ext cx="8122173" cy="540001"/>
            <a:chOff x="1614631" y="1628799"/>
            <a:chExt cx="8122173" cy="648001"/>
          </a:xfrm>
        </p:grpSpPr>
        <p:sp>
          <p:nvSpPr>
            <p:cNvPr id="29" name="Rectangle 28"/>
            <p:cNvSpPr/>
            <p:nvPr/>
          </p:nvSpPr>
          <p:spPr>
            <a:xfrm>
              <a:off x="1614631" y="1628799"/>
              <a:ext cx="540000" cy="647998"/>
            </a:xfrm>
            <a:prstGeom prst="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atin typeface="Cambria" panose="02040503050406030204" pitchFamily="18" charset="0"/>
                </a:rPr>
                <a:t>J</a:t>
              </a:r>
              <a:endParaRPr lang="hr-HR" sz="2400" b="1" dirty="0" smtClean="0">
                <a:latin typeface="Cambria" panose="02040503050406030204" pitchFamily="18" charset="0"/>
                <a:cs typeface="Arial" panose="020B0604020202020204" pitchFamily="34" charset="0"/>
              </a:endParaRPr>
            </a:p>
          </p:txBody>
        </p:sp>
        <p:sp>
          <p:nvSpPr>
            <p:cNvPr id="30" name="Rectangle 29"/>
            <p:cNvSpPr/>
            <p:nvPr/>
          </p:nvSpPr>
          <p:spPr>
            <a:xfrm>
              <a:off x="2141100" y="1628801"/>
              <a:ext cx="7595704" cy="647999"/>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accent4">
                      <a:lumMod val="75000"/>
                    </a:schemeClr>
                  </a:solidFill>
                  <a:latin typeface="Arial" panose="020B0604020202020204" pitchFamily="34" charset="0"/>
                </a:rPr>
                <a:t>Osiguravanje uključivijeg i participativnijeg proračuna</a:t>
              </a:r>
              <a:endParaRPr lang="hr-HR" b="1" dirty="0" smtClean="0">
                <a:solidFill>
                  <a:schemeClr val="accent4">
                    <a:lumMod val="75000"/>
                  </a:schemeClr>
                </a:solidFill>
                <a:latin typeface="Arial" panose="020B0604020202020204" pitchFamily="34" charset="0"/>
                <a:cs typeface="Arial" panose="020B0604020202020204" pitchFamily="34" charset="0"/>
              </a:endParaRPr>
            </a:p>
          </p:txBody>
        </p:sp>
      </p:grpSp>
      <p:grpSp>
        <p:nvGrpSpPr>
          <p:cNvPr id="17" name="Group 16"/>
          <p:cNvGrpSpPr/>
          <p:nvPr/>
        </p:nvGrpSpPr>
        <p:grpSpPr>
          <a:xfrm>
            <a:off x="476928" y="260648"/>
            <a:ext cx="8136904" cy="900002"/>
            <a:chOff x="1257349" y="1053661"/>
            <a:chExt cx="8136903" cy="900002"/>
          </a:xfrm>
        </p:grpSpPr>
        <p:sp>
          <p:nvSpPr>
            <p:cNvPr id="19" name="Rectangle 18"/>
            <p:cNvSpPr/>
            <p:nvPr/>
          </p:nvSpPr>
          <p:spPr>
            <a:xfrm>
              <a:off x="1257349" y="1053661"/>
              <a:ext cx="1082403" cy="900001"/>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smtClean="0">
                <a:latin typeface="Arial" panose="020B0604020202020204" pitchFamily="34" charset="0"/>
                <a:cs typeface="Arial" panose="020B0604020202020204" pitchFamily="34" charset="0"/>
              </a:endParaRPr>
            </a:p>
          </p:txBody>
        </p:sp>
        <p:sp>
          <p:nvSpPr>
            <p:cNvPr id="20" name="Rectangle 19"/>
            <p:cNvSpPr/>
            <p:nvPr/>
          </p:nvSpPr>
          <p:spPr>
            <a:xfrm>
              <a:off x="2326363" y="1053663"/>
              <a:ext cx="7067889" cy="900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200" b="1" dirty="0" smtClean="0">
                  <a:latin typeface="Arial" panose="020B0604020202020204" pitchFamily="34" charset="0"/>
                </a:rPr>
                <a:t>4. Otvorenost i građanski angažman</a:t>
              </a:r>
              <a:endParaRPr lang="hr-HR" sz="2200" b="1" dirty="0">
                <a:latin typeface="Arial" panose="020B0604020202020204" pitchFamily="34" charset="0"/>
                <a:cs typeface="Arial" panose="020B0604020202020204" pitchFamily="34" charset="0"/>
              </a:endParaRPr>
            </a:p>
          </p:txBody>
        </p:sp>
        <p:pic>
          <p:nvPicPr>
            <p:cNvPr id="21"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468060" y="1179663"/>
              <a:ext cx="648000" cy="648000"/>
            </a:xfrm>
            <a:prstGeom prst="rect">
              <a:avLst/>
            </a:prstGeom>
            <a:noFill/>
            <a:extLst>
              <a:ext uri="{909E8E84-426E-40DD-AFC4-6F175D3DCCD1}">
                <a14:hiddenFill xmlns:a14="http://schemas.microsoft.com/office/drawing/2010/main">
                  <a:solidFill>
                    <a:srgbClr val="FFFFFF"/>
                  </a:solidFill>
                </a14:hiddenFill>
              </a:ext>
            </a:extLst>
          </p:spPr>
        </p:pic>
      </p:grpSp>
      <p:sp>
        <p:nvSpPr>
          <p:cNvPr id="3" name="Rectangle 2"/>
          <p:cNvSpPr/>
          <p:nvPr/>
        </p:nvSpPr>
        <p:spPr>
          <a:xfrm>
            <a:off x="510287" y="2348880"/>
            <a:ext cx="8103545" cy="2954655"/>
          </a:xfrm>
          <a:prstGeom prst="rect">
            <a:avLst/>
          </a:prstGeom>
        </p:spPr>
        <p:txBody>
          <a:bodyPr wrap="square">
            <a:spAutoFit/>
          </a:bodyPr>
          <a:lstStyle/>
          <a:p>
            <a:pPr>
              <a:spcAft>
                <a:spcPts val="1200"/>
              </a:spcAft>
            </a:pPr>
            <a:r>
              <a:rPr lang="hr-HR" sz="1400" dirty="0" smtClean="0"/>
              <a:t>J.2 </a:t>
            </a:r>
            <a:r>
              <a:rPr lang="vi-VN" sz="1400" dirty="0" smtClean="0"/>
              <a:t>Realistično </a:t>
            </a:r>
            <a:r>
              <a:rPr lang="vi-VN" sz="1400" dirty="0"/>
              <a:t>i relevantno sudjelovanje javnosti omogućeno je i potaknuto:</a:t>
            </a:r>
          </a:p>
          <a:p>
            <a:pPr marL="285750" indent="-285750">
              <a:spcAft>
                <a:spcPts val="1200"/>
              </a:spcAft>
              <a:buFont typeface="Calibri" panose="020F0502020204030204" pitchFamily="34" charset="0"/>
              <a:buChar char="□"/>
            </a:pPr>
            <a:endParaRPr lang="vi-VN" sz="1400" dirty="0"/>
          </a:p>
          <a:p>
            <a:pPr marL="285750" indent="-285750">
              <a:spcAft>
                <a:spcPts val="1200"/>
              </a:spcAft>
              <a:buFont typeface="Calibri" panose="020F0502020204030204" pitchFamily="34" charset="0"/>
              <a:buChar char="□"/>
            </a:pPr>
            <a:r>
              <a:rPr lang="vi-VN" sz="1400" dirty="0" smtClean="0"/>
              <a:t>pružanjem </a:t>
            </a:r>
            <a:r>
              <a:rPr lang="vi-VN" sz="1400" dirty="0"/>
              <a:t>informacija o proračunskim ograničenjima, troškovima, kompromisima i višedimenzionalnim utjecajima političkih odabira</a:t>
            </a:r>
          </a:p>
          <a:p>
            <a:pPr marL="285750" indent="-285750">
              <a:spcAft>
                <a:spcPts val="1200"/>
              </a:spcAft>
              <a:buFont typeface="Calibri" panose="020F0502020204030204" pitchFamily="34" charset="0"/>
              <a:buChar char="□"/>
            </a:pPr>
            <a:endParaRPr lang="vi-VN" sz="1400" dirty="0"/>
          </a:p>
          <a:p>
            <a:pPr marL="285750" indent="-285750">
              <a:spcAft>
                <a:spcPts val="1200"/>
              </a:spcAft>
              <a:buFont typeface="Calibri" panose="020F0502020204030204" pitchFamily="34" charset="0"/>
              <a:buChar char="□"/>
            </a:pPr>
            <a:r>
              <a:rPr lang="vi-VN" sz="1400" dirty="0" smtClean="0"/>
              <a:t>pravnim </a:t>
            </a:r>
            <a:r>
              <a:rPr lang="vi-VN" sz="1400" dirty="0"/>
              <a:t>okvirom koji služi kao podrška te kojim se olakšava i uređuje interakcija vlade s građanima</a:t>
            </a:r>
          </a:p>
          <a:p>
            <a:pPr marL="285750" indent="-285750">
              <a:spcAft>
                <a:spcPts val="1200"/>
              </a:spcAft>
              <a:buFont typeface="Calibri" panose="020F0502020204030204" pitchFamily="34" charset="0"/>
              <a:buChar char="□"/>
            </a:pPr>
            <a:endParaRPr lang="vi-VN" sz="1400" dirty="0"/>
          </a:p>
          <a:p>
            <a:pPr marL="285750" indent="-285750">
              <a:spcAft>
                <a:spcPts val="1200"/>
              </a:spcAft>
              <a:buFont typeface="Calibri" panose="020F0502020204030204" pitchFamily="34" charset="0"/>
              <a:buChar char="□"/>
            </a:pPr>
            <a:r>
              <a:rPr lang="vi-VN" sz="1400" dirty="0" smtClean="0"/>
              <a:t>mogućnostima </a:t>
            </a:r>
            <a:r>
              <a:rPr lang="vi-VN" sz="1400" dirty="0"/>
              <a:t>građana da se koriste informacijama te mogućnostima vlade da pruži informacije.</a:t>
            </a:r>
          </a:p>
        </p:txBody>
      </p:sp>
    </p:spTree>
    <p:extLst>
      <p:ext uri="{BB962C8B-B14F-4D97-AF65-F5344CB8AC3E}">
        <p14:creationId xmlns:p14="http://schemas.microsoft.com/office/powerpoint/2010/main" val="2094444865"/>
      </p:ext>
    </p:extLst>
  </p:cSld>
  <p:clrMapOvr>
    <a:masterClrMapping/>
  </p:clrMapOvr>
  <mc:AlternateContent xmlns:mc="http://schemas.openxmlformats.org/markup-compatibility/2006" xmlns:p14="http://schemas.microsoft.com/office/powerpoint/2010/main">
    <mc:Choice Requires="p14">
      <p:transition p14:dur="0"/>
    </mc:Choice>
    <mc:Fallback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31027</TotalTime>
  <Words>1011</Words>
  <Application>Microsoft Office PowerPoint</Application>
  <PresentationFormat>On-screen Show (4:3)</PresentationFormat>
  <Paragraphs>208</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Priručnik za proračunsku transparentnost:  za integritet, otvorenost i zdravo planiranje proračuna</vt:lpstr>
      <vt:lpstr>Pregled</vt:lpstr>
      <vt:lpstr>PowerPoint Presentation</vt:lpstr>
      <vt:lpstr>PowerPoint Presentation</vt:lpstr>
      <vt:lpstr>PowerPoint Presentation</vt:lpstr>
      <vt:lpstr>PowerPoint Presentation</vt:lpstr>
      <vt:lpstr>Podijeljen je na pet institucionalnih područja</vt:lpstr>
      <vt:lpstr>Struktura poglavlja</vt:lpstr>
      <vt:lpstr>Poglavlja i odjeljci</vt:lpstr>
      <vt:lpstr>Primjeri zemlje i ključna upućivanja</vt:lpstr>
      <vt:lpstr>Veza s proračunskim ciklusom</vt:lpstr>
      <vt:lpstr>Zašto smo odabrali taj pristup?</vt:lpstr>
      <vt:lpstr>Daljnji koraci</vt:lpstr>
      <vt:lpstr>Hvala na pozornosti!</vt:lpstr>
    </vt:vector>
  </TitlesOfParts>
  <Company>OECD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dc:title>
  <dc:creator>hl</dc:creator>
  <cp:lastModifiedBy>Assia</cp:lastModifiedBy>
  <cp:revision>577</cp:revision>
  <cp:lastPrinted>2016-06-22T14:21:39Z</cp:lastPrinted>
  <dcterms:created xsi:type="dcterms:W3CDTF">2012-09-05T08:42:12Z</dcterms:created>
  <dcterms:modified xsi:type="dcterms:W3CDTF">2016-06-24T14:06:44Z</dcterms:modified>
</cp:coreProperties>
</file>