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404" r:id="rId3"/>
    <p:sldId id="378" r:id="rId4"/>
    <p:sldId id="450" r:id="rId5"/>
    <p:sldId id="451" r:id="rId6"/>
    <p:sldId id="439" r:id="rId7"/>
    <p:sldId id="433" r:id="rId8"/>
    <p:sldId id="441" r:id="rId9"/>
    <p:sldId id="456" r:id="rId10"/>
    <p:sldId id="448" r:id="rId11"/>
    <p:sldId id="457" r:id="rId12"/>
    <p:sldId id="447" r:id="rId13"/>
    <p:sldId id="427" r:id="rId14"/>
    <p:sldId id="452" r:id="rId15"/>
  </p:sldIdLst>
  <p:sldSz cx="9144000" cy="6858000" type="screen4x3"/>
  <p:notesSz cx="9944100" cy="680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>
          <p15:clr>
            <a:srgbClr val="A4A3A4"/>
          </p15:clr>
        </p15:guide>
        <p15:guide id="2" pos="3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00FF"/>
    <a:srgbClr val="FF00FF"/>
    <a:srgbClr val="600000"/>
    <a:srgbClr val="993300"/>
    <a:srgbClr val="FF66FF"/>
    <a:srgbClr val="CA6E6C"/>
    <a:srgbClr val="FF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9" autoAdjust="0"/>
    <p:restoredTop sz="85257" autoAdjust="0"/>
  </p:normalViewPr>
  <p:slideViewPr>
    <p:cSldViewPr>
      <p:cViewPr>
        <p:scale>
          <a:sx n="80" d="100"/>
          <a:sy n="80" d="100"/>
        </p:scale>
        <p:origin x="49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-1032" y="498"/>
      </p:cViewPr>
      <p:guideLst>
        <p:guide orient="horz" pos="2145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2692" y="1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/>
          <a:lstStyle>
            <a:lvl1pPr algn="r">
              <a:defRPr sz="1200"/>
            </a:lvl1pPr>
          </a:lstStyle>
          <a:p>
            <a:fld id="{E57C94FC-F3F6-487F-A229-8A37624A26FA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464152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2692" y="6464152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 anchor="b"/>
          <a:lstStyle>
            <a:lvl1pPr algn="r">
              <a:defRPr sz="1200"/>
            </a:lvl1pPr>
          </a:lstStyle>
          <a:p>
            <a:fld id="{02B36408-6A94-44CB-84F4-97A8F02852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2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2692" y="1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/>
          <a:lstStyle>
            <a:lvl1pPr algn="r">
              <a:defRPr sz="1200"/>
            </a:lvl1pPr>
          </a:lstStyle>
          <a:p>
            <a:fld id="{19A66499-EE95-4D0D-8DB0-5F67C13B736B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09588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98" tIns="46599" rIns="93198" bIns="465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410" y="3232669"/>
            <a:ext cx="7955280" cy="3062526"/>
          </a:xfrm>
          <a:prstGeom prst="rect">
            <a:avLst/>
          </a:prstGeom>
        </p:spPr>
        <p:txBody>
          <a:bodyPr vert="horz" lIns="93198" tIns="46599" rIns="93198" bIns="4659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464152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2692" y="6464152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 anchor="b"/>
          <a:lstStyle>
            <a:lvl1pPr algn="r">
              <a:defRPr sz="1200"/>
            </a:lvl1pPr>
          </a:lstStyle>
          <a:p>
            <a:fld id="{B9F075BF-B68F-49A6-BBD9-1F92037784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2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3"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8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3">
              <a:defRPr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8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83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14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14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08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8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4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lang="en-US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1268760"/>
            <a:ext cx="8136904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9552" y="1700808"/>
            <a:ext cx="3959225" cy="43926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716463" y="1700213"/>
            <a:ext cx="3998912" cy="4392612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9294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1EB2-853F-46E0-8822-4B3F49200D8B}" type="datetimeFigureOut">
              <a:rPr lang="en-US" smtClean="0"/>
              <a:pPr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hyperlink" Target="http://myghanabudget.org/" TargetMode="Externa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://www.opengovpartnership.org/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1.jpeg"/><Relationship Id="rId9" Type="http://schemas.openxmlformats.org/officeDocument/2006/relationships/image" Target="../media/image7.jpeg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992888" cy="18002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2"/>
                </a:solidFill>
              </a:rPr>
              <a:t>Инструментарий бюджетной прозрачности</a:t>
            </a:r>
            <a:r>
              <a:rPr lang="en-GB" sz="3600" b="1" dirty="0">
                <a:solidFill>
                  <a:schemeClr val="tx2"/>
                </a:solidFill>
              </a:rPr>
              <a:t>:</a:t>
            </a:r>
            <a:br>
              <a:rPr lang="en-GB" sz="3600" b="1" dirty="0">
                <a:solidFill>
                  <a:schemeClr val="tx2"/>
                </a:solidFill>
              </a:rPr>
            </a:br>
            <a:br>
              <a:rPr lang="en-GB" sz="3600" b="1" dirty="0">
                <a:solidFill>
                  <a:schemeClr val="tx2"/>
                </a:solidFill>
              </a:rPr>
            </a:br>
            <a:r>
              <a:rPr lang="ru-RU" sz="3600" b="1" dirty="0">
                <a:solidFill>
                  <a:schemeClr val="tx2"/>
                </a:solidFill>
              </a:rPr>
              <a:t>для честного, открытого и добросовестного бюджетирования</a:t>
            </a:r>
            <a:endParaRPr lang="en-US" sz="3600" i="1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55576" y="3933056"/>
            <a:ext cx="7704856" cy="1872208"/>
          </a:xfrm>
        </p:spPr>
        <p:txBody>
          <a:bodyPr>
            <a:normAutofit fontScale="85000" lnSpcReduction="200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z="2400" dirty="0">
                <a:solidFill>
                  <a:schemeClr val="tx1"/>
                </a:solidFill>
              </a:rPr>
              <a:t>Рубен </a:t>
            </a:r>
            <a:r>
              <a:rPr lang="ru-RU" sz="2400" dirty="0" err="1">
                <a:solidFill>
                  <a:schemeClr val="tx1"/>
                </a:solidFill>
              </a:rPr>
              <a:t>Верчан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2"/>
                </a:solidFill>
              </a:rPr>
              <a:t>Совместное заседание 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высших должностных лиц бюджетной сферы ЦВЮВЕ (</a:t>
            </a:r>
            <a:r>
              <a:rPr lang="en-GB" sz="2400" dirty="0">
                <a:solidFill>
                  <a:schemeClr val="tx2"/>
                </a:solidFill>
              </a:rPr>
              <a:t>SBO</a:t>
            </a:r>
            <a:r>
              <a:rPr lang="ru-RU" sz="2400" dirty="0">
                <a:solidFill>
                  <a:schemeClr val="tx2"/>
                </a:solidFill>
              </a:rPr>
              <a:t>)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 и Рабочей группы по открытости бюджетно-налоговой сферы Партнёрства «Открытое правительство»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(</a:t>
            </a:r>
            <a:r>
              <a:rPr lang="en-GB" sz="2400" dirty="0">
                <a:solidFill>
                  <a:schemeClr val="tx2"/>
                </a:solidFill>
              </a:rPr>
              <a:t>OGP</a:t>
            </a:r>
            <a:r>
              <a:rPr lang="ru-RU" sz="2400" dirty="0">
                <a:solidFill>
                  <a:schemeClr val="tx2"/>
                </a:solidFill>
              </a:rPr>
              <a:t>)</a:t>
            </a:r>
            <a:endParaRPr lang="en-GB" sz="2400" dirty="0">
              <a:solidFill>
                <a:schemeClr val="tx2"/>
              </a:solidFill>
            </a:endParaRPr>
          </a:p>
          <a:p>
            <a:r>
              <a:rPr lang="ru-RU" sz="2400" dirty="0">
                <a:solidFill>
                  <a:schemeClr val="tx2"/>
                </a:solidFill>
              </a:rPr>
              <a:t>Любляна, </a:t>
            </a:r>
            <a:r>
              <a:rPr lang="en-GB" sz="2400" dirty="0">
                <a:solidFill>
                  <a:schemeClr val="tx2"/>
                </a:solidFill>
              </a:rPr>
              <a:t>28-29 </a:t>
            </a:r>
            <a:r>
              <a:rPr lang="ru-RU" sz="2400" dirty="0">
                <a:solidFill>
                  <a:schemeClr val="tx2"/>
                </a:solidFill>
              </a:rPr>
              <a:t>июня </a:t>
            </a:r>
            <a:r>
              <a:rPr lang="en-GB" sz="2400" dirty="0">
                <a:solidFill>
                  <a:schemeClr val="tx2"/>
                </a:solidFill>
              </a:rPr>
              <a:t>2016</a:t>
            </a:r>
            <a:r>
              <a:rPr lang="ru-RU" sz="2400" dirty="0">
                <a:solidFill>
                  <a:schemeClr val="tx2"/>
                </a:solidFill>
              </a:rPr>
              <a:t> г.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Примеры стран и ключевые справочные материалы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71" y="1700808"/>
            <a:ext cx="4539961" cy="4518919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28101" y="1628800"/>
            <a:ext cx="4752528" cy="2448272"/>
          </a:xfrm>
          <a:prstGeom prst="roundRect">
            <a:avLst>
              <a:gd name="adj" fmla="val 6611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724128" y="2391272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Примеры внедрения определённой политики разными странами</a:t>
            </a:r>
            <a:r>
              <a:rPr lang="en-GB" dirty="0"/>
              <a:t>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13787" y="4075836"/>
            <a:ext cx="4752528" cy="2126177"/>
          </a:xfrm>
          <a:prstGeom prst="roundRect">
            <a:avLst>
              <a:gd name="adj" fmla="val 7287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980629" y="5174223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70733" y="4712559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Перечень ключевых справочных материалов для предоставления читателю возможности более глубокого изучения вопросов</a:t>
            </a:r>
            <a:r>
              <a:rPr lang="en-GB" dirty="0"/>
              <a:t>.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973608" y="2852936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" name="TextBox 2"/>
          <p:cNvSpPr txBox="1"/>
          <p:nvPr/>
        </p:nvSpPr>
        <p:spPr>
          <a:xfrm>
            <a:off x="1001459" y="1760329"/>
            <a:ext cx="3600400" cy="218521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800" b="1" dirty="0"/>
              <a:t>Примеры из разных стран мира</a:t>
            </a:r>
          </a:p>
          <a:p>
            <a:r>
              <a:rPr lang="ru-RU" sz="800" b="1" dirty="0"/>
              <a:t>Гана</a:t>
            </a:r>
            <a:r>
              <a:rPr lang="ru-RU" sz="800" dirty="0"/>
              <a:t>, опубликовав бюджет для граждан в 2006 году,  стала одной из первых стран в Африке в этой области. К настоящему времени министерство финансов поддерживает специальный вебсайт «Бюджет для граждан» (</a:t>
            </a:r>
            <a:r>
              <a:rPr lang="en-US" sz="800" dirty="0">
                <a:hlinkClick r:id="rId5"/>
              </a:rPr>
              <a:t>http://myghanabudget.org/</a:t>
            </a:r>
            <a:r>
              <a:rPr lang="en-US" sz="800" dirty="0"/>
              <a:t>)</a:t>
            </a:r>
            <a:r>
              <a:rPr lang="ru-RU" sz="800" dirty="0"/>
              <a:t>, при этом бюджет для граждан 2016 года </a:t>
            </a:r>
            <a:r>
              <a:rPr lang="ru-RU" sz="800" dirty="0" err="1"/>
              <a:t>переведен</a:t>
            </a:r>
            <a:r>
              <a:rPr lang="ru-RU" sz="800" dirty="0"/>
              <a:t> на семь местных языков.</a:t>
            </a:r>
            <a:r>
              <a:rPr lang="en-US" sz="800" dirty="0"/>
              <a:t> </a:t>
            </a:r>
            <a:endParaRPr lang="ru-RU" sz="800" dirty="0"/>
          </a:p>
          <a:p>
            <a:r>
              <a:rPr lang="ru-RU" sz="800" b="1" dirty="0"/>
              <a:t>Мексика:</a:t>
            </a:r>
            <a:r>
              <a:rPr lang="ru-RU" sz="800" dirty="0"/>
              <a:t> Министерство финансов Мексики ежегодно публикует бюджет для граждан с 2010 года. С 2014 г. вариант отчёта по итогам года для граждан и предложения руководства также публикуются. Подготовка бюджета для граждан проводится в сотрудничестве с ОГО.</a:t>
            </a:r>
          </a:p>
          <a:p>
            <a:r>
              <a:rPr lang="ru-RU" sz="800" b="1" dirty="0"/>
              <a:t>ЮАР: </a:t>
            </a:r>
            <a:r>
              <a:rPr lang="ru-RU" sz="800" dirty="0"/>
              <a:t>Национальное казначейство ЮАР публикует разъяснения по бюджету для общественности с2000 г. С 2008 года публикация осуществляется на 5 языках (Африкаанс, английском, </a:t>
            </a:r>
            <a:r>
              <a:rPr lang="ru-RU" sz="800" dirty="0" err="1"/>
              <a:t>Цвана</a:t>
            </a:r>
            <a:r>
              <a:rPr lang="ru-RU" sz="800" dirty="0"/>
              <a:t>, </a:t>
            </a:r>
            <a:r>
              <a:rPr lang="ru-RU" sz="800" dirty="0" err="1"/>
              <a:t>Ксоза</a:t>
            </a:r>
            <a:r>
              <a:rPr lang="ru-RU" sz="800" dirty="0"/>
              <a:t> и Зулу). Казначейство публикует дополнительные документы, например, «Коротко о бюджете» и «Карманный налоговый консультант». Все документы публикуются на одном вебсайте вместе с другими бюджетными документами. Документы предыдущих периодов также доступны. </a:t>
            </a:r>
            <a:endParaRPr lang="en-US" sz="800" b="1" dirty="0"/>
          </a:p>
        </p:txBody>
      </p:sp>
      <p:sp useBgFill="1">
        <p:nvSpPr>
          <p:cNvPr id="4" name="TextBox 3"/>
          <p:cNvSpPr txBox="1"/>
          <p:nvPr/>
        </p:nvSpPr>
        <p:spPr>
          <a:xfrm>
            <a:off x="1331641" y="4149080"/>
            <a:ext cx="3168352" cy="24622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/>
              <a:t>Ключевые ссылки</a:t>
            </a:r>
          </a:p>
        </p:txBody>
      </p:sp>
    </p:spTree>
    <p:extLst>
      <p:ext uri="{BB962C8B-B14F-4D97-AF65-F5344CB8AC3E}">
        <p14:creationId xmlns:p14="http://schemas.microsoft.com/office/powerpoint/2010/main" val="3190112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Связь с бюджетным циклом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275981"/>
              </p:ext>
            </p:extLst>
          </p:nvPr>
        </p:nvGraphicFramePr>
        <p:xfrm>
          <a:off x="539552" y="1214438"/>
          <a:ext cx="8147248" cy="564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5" imgW="5952018" imgH="5644213" progId="Word.Document.12">
                  <p:embed/>
                </p:oleObj>
              </mc:Choice>
              <mc:Fallback>
                <p:oleObj name="Document" r:id="rId5" imgW="5952018" imgH="56442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1214438"/>
                        <a:ext cx="8147248" cy="564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1536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Почему мы избрали этот подход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dirty="0"/>
              <a:t>Основной принцип</a:t>
            </a:r>
            <a:r>
              <a:rPr lang="en-GB" dirty="0"/>
              <a:t>: </a:t>
            </a:r>
            <a:r>
              <a:rPr lang="ru-RU" i="1" dirty="0"/>
              <a:t>коротко и приятно</a:t>
            </a:r>
            <a:endParaRPr lang="en-GB" i="1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b="1" dirty="0"/>
              <a:t>Расширить </a:t>
            </a:r>
            <a:r>
              <a:rPr lang="ru-RU" dirty="0"/>
              <a:t>понятие бюджетной прозрачности</a:t>
            </a:r>
            <a:endParaRPr lang="en-GB" dirty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ru-RU" i="1" dirty="0"/>
              <a:t>Традиционно</a:t>
            </a:r>
            <a:r>
              <a:rPr lang="en-GB" i="1" dirty="0"/>
              <a:t>: </a:t>
            </a:r>
            <a:r>
              <a:rPr lang="ru-RU" i="1" dirty="0"/>
              <a:t>подготовка бюджета правительством</a:t>
            </a:r>
            <a:endParaRPr lang="en-GB" i="1" dirty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ru-RU" i="1" dirty="0"/>
              <a:t>Инструментарий</a:t>
            </a:r>
            <a:r>
              <a:rPr lang="en-GB" i="1" dirty="0"/>
              <a:t>: </a:t>
            </a:r>
            <a:r>
              <a:rPr lang="ru-RU" i="1" dirty="0"/>
              <a:t>роли распределены по различным игрокам</a:t>
            </a:r>
            <a:r>
              <a:rPr lang="en-GB" i="1" dirty="0"/>
              <a:t>:</a:t>
            </a:r>
            <a:br>
              <a:rPr lang="en-GB" i="1" dirty="0"/>
            </a:br>
            <a:r>
              <a:rPr lang="ru-RU" i="1" dirty="0"/>
              <a:t>исполнение бюджета </a:t>
            </a:r>
            <a:r>
              <a:rPr lang="en-GB" i="1" dirty="0"/>
              <a:t>+ </a:t>
            </a:r>
            <a:r>
              <a:rPr lang="ru-RU" i="1" dirty="0"/>
              <a:t>открытое правительство</a:t>
            </a:r>
            <a:r>
              <a:rPr lang="en-GB" i="1" dirty="0"/>
              <a:t>+ </a:t>
            </a:r>
            <a:r>
              <a:rPr lang="ru-RU" i="1" dirty="0"/>
              <a:t>борьба с коррупцией</a:t>
            </a:r>
            <a:endParaRPr lang="en-GB" i="1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dirty="0"/>
              <a:t>Примеры стран </a:t>
            </a:r>
            <a:r>
              <a:rPr lang="en-GB" dirty="0"/>
              <a:t>– </a:t>
            </a:r>
            <a:r>
              <a:rPr lang="ru-RU" dirty="0"/>
              <a:t>заразительные стимулы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055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Дальнейшие шаги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dirty="0"/>
              <a:t>За последние недели получено множество откликов</a:t>
            </a:r>
            <a:endParaRPr lang="en-GB" dirty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ru-RU" dirty="0"/>
              <a:t>Пересмотреть инструментарий в свет полученных комментариев</a:t>
            </a:r>
            <a:endParaRPr lang="en-GB" dirty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ru-RU" dirty="0"/>
              <a:t>Внедрить систему обратной связи там, где это приемлемо</a:t>
            </a:r>
            <a:endParaRPr lang="en-GB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dirty="0"/>
              <a:t>Работа над улучшением существующего документа будет продолжена</a:t>
            </a:r>
            <a:endParaRPr lang="en-GB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dirty="0"/>
              <a:t>Идеальный сценарий</a:t>
            </a:r>
            <a:r>
              <a:rPr lang="en-GB" dirty="0"/>
              <a:t>: </a:t>
            </a:r>
            <a:r>
              <a:rPr lang="ru-RU" dirty="0"/>
              <a:t>по-настоящему полезный набор инструментов, разрабатываемый и эксплуатируемый на основе принципов сотрудничества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23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992888" cy="180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chemeClr val="tx2"/>
                </a:solidFill>
              </a:rPr>
              <a:t>Спасибо за внимание</a:t>
            </a:r>
            <a:r>
              <a:rPr lang="en-GB" sz="3600" b="1" dirty="0">
                <a:solidFill>
                  <a:schemeClr val="tx2"/>
                </a:solidFill>
              </a:rPr>
              <a:t>!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95536" y="5085184"/>
            <a:ext cx="7200800" cy="1296144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ru-RU" sz="2400" i="1" dirty="0">
                <a:solidFill>
                  <a:schemeClr val="tx1"/>
                </a:solidFill>
              </a:rPr>
              <a:t>Контактная информация</a:t>
            </a:r>
            <a:r>
              <a:rPr lang="en-US" sz="2400" i="1" dirty="0">
                <a:solidFill>
                  <a:schemeClr val="tx1"/>
                </a:solidFill>
              </a:rPr>
              <a:t>:</a:t>
            </a:r>
            <a:br>
              <a:rPr lang="en-US" sz="2400" i="1" dirty="0">
                <a:solidFill>
                  <a:schemeClr val="tx1"/>
                </a:solidFill>
              </a:rPr>
            </a:br>
            <a:r>
              <a:rPr lang="ru-RU" sz="2400" i="1" dirty="0" err="1">
                <a:solidFill>
                  <a:schemeClr val="tx1"/>
                </a:solidFill>
              </a:rPr>
              <a:t>Джейхьюк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Чой</a:t>
            </a:r>
            <a:r>
              <a:rPr lang="en-US" sz="2400" i="1" dirty="0">
                <a:solidFill>
                  <a:schemeClr val="tx1"/>
                </a:solidFill>
              </a:rPr>
              <a:t>			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Jaehyuk.CHOI@oecd.org	</a:t>
            </a:r>
          </a:p>
        </p:txBody>
      </p:sp>
    </p:spTree>
    <p:extLst>
      <p:ext uri="{BB962C8B-B14F-4D97-AF65-F5344CB8AC3E}">
        <p14:creationId xmlns:p14="http://schemas.microsoft.com/office/powerpoint/2010/main" val="139949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/>
          <a:lstStyle/>
          <a:p>
            <a:r>
              <a:rPr lang="ru-RU" dirty="0"/>
              <a:t>План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История вопроса </a:t>
            </a:r>
            <a:r>
              <a:rPr lang="en-GB" dirty="0"/>
              <a:t> -  </a:t>
            </a:r>
            <a:r>
              <a:rPr lang="ru-RU" dirty="0"/>
              <a:t>Зачем нужен инструментарий</a:t>
            </a:r>
            <a:r>
              <a:rPr lang="en-GB" dirty="0"/>
              <a:t>? </a:t>
            </a:r>
          </a:p>
          <a:p>
            <a:pPr marL="0" indent="0">
              <a:buNone/>
            </a:pPr>
            <a:endParaRPr lang="en-GB" dirty="0"/>
          </a:p>
          <a:p>
            <a:r>
              <a:rPr lang="ru-RU" dirty="0"/>
              <a:t>Состав и структура инструментария</a:t>
            </a:r>
            <a:endParaRPr lang="en-GB" dirty="0"/>
          </a:p>
          <a:p>
            <a:endParaRPr lang="en-GB" dirty="0"/>
          </a:p>
          <a:p>
            <a:r>
              <a:rPr lang="ru-RU" dirty="0"/>
              <a:t>Дальнейшие шаги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86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525963"/>
          </a:xfrm>
          <a:ln>
            <a:noFill/>
          </a:ln>
        </p:spPr>
        <p:txBody>
          <a:bodyPr>
            <a:normAutofit fontScale="625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ru-RU" dirty="0"/>
              <a:t>Справочная информация о Рабочей группе по борьбе с коррупцией Большой двадцатки </a:t>
            </a:r>
            <a:r>
              <a:rPr lang="en-GB" dirty="0"/>
              <a:t>(ACWG):</a:t>
            </a:r>
            <a:br>
              <a:rPr lang="en-GB" dirty="0"/>
            </a:br>
            <a:r>
              <a:rPr lang="ru-RU" b="1" dirty="0"/>
              <a:t>План реализации на </a:t>
            </a:r>
            <a:r>
              <a:rPr lang="en-GB" b="1" dirty="0"/>
              <a:t>2015-</a:t>
            </a:r>
            <a:r>
              <a:rPr lang="ru-RU" b="1" dirty="0"/>
              <a:t>20</a:t>
            </a:r>
            <a:r>
              <a:rPr lang="en-GB" b="1" dirty="0"/>
              <a:t>16</a:t>
            </a:r>
            <a:r>
              <a:rPr lang="ru-RU" b="1" dirty="0"/>
              <a:t> г.г.</a:t>
            </a:r>
            <a:endParaRPr lang="en-GB" b="1" dirty="0"/>
          </a:p>
          <a:p>
            <a:pPr>
              <a:spcAft>
                <a:spcPts val="1800"/>
              </a:spcAft>
            </a:pPr>
            <a:r>
              <a:rPr lang="ru-RU" dirty="0">
                <a:solidFill>
                  <a:srgbClr val="0070C0"/>
                </a:solidFill>
              </a:rPr>
              <a:t>«Отстаивание идеи повышения уровня бюджетной прозрачности и открытости налогово-бюджетной сферы играет важную роль в усилиях по борьбе с коррупцией, реализуемую в том числе посредством создания фактора сдерживания незаконного нецелевого использования государственных денежных средств коррумпированными чиновниками и посредством продвижения добросовестного государственного управления»</a:t>
            </a:r>
            <a:endParaRPr lang="en-AU" dirty="0">
              <a:solidFill>
                <a:srgbClr val="0070C0"/>
              </a:solidFill>
            </a:endParaRPr>
          </a:p>
          <a:p>
            <a:pPr>
              <a:spcAft>
                <a:spcPts val="1800"/>
              </a:spcAft>
            </a:pPr>
            <a:r>
              <a:rPr lang="ru-RU" dirty="0">
                <a:solidFill>
                  <a:srgbClr val="0070C0"/>
                </a:solidFill>
              </a:rPr>
              <a:t>«Отстаивание идеи повышения уровня бюджетной прозрачности и открытости налогово-бюджетной сферы имеет важные связи с программой Большой двадцатки   по повышению устойчивости, в том числе за счёт укрепления уверенности населения в стабильности и  разумности системы государственных финансов»</a:t>
            </a:r>
            <a:r>
              <a:rPr lang="en-AU" dirty="0">
                <a:solidFill>
                  <a:srgbClr val="0070C0"/>
                </a:solidFill>
              </a:rPr>
              <a:t>. </a:t>
            </a:r>
            <a:endParaRPr lang="en-GB" dirty="0">
              <a:solidFill>
                <a:srgbClr val="0070C0"/>
              </a:solidFill>
            </a:endParaRPr>
          </a:p>
          <a:p>
            <a:pPr>
              <a:spcAft>
                <a:spcPts val="180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«разработать практический инструментарий Большой двадцатки для обеспечения бюджетной прозрачности»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427038"/>
            <a:ext cx="813690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Контекст «Большой двадцатки»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2049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2997794"/>
            <a:ext cx="2688234" cy="2013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7544" y="427038"/>
            <a:ext cx="813690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Нужны ли нам дополнительные правила для бюджетной прозрачности</a:t>
            </a:r>
            <a:r>
              <a:rPr lang="en-GB" dirty="0"/>
              <a:t>? </a:t>
            </a:r>
            <a:endParaRPr lang="en-GB" i="1" dirty="0"/>
          </a:p>
        </p:txBody>
      </p:sp>
      <p:pic>
        <p:nvPicPr>
          <p:cNvPr id="4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575" y="5733256"/>
            <a:ext cx="2500640" cy="774847"/>
          </a:xfrm>
          <a:prstGeom prst="rect">
            <a:avLst/>
          </a:prstGeom>
          <a:noFill/>
        </p:spPr>
      </p:pic>
      <p:pic>
        <p:nvPicPr>
          <p:cNvPr id="5" name="Picture 15" descr="Global Initiative for Fiscal Transparenc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87" y="2064804"/>
            <a:ext cx="1905156" cy="126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758" y="1367138"/>
            <a:ext cx="3912468" cy="776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266" y="4353682"/>
            <a:ext cx="1570960" cy="157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s://upload.wikimedia.org/wikipedia/en/thumb/7/7e/International_Monetary_Fund_logo.svg/1005px-International_Monetary_Fund_logo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992" y="2419822"/>
            <a:ext cx="1724052" cy="1756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images.all-free-download.com/images/graphiclarge/signpost_vector_289928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809875"/>
            <a:ext cx="264795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765" y="4764683"/>
            <a:ext cx="933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Open Government Partnership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5538" y="-26008013"/>
            <a:ext cx="14287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448547"/>
            <a:ext cx="4132287" cy="325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733256"/>
            <a:ext cx="1010098" cy="101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73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3008"/>
            <a:ext cx="1296144" cy="129614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63711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Помощь в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самооценке </a:t>
            </a:r>
            <a:r>
              <a:rPr lang="ru-RU" dirty="0"/>
              <a:t>уровня бюджетной прозрачности</a:t>
            </a:r>
            <a:r>
              <a:rPr lang="en-US" dirty="0"/>
              <a:t>, </a:t>
            </a:r>
            <a:r>
              <a:rPr lang="ru-RU" dirty="0"/>
              <a:t>в планировании и реализации сосредоточенных на прозрачности реформ</a:t>
            </a:r>
            <a:endParaRPr lang="en-US" dirty="0"/>
          </a:p>
          <a:p>
            <a:endParaRPr lang="en-US" dirty="0"/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Усиление ключевых идей </a:t>
            </a:r>
            <a:r>
              <a:rPr lang="ru-RU" dirty="0"/>
              <a:t>посредством объединения экспертных знаний международного сообщества в области обеспечения бюджетной прозрачности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ru-RU" dirty="0"/>
              <a:t>Обеспечение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механизма  доступа к ресурсам,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/>
              <a:t>уже имеющимся в наличии в различных структурах международного сообщества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427038"/>
            <a:ext cx="741682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/>
              <a:t>3 </a:t>
            </a:r>
            <a:r>
              <a:rPr lang="ru-RU" dirty="0"/>
              <a:t>полезные роли «набора инструментов»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8465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63711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GB" sz="34400" b="1" dirty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7274768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Так как же он выглядит</a:t>
            </a:r>
            <a:r>
              <a:rPr lang="en-GB" dirty="0"/>
              <a:t>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0051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складывается из пяти институциональных сфер</a:t>
            </a: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2073611" y="1427129"/>
            <a:ext cx="4996785" cy="4810183"/>
            <a:chOff x="2168224" y="1556792"/>
            <a:chExt cx="4835089" cy="4654529"/>
          </a:xfrm>
        </p:grpSpPr>
        <p:grpSp>
          <p:nvGrpSpPr>
            <p:cNvPr id="79" name="Group 78"/>
            <p:cNvGrpSpPr/>
            <p:nvPr/>
          </p:nvGrpSpPr>
          <p:grpSpPr>
            <a:xfrm>
              <a:off x="2168224" y="1556792"/>
              <a:ext cx="4835089" cy="4654529"/>
              <a:chOff x="2168224" y="1065470"/>
              <a:chExt cx="4835089" cy="4654529"/>
            </a:xfrm>
          </p:grpSpPr>
          <p:grpSp>
            <p:nvGrpSpPr>
              <p:cNvPr id="86" name="Group 85"/>
              <p:cNvGrpSpPr/>
              <p:nvPr/>
            </p:nvGrpSpPr>
            <p:grpSpPr>
              <a:xfrm rot="16200000">
                <a:off x="2258504" y="975190"/>
                <a:ext cx="4654529" cy="4835089"/>
                <a:chOff x="2250580" y="889462"/>
                <a:chExt cx="4654529" cy="4835089"/>
              </a:xfrm>
            </p:grpSpPr>
            <p:sp>
              <p:nvSpPr>
                <p:cNvPr id="98" name="Regular Pentagon 97"/>
                <p:cNvSpPr/>
                <p:nvPr/>
              </p:nvSpPr>
              <p:spPr>
                <a:xfrm rot="16200000">
                  <a:off x="3421548" y="2462075"/>
                  <a:ext cx="1800200" cy="1714476"/>
                </a:xfrm>
                <a:prstGeom prst="pentagon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9" name="Chord 98"/>
                <p:cNvSpPr/>
                <p:nvPr/>
              </p:nvSpPr>
              <p:spPr>
                <a:xfrm rot="16200000">
                  <a:off x="5176917" y="2455217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0" name="Chord 99"/>
                <p:cNvSpPr/>
                <p:nvPr/>
              </p:nvSpPr>
              <p:spPr>
                <a:xfrm rot="20520000">
                  <a:off x="4042074" y="3996359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" name="Chord 100"/>
                <p:cNvSpPr/>
                <p:nvPr/>
              </p:nvSpPr>
              <p:spPr>
                <a:xfrm rot="3240000">
                  <a:off x="2250582" y="3401283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accent3">
                    <a:lumMod val="75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Chord 101"/>
                <p:cNvSpPr/>
                <p:nvPr/>
              </p:nvSpPr>
              <p:spPr>
                <a:xfrm rot="7560000">
                  <a:off x="2250580" y="1491396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3" name="Chord 102"/>
                <p:cNvSpPr/>
                <p:nvPr/>
              </p:nvSpPr>
              <p:spPr>
                <a:xfrm rot="11880000">
                  <a:off x="4031771" y="889462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7" name="TextBox 86"/>
              <p:cNvSpPr txBox="1"/>
              <p:nvPr/>
            </p:nvSpPr>
            <p:spPr>
              <a:xfrm flipH="1">
                <a:off x="3856328" y="3713683"/>
                <a:ext cx="1483501" cy="714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400" b="1" dirty="0">
                    <a:solidFill>
                      <a:schemeClr val="bg1"/>
                    </a:solidFill>
                  </a:rPr>
                  <a:t>Инструментарий </a:t>
                </a:r>
              </a:p>
              <a:p>
                <a:pPr algn="ctr"/>
                <a:r>
                  <a:rPr lang="ru-RU" sz="1400" b="1" dirty="0">
                    <a:solidFill>
                      <a:schemeClr val="bg1"/>
                    </a:solidFill>
                  </a:rPr>
                  <a:t>бюджетной </a:t>
                </a:r>
                <a:endParaRPr lang="en-GB" sz="1400" b="1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sz="1400" b="1" dirty="0">
                    <a:solidFill>
                      <a:schemeClr val="bg1"/>
                    </a:solidFill>
                  </a:rPr>
                  <a:t>прозрачности</a:t>
                </a:r>
                <a:endParaRPr lang="en-GB" sz="14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88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 flipH="1">
                <a:off x="2635331" y="2511988"/>
                <a:ext cx="720000" cy="7139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9" name="TextBox 88"/>
              <p:cNvSpPr txBox="1"/>
              <p:nvPr/>
            </p:nvSpPr>
            <p:spPr>
              <a:xfrm flipH="1">
                <a:off x="2267826" y="3266957"/>
                <a:ext cx="1455022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Правительственная </a:t>
                </a:r>
                <a:endParaRPr lang="en-GB" sz="1200" b="1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sz="1200" b="1" dirty="0" err="1">
                    <a:solidFill>
                      <a:schemeClr val="bg1"/>
                    </a:solidFill>
                  </a:rPr>
                  <a:t>отчетность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9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 flipH="1">
                <a:off x="4238075" y="1262714"/>
                <a:ext cx="720000" cy="7128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1" name="TextBox 90"/>
              <p:cNvSpPr txBox="1"/>
              <p:nvPr/>
            </p:nvSpPr>
            <p:spPr>
              <a:xfrm flipH="1">
                <a:off x="4122749" y="2082433"/>
                <a:ext cx="950658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Участие</a:t>
                </a:r>
                <a:endParaRPr lang="en-GB" sz="1200" b="1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парламента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92" name="Picture 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 flipH="1">
                <a:off x="5795011" y="2478168"/>
                <a:ext cx="720000" cy="72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3" name="TextBox 92"/>
              <p:cNvSpPr txBox="1"/>
              <p:nvPr/>
            </p:nvSpPr>
            <p:spPr>
              <a:xfrm flipH="1">
                <a:off x="5607464" y="3272385"/>
                <a:ext cx="1110919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Независимый 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надзор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94" name="Picture 2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 flipH="1">
                <a:off x="3266210" y="4293096"/>
                <a:ext cx="720000" cy="72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5" name="TextBox 94"/>
              <p:cNvSpPr txBox="1"/>
              <p:nvPr/>
            </p:nvSpPr>
            <p:spPr>
              <a:xfrm flipH="1">
                <a:off x="2856838" y="5008904"/>
                <a:ext cx="1548401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Открытость и 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гражданское участие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96" name="Picture 9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143191" y="4387240"/>
                <a:ext cx="720000" cy="720000"/>
              </a:xfrm>
              <a:prstGeom prst="rect">
                <a:avLst/>
              </a:prstGeom>
            </p:spPr>
          </p:pic>
          <p:sp>
            <p:nvSpPr>
              <p:cNvPr id="97" name="TextBox 96"/>
              <p:cNvSpPr txBox="1"/>
              <p:nvPr/>
            </p:nvSpPr>
            <p:spPr>
              <a:xfrm flipH="1">
                <a:off x="4815963" y="5107241"/>
                <a:ext cx="1476862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Взаимодействие </a:t>
                </a:r>
              </a:p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с частным сектором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39952" y="3428387"/>
              <a:ext cx="911182" cy="765507"/>
              <a:chOff x="1259632" y="746909"/>
              <a:chExt cx="6192688" cy="5202634"/>
            </a:xfrm>
          </p:grpSpPr>
          <p:grpSp>
            <p:nvGrpSpPr>
              <p:cNvPr id="81" name="Group 80"/>
              <p:cNvGrpSpPr/>
              <p:nvPr/>
            </p:nvGrpSpPr>
            <p:grpSpPr>
              <a:xfrm>
                <a:off x="1259632" y="746909"/>
                <a:ext cx="6192688" cy="5202634"/>
                <a:chOff x="1259632" y="746909"/>
                <a:chExt cx="6192688" cy="5202634"/>
              </a:xfrm>
            </p:grpSpPr>
            <p:pic>
              <p:nvPicPr>
                <p:cNvPr id="83" name="Picture 82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259632" y="746909"/>
                  <a:ext cx="5202371" cy="5202371"/>
                </a:xfrm>
                <a:prstGeom prst="rect">
                  <a:avLst/>
                </a:prstGeom>
              </p:spPr>
            </p:pic>
            <p:sp>
              <p:nvSpPr>
                <p:cNvPr id="84" name="Rectangle 83"/>
                <p:cNvSpPr/>
                <p:nvPr/>
              </p:nvSpPr>
              <p:spPr>
                <a:xfrm rot="18900000">
                  <a:off x="3672941" y="3329037"/>
                  <a:ext cx="1356857" cy="1008134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85" name="Picture 84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9949" y="747172"/>
                  <a:ext cx="5202371" cy="5202371"/>
                </a:xfrm>
                <a:prstGeom prst="rect">
                  <a:avLst/>
                </a:prstGeom>
              </p:spPr>
            </p:pic>
          </p:grpSp>
          <p:sp>
            <p:nvSpPr>
              <p:cNvPr id="82" name="Rectangle 81"/>
              <p:cNvSpPr/>
              <p:nvPr/>
            </p:nvSpPr>
            <p:spPr>
              <a:xfrm rot="-2700000">
                <a:off x="2032276" y="4439586"/>
                <a:ext cx="2893880" cy="48567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43685" y="2612248"/>
            <a:ext cx="2772001" cy="432000"/>
            <a:chOff x="1614631" y="1628799"/>
            <a:chExt cx="2772001" cy="648001"/>
          </a:xfrm>
        </p:grpSpPr>
        <p:sp>
          <p:nvSpPr>
            <p:cNvPr id="30" name="Rectangle 29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A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046632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Подача полезных бюджетных </a:t>
              </a:r>
              <a:r>
                <a:rPr lang="ru-RU" sz="1100" b="1" dirty="0" err="1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отчетов</a:t>
              </a:r>
              <a:r>
                <a:rPr lang="ru-RU" sz="11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в ходе годового цикла</a:t>
              </a:r>
              <a:endParaRPr lang="en-GB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8850" y="3176631"/>
            <a:ext cx="2772000" cy="432000"/>
            <a:chOff x="1614631" y="1628799"/>
            <a:chExt cx="2772000" cy="648001"/>
          </a:xfrm>
        </p:grpSpPr>
        <p:sp>
          <p:nvSpPr>
            <p:cNvPr id="33" name="Rectangle 32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B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Включение верной финансовой информации в бюджетные </a:t>
              </a:r>
              <a:r>
                <a:rPr lang="ru-RU" sz="1100" b="1" dirty="0" err="1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отчеты</a:t>
              </a:r>
              <a:endParaRPr lang="en-GB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180583" y="1412776"/>
            <a:ext cx="2772000" cy="432000"/>
            <a:chOff x="1614631" y="1628799"/>
            <a:chExt cx="2772000" cy="648001"/>
          </a:xfrm>
        </p:grpSpPr>
        <p:sp>
          <p:nvSpPr>
            <p:cNvPr id="36" name="Rectangle 35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C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Преимущества от участия и контроля со стороны парламента</a:t>
              </a:r>
              <a:endPara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180583" y="2009363"/>
            <a:ext cx="2772000" cy="432000"/>
            <a:chOff x="1614631" y="1628799"/>
            <a:chExt cx="2772000" cy="648001"/>
          </a:xfrm>
        </p:grpSpPr>
        <p:sp>
          <p:nvSpPr>
            <p:cNvPr id="39" name="Rectangle 38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D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Поддержка парламентского потенциала</a:t>
              </a:r>
              <a:endPara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228184" y="2320123"/>
            <a:ext cx="2772000" cy="432000"/>
            <a:chOff x="1614631" y="1628799"/>
            <a:chExt cx="2772000" cy="648001"/>
          </a:xfrm>
        </p:grpSpPr>
        <p:sp>
          <p:nvSpPr>
            <p:cNvPr id="42" name="Rectangle 41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E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Мониторинг и контроль за исполнением бюджета</a:t>
              </a:r>
              <a:endParaRPr lang="en-GB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353756" y="2849747"/>
            <a:ext cx="2772000" cy="432000"/>
            <a:chOff x="1614631" y="1628799"/>
            <a:chExt cx="2772000" cy="648001"/>
          </a:xfrm>
        </p:grpSpPr>
        <p:sp>
          <p:nvSpPr>
            <p:cNvPr id="45" name="Rectangle 44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F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Поддержка роли Высшего органа аудита</a:t>
              </a:r>
              <a:endParaRPr lang="en-GB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336147" y="3359290"/>
            <a:ext cx="2772000" cy="432000"/>
            <a:chOff x="1614631" y="1628799"/>
            <a:chExt cx="2772000" cy="648001"/>
          </a:xfrm>
        </p:grpSpPr>
        <p:sp>
          <p:nvSpPr>
            <p:cNvPr id="48" name="Rectangle 47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G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Создание эффективных независимых бюджетно-налоговых органов</a:t>
              </a:r>
              <a:endParaRPr lang="en-GB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61403" y="4550890"/>
            <a:ext cx="2772000" cy="432000"/>
            <a:chOff x="1614631" y="1628799"/>
            <a:chExt cx="2772000" cy="648001"/>
          </a:xfrm>
        </p:grpSpPr>
        <p:sp>
          <p:nvSpPr>
            <p:cNvPr id="51" name="Rectangle 50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H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Обеспечение публичного доступа к бюджету</a:t>
              </a:r>
              <a:endParaRPr lang="en-GB" sz="11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59497" y="5183719"/>
            <a:ext cx="2772000" cy="432000"/>
            <a:chOff x="1614631" y="1628799"/>
            <a:chExt cx="2772000" cy="648001"/>
          </a:xfrm>
        </p:grpSpPr>
        <p:sp>
          <p:nvSpPr>
            <p:cNvPr id="54" name="Rectangle 53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I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Использование открытых данных для поддержки прозрачности бюджета</a:t>
              </a:r>
              <a:endParaRPr lang="en-GB" sz="11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51136" y="5878923"/>
            <a:ext cx="2772000" cy="447734"/>
            <a:chOff x="1614631" y="1628799"/>
            <a:chExt cx="2772000" cy="671602"/>
          </a:xfrm>
        </p:grpSpPr>
        <p:sp>
          <p:nvSpPr>
            <p:cNvPr id="57" name="Rectangle 56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J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046631" y="1652402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Повышение уровня </a:t>
              </a:r>
              <a:r>
                <a:rPr lang="ru-RU" sz="1100" b="1" dirty="0" err="1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инклюзивности</a:t>
              </a:r>
              <a:r>
                <a:rPr lang="ru-RU" sz="1100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бюджета и участия в нем</a:t>
              </a:r>
              <a:endParaRPr lang="en-GB" sz="11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036038" y="4742207"/>
            <a:ext cx="2772000" cy="432000"/>
            <a:chOff x="1614631" y="1628799"/>
            <a:chExt cx="2772000" cy="648001"/>
          </a:xfrm>
        </p:grpSpPr>
        <p:sp>
          <p:nvSpPr>
            <p:cNvPr id="60" name="Rectangle 59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K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Открытие системы государственных контрактов и закупок</a:t>
              </a:r>
              <a:endParaRPr lang="en-GB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019596" y="5313446"/>
            <a:ext cx="2768672" cy="432000"/>
            <a:chOff x="1614631" y="1628799"/>
            <a:chExt cx="2948205" cy="648001"/>
          </a:xfrm>
        </p:grpSpPr>
        <p:sp>
          <p:nvSpPr>
            <p:cNvPr id="63" name="Rectangle 62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latin typeface="Cambria" panose="02040503050406030204" pitchFamily="18" charset="0"/>
                  <a:cs typeface="Arial" panose="020B0604020202020204" pitchFamily="34" charset="0"/>
                </a:rPr>
                <a:t>L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052811" y="1628801"/>
              <a:ext cx="2510025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1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Доходы и расходы в ресурсных фондах</a:t>
              </a:r>
              <a:endParaRPr lang="en-GB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075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8"/>
                                        </p:tgtEl>
                                      </p:cBhvr>
                                      <p:by x="55000" y="5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глав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79" y="1313826"/>
            <a:ext cx="4140000" cy="5221147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28101" y="1412776"/>
            <a:ext cx="4752528" cy="792088"/>
          </a:xfrm>
          <a:prstGeom prst="roundRect">
            <a:avLst>
              <a:gd name="adj" fmla="val 29855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979957" y="1808820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23456" y="1485655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Цвета и значки используются для облегчения навигации внутри документа</a:t>
            </a:r>
            <a:r>
              <a:rPr lang="en-GB" dirty="0"/>
              <a:t>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8101" y="2276872"/>
            <a:ext cx="4752528" cy="2187181"/>
          </a:xfrm>
          <a:prstGeom prst="roundRect">
            <a:avLst>
              <a:gd name="adj" fmla="val 14235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980629" y="3284984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23456" y="2684819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Приведение цитат из публикаций ведущих учреждений в этой области с целью подчеркнуть актуальность темы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228101" y="4581127"/>
            <a:ext cx="4752528" cy="2052795"/>
          </a:xfrm>
          <a:prstGeom prst="roundRect">
            <a:avLst>
              <a:gd name="adj" fmla="val 17118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980629" y="5607524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24128" y="5422859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План содержания главы</a:t>
            </a:r>
            <a:endParaRPr lang="en-GB" dirty="0"/>
          </a:p>
        </p:txBody>
      </p:sp>
      <p:sp useBgFill="1">
        <p:nvSpPr>
          <p:cNvPr id="3" name="TextBox 2"/>
          <p:cNvSpPr txBox="1"/>
          <p:nvPr/>
        </p:nvSpPr>
        <p:spPr>
          <a:xfrm>
            <a:off x="1403648" y="1567906"/>
            <a:ext cx="3168352" cy="369332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 </a:t>
            </a:r>
            <a:r>
              <a:rPr lang="ru-RU" sz="1400" dirty="0">
                <a:solidFill>
                  <a:srgbClr val="002060"/>
                </a:solidFill>
              </a:rPr>
              <a:t>Открытость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ru-RU" sz="1400" dirty="0">
                <a:solidFill>
                  <a:srgbClr val="17375E"/>
                </a:solidFill>
              </a:rPr>
              <a:t>гражданское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 участие 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 useBgFill="1">
        <p:nvSpPr>
          <p:cNvPr id="4" name="TextBox 3"/>
          <p:cNvSpPr txBox="1"/>
          <p:nvPr/>
        </p:nvSpPr>
        <p:spPr>
          <a:xfrm>
            <a:off x="179476" y="2276872"/>
            <a:ext cx="4704120" cy="21698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900" dirty="0"/>
              <a:t>Обеспечить инклюзивные, реалистичные, с активным  участием дебаты о бюджетных вариантах, способствуя вовлечению парламентов, граждан и организаций гражданского  общества в реалистичные дебаты о ключевых приоритетах, компромиссах, стоимости альтернативы и соотношении цены и качества </a:t>
            </a:r>
          </a:p>
          <a:p>
            <a:pPr algn="r"/>
            <a:r>
              <a:rPr lang="ru-RU" sz="900" i="1" dirty="0"/>
              <a:t>Рекомендация ОЭСР по бюджетному управлению</a:t>
            </a:r>
          </a:p>
          <a:p>
            <a:pPr algn="r"/>
            <a:endParaRPr lang="ru-RU" sz="900" i="1" dirty="0"/>
          </a:p>
          <a:p>
            <a:r>
              <a:rPr lang="ru-RU" sz="900" dirty="0"/>
              <a:t>Правительство предоставляет гражданам краткое описание возможных последствий бюджетной политики и </a:t>
            </a:r>
            <a:r>
              <a:rPr lang="ru-RU" sz="900" dirty="0" err="1"/>
              <a:t>дает</a:t>
            </a:r>
            <a:r>
              <a:rPr lang="ru-RU" sz="900" dirty="0"/>
              <a:t> им возможность участвовать в бюджетных дебатах</a:t>
            </a:r>
          </a:p>
          <a:p>
            <a:pPr algn="r"/>
            <a:r>
              <a:rPr lang="ru-RU" sz="900" i="1" dirty="0"/>
              <a:t>Кодекс МВФ по бюджетно-налоговой прозрачности</a:t>
            </a:r>
          </a:p>
          <a:p>
            <a:pPr algn="r"/>
            <a:endParaRPr lang="ru-RU" sz="900" i="1" dirty="0"/>
          </a:p>
          <a:p>
            <a:r>
              <a:rPr lang="ru-RU" sz="900" dirty="0"/>
              <a:t>Граждане должны иметь право и возможность наряду со всеми негосударственными субъектами  непосредственно участвовать в общественных дебатах и дискуссиях по структуре и реализации бюджетно-налоговой политики.</a:t>
            </a:r>
          </a:p>
          <a:p>
            <a:pPr algn="r"/>
            <a:r>
              <a:rPr lang="ru-RU" sz="900" i="1" dirty="0"/>
              <a:t>Принципы бюджетно-налоговой прозрачности глобальной инициативы </a:t>
            </a:r>
            <a:r>
              <a:rPr lang="en-US" sz="900" i="1" dirty="0"/>
              <a:t>GIFT – </a:t>
            </a:r>
            <a:r>
              <a:rPr lang="ru-RU" sz="900" i="1" dirty="0"/>
              <a:t>участие и </a:t>
            </a:r>
            <a:r>
              <a:rPr lang="ru-RU" sz="900" i="1" dirty="0" err="1"/>
              <a:t>подотчетность</a:t>
            </a:r>
            <a:endParaRPr lang="en-US" sz="900" i="1" dirty="0"/>
          </a:p>
        </p:txBody>
      </p:sp>
      <p:sp useBgFill="1">
        <p:nvSpPr>
          <p:cNvPr id="7" name="TextBox 6"/>
          <p:cNvSpPr txBox="1"/>
          <p:nvPr/>
        </p:nvSpPr>
        <p:spPr>
          <a:xfrm>
            <a:off x="1403648" y="4661330"/>
            <a:ext cx="3065796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/>
              <a:t>В этой главе …</a:t>
            </a:r>
            <a:endParaRPr lang="en-US" dirty="0"/>
          </a:p>
        </p:txBody>
      </p:sp>
      <p:sp useBgFill="1">
        <p:nvSpPr>
          <p:cNvPr id="16" name="TextBox 15"/>
          <p:cNvSpPr txBox="1"/>
          <p:nvPr/>
        </p:nvSpPr>
        <p:spPr>
          <a:xfrm>
            <a:off x="1043608" y="5229200"/>
            <a:ext cx="3522869" cy="24622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000" dirty="0"/>
              <a:t>Обеспечение доступности бюджета для общественности</a:t>
            </a:r>
            <a:endParaRPr lang="en-US" sz="1000" dirty="0"/>
          </a:p>
        </p:txBody>
      </p:sp>
      <p:sp useBgFill="1">
        <p:nvSpPr>
          <p:cNvPr id="17" name="TextBox 16"/>
          <p:cNvSpPr txBox="1"/>
          <p:nvPr/>
        </p:nvSpPr>
        <p:spPr>
          <a:xfrm>
            <a:off x="1043609" y="5607524"/>
            <a:ext cx="3732370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000" dirty="0"/>
              <a:t>Использование открытых данных для поддержки прозрачности бюджета </a:t>
            </a:r>
            <a:endParaRPr lang="en-US" sz="1000" dirty="0"/>
          </a:p>
        </p:txBody>
      </p:sp>
      <p:sp useBgFill="1">
        <p:nvSpPr>
          <p:cNvPr id="18" name="TextBox 17"/>
          <p:cNvSpPr txBox="1"/>
          <p:nvPr/>
        </p:nvSpPr>
        <p:spPr>
          <a:xfrm>
            <a:off x="1043608" y="6165304"/>
            <a:ext cx="3600400" cy="24622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000" dirty="0"/>
              <a:t>Повышение уровня </a:t>
            </a:r>
            <a:r>
              <a:rPr lang="ru-RU" sz="1000" dirty="0" err="1"/>
              <a:t>инклюзивности</a:t>
            </a:r>
            <a:r>
              <a:rPr lang="ru-RU" sz="1000" dirty="0"/>
              <a:t> бюджета и участия  в нем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310198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 animBg="1"/>
      <p:bldP spid="12" grpId="0"/>
      <p:bldP spid="13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Chapters and sections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58300" y="1484784"/>
            <a:ext cx="8122173" cy="540001"/>
            <a:chOff x="1614631" y="1628799"/>
            <a:chExt cx="8122173" cy="648001"/>
          </a:xfrm>
        </p:grpSpPr>
        <p:sp>
          <p:nvSpPr>
            <p:cNvPr id="29" name="Rectangle 28"/>
            <p:cNvSpPr/>
            <p:nvPr/>
          </p:nvSpPr>
          <p:spPr>
            <a:xfrm>
              <a:off x="1614631" y="1628799"/>
              <a:ext cx="540000" cy="64799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latin typeface="Cambria" panose="02040503050406030204" pitchFamily="18" charset="0"/>
                  <a:cs typeface="Arial" panose="020B0604020202020204" pitchFamily="34" charset="0"/>
                </a:rPr>
                <a:t>J</a:t>
              </a:r>
              <a:endParaRPr lang="en-GB" sz="2400" b="1" dirty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141100" y="1628801"/>
              <a:ext cx="7595704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Повышение уровня </a:t>
              </a:r>
              <a:r>
                <a:rPr lang="ru-RU" b="1" dirty="0" err="1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инклюзивности</a:t>
              </a:r>
              <a:r>
                <a:rPr lang="ru-RU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бюджета и участия в нем</a:t>
              </a:r>
              <a:endParaRPr lang="en-GB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6928" y="260648"/>
            <a:ext cx="8136904" cy="900002"/>
            <a:chOff x="1257349" y="1053661"/>
            <a:chExt cx="8136903" cy="900002"/>
          </a:xfrm>
        </p:grpSpPr>
        <p:sp>
          <p:nvSpPr>
            <p:cNvPr id="19" name="Rectangle 18"/>
            <p:cNvSpPr/>
            <p:nvPr/>
          </p:nvSpPr>
          <p:spPr>
            <a:xfrm>
              <a:off x="1257349" y="1053661"/>
              <a:ext cx="1082403" cy="9000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326363" y="1053663"/>
              <a:ext cx="7067889" cy="900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4. </a:t>
              </a:r>
              <a:r>
                <a:rPr lang="ru-RU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Открытость и участие гражданского общества</a:t>
              </a:r>
              <a:endParaRPr lang="en-GB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68060" y="1179663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476927" y="2276872"/>
            <a:ext cx="810354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Calibri" panose="020F0502020204030204" pitchFamily="34" charset="0"/>
              <a:buChar char="□"/>
            </a:pPr>
            <a:r>
              <a:rPr lang="en-GB" sz="3200" dirty="0"/>
              <a:t>What opportunities do different institutions have to foster participation?</a:t>
            </a:r>
          </a:p>
          <a:p>
            <a:pPr marL="285750" lvl="0" indent="-285750">
              <a:spcAft>
                <a:spcPts val="1200"/>
              </a:spcAft>
              <a:buFont typeface="Calibri" panose="020F0502020204030204" pitchFamily="34" charset="0"/>
              <a:buChar char="□"/>
            </a:pPr>
            <a:r>
              <a:rPr lang="en-GB" sz="3200" dirty="0"/>
              <a:t>How can realistic and relevant public participation be enabled and encouraged? </a:t>
            </a:r>
          </a:p>
          <a:p>
            <a:pPr marL="285750" lvl="0" indent="-285750">
              <a:spcAft>
                <a:spcPts val="1200"/>
              </a:spcAft>
              <a:buFont typeface="Calibri" panose="020F0502020204030204" pitchFamily="34" charset="0"/>
              <a:buChar char="□"/>
            </a:pPr>
            <a:r>
              <a:rPr lang="en-GB" sz="3200" dirty="0"/>
              <a:t>How to design a participation process that is best suited to deliver meaningful, substantive contribution?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42126"/>
            <a:ext cx="8516539" cy="3781953"/>
          </a:xfrm>
          <a:prstGeom prst="rect">
            <a:avLst/>
          </a:prstGeom>
        </p:spPr>
      </p:pic>
      <p:sp useBgFill="1">
        <p:nvSpPr>
          <p:cNvPr id="5" name="TextBox 4"/>
          <p:cNvSpPr txBox="1"/>
          <p:nvPr/>
        </p:nvSpPr>
        <p:spPr>
          <a:xfrm>
            <a:off x="859626" y="2846990"/>
            <a:ext cx="7835703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dirty="0"/>
              <a:t>Реалистичное и адекватное участие общественности обеспечивается и стимулируется за счёт: </a:t>
            </a:r>
            <a:endParaRPr lang="en-US" sz="1600" dirty="0"/>
          </a:p>
        </p:txBody>
      </p:sp>
      <p:sp useBgFill="1">
        <p:nvSpPr>
          <p:cNvPr id="6" name="TextBox 5"/>
          <p:cNvSpPr txBox="1"/>
          <p:nvPr/>
        </p:nvSpPr>
        <p:spPr>
          <a:xfrm>
            <a:off x="1178173" y="3497019"/>
            <a:ext cx="7507705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dirty="0"/>
              <a:t>Предоставления информации о бюджетных ограничениях, затратах, компромиссах, и многогранных последствиях вариантов бюджетной политики</a:t>
            </a:r>
            <a:endParaRPr lang="en-US" sz="1600" dirty="0"/>
          </a:p>
        </p:txBody>
      </p:sp>
      <p:sp useBgFill="1">
        <p:nvSpPr>
          <p:cNvPr id="7" name="TextBox 6"/>
          <p:cNvSpPr txBox="1"/>
          <p:nvPr/>
        </p:nvSpPr>
        <p:spPr>
          <a:xfrm>
            <a:off x="1155769" y="4200475"/>
            <a:ext cx="7517156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dirty="0"/>
              <a:t>Благоприятствующего правового механизма, облегчающего и регулирующего взаимодействие между правительством и гражданами </a:t>
            </a:r>
            <a:endParaRPr lang="en-US" sz="1600" dirty="0"/>
          </a:p>
        </p:txBody>
      </p:sp>
      <p:sp useBgFill="1">
        <p:nvSpPr>
          <p:cNvPr id="8" name="TextBox 7"/>
          <p:cNvSpPr txBox="1"/>
          <p:nvPr/>
        </p:nvSpPr>
        <p:spPr>
          <a:xfrm>
            <a:off x="1178173" y="5013176"/>
            <a:ext cx="7570291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dirty="0"/>
              <a:t>Способности граждан пользоваться информацией и способности правительства предоставлять информацию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9444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32149</TotalTime>
  <Words>808</Words>
  <Application>Microsoft Office PowerPoint</Application>
  <PresentationFormat>On-screen Show (4:3)</PresentationFormat>
  <Paragraphs>129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</vt:lpstr>
      <vt:lpstr>Office Theme</vt:lpstr>
      <vt:lpstr>Microsoft Word Document</vt:lpstr>
      <vt:lpstr>Инструментарий бюджетной прозрачности:  для честного, открытого и добросовестного бюджетирования</vt:lpstr>
      <vt:lpstr>План</vt:lpstr>
      <vt:lpstr>PowerPoint Presentation</vt:lpstr>
      <vt:lpstr>PowerPoint Presentation</vt:lpstr>
      <vt:lpstr>PowerPoint Presentation</vt:lpstr>
      <vt:lpstr>PowerPoint Presentation</vt:lpstr>
      <vt:lpstr>Структура складывается из пяти институциональных сфер</vt:lpstr>
      <vt:lpstr>Структура глав</vt:lpstr>
      <vt:lpstr>Chapters and sections</vt:lpstr>
      <vt:lpstr>Примеры стран и ключевые справочные материалы</vt:lpstr>
      <vt:lpstr>Связь с бюджетным циклом</vt:lpstr>
      <vt:lpstr>Почему мы избрали этот подход?</vt:lpstr>
      <vt:lpstr>Дальнейшие шаги</vt:lpstr>
      <vt:lpstr>Спасибо за внимание!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</dc:title>
  <dc:creator>hl</dc:creator>
  <cp:lastModifiedBy>Alexander Rezanov</cp:lastModifiedBy>
  <cp:revision>593</cp:revision>
  <cp:lastPrinted>2016-06-22T14:21:39Z</cp:lastPrinted>
  <dcterms:created xsi:type="dcterms:W3CDTF">2012-09-05T08:42:12Z</dcterms:created>
  <dcterms:modified xsi:type="dcterms:W3CDTF">2016-06-24T11:07:49Z</dcterms:modified>
</cp:coreProperties>
</file>