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22" r:id="rId2"/>
    <p:sldId id="493" r:id="rId3"/>
    <p:sldId id="447" r:id="rId4"/>
    <p:sldId id="496" r:id="rId5"/>
    <p:sldId id="470" r:id="rId6"/>
    <p:sldId id="495" r:id="rId7"/>
    <p:sldId id="497" r:id="rId8"/>
    <p:sldId id="473" r:id="rId9"/>
    <p:sldId id="481" r:id="rId10"/>
    <p:sldId id="483" r:id="rId11"/>
    <p:sldId id="498" r:id="rId12"/>
    <p:sldId id="499" r:id="rId13"/>
    <p:sldId id="485" r:id="rId14"/>
    <p:sldId id="486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3" autoAdjust="0"/>
    <p:restoredTop sz="91333" autoAdjust="0"/>
  </p:normalViewPr>
  <p:slideViewPr>
    <p:cSldViewPr>
      <p:cViewPr varScale="1">
        <p:scale>
          <a:sx n="62" d="100"/>
          <a:sy n="62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9F348-2C7F-401C-92D7-DC4CE7899B6F}" type="datetimeFigureOut">
              <a:rPr lang="en-US" smtClean="0"/>
              <a:pPr/>
              <a:t>3/22/2018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AE607-FF26-4835-9EAD-DBB3FB491D1B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22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07AD67-7C60-4008-9560-6C146AAB157C}" type="datetimeFigureOut">
              <a:rPr lang="en-US" smtClean="0"/>
              <a:pPr/>
              <a:t>3/22/2018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6FA965-B4FE-420C-8A3C-83B71E304D16}" type="slidenum">
              <a:rPr lang="en-US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61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F0F43-3359-469A-945E-E61A90F614E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7701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11</a:t>
            </a:fld>
            <a:endParaRPr lang="hr-HR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00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12</a:t>
            </a:fld>
            <a:endParaRPr lang="hr-HR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7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948547-ACF9-7845-910B-C01C9C7370CD}" type="slidenum">
              <a:rPr lang="en-US" altLang="x-none" sz="1200">
                <a:latin typeface="Calibri" charset="0"/>
              </a:rPr>
              <a:pPr/>
              <a:t>13</a:t>
            </a:fld>
            <a:endParaRPr lang="hr-HR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0BA677E-25E0-9B4B-A5CE-2F72BF1C2EF8}" type="slidenum">
              <a:rPr lang="en-US" altLang="x-none" sz="1200">
                <a:latin typeface="Calibri" charset="0"/>
              </a:rPr>
              <a:pPr/>
              <a:t>14</a:t>
            </a:fld>
            <a:endParaRPr lang="hr-HR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965-B4FE-420C-8A3C-83B71E304D16}" type="slidenum">
              <a:rPr lang="en-US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7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r-H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D622A-FA6C-4C43-BAC2-8B004B22F7E0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r-HR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4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6</a:t>
            </a:fld>
            <a:endParaRPr lang="hr-HR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1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7</a:t>
            </a:fld>
            <a:endParaRPr lang="hr-HR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6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067EA8C-6608-5341-A8A4-F4015FAED316}" type="slidenum">
              <a:rPr lang="en-US" altLang="x-none" sz="1200">
                <a:latin typeface="Calibri" charset="0"/>
              </a:rPr>
              <a:pPr/>
              <a:t>8</a:t>
            </a:fld>
            <a:endParaRPr lang="hr-HR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520E538-DC9E-164A-B3AE-9DF74248CE94}" type="slidenum">
              <a:rPr lang="en-US" altLang="x-none" sz="1200">
                <a:latin typeface="Calibri" charset="0"/>
              </a:rPr>
              <a:pPr/>
              <a:t>9</a:t>
            </a:fld>
            <a:endParaRPr lang="hr-HR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0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 dirty="0">
              <a:ea typeface="ＭＳ Ｐゴシック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7DE1998-636B-354C-92EF-61887064A3CD}" type="slidenum">
              <a:rPr lang="en-US" altLang="x-none" sz="1200">
                <a:latin typeface="Calibri" charset="0"/>
              </a:rPr>
              <a:pPr/>
              <a:t>10</a:t>
            </a:fld>
            <a:endParaRPr lang="hr-HR" altLang="x-none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2E64-0A67-474B-A639-17E615330E46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589C-FC03-4259-8BBC-0BD281CB6FD4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ECDC-4F87-4C25-B3AD-A2774A9FCBD3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2C02-1F7B-454E-8A54-3041221DBA6F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6936-CDE1-44C9-8756-609327187BEC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9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C727-D177-4367-A10D-85F66D20A87B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7EE1-2D06-409D-94E9-C88BA720C917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2D95-2A0A-4837-AE48-53DD1A2E57A4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A60B-CE01-4442-B45E-2835CD8C19AA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1E71-AD02-4FB2-A70E-7F4274975F0E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F447-F262-404B-9C87-E9F53C2B0C74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95E1-C638-4617-8F56-1143B3659993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3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2C02-1F7B-454E-8A54-3041221DBA6F}" type="datetime1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92E3-0ED1-4636-9AD2-0933D53E70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mpal.org/about/governance/ex-com-bco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pempal.org/event/steering-committee-meeting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1924050"/>
          </a:xfrm>
        </p:spPr>
        <p:txBody>
          <a:bodyPr>
            <a:noAutofit/>
          </a:bodyPr>
          <a:lstStyle/>
          <a:p>
            <a:r>
              <a:rPr lang="hr-HR" altLang="en-US" b="1" dirty="0">
                <a:solidFill>
                  <a:srgbClr val="0070C0"/>
                </a:solidFill>
              </a:rPr>
              <a:t>Zajednica</a:t>
            </a:r>
            <a:br/>
            <a:r>
              <a:rPr lang="hr-HR" altLang="en-US" b="1" dirty="0">
                <a:solidFill>
                  <a:srgbClr val="0070C0"/>
                </a:solidFill>
              </a:rPr>
              <a:t>prakse za</a:t>
            </a:r>
            <a:br/>
            <a:r>
              <a:rPr lang="hr-HR" altLang="en-US" b="1" dirty="0">
                <a:solidFill>
                  <a:srgbClr val="0070C0"/>
                </a:solidFill>
              </a:rPr>
              <a:t>proračun (BCOP)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38600"/>
            <a:ext cx="7620000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sz="1200" i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i="1" dirty="0">
                <a:solidFill>
                  <a:srgbClr val="000000"/>
                </a:solidFill>
              </a:rPr>
              <a:t>Najnovije informacije o aktivnostima BCOP-a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i="1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sz="2400" i="1" dirty="0">
              <a:solidFill>
                <a:srgbClr val="000000"/>
              </a:solidFill>
            </a:endParaRPr>
          </a:p>
        </p:txBody>
      </p:sp>
      <p:pic>
        <p:nvPicPr>
          <p:cNvPr id="410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828800" y="5486400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/>
              <a:t>Kanat</a:t>
            </a:r>
            <a:r>
              <a:rPr lang="hr-HR"/>
              <a:t> </a:t>
            </a:r>
            <a:r>
              <a:rPr lang="hr-HR" altLang="en-US" sz="1800" dirty="0"/>
              <a:t>Asangulov, Izvršni odbor BCOP-a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/>
              <a:t>Ministarstvo financija, Kirgiska Republika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/>
              <a:t>14. ožujka 2018.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/>
              <a:t>Plenarna sjednica BCOP-a 2018., Beč</a:t>
            </a:r>
          </a:p>
        </p:txBody>
      </p:sp>
    </p:spTree>
    <p:extLst>
      <p:ext uri="{BB962C8B-B14F-4D97-AF65-F5344CB8AC3E}">
        <p14:creationId xmlns:p14="http://schemas.microsoft.com/office/powerpoint/2010/main" val="123010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704850" y="76200"/>
            <a:ext cx="8362950" cy="6705600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hr-HR" altLang="x-none" sz="5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BUDUĆE AKTIVNOSTI</a:t>
            </a:r>
          </a:p>
          <a:p>
            <a:pPr eaLnBrk="1" hangingPunct="1"/>
            <a:endParaRPr lang="hr-HR" altLang="x-none" sz="3300" b="1" dirty="0">
              <a:solidFill>
                <a:schemeClr val="tx1"/>
              </a:solidFill>
              <a:ea typeface="ＭＳ Ｐゴシック" charset="-128"/>
            </a:endParaRPr>
          </a:p>
          <a:p>
            <a:pPr algn="just"/>
            <a:r>
              <a:rPr lang="hr-HR" altLang="x-none" sz="3300" b="1" dirty="0">
                <a:solidFill>
                  <a:schemeClr val="accent3">
                    <a:lumMod val="75000"/>
                  </a:schemeClr>
                </a:solidFill>
              </a:rPr>
              <a:t>Preostali skupovi u FG2018. (do kraja lipnja 2018.) nakon skupa u ožujku 2018. u Beču:</a:t>
            </a:r>
          </a:p>
          <a:p>
            <a:pPr algn="just"/>
            <a:endParaRPr lang="hr-HR" altLang="x-none" sz="3300" dirty="0">
              <a:solidFill>
                <a:schemeClr val="tx1"/>
              </a:solidFill>
              <a:ea typeface="ＭＳ Ｐゴシック" charset="-128"/>
            </a:endParaRPr>
          </a:p>
          <a:p>
            <a:pPr marL="342900" lvl="0" indent="-342900" algn="just">
              <a:buFont typeface="Arial" charset="0"/>
              <a:buChar char="•"/>
            </a:pPr>
            <a:r>
              <a:rPr lang="hr-HR" sz="3300" b="1" dirty="0">
                <a:solidFill>
                  <a:schemeClr val="tx1"/>
                </a:solidFill>
              </a:rPr>
              <a:t>Studijski posjet o sudjelovanju javnosti u travnju ili svibnju 2018. – možda će biti prebačen u FG2019.</a:t>
            </a:r>
          </a:p>
          <a:p>
            <a:pPr marL="342900" lvl="0" indent="-342900" algn="just">
              <a:buFont typeface="Arial" charset="0"/>
              <a:buChar char="•"/>
            </a:pPr>
            <a:r>
              <a:rPr lang="hr-HR" sz="3300" b="1" dirty="0">
                <a:solidFill>
                  <a:schemeClr val="tx1"/>
                </a:solidFill>
              </a:rPr>
              <a:t>Sudjelovanje na 14. OECD-ovu sastanku visokih dužnosnika odgovornih za proračun iz zemalja srednje, istočne i jugoistočne Europe u Hrvatskoj krajem svibnja 2018. </a:t>
            </a:r>
          </a:p>
          <a:p>
            <a:endParaRPr lang="hr-HR" altLang="x-none" sz="3300" b="1" dirty="0">
              <a:solidFill>
                <a:schemeClr val="tx1"/>
              </a:solidFill>
              <a:ea typeface="ＭＳ Ｐゴシック" charset="-128"/>
            </a:endParaRPr>
          </a:p>
          <a:p>
            <a:pPr algn="just"/>
            <a:r>
              <a:rPr lang="hr-HR" altLang="x-none" sz="3300" b="1" dirty="0">
                <a:solidFill>
                  <a:schemeClr val="accent3">
                    <a:lumMod val="75000"/>
                  </a:schemeClr>
                </a:solidFill>
              </a:rPr>
              <a:t>Akcijski plan za FG 2019. (srpanj 2018. – lipanj 2019.) </a:t>
            </a:r>
          </a:p>
          <a:p>
            <a:pPr algn="just"/>
            <a:endParaRPr lang="hr-HR" altLang="x-none" sz="3300" b="1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hr-HR" altLang="x-none" sz="3300" b="1" dirty="0">
                <a:solidFill>
                  <a:schemeClr val="tx1"/>
                </a:solidFill>
              </a:rPr>
              <a:t>Vašu povratnu informaciju Izvršni odbor upotrebljava za izradu nacrta Akcijskog plana BCOP-a. </a:t>
            </a:r>
            <a:r>
              <a:rPr lang="hr-HR" altLang="x-none" sz="3300" dirty="0">
                <a:solidFill>
                  <a:schemeClr val="tx1"/>
                </a:solidFill>
              </a:rPr>
              <a:t>Izvršni odbor revidirat/utvrdit će skupove za FG2019. i poslati ih PEMPAL-ovu Upravnom odboru sredinom 2018. godine, uzimajući u obzir povratne informacije prikupljene od zemalja članica prije ove plenarne sjednice i na temelju odluka Izvršnog odbora. </a:t>
            </a:r>
          </a:p>
          <a:p>
            <a:pPr marL="342900" indent="-342900" algn="l">
              <a:buFont typeface="Arial" charset="0"/>
              <a:buChar char="•"/>
            </a:pPr>
            <a:endParaRPr lang="hr-HR" altLang="x-none" sz="33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hr-HR" sz="3300" b="1" dirty="0">
                <a:solidFill>
                  <a:schemeClr val="tx1"/>
                </a:solidFill>
              </a:rPr>
              <a:t>Početna sredstva koja su trenutačno dodijeljena za svaku zajednicu prakse za FG 2019. iznose 180.000 USD </a:t>
            </a:r>
            <a:r>
              <a:rPr lang="hr-HR" sz="3300" dirty="0">
                <a:solidFill>
                  <a:schemeClr val="tx1"/>
                </a:solidFill>
              </a:rPr>
              <a:t>uz</a:t>
            </a:r>
            <a:r>
              <a:rPr lang="hr-HR" dirty="0">
                <a:solidFill>
                  <a:schemeClr val="tx1"/>
                </a:solidFill>
              </a:rPr>
              <a:t> eventualne uštede iz ove godine.</a:t>
            </a:r>
            <a:r>
              <a:rPr lang="hr-HR" altLang="x-none" sz="3300" dirty="0">
                <a:solidFill>
                  <a:schemeClr val="tx1"/>
                </a:solidFill>
              </a:rPr>
              <a:t> Očekuje se da će Upravni odbor ponovno razmatrati pregledati proračune za FG2019. sredinom 2018. nakon čega će Izvršni odbor finalizirati akcijski plan za FG2019. </a:t>
            </a:r>
          </a:p>
          <a:p>
            <a:pPr algn="just"/>
            <a:endParaRPr lang="hr-HR" altLang="x-none" sz="3300" dirty="0">
              <a:solidFill>
                <a:schemeClr val="tx1"/>
              </a:solidFill>
              <a:ea typeface="ＭＳ Ｐゴシック" charset="-128"/>
            </a:endParaRPr>
          </a:p>
          <a:p>
            <a:pPr lvl="1" algn="l" eaLnBrk="1" hangingPunct="1"/>
            <a:endParaRPr lang="hr-HR" altLang="x-none" sz="22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17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704850" y="76200"/>
            <a:ext cx="8362950" cy="6705600"/>
          </a:xfrm>
        </p:spPr>
        <p:txBody>
          <a:bodyPr>
            <a:normAutofit fontScale="40000" lnSpcReduction="20000"/>
          </a:bodyPr>
          <a:lstStyle/>
          <a:p>
            <a:r>
              <a:rPr lang="hr-HR" altLang="x-none" sz="7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BUDUĆE AKTIVNOSTI (nastavak)</a:t>
            </a:r>
          </a:p>
          <a:p>
            <a:endParaRPr lang="hr-HR" altLang="x-none" sz="3800" b="1" dirty="0">
              <a:solidFill>
                <a:schemeClr val="tx1"/>
              </a:solidFill>
              <a:ea typeface="ＭＳ Ｐゴシック" charset="-128"/>
            </a:endParaRPr>
          </a:p>
          <a:p>
            <a:r>
              <a:rPr lang="hr-HR" altLang="x-none" sz="3800" b="1" i="1" dirty="0">
                <a:solidFill>
                  <a:schemeClr val="accent3">
                    <a:lumMod val="75000"/>
                  </a:schemeClr>
                </a:solidFill>
              </a:rPr>
              <a:t>Vaša povratna informacija za akcijski plan BCOP-a iz ankete provedene prije ove plenarne sjednice</a:t>
            </a:r>
          </a:p>
          <a:p>
            <a:pPr algn="just"/>
            <a:endParaRPr lang="hr-HR" altLang="x-none" sz="3800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r>
              <a:rPr lang="hr-HR" sz="4500" b="1" dirty="0">
                <a:solidFill>
                  <a:schemeClr val="tx1"/>
                </a:solidFill>
              </a:rPr>
              <a:t>Prioritetne teme</a:t>
            </a:r>
          </a:p>
          <a:p>
            <a:pPr algn="l"/>
            <a:endParaRPr lang="hr-HR" sz="3800" b="1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r>
              <a:rPr lang="hr-HR" sz="4500" b="1" dirty="0">
                <a:solidFill>
                  <a:schemeClr val="tx1"/>
                </a:solidFill>
              </a:rPr>
              <a:t>1. Programsko planiranje i planiranje proračuna prema učinku </a:t>
            </a:r>
            <a:r>
              <a:rPr lang="hr-HR" sz="4500" dirty="0">
                <a:solidFill>
                  <a:schemeClr val="tx1"/>
                </a:solidFill>
              </a:rPr>
              <a:t>– 10 od 17 zemalja </a:t>
            </a:r>
          </a:p>
          <a:p>
            <a:pPr lvl="0" algn="l"/>
            <a:r>
              <a:rPr lang="en-US" dirty="0"/>
              <a:t>	</a:t>
            </a:r>
            <a:r>
              <a:rPr lang="hr-HR" sz="4500" dirty="0">
                <a:solidFill>
                  <a:schemeClr val="tx1"/>
                </a:solidFill>
              </a:rPr>
              <a:t>i. programi, </a:t>
            </a:r>
          </a:p>
          <a:p>
            <a:pPr lvl="0" algn="l"/>
            <a:r>
              <a:rPr lang="en-US" sz="4500" dirty="0">
                <a:solidFill>
                  <a:schemeClr val="tx1"/>
                </a:solidFill>
              </a:rPr>
              <a:t>	</a:t>
            </a:r>
            <a:r>
              <a:rPr lang="hr-HR" sz="4500" dirty="0">
                <a:solidFill>
                  <a:schemeClr val="tx1"/>
                </a:solidFill>
              </a:rPr>
              <a:t>ii. pokazatelji učinka i </a:t>
            </a:r>
          </a:p>
          <a:p>
            <a:pPr lvl="0" algn="l"/>
            <a:r>
              <a:rPr lang="en-US" sz="4500" dirty="0">
                <a:solidFill>
                  <a:schemeClr val="tx1"/>
                </a:solidFill>
              </a:rPr>
              <a:t>	</a:t>
            </a:r>
            <a:r>
              <a:rPr lang="hr-HR" sz="4500" dirty="0">
                <a:solidFill>
                  <a:schemeClr val="tx1"/>
                </a:solidFill>
              </a:rPr>
              <a:t>iii. monitoring i evaluacije rashoda uključujući dubinsku analizu rashoda </a:t>
            </a:r>
          </a:p>
          <a:p>
            <a:pPr lvl="0" algn="l"/>
            <a:endParaRPr lang="hr-HR" sz="45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hr-HR" sz="4500" dirty="0">
                <a:solidFill>
                  <a:schemeClr val="tx1"/>
                </a:solidFill>
              </a:rPr>
              <a:t>Od tri podteme, </a:t>
            </a:r>
            <a:r>
              <a:rPr lang="hr-HR" sz="4500" i="1" dirty="0">
                <a:solidFill>
                  <a:schemeClr val="tx1"/>
                </a:solidFill>
              </a:rPr>
              <a:t>monitoring i evaluacija</a:t>
            </a:r>
            <a:r>
              <a:rPr lang="hr-HR" sz="4500" dirty="0">
                <a:solidFill>
                  <a:schemeClr val="tx1"/>
                </a:solidFill>
              </a:rPr>
              <a:t> najučestalije su birane podteme</a:t>
            </a:r>
          </a:p>
          <a:p>
            <a:pPr lvl="0" algn="l"/>
            <a:endParaRPr lang="hr-HR" sz="45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hr-HR" sz="4500" b="1" dirty="0">
                <a:solidFill>
                  <a:schemeClr val="tx1"/>
                </a:solidFill>
              </a:rPr>
              <a:t>2. Proračunska pismenost i transparentnost </a:t>
            </a:r>
            <a:r>
              <a:rPr lang="hr-HR" sz="4500" dirty="0">
                <a:solidFill>
                  <a:schemeClr val="tx1"/>
                </a:solidFill>
              </a:rPr>
              <a:t>– 9 od 17 zemalja</a:t>
            </a:r>
          </a:p>
          <a:p>
            <a:pPr lvl="0" algn="l"/>
            <a:r>
              <a:rPr lang="en-US" sz="4500" dirty="0">
                <a:solidFill>
                  <a:schemeClr val="tx1"/>
                </a:solidFill>
              </a:rPr>
              <a:t>	</a:t>
            </a:r>
            <a:r>
              <a:rPr lang="hr-HR" sz="4500" dirty="0">
                <a:solidFill>
                  <a:schemeClr val="tx1"/>
                </a:solidFill>
              </a:rPr>
              <a:t>i. proračuni za građane; </a:t>
            </a:r>
          </a:p>
          <a:p>
            <a:pPr lvl="0" algn="l"/>
            <a:r>
              <a:rPr lang="en-US" sz="4500" dirty="0">
                <a:solidFill>
                  <a:schemeClr val="tx1"/>
                </a:solidFill>
              </a:rPr>
              <a:t>	</a:t>
            </a:r>
            <a:r>
              <a:rPr lang="hr-HR" sz="4500" dirty="0">
                <a:solidFill>
                  <a:schemeClr val="tx1"/>
                </a:solidFill>
              </a:rPr>
              <a:t>ii. proračunska pismenost i </a:t>
            </a:r>
          </a:p>
          <a:p>
            <a:pPr lvl="0" algn="l"/>
            <a:r>
              <a:rPr lang="en-US" sz="4500" dirty="0">
                <a:solidFill>
                  <a:schemeClr val="tx1"/>
                </a:solidFill>
              </a:rPr>
              <a:t>	</a:t>
            </a:r>
            <a:r>
              <a:rPr lang="hr-HR" sz="4500" dirty="0">
                <a:solidFill>
                  <a:schemeClr val="tx1"/>
                </a:solidFill>
              </a:rPr>
              <a:t>iii.  sudjelovanje javnosti </a:t>
            </a:r>
          </a:p>
          <a:p>
            <a:pPr lvl="0" algn="l"/>
            <a:endParaRPr lang="hr-HR" sz="45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hr-HR" sz="4500" dirty="0">
                <a:solidFill>
                  <a:schemeClr val="tx1"/>
                </a:solidFill>
              </a:rPr>
              <a:t>Od tri podteme </a:t>
            </a:r>
            <a:r>
              <a:rPr lang="hr-HR" sz="4500" i="1" dirty="0">
                <a:solidFill>
                  <a:schemeClr val="tx1"/>
                </a:solidFill>
              </a:rPr>
              <a:t>proračuni za građane</a:t>
            </a:r>
            <a:r>
              <a:rPr lang="hr-HR" sz="4500" dirty="0">
                <a:solidFill>
                  <a:schemeClr val="tx1"/>
                </a:solidFill>
              </a:rPr>
              <a:t> najučestalije je birana podtema, međutim radna skupina je  već prije obradila tu temu i morat će dodatno razmotriti kako udovoljiti zahtjevima članova u pogledu rada na toj temi.</a:t>
            </a:r>
          </a:p>
          <a:p>
            <a:pPr lvl="0" algn="l"/>
            <a:endParaRPr lang="hr-HR" sz="4500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r>
              <a:rPr lang="hr-HR" sz="4500" b="1" dirty="0">
                <a:solidFill>
                  <a:schemeClr val="tx1"/>
                </a:solidFill>
              </a:rPr>
              <a:t>3. Integracija planiranja kapitalnih rashoda / javnih ulaganja u planiranje proračuna </a:t>
            </a:r>
            <a:r>
              <a:rPr lang="hr-HR" sz="4500" dirty="0">
                <a:solidFill>
                  <a:schemeClr val="tx1"/>
                </a:solidFill>
              </a:rPr>
              <a:t>(procjena učinkovitosti, utvrđivane prioriteta) – 6 zemalja</a:t>
            </a:r>
          </a:p>
          <a:p>
            <a:pPr algn="l"/>
            <a:endParaRPr lang="hr-HR" sz="3800" b="1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endParaRPr lang="hr-HR" sz="3800" dirty="0">
              <a:solidFill>
                <a:schemeClr val="tx1"/>
              </a:solidFill>
              <a:ea typeface="ＭＳ Ｐゴシック" charset="-128"/>
            </a:endParaRPr>
          </a:p>
          <a:p>
            <a:pPr marL="800100" lvl="1" indent="-342900" algn="l" eaLnBrk="1" hangingPunct="1">
              <a:buFont typeface="Wingdings" charset="2"/>
              <a:buChar char="Ø"/>
            </a:pPr>
            <a:endParaRPr lang="hr-HR" altLang="x-none" sz="22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0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title 2"/>
          <p:cNvSpPr>
            <a:spLocks noGrp="1"/>
          </p:cNvSpPr>
          <p:nvPr>
            <p:ph type="subTitle" idx="1"/>
          </p:nvPr>
        </p:nvSpPr>
        <p:spPr>
          <a:xfrm>
            <a:off x="704850" y="76200"/>
            <a:ext cx="8362950" cy="6705600"/>
          </a:xfrm>
        </p:spPr>
        <p:txBody>
          <a:bodyPr>
            <a:normAutofit fontScale="55000" lnSpcReduction="20000"/>
          </a:bodyPr>
          <a:lstStyle/>
          <a:p>
            <a:r>
              <a:rPr lang="hr-HR" altLang="x-none" sz="7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BUDUĆE AKTIVNOSTI (nastavak)</a:t>
            </a:r>
          </a:p>
          <a:p>
            <a:endParaRPr lang="hr-HR" altLang="x-none" sz="3800" b="1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endParaRPr lang="hr-HR" sz="3800" dirty="0">
              <a:solidFill>
                <a:schemeClr val="tx1"/>
              </a:solidFill>
              <a:ea typeface="ＭＳ Ｐゴシック" charset="-128"/>
            </a:endParaRPr>
          </a:p>
          <a:p>
            <a:pPr lvl="0" algn="l"/>
            <a:r>
              <a:rPr lang="hr-HR" sz="3800" b="1" dirty="0">
                <a:solidFill>
                  <a:schemeClr val="tx1"/>
                </a:solidFill>
              </a:rPr>
              <a:t>Godišnja plenarna sjednica 2019.</a:t>
            </a:r>
          </a:p>
          <a:p>
            <a:pPr lvl="0" algn="l"/>
            <a:endParaRPr lang="hr-HR" sz="3800" dirty="0">
              <a:solidFill>
                <a:schemeClr val="tx1"/>
              </a:solidFill>
            </a:endParaRPr>
          </a:p>
          <a:p>
            <a:pPr lvl="0" algn="l"/>
            <a:r>
              <a:rPr lang="hr-HR" sz="3800" b="1" dirty="0">
                <a:solidFill>
                  <a:schemeClr val="tx1"/>
                </a:solidFill>
              </a:rPr>
              <a:t>Pristup: </a:t>
            </a:r>
          </a:p>
          <a:p>
            <a:pPr lvl="0" algn="l"/>
            <a:r>
              <a:rPr lang="hr-HR" sz="3800" dirty="0">
                <a:solidFill>
                  <a:schemeClr val="tx1"/>
                </a:solidFill>
              </a:rPr>
              <a:t>Na temelju prikupljenih prioriteta zemalja, Izvršni će odbor razmotriti primjenu jednakog pristupa koji smo primijenili na plenarnim sjednicama 2017. i 2018. i na plenarnu sjednicu 2019.:</a:t>
            </a:r>
          </a:p>
          <a:p>
            <a:pPr lvl="0" algn="l"/>
            <a:r>
              <a:rPr lang="hr-HR" sz="3800" dirty="0">
                <a:solidFill>
                  <a:schemeClr val="tx1"/>
                </a:solidFill>
              </a:rPr>
              <a:t>Po jedan dan plenarne sjednice posvetiti svakoj od dvije radne skupine, a predstaviti novu temu ili dodatno razmatrati raniju temu koja je van opsega rada radnih skupina prvog dana plenarne sjednice </a:t>
            </a:r>
          </a:p>
          <a:p>
            <a:pPr lvl="0" algn="l"/>
            <a:endParaRPr lang="hr-HR" sz="3800" dirty="0">
              <a:solidFill>
                <a:schemeClr val="tx1"/>
              </a:solidFill>
            </a:endParaRPr>
          </a:p>
          <a:p>
            <a:pPr lvl="0" algn="l"/>
            <a:r>
              <a:rPr lang="hr-HR" sz="3800" dirty="0">
                <a:solidFill>
                  <a:schemeClr val="tx1"/>
                </a:solidFill>
                <a:ea typeface="ＭＳ Ｐゴシック" charset="-128"/>
              </a:rPr>
              <a:t>Očekuje se da će Akcijski plan BCOP-a za FG2019. biti finaliziran od strane Izvršnog odbora i usvojen od strane Upravnog odbora sredinom 2018. godine.</a:t>
            </a:r>
          </a:p>
          <a:p>
            <a:pPr lvl="0" algn="l"/>
            <a:r>
              <a:rPr lang="hr-HR" sz="3800" b="1" dirty="0">
                <a:solidFill>
                  <a:schemeClr val="tx1"/>
                </a:solidFill>
              </a:rPr>
              <a:t>Mjesto održavanja: </a:t>
            </a:r>
          </a:p>
          <a:p>
            <a:pPr lvl="0" algn="l"/>
            <a:r>
              <a:rPr lang="hr-HR" sz="3800" i="1" dirty="0">
                <a:solidFill>
                  <a:schemeClr val="tx1"/>
                </a:solidFill>
              </a:rPr>
              <a:t>Uzbekistan</a:t>
            </a:r>
            <a:r>
              <a:rPr lang="hr-HR" sz="3800" dirty="0">
                <a:solidFill>
                  <a:schemeClr val="tx1"/>
                </a:solidFill>
              </a:rPr>
              <a:t> je naveo da bi oni mogli ugostiti sljedeću plenarnu sjednicu i pokriti troškove određenih večera i/ili kulturnih programa.</a:t>
            </a:r>
          </a:p>
          <a:p>
            <a:pPr algn="l"/>
            <a:endParaRPr lang="hr-HR" sz="3800" b="1" dirty="0">
              <a:solidFill>
                <a:schemeClr val="tx1"/>
              </a:solidFill>
              <a:ea typeface="ＭＳ Ｐゴシック" charset="-128"/>
            </a:endParaRPr>
          </a:p>
          <a:p>
            <a:r>
              <a:rPr lang="hr-HR" b="1" i="1" dirty="0">
                <a:solidFill>
                  <a:schemeClr val="tx1"/>
                </a:solidFill>
              </a:rPr>
              <a:t>Još jednom hvala na povratnim informacijama  i prijedlozima!</a:t>
            </a:r>
            <a:endParaRPr lang="hr-HR" altLang="x-none" sz="3800" i="1" dirty="0">
              <a:solidFill>
                <a:schemeClr val="tx1"/>
              </a:solidFill>
              <a:ea typeface="ＭＳ Ｐゴシック" charset="-128"/>
            </a:endParaRPr>
          </a:p>
          <a:p>
            <a:pPr algn="l"/>
            <a:endParaRPr lang="hr-HR" sz="3800" dirty="0">
              <a:solidFill>
                <a:schemeClr val="tx1"/>
              </a:solidFill>
              <a:ea typeface="ＭＳ Ｐゴシック" charset="-128"/>
            </a:endParaRPr>
          </a:p>
          <a:p>
            <a:pPr marL="800100" lvl="1" indent="-342900" algn="l" eaLnBrk="1" hangingPunct="1">
              <a:buFont typeface="Wingdings" charset="2"/>
              <a:buChar char="Ø"/>
            </a:pPr>
            <a:endParaRPr lang="hr-HR" altLang="x-none" sz="22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  <a:p>
            <a:pPr algn="l" eaLnBrk="1" hangingPunct="1">
              <a:buFont typeface="Arial" charset="0"/>
              <a:buChar char="•"/>
            </a:pPr>
            <a:endParaRPr lang="hr-HR" altLang="x-none" sz="20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4198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2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144E4-B214-47B7-AE7B-A49879A60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838200"/>
            <a:ext cx="77057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9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7391400" cy="5257800"/>
          </a:xfrm>
        </p:spPr>
        <p:txBody>
          <a:bodyPr/>
          <a:lstStyle/>
          <a:p>
            <a:pPr eaLnBrk="1" hangingPunct="1"/>
            <a:endParaRPr lang="hr-HR" altLang="x-none" sz="44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endParaRPr lang="hr-HR" altLang="x-none" sz="4400" dirty="0">
              <a:solidFill>
                <a:schemeClr val="tx1"/>
              </a:solidFill>
              <a:ea typeface="ＭＳ Ｐゴシック" charset="-128"/>
            </a:endParaRPr>
          </a:p>
          <a:p>
            <a:pPr eaLnBrk="1" hangingPunct="1"/>
            <a:r>
              <a:rPr lang="hr-HR" altLang="x-none" sz="4400" b="1" dirty="0">
                <a:solidFill>
                  <a:schemeClr val="accent2">
                    <a:lumMod val="75000"/>
                  </a:schemeClr>
                </a:solidFill>
              </a:rPr>
              <a:t>Hvala na pozornosti!</a:t>
            </a:r>
          </a:p>
        </p:txBody>
      </p:sp>
      <p:pic>
        <p:nvPicPr>
          <p:cNvPr id="4813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Рисунок 15" descr="pempal-logo-to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9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09" y="5857063"/>
            <a:ext cx="897253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28" y="662771"/>
            <a:ext cx="791845" cy="41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527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00400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67" y="4497863"/>
            <a:ext cx="817563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81" y="5112860"/>
            <a:ext cx="825499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7" y="5565618"/>
            <a:ext cx="788669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78" y="457775"/>
            <a:ext cx="881856" cy="4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53" y="5884368"/>
            <a:ext cx="87963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08" y="5592285"/>
            <a:ext cx="841534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81" y="5003163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28" y="4407345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0" y="2951450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3" y="2223076"/>
            <a:ext cx="83089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4" y="1502351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674866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19" y="3584575"/>
            <a:ext cx="792162" cy="48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734469" y="1160862"/>
            <a:ext cx="4027647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endParaRPr lang="hr-HR" altLang="x-none" sz="1800" dirty="0"/>
          </a:p>
          <a:p>
            <a:pPr algn="ctr" eaLnBrk="1" hangingPunct="1"/>
            <a:r>
              <a:rPr lang="hr-HR" altLang="x-none" sz="1800" dirty="0"/>
              <a:t>Članove BCOP-a čini 21 zemlja.</a:t>
            </a:r>
          </a:p>
          <a:p>
            <a:pPr algn="ctr" eaLnBrk="1" hangingPunct="1"/>
            <a:r>
              <a:rPr lang="hr-HR" dirty="0"/>
              <a:t> </a:t>
            </a:r>
          </a:p>
          <a:p>
            <a:pPr algn="ctr" eaLnBrk="1" hangingPunct="1"/>
            <a:r>
              <a:rPr lang="hr-HR" altLang="x-none" sz="1800" dirty="0"/>
              <a:t>Najmanje jednom skupu BCOP-a od njih devet održanih prošle godine prisustvovao je 71 član iz ministarstava financija 19 različitih zemalja.</a:t>
            </a:r>
          </a:p>
          <a:p>
            <a:pPr algn="ctr" eaLnBrk="1" hangingPunct="1"/>
            <a:endParaRPr lang="hr-HR" altLang="x-none" sz="1800" dirty="0"/>
          </a:p>
          <a:p>
            <a:pPr algn="ctr" eaLnBrk="1" hangingPunct="1"/>
            <a:endParaRPr lang="hr-HR" altLang="x-none" sz="1200" dirty="0"/>
          </a:p>
          <a:p>
            <a:pPr algn="ctr" eaLnBrk="1" hangingPunct="1"/>
            <a:endParaRPr lang="hr-HR" altLang="x-none" sz="1200" dirty="0"/>
          </a:p>
          <a:p>
            <a:pPr algn="ctr" eaLnBrk="1" hangingPunct="1"/>
            <a:r>
              <a:rPr lang="hr-HR" b="1" dirty="0"/>
              <a:t>Dvije radne skupine:</a:t>
            </a:r>
          </a:p>
          <a:p>
            <a:pPr algn="ctr" eaLnBrk="1" hangingPunct="1"/>
            <a:r>
              <a:rPr lang="hr-HR" altLang="x-none" sz="1400" dirty="0"/>
              <a:t>Radna skupina za proračunsku pismenost i transparentnost (BLTWG) – 16 zemalja članica</a:t>
            </a:r>
          </a:p>
          <a:p>
            <a:pPr algn="ctr" eaLnBrk="1" hangingPunct="1"/>
            <a:r>
              <a:rPr lang="hr-HR" altLang="x-none" sz="1400" dirty="0"/>
              <a:t>Radna skupina za programsko planiranje i planiranje proračuna prema učinku (PPBWG) – 15 zemalja članica</a:t>
            </a:r>
          </a:p>
          <a:p>
            <a:pPr algn="ctr" eaLnBrk="1" hangingPunct="1"/>
            <a:endParaRPr lang="hr-HR" altLang="x-none" sz="1800" dirty="0"/>
          </a:p>
          <a:p>
            <a:pPr algn="ctr" eaLnBrk="1" hangingPunct="1"/>
            <a:endParaRPr lang="hr-HR" altLang="x-none" sz="1800" dirty="0"/>
          </a:p>
        </p:txBody>
      </p:sp>
      <p:pic>
        <p:nvPicPr>
          <p:cNvPr id="27" name="Рисунок 11" descr="pempal-logo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9479" y="123746"/>
            <a:ext cx="272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chemeClr val="tx2">
                    <a:lumMod val="60000"/>
                    <a:lumOff val="40000"/>
                  </a:schemeClr>
                </a:solidFill>
              </a:rPr>
              <a:t>ČLANOVI BCOP-a</a:t>
            </a:r>
            <a:endParaRPr lang="hr-H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flipH="1">
            <a:off x="4662409" y="3614738"/>
            <a:ext cx="1905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938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8001000" cy="533400"/>
          </a:xfrm>
        </p:spPr>
        <p:txBody>
          <a:bodyPr>
            <a:noAutofit/>
          </a:bodyPr>
          <a:lstStyle/>
          <a:p>
            <a:r>
              <a:rPr lang="hr-HR" altLang="en-US" sz="3200" b="1">
                <a:solidFill>
                  <a:srgbClr val="0070C0"/>
                </a:solidFill>
              </a:rPr>
              <a:t>Strategija BCOP-a</a:t>
            </a: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90600" y="10668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Cilj je BCOP-a ojačati metodologiju, planiranje i transparentnost proračuna u zemljama članicama PEMPAL-a putem:</a:t>
            </a:r>
            <a:r>
              <a:rPr lang="hr-HR"/>
              <a:t> </a:t>
            </a:r>
          </a:p>
          <a:p>
            <a:pPr algn="just"/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hr-HR" sz="2000" dirty="0">
                <a:latin typeface="Calibri" charset="0"/>
              </a:rPr>
              <a:t>1. </a:t>
            </a:r>
            <a:r>
              <a:rPr lang="hr-HR" sz="20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usavršavanja alata za učinkovito fiskalno upravljanje – </a:t>
            </a:r>
            <a:r>
              <a:rPr lang="hr-HR" sz="2000" dirty="0">
                <a:latin typeface="Calibri" charset="0"/>
              </a:rPr>
              <a:t>široka tema koja obuhvaća teme Radne skupine za programsko planiranje i planiranje proračuna prema učinku o kojima se kontinuirano raspravljalo (uključujući alate za monitoring i evaluaciju) kao i druge alate o kojima se povremeno raspravljalo, kao što su upravljanje primanjima zaposlenih u javnom sektoru, fiskalni rizici itd. </a:t>
            </a:r>
          </a:p>
          <a:p>
            <a:pPr algn="just"/>
            <a:endParaRPr lang="hr-HR" sz="2000" dirty="0">
              <a:latin typeface="Calibri" charset="0"/>
            </a:endParaRPr>
          </a:p>
          <a:p>
            <a:pPr algn="just"/>
            <a:endParaRPr lang="hr-HR" sz="2000" dirty="0">
              <a:latin typeface="Calibri" charset="0"/>
            </a:endParaRPr>
          </a:p>
          <a:p>
            <a:pPr algn="just"/>
            <a:r>
              <a:rPr lang="hr-HR" sz="2000" dirty="0">
                <a:latin typeface="Calibri" charset="0"/>
              </a:rPr>
              <a:t>2. </a:t>
            </a:r>
            <a:r>
              <a:rPr lang="hr-HR" sz="20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jačanja fiskalne transparentnosti i odgovornosti </a:t>
            </a:r>
            <a:r>
              <a:rPr lang="hr-HR" sz="2000" dirty="0">
                <a:latin typeface="Calibri" charset="0"/>
              </a:rPr>
              <a:t>s naglaskom na proračunsku pismenost, proračune za građane  i inicijative u pogledu sudjelovanja javnosti.</a:t>
            </a:r>
          </a:p>
        </p:txBody>
      </p:sp>
    </p:spTree>
    <p:extLst>
      <p:ext uri="{BB962C8B-B14F-4D97-AF65-F5344CB8AC3E}">
        <p14:creationId xmlns:p14="http://schemas.microsoft.com/office/powerpoint/2010/main" val="328742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8001000" cy="533400"/>
          </a:xfrm>
        </p:spPr>
        <p:txBody>
          <a:bodyPr>
            <a:noAutofit/>
          </a:bodyPr>
          <a:lstStyle/>
          <a:p>
            <a:r>
              <a:rPr lang="hr-HR" altLang="en-US" sz="3200" b="1" dirty="0">
                <a:solidFill>
                  <a:srgbClr val="0070C0"/>
                </a:solidFill>
              </a:rPr>
              <a:t>Strategija BCOP-a (nastavak)</a:t>
            </a:r>
          </a:p>
        </p:txBody>
      </p:sp>
      <p:pic>
        <p:nvPicPr>
          <p:cNvPr id="13315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977900" y="12192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Cilj je BCOP-a ojačati metodologiju, planiranje i transparentnost proračuna u zemljama članicama PEMPAL-a putem:</a:t>
            </a:r>
            <a:r>
              <a:rPr lang="hr-HR"/>
              <a:t> </a:t>
            </a:r>
          </a:p>
          <a:p>
            <a:pPr algn="just"/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hr-HR" sz="800" b="1" dirty="0">
              <a:solidFill>
                <a:schemeClr val="accent2">
                  <a:lumMod val="75000"/>
                </a:schemeClr>
              </a:solidFill>
              <a:latin typeface="Calibri" charset="0"/>
            </a:endParaRPr>
          </a:p>
          <a:p>
            <a:pPr algn="just"/>
            <a:r>
              <a:rPr lang="hr-HR" sz="2000" dirty="0">
                <a:latin typeface="Calibri" charset="0"/>
              </a:rPr>
              <a:t>3. </a:t>
            </a:r>
            <a:r>
              <a:rPr lang="hr-HR" sz="20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omogućivanja razmjene znanja </a:t>
            </a:r>
            <a:r>
              <a:rPr lang="hr-HR" sz="2000" dirty="0">
                <a:latin typeface="Calibri" charset="0"/>
              </a:rPr>
              <a:t>između: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hr-HR" sz="1600" dirty="0">
                <a:latin typeface="Calibri" charset="0"/>
              </a:rPr>
              <a:t>proračunskih odjela ministarstava financija naše 21 zemlje članice u Europi i srednjoj Aziji.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hr-HR" sz="1600" dirty="0">
                <a:latin typeface="Calibri" charset="0"/>
              </a:rPr>
              <a:t>članica OECD-a i pristupnica na sastancima visokih dužnosnika odgovornih za proračun.</a:t>
            </a:r>
          </a:p>
          <a:p>
            <a:pPr marL="1028700" lvl="1" indent="-571500" algn="just">
              <a:buFont typeface="Calibri" charset="0"/>
              <a:buAutoNum type="alphaLcParenR"/>
            </a:pPr>
            <a:r>
              <a:rPr lang="hr-HR" altLang="x-none" sz="1600" dirty="0"/>
              <a:t>ostalih zajednica prakse putem razmjene napretka na godišnjim zajedničkim sastancima svih izvršnih odbora zajednica prakse i tromjesečnim sastancima Upravnog odbora PEMPAL-a. </a:t>
            </a:r>
          </a:p>
          <a:p>
            <a:pPr marL="1028700" lvl="1" indent="-571500" algn="just">
              <a:buFont typeface="Calibri" charset="0"/>
              <a:buAutoNum type="alphaLcParenR"/>
            </a:pPr>
            <a:endParaRPr lang="hr-HR" sz="1600" dirty="0">
              <a:latin typeface="Calibri" charset="0"/>
              <a:ea typeface="ＭＳ Ｐゴシック" charset="-128"/>
            </a:endParaRPr>
          </a:p>
          <a:p>
            <a:pPr lvl="1" algn="just"/>
            <a:endParaRPr lang="hr-HR" sz="1600" dirty="0">
              <a:latin typeface="Calibri" charset="0"/>
            </a:endParaRPr>
          </a:p>
          <a:p>
            <a:pPr algn="just"/>
            <a:r>
              <a:rPr lang="hr-HR" sz="2000" dirty="0">
                <a:latin typeface="Calibri" charset="0"/>
              </a:rPr>
              <a:t>4.</a:t>
            </a:r>
            <a:r>
              <a:rPr lang="hr-HR"/>
              <a:t> </a:t>
            </a:r>
            <a:r>
              <a:rPr lang="hr-HR" sz="2000" b="1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povećanja količine međunarodno dostupnih podataka o zemljama PEMPAL-a putem uspoređivanja uz upotrebu tematskih anketa prije sastanaka te službenijih anketa </a:t>
            </a:r>
            <a:r>
              <a:rPr lang="hr-HR" sz="2000" dirty="0">
                <a:latin typeface="Calibri" charset="0"/>
              </a:rPr>
              <a:t>(npr. anketa PEMPAL-a, Međunarodnog partnerstva za proračun i anketa OECD-a).</a:t>
            </a:r>
          </a:p>
        </p:txBody>
      </p:sp>
    </p:spTree>
    <p:extLst>
      <p:ext uri="{BB962C8B-B14F-4D97-AF65-F5344CB8AC3E}">
        <p14:creationId xmlns:p14="http://schemas.microsoft.com/office/powerpoint/2010/main" val="210876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5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111725" y="-148119"/>
            <a:ext cx="674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70C0"/>
                </a:solidFill>
              </a:rPr>
              <a:t>UPRAVA I VODSTVO BCOP-a </a:t>
            </a:r>
            <a:endParaRPr lang="hr-HR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1FD5DB-2ACC-4536-89B3-D498790AB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36656"/>
            <a:ext cx="81629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2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"/>
            <a:ext cx="8305800" cy="5638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AKTIVNOSTI BCOP-a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400" b="1" dirty="0">
                <a:solidFill>
                  <a:schemeClr val="tx1"/>
                </a:solidFill>
              </a:rPr>
              <a:t>2017. godine održano je devet skupova BCOP-a:</a:t>
            </a:r>
          </a:p>
          <a:p>
            <a:pPr marL="457200" indent="-457200" algn="just" eaLnBrk="1" fontAlgn="auto" hangingPunct="1">
              <a:spcBef>
                <a:spcPts val="168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r-HR" sz="2000" b="1" dirty="0">
                <a:solidFill>
                  <a:schemeClr val="tx1"/>
                </a:solidFill>
              </a:rPr>
              <a:t>Plenarna sjednica svih članova na temu </a:t>
            </a:r>
            <a:r>
              <a:rPr lang="hr-HR" sz="2000" b="1" dirty="0">
                <a:solidFill>
                  <a:schemeClr val="accent3">
                    <a:lumMod val="75000"/>
                  </a:schemeClr>
                </a:solidFill>
              </a:rPr>
              <a:t>alata za fiskalno upravljanje</a:t>
            </a:r>
            <a:r>
              <a:rPr lang="hr-HR" sz="2000" b="1" dirty="0">
                <a:solidFill>
                  <a:schemeClr val="tx1"/>
                </a:solidFill>
              </a:rPr>
              <a:t> – Biškek, travanj 2017.</a:t>
            </a: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hr-HR" sz="1600" dirty="0">
                <a:solidFill>
                  <a:schemeClr val="tx1"/>
                </a:solidFill>
              </a:rPr>
              <a:t>REZULTATI: i) veće razumijevanje upravljanja fiskalnim rizicima razmjenom dobrih praksi međunarodnih organizacija i slučajeva zemalja; </a:t>
            </a:r>
            <a:r>
              <a:rPr lang="hr-HR" sz="1600" dirty="0" err="1">
                <a:solidFill>
                  <a:schemeClr val="tx1"/>
                </a:solidFill>
              </a:rPr>
              <a:t>ii</a:t>
            </a:r>
            <a:r>
              <a:rPr lang="hr-HR" sz="1600" dirty="0">
                <a:solidFill>
                  <a:schemeClr val="tx1"/>
                </a:solidFill>
              </a:rPr>
              <a:t>) razmijenjeni međunarodni trendovi u proračunskoj transparentnosti i sudjelovanju javnosti sa slučajevima zemalja koji su BLTWG-u pomogli dovršiti proizvod znanja o proračunima za građane i </a:t>
            </a:r>
            <a:r>
              <a:rPr lang="hr-HR" sz="1600" dirty="0" err="1">
                <a:solidFill>
                  <a:schemeClr val="tx1"/>
                </a:solidFill>
              </a:rPr>
              <a:t>iii</a:t>
            </a:r>
            <a:r>
              <a:rPr lang="hr-HR" sz="1600" dirty="0">
                <a:solidFill>
                  <a:schemeClr val="tx1"/>
                </a:solidFill>
              </a:rPr>
              <a:t>) izneseni rezultati preliminarnog istraživanja za zemlje PEMPAL-a koje sudjeluju u OECD-ovoj anketi za planiranje proračuna prema učinku, što omogućuje uspoređivanje među zemljama PEMPAL-a i sa zemljama OECD-a. </a:t>
            </a:r>
          </a:p>
          <a:p>
            <a:pPr marL="457200" indent="-457200" algn="just" eaLnBrk="1" fontAlgn="auto" hangingPunct="1">
              <a:spcBef>
                <a:spcPts val="168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hr-HR" sz="2000" b="1" dirty="0">
                <a:solidFill>
                  <a:schemeClr val="accent3">
                    <a:lumMod val="75000"/>
                  </a:schemeClr>
                </a:solidFill>
              </a:rPr>
              <a:t>Radionica BLTWG-a </a:t>
            </a:r>
            <a:r>
              <a:rPr lang="hr-HR" sz="2000" b="1" dirty="0">
                <a:solidFill>
                  <a:schemeClr val="tx1"/>
                </a:solidFill>
              </a:rPr>
              <a:t> i sudjelovanje na konferenciji Svjetske banke u okviru projekta </a:t>
            </a:r>
            <a:r>
              <a:rPr lang="hr-HR" sz="2000" b="1" dirty="0">
                <a:solidFill>
                  <a:schemeClr val="accent3">
                    <a:lumMod val="75000"/>
                  </a:schemeClr>
                </a:solidFill>
              </a:rPr>
              <a:t>Proračunska pismenost u Rusiji </a:t>
            </a:r>
            <a:r>
              <a:rPr lang="hr-HR" sz="2000" b="1" dirty="0">
                <a:solidFill>
                  <a:schemeClr val="tx1"/>
                </a:solidFill>
              </a:rPr>
              <a:t>– Moskva, lipanj 2017.</a:t>
            </a: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hr-HR" sz="1600" dirty="0">
                <a:solidFill>
                  <a:schemeClr val="tx1"/>
                </a:solidFill>
              </a:rPr>
              <a:t>REZULTATI: i) učenje iz ruskog iskustva provođenja nastavnog plana i programa o proračunskoj pismenosti u školama, ii) doprinos konferencije u okviru projekta za proračunsku pismenost u Rusiji predstavljanjem iskustava Kirgiske Republike i Hrvatske, iii) ispitivanje preliminarnih rezultata Ankete o otvorenosti proračuna iz 2017. Međunarodnog partnerstva za proračun koji omogućuju usporedbu, iv) upoznavanje s OECD-ovim Priručnikom za transparentnost proračuna o kojemu zemlje PEMPAL-a iznose svoja mišljenja. 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34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850" y="-76200"/>
            <a:ext cx="8305800" cy="5638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AKTIVNOSTI BCOP-a (nastavak)</a:t>
            </a:r>
            <a:endParaRPr lang="hr-HR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algn="just">
              <a:spcBef>
                <a:spcPts val="1680"/>
              </a:spcBef>
              <a:buFont typeface="+mj-lt"/>
              <a:buAutoNum type="arabicPeriod" startAt="3"/>
              <a:defRPr/>
            </a:pPr>
            <a:r>
              <a:rPr lang="hr-HR" sz="2000" b="1" dirty="0">
                <a:solidFill>
                  <a:schemeClr val="tx1"/>
                </a:solidFill>
              </a:rPr>
              <a:t>OECD-ova</a:t>
            </a:r>
            <a:r>
              <a:rPr lang="hr-HR" sz="2000" b="1" dirty="0">
                <a:solidFill>
                  <a:schemeClr val="accent3">
                    <a:lumMod val="75000"/>
                  </a:schemeClr>
                </a:solidFill>
              </a:rPr>
              <a:t> mreža visokih dužnosnika odgovornih za proračun </a:t>
            </a:r>
            <a:r>
              <a:rPr lang="hr-HR" sz="2000" b="1" dirty="0">
                <a:solidFill>
                  <a:schemeClr val="tx1"/>
                </a:solidFill>
              </a:rPr>
              <a:t>iz zemalja srednje, istočne i jugoistočne Europe (SBO CESEE) – Pariz, srpanj 2017.</a:t>
            </a: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hr-HR" sz="1500" dirty="0">
                <a:solidFill>
                  <a:schemeClr val="tx1"/>
                </a:solidFill>
              </a:rPr>
              <a:t>REZULTATI: i) zemlje PEMPAL-a podijelile su rezultate Ankete o planiranju proračuna prema učinku i proizvod znanja o proračunu za građane sa zemljama OECD-a, ii) pregledana su najnovija ostvarenja u planiranju proračuna i dubinskoj analizi rashoda u nekoliko zemalja OECD-a, iii) sudjelovalo se u savjetovanju OECD-a sa sudionicima o OECD-ovu nadolazećem priručniku za planiranje rodno osjetljivog proračuna.</a:t>
            </a:r>
          </a:p>
          <a:p>
            <a:pPr marL="457200" indent="-457200" algn="just">
              <a:spcBef>
                <a:spcPts val="1680"/>
              </a:spcBef>
              <a:buFont typeface="+mj-lt"/>
              <a:buAutoNum type="arabicPeriod" startAt="4"/>
              <a:defRPr/>
            </a:pPr>
            <a:r>
              <a:rPr lang="hr-HR" sz="1800" b="1" dirty="0">
                <a:solidFill>
                  <a:schemeClr val="tx1"/>
                </a:solidFill>
              </a:rPr>
              <a:t>Radionica PBWG-a o </a:t>
            </a:r>
            <a:r>
              <a:rPr lang="hr-HR" sz="1800" b="1" dirty="0">
                <a:solidFill>
                  <a:schemeClr val="accent3">
                    <a:lumMod val="75000"/>
                  </a:schemeClr>
                </a:solidFill>
              </a:rPr>
              <a:t>pokazateljima učinka </a:t>
            </a:r>
            <a:r>
              <a:rPr lang="hr-HR" sz="1800" b="1" dirty="0">
                <a:solidFill>
                  <a:schemeClr val="tx1"/>
                </a:solidFill>
              </a:rPr>
              <a:t>– videokonferencija, rujan 2017.</a:t>
            </a: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hr-HR" sz="1500" dirty="0">
                <a:solidFill>
                  <a:schemeClr val="tx1"/>
                </a:solidFill>
              </a:rPr>
              <a:t>REZULTATI: i) podijeljeni primjeri o kojima se i raspravljalo ili cijeli nizovi pokazatelja učinka prikupljenih iz devet zemalja BCOP-a i svaka je zemlja članica predstavljena u pogledu kriterija (koje su prethodno odredili voditelj PPBWG-a i resursni tim) za ocjenu pokazatelja učinka, ii) odlučeno je o ocjeni PPBWG-a koja će se predstaviti na sastanku mreže OECD-a posvećene učinku i rezultatima u studenome 2017., iii) odlučeno je o sljedećim koracima u radu PPBWG-a. </a:t>
            </a:r>
          </a:p>
          <a:p>
            <a:pPr marL="457200" indent="-457200" algn="just">
              <a:spcBef>
                <a:spcPts val="1680"/>
              </a:spcBef>
              <a:buFont typeface="+mj-lt"/>
              <a:buAutoNum type="arabicPeriod" startAt="5"/>
              <a:defRPr/>
            </a:pPr>
            <a:r>
              <a:rPr lang="hr-HR" sz="1800" b="1" dirty="0">
                <a:solidFill>
                  <a:schemeClr val="tx1"/>
                </a:solidFill>
              </a:rPr>
              <a:t>Radionica BLTWG-a o </a:t>
            </a:r>
            <a:r>
              <a:rPr lang="hr-HR" sz="1800" b="1" dirty="0">
                <a:solidFill>
                  <a:schemeClr val="accent3">
                    <a:lumMod val="75000"/>
                  </a:schemeClr>
                </a:solidFill>
              </a:rPr>
              <a:t>sudjelovanju javnosti </a:t>
            </a:r>
            <a:r>
              <a:rPr lang="hr-HR" sz="1800" b="1" dirty="0">
                <a:solidFill>
                  <a:schemeClr val="tx1"/>
                </a:solidFill>
              </a:rPr>
              <a:t>– videokonferencija, listopad 2017.</a:t>
            </a: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hr-HR" sz="1500" dirty="0">
                <a:solidFill>
                  <a:schemeClr val="tx1"/>
                </a:solidFill>
              </a:rPr>
              <a:t>REZULTATI: i) upoznavanje s pozadinskim dokumentom izrađenim za potporu raspravama BLTWG-a radi konceptualizacije proizvoda znanja koji bi trebao pomoći u budućim reformama koje se tiču sudjelovanja javnosti, ii) informacije o novim zanimljivim slučajevima zemalja iznio je  IBP na temelju preliminarnih rezultata najnovije Ankete o otvorenosti proračuna koja se trenutačno provodi i informacija od GIFT-a, što će se upotrijebiti za utvrđivanje potencijalne zemlje domaćina za studijski posjet. </a:t>
            </a:r>
            <a:r>
              <a:rPr lang="hr-HR" sz="1500" dirty="0"/>
              <a:t> </a:t>
            </a:r>
          </a:p>
          <a:p>
            <a:pPr lvl="1" algn="just">
              <a:spcBef>
                <a:spcPts val="1680"/>
              </a:spcBef>
              <a:defRPr/>
            </a:pPr>
            <a:endParaRPr lang="hr-HR" sz="15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endParaRPr lang="hr-HR" sz="1500" dirty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endParaRPr lang="hr-HR" sz="1300" dirty="0">
              <a:solidFill>
                <a:schemeClr val="tx1"/>
              </a:solidFill>
            </a:endParaRPr>
          </a:p>
          <a:p>
            <a:pPr algn="just">
              <a:spcBef>
                <a:spcPts val="1680"/>
              </a:spcBef>
              <a:defRPr/>
            </a:pPr>
            <a:endParaRPr lang="hr-HR" sz="2400" dirty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hr-HR" sz="2000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hr-HR" sz="2000" dirty="0">
              <a:solidFill>
                <a:schemeClr val="tx1"/>
              </a:solidFill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hr-HR" sz="2000" dirty="0">
              <a:solidFill>
                <a:schemeClr val="tx1"/>
              </a:solidFill>
            </a:endParaRPr>
          </a:p>
          <a:p>
            <a:pPr marL="1028700" lvl="1" indent="-571500" algn="just">
              <a:buFont typeface="Wingdings" panose="05000000000000000000" pitchFamily="2" charset="2"/>
              <a:buChar char="Ø"/>
              <a:defRPr/>
            </a:pPr>
            <a:endParaRPr lang="hr-HR" sz="6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31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"/>
            <a:ext cx="8305800" cy="6781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AKTIVNOSTI BCOP-a (nastavak)</a:t>
            </a:r>
            <a:endParaRPr lang="hr-HR" sz="2400" b="1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indent="-457200" algn="just">
              <a:spcBef>
                <a:spcPts val="1680"/>
              </a:spcBef>
              <a:buFont typeface="+mj-lt"/>
              <a:buAutoNum type="arabicPeriod" startAt="6"/>
              <a:defRPr/>
            </a:pPr>
            <a:r>
              <a:rPr lang="hr-HR" sz="2000" b="1" dirty="0">
                <a:solidFill>
                  <a:schemeClr val="tx1"/>
                </a:solidFill>
              </a:rPr>
              <a:t>Sudjelovanje BCOP-a na sastanku OECD-ove mreže visokih dužnosnika odgovornih za proračun posvećene </a:t>
            </a:r>
            <a:r>
              <a:rPr lang="hr-HR" sz="2000" b="1" dirty="0">
                <a:solidFill>
                  <a:schemeClr val="accent3">
                    <a:lumMod val="75000"/>
                  </a:schemeClr>
                </a:solidFill>
              </a:rPr>
              <a:t>učinku i rezultatima</a:t>
            </a:r>
            <a:r>
              <a:rPr lang="hr-HR" sz="2000" b="1" dirty="0">
                <a:solidFill>
                  <a:schemeClr val="tx1"/>
                </a:solidFill>
              </a:rPr>
              <a:t>, Pariz, studeni 2017.</a:t>
            </a:r>
          </a:p>
          <a:p>
            <a:pPr marL="914400" lvl="1" indent="-457200" algn="just">
              <a:spcBef>
                <a:spcPts val="1680"/>
              </a:spcBef>
              <a:buFont typeface="Wingdings" pitchFamily="2" charset="2"/>
              <a:buChar char="Ø"/>
              <a:defRPr/>
            </a:pPr>
            <a:r>
              <a:rPr lang="hr-HR" sz="1500" dirty="0">
                <a:solidFill>
                  <a:schemeClr val="tx1"/>
                </a:solidFill>
              </a:rPr>
              <a:t>REZULTATI: i) upoznavanje s najnovijim trendovima u planiranju proračuna prema učinku u zemljama OECD-a, ii) doprinos BCOP-a raspravi i davanju prijedloga za poboljšanje nacrta OECD-ovih najboljih praksi u planiranju proračuna prema učinku, kao i informacije o radu BCOP-a na proizvodu znanja o pokazateljima učinka u zemljama PEMPAL-a i detaljno izlaganje slučaja Rusije u pogledu planiranja proračuna prema učinku.</a:t>
            </a:r>
          </a:p>
          <a:p>
            <a:pPr marL="457200" indent="-457200" algn="just">
              <a:spcBef>
                <a:spcPts val="1680"/>
              </a:spcBef>
              <a:buFont typeface="Arial" panose="020B0604020202020204" pitchFamily="34" charset="0"/>
              <a:buAutoNum type="arabicPeriod" startAt="6"/>
              <a:defRPr/>
            </a:pPr>
            <a:r>
              <a:rPr lang="hr-HR" sz="2000" b="1" dirty="0">
                <a:solidFill>
                  <a:schemeClr val="tx1"/>
                </a:solidFill>
              </a:rPr>
              <a:t>Tri </a:t>
            </a:r>
            <a:r>
              <a:rPr lang="hr-HR" sz="2000" b="1" dirty="0">
                <a:solidFill>
                  <a:schemeClr val="accent3">
                    <a:lumMod val="75000"/>
                  </a:schemeClr>
                </a:solidFill>
              </a:rPr>
              <a:t>sastanka Izvršnog odbora </a:t>
            </a:r>
            <a:r>
              <a:rPr lang="hr-HR" sz="2000" b="1" dirty="0">
                <a:solidFill>
                  <a:schemeClr val="tx1"/>
                </a:solidFill>
              </a:rPr>
              <a:t>(travanj, srpanj i prosinac 2017.). </a:t>
            </a:r>
            <a:r>
              <a:rPr lang="hr-HR" altLang="x-none" sz="2000" dirty="0">
                <a:solidFill>
                  <a:schemeClr val="tx1"/>
                </a:solidFill>
              </a:rPr>
              <a:t>Zapisnik dostupan na </a:t>
            </a:r>
            <a:r>
              <a:rPr lang="hr-HR" altLang="x-none" sz="2000" dirty="0">
                <a:solidFill>
                  <a:schemeClr val="tx1"/>
                </a:solidFill>
                <a:hlinkClick r:id="rId3"/>
              </a:rPr>
              <a:t>https://www.pempal.org/about/governance/ex-com-bcop</a:t>
            </a:r>
            <a:r>
              <a:rPr lang="hr-HR" dirty="0"/>
              <a:t> </a:t>
            </a:r>
          </a:p>
          <a:p>
            <a:pPr algn="just">
              <a:spcBef>
                <a:spcPts val="1680"/>
              </a:spcBef>
              <a:defRPr/>
            </a:pPr>
            <a:endParaRPr lang="hr-HR" sz="20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hr-HR" sz="2000" b="1" dirty="0">
                <a:solidFill>
                  <a:schemeClr val="tx1"/>
                </a:solidFill>
              </a:rPr>
              <a:t>Upravni odbor PEMPAL-a sastao se četiri puta (veljača, lipanj i studeni 2017. te veljača 2018.) </a:t>
            </a:r>
            <a:r>
              <a:rPr lang="hr-HR" sz="2000" dirty="0">
                <a:solidFill>
                  <a:schemeClr val="tx1"/>
                </a:solidFill>
              </a:rPr>
              <a:t>Zapisnik</a:t>
            </a:r>
            <a:r>
              <a:rPr lang="hr-HR" sz="2000" b="1" dirty="0">
                <a:solidFill>
                  <a:schemeClr val="tx1"/>
                </a:solidFill>
              </a:rPr>
              <a:t> </a:t>
            </a:r>
            <a:r>
              <a:rPr lang="hr-HR" sz="2000" dirty="0">
                <a:solidFill>
                  <a:schemeClr val="tx1"/>
                </a:solidFill>
              </a:rPr>
              <a:t>dostupan na </a:t>
            </a:r>
            <a:r>
              <a:rPr lang="hr-HR" sz="2000" dirty="0">
                <a:solidFill>
                  <a:schemeClr val="tx1"/>
                </a:solidFill>
                <a:hlinkClick r:id="rId4"/>
              </a:rPr>
              <a:t>https://www.pempal.org/event/steering-committee-meetings</a:t>
            </a:r>
            <a:r>
              <a:rPr lang="hr-HR" dirty="0"/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21506" name="Рисунок 11" descr="pempal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3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914400" y="241300"/>
            <a:ext cx="8077200" cy="6629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hr-H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IZVORI ZNANJA BCOP-a KOJE JE PRIPREMIO BCOP ILI SU PRIKUPLJENI/PREVEDENI ZA BCOP</a:t>
            </a:r>
            <a:endParaRPr lang="hr-HR" altLang="en-US" sz="2000" dirty="0">
              <a:solidFill>
                <a:schemeClr val="tx1"/>
              </a:solidFill>
              <a:cs typeface="+mn-cs"/>
            </a:endParaRPr>
          </a:p>
          <a:p>
            <a:pPr algn="just">
              <a:defRPr/>
            </a:pPr>
            <a:r>
              <a:rPr lang="hr-HR" sz="1600" b="1" dirty="0">
                <a:solidFill>
                  <a:schemeClr val="tx1"/>
                </a:solidFill>
              </a:rPr>
              <a:t>Popis svih materijala i poveznice na njih od 2011. koji su navedeni</a:t>
            </a:r>
            <a:r>
              <a:rPr lang="hr-HR" sz="1600" dirty="0">
                <a:solidFill>
                  <a:schemeClr val="tx1"/>
                </a:solidFill>
              </a:rPr>
              <a:t> u dokumentu u vašim pozadinskim dokumentima.</a:t>
            </a:r>
            <a:r>
              <a:rPr lang="hr-HR" altLang="en-US" sz="1600" dirty="0">
                <a:solidFill>
                  <a:schemeClr val="tx1"/>
                </a:solidFill>
              </a:rPr>
              <a:t>  </a:t>
            </a:r>
          </a:p>
          <a:p>
            <a:pPr algn="just">
              <a:defRPr/>
            </a:pPr>
            <a:endParaRPr lang="hr-HR" altLang="en-US" sz="1000" dirty="0">
              <a:solidFill>
                <a:schemeClr val="tx1"/>
              </a:solidFill>
              <a:cs typeface="+mn-cs"/>
            </a:endParaRPr>
          </a:p>
          <a:p>
            <a:pPr algn="just">
              <a:defRPr/>
            </a:pPr>
            <a:r>
              <a:rPr lang="hr-HR" altLang="en-US" sz="2000" b="1" dirty="0">
                <a:solidFill>
                  <a:schemeClr val="accent3">
                    <a:lumMod val="75000"/>
                  </a:schemeClr>
                </a:solidFill>
              </a:rPr>
              <a:t>Primjeri od prošle godine</a:t>
            </a:r>
            <a:r>
              <a:rPr lang="hr-HR" alt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hr-HR" sz="1600" dirty="0">
              <a:solidFill>
                <a:schemeClr val="tx1"/>
              </a:solidFill>
              <a:ea typeface="ＭＳ Ｐゴシック" charset="-128"/>
            </a:endParaRPr>
          </a:p>
          <a:p>
            <a:pPr marL="400050" indent="-400050" algn="l">
              <a:buFont typeface="+mj-lt"/>
              <a:buAutoNum type="romanLcPeriod"/>
            </a:pPr>
            <a:r>
              <a:rPr lang="hr-HR" sz="1600" dirty="0">
                <a:solidFill>
                  <a:schemeClr val="tx1"/>
                </a:solidFill>
              </a:rPr>
              <a:t>Komplet primjera programa i pokazatelja učinka iz 10 PEMPAL-ovih zemalja i dodatni komplet pokazatelja učinka u zdravstvu i obrazovanju iz 11 zemalja </a:t>
            </a:r>
          </a:p>
          <a:p>
            <a:pPr marL="400050" indent="-400050" algn="l">
              <a:buFont typeface="+mj-lt"/>
              <a:buAutoNum type="romanLcPeriod"/>
            </a:pPr>
            <a:r>
              <a:rPr lang="hr-HR" sz="1600" dirty="0">
                <a:solidFill>
                  <a:schemeClr val="tx1"/>
                </a:solidFill>
              </a:rPr>
              <a:t>Planiranje proračuna prema učinku i pokazatelji u Austriji </a:t>
            </a:r>
          </a:p>
          <a:p>
            <a:pPr marL="400050" indent="-400050" algn="l">
              <a:buFont typeface="+mj-lt"/>
              <a:buAutoNum type="romanLcPeriod"/>
            </a:pPr>
            <a:r>
              <a:rPr lang="hr-HR" sz="1600" dirty="0">
                <a:solidFill>
                  <a:schemeClr val="tx1"/>
                </a:solidFill>
              </a:rPr>
              <a:t>Prezentacije s konferencije na temu proračunske pismenosti u Rusiji</a:t>
            </a:r>
          </a:p>
          <a:p>
            <a:pPr marL="400050" indent="-400050" algn="l">
              <a:buFont typeface="+mj-lt"/>
              <a:buAutoNum type="romanLcPeriod"/>
            </a:pPr>
            <a:r>
              <a:rPr lang="hr-HR" sz="1600" dirty="0">
                <a:solidFill>
                  <a:schemeClr val="tx1"/>
                </a:solidFill>
              </a:rPr>
              <a:t>Materijali s tematskog bloka o promicanju fiskalne transparentnosti (uključujući konačni OECD-ov priručnik za proračunsku transparentnost) i s tematskog bloka o planiranju rodno osjetljivog proračuna sa sastanka OECD-ovih visokih dužnosnika odgovornih za proračun za regiju CESEE iz 2017. </a:t>
            </a:r>
          </a:p>
          <a:p>
            <a:pPr marL="400050" indent="-400050" algn="l">
              <a:buFont typeface="+mj-lt"/>
              <a:buAutoNum type="romanLcPeriod"/>
            </a:pPr>
            <a:r>
              <a:rPr lang="hr-HR" sz="1600" dirty="0">
                <a:solidFill>
                  <a:schemeClr val="tx1"/>
                </a:solidFill>
              </a:rPr>
              <a:t>Materijali sa sastanka mreže OCED-a posvećene učinku i rezultatima iz studenoga 2017.</a:t>
            </a:r>
          </a:p>
          <a:p>
            <a:pPr marL="400050" indent="-400050" algn="l">
              <a:buFont typeface="+mj-lt"/>
              <a:buAutoNum type="romanLcPeriod"/>
            </a:pPr>
            <a:r>
              <a:rPr lang="hr-HR" altLang="x-none" sz="1600" dirty="0">
                <a:solidFill>
                  <a:schemeClr val="tx1"/>
                </a:solidFill>
              </a:rPr>
              <a:t>Pozadinski dokument o sudjelovanju javnosti</a:t>
            </a:r>
          </a:p>
          <a:p>
            <a:pPr algn="l">
              <a:defRPr/>
            </a:pPr>
            <a:r>
              <a:rPr lang="hr-HR" altLang="en-US" sz="2000" b="1" dirty="0">
                <a:solidFill>
                  <a:schemeClr val="accent3">
                    <a:lumMod val="75000"/>
                  </a:schemeClr>
                </a:solidFill>
              </a:rPr>
              <a:t>Za ovaj sastanak</a:t>
            </a:r>
            <a:r>
              <a:rPr lang="hr-HR" altLang="en-US" sz="20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400050" indent="-400050" algn="l">
              <a:buFont typeface="+mj-lt"/>
              <a:buAutoNum type="romanLcPeriod"/>
              <a:defRPr/>
            </a:pPr>
            <a:r>
              <a:rPr lang="hr-HR" altLang="x-none" sz="1600" dirty="0">
                <a:solidFill>
                  <a:schemeClr val="tx1"/>
                </a:solidFill>
              </a:rPr>
              <a:t>Proizvod znanja PPBWG-a BCOP-a na temu pokazatelja učinka u zemljama PEMPAL-a</a:t>
            </a:r>
          </a:p>
          <a:p>
            <a:pPr marL="400050" indent="-400050" algn="l">
              <a:buFont typeface="+mj-lt"/>
              <a:buAutoNum type="romanLcPeriod"/>
              <a:defRPr/>
            </a:pPr>
            <a:r>
              <a:rPr lang="hr-HR" altLang="x-none" sz="1600" dirty="0">
                <a:solidFill>
                  <a:schemeClr val="tx1"/>
                </a:solidFill>
              </a:rPr>
              <a:t>Nacrt BLTWG-a BCOP-a OECD-ovih najboljih praksi za planiranje proračuna prema učinku</a:t>
            </a:r>
          </a:p>
          <a:p>
            <a:pPr algn="l">
              <a:defRPr/>
            </a:pPr>
            <a:endParaRPr lang="hr-HR" altLang="x-none" sz="1600" dirty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37890" name="Рисунок 11" descr="pemp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9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20110</TotalTime>
  <Words>1215</Words>
  <Application>Microsoft Office PowerPoint</Application>
  <PresentationFormat>On-screen Show (4:3)</PresentationFormat>
  <Paragraphs>148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Office Theme</vt:lpstr>
      <vt:lpstr>Zajednica prakse za proračun (BCOP)</vt:lpstr>
      <vt:lpstr>PowerPoint Presentation</vt:lpstr>
      <vt:lpstr>Strategija BCOP-a</vt:lpstr>
      <vt:lpstr>Strategija BCOP-a (nastavak)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World Bank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BCOP progress</dc:title>
  <dc:subject/>
  <dc:creator>Deanna Aubrey</dc:creator>
  <cp:keywords>BCOP progress 2017</cp:keywords>
  <dc:description>Bishkek BCOP plenary meeting 2017</dc:description>
  <cp:lastModifiedBy>Ksenia Galantsova</cp:lastModifiedBy>
  <cp:revision>940</cp:revision>
  <cp:lastPrinted>2017-03-28T09:13:38Z</cp:lastPrinted>
  <dcterms:created xsi:type="dcterms:W3CDTF">2012-02-13T09:14:10Z</dcterms:created>
  <dcterms:modified xsi:type="dcterms:W3CDTF">2018-03-22T10:41:32Z</dcterms:modified>
  <cp:category>PEMPAL</cp:category>
</cp:coreProperties>
</file>