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422" r:id="rId2"/>
    <p:sldId id="493" r:id="rId3"/>
    <p:sldId id="447" r:id="rId4"/>
    <p:sldId id="496" r:id="rId5"/>
    <p:sldId id="470" r:id="rId6"/>
    <p:sldId id="495" r:id="rId7"/>
    <p:sldId id="497" r:id="rId8"/>
    <p:sldId id="473" r:id="rId9"/>
    <p:sldId id="481" r:id="rId10"/>
    <p:sldId id="483" r:id="rId11"/>
    <p:sldId id="498" r:id="rId12"/>
    <p:sldId id="499" r:id="rId13"/>
    <p:sldId id="485" r:id="rId14"/>
    <p:sldId id="486" r:id="rId15"/>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éma alapján készült stílus 1 – 5. jelölőszín">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13" autoAdjust="0"/>
    <p:restoredTop sz="91333" autoAdjust="0"/>
  </p:normalViewPr>
  <p:slideViewPr>
    <p:cSldViewPr>
      <p:cViewPr varScale="1">
        <p:scale>
          <a:sx n="62" d="100"/>
          <a:sy n="62" d="100"/>
        </p:scale>
        <p:origin x="1700" y="2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027" y="0"/>
            <a:ext cx="2972421" cy="465138"/>
          </a:xfrm>
          <a:prstGeom prst="rect">
            <a:avLst/>
          </a:prstGeom>
        </p:spPr>
        <p:txBody>
          <a:bodyPr vert="horz" lIns="91440" tIns="45720" rIns="91440" bIns="45720" rtlCol="0"/>
          <a:lstStyle>
            <a:lvl1pPr algn="r">
              <a:defRPr sz="1200"/>
            </a:lvl1pPr>
          </a:lstStyle>
          <a:p>
            <a:fld id="{2F69F348-2C7F-401C-92D7-DC4CE7899B6F}" type="datetimeFigureOut">
              <a:rPr lang="en-US" smtClean="0"/>
              <a:pPr/>
              <a:t>3/27/2018</a:t>
            </a:fld>
            <a:endParaRPr lang="en-US" dirty="0"/>
          </a:p>
        </p:txBody>
      </p:sp>
      <p:sp>
        <p:nvSpPr>
          <p:cNvPr id="4" name="Footer Placeholder 3"/>
          <p:cNvSpPr>
            <a:spLocks noGrp="1"/>
          </p:cNvSpPr>
          <p:nvPr>
            <p:ph type="ftr" sz="quarter" idx="2"/>
          </p:nvPr>
        </p:nvSpPr>
        <p:spPr>
          <a:xfrm>
            <a:off x="1" y="8829675"/>
            <a:ext cx="2972421"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027" y="8829675"/>
            <a:ext cx="2972421" cy="465138"/>
          </a:xfrm>
          <a:prstGeom prst="rect">
            <a:avLst/>
          </a:prstGeom>
        </p:spPr>
        <p:txBody>
          <a:bodyPr vert="horz" lIns="91440" tIns="45720" rIns="91440" bIns="45720" rtlCol="0" anchor="b"/>
          <a:lstStyle>
            <a:lvl1pPr algn="r">
              <a:defRPr sz="1200"/>
            </a:lvl1pPr>
          </a:lstStyle>
          <a:p>
            <a:fld id="{EDDAE607-FF26-4835-9EAD-DBB3FB491D1B}" type="slidenum">
              <a:rPr lang="en-US" smtClean="0"/>
              <a:pPr/>
              <a:t>‹#›</a:t>
            </a:fld>
            <a:endParaRPr lang="en-US" dirty="0"/>
          </a:p>
        </p:txBody>
      </p:sp>
    </p:spTree>
    <p:extLst>
      <p:ext uri="{BB962C8B-B14F-4D97-AF65-F5344CB8AC3E}">
        <p14:creationId xmlns:p14="http://schemas.microsoft.com/office/powerpoint/2010/main" val="1102294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3177" tIns="46589" rIns="93177" bIns="46589" rtlCol="0"/>
          <a:lstStyle>
            <a:lvl1pPr algn="r">
              <a:defRPr sz="1200"/>
            </a:lvl1pPr>
          </a:lstStyle>
          <a:p>
            <a:fld id="{3907AD67-7C60-4008-9560-6C146AAB157C}" type="datetimeFigureOut">
              <a:rPr lang="en-US" smtClean="0"/>
              <a:pPr/>
              <a:t>3/27/2018</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77" tIns="46589" rIns="93177" bIns="46589" rtlCol="0" anchor="b"/>
          <a:lstStyle>
            <a:lvl1pPr algn="r">
              <a:defRPr sz="1200"/>
            </a:lvl1pPr>
          </a:lstStyle>
          <a:p>
            <a:fld id="{E66FA965-B4FE-420C-8A3C-83B71E304D16}" type="slidenum">
              <a:rPr lang="en-US" smtClean="0"/>
              <a:pPr/>
              <a:t>‹#›</a:t>
            </a:fld>
            <a:endParaRPr lang="en-US" dirty="0"/>
          </a:p>
        </p:txBody>
      </p:sp>
    </p:spTree>
    <p:extLst>
      <p:ext uri="{BB962C8B-B14F-4D97-AF65-F5344CB8AC3E}">
        <p14:creationId xmlns:p14="http://schemas.microsoft.com/office/powerpoint/2010/main" val="4216175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512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8BF0F43-3359-469A-945E-E61A90F614E0}" type="slidenum">
              <a:rPr lang="en-US" altLang="en-US" smtClean="0"/>
              <a:pPr>
                <a:spcBef>
                  <a:spcPct val="0"/>
                </a:spcBef>
              </a:pPr>
              <a:t>1</a:t>
            </a:fld>
            <a:endParaRPr lang="en-US" altLang="en-US"/>
          </a:p>
        </p:txBody>
      </p:sp>
    </p:spTree>
    <p:extLst>
      <p:ext uri="{BB962C8B-B14F-4D97-AF65-F5344CB8AC3E}">
        <p14:creationId xmlns:p14="http://schemas.microsoft.com/office/powerpoint/2010/main" val="977017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43010"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x-none" dirty="0">
              <a:ea typeface="ＭＳ Ｐゴシック" charset="-128"/>
            </a:endParaRPr>
          </a:p>
        </p:txBody>
      </p:sp>
      <p:sp>
        <p:nvSpPr>
          <p:cNvPr id="4301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37DE1998-636B-354C-92EF-61887064A3CD}" type="slidenum">
              <a:rPr lang="en-US" altLang="x-none" sz="1200">
                <a:latin typeface="Calibri" charset="0"/>
              </a:rPr>
              <a:pPr/>
              <a:t>11</a:t>
            </a:fld>
            <a:endParaRPr lang="en-US" altLang="x-none" sz="1200" dirty="0">
              <a:latin typeface="Calibri" charset="0"/>
            </a:endParaRPr>
          </a:p>
        </p:txBody>
      </p:sp>
    </p:spTree>
    <p:extLst>
      <p:ext uri="{BB962C8B-B14F-4D97-AF65-F5344CB8AC3E}">
        <p14:creationId xmlns:p14="http://schemas.microsoft.com/office/powerpoint/2010/main" val="3964500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43010"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x-none" dirty="0">
              <a:ea typeface="ＭＳ Ｐゴシック" charset="-128"/>
            </a:endParaRPr>
          </a:p>
        </p:txBody>
      </p:sp>
      <p:sp>
        <p:nvSpPr>
          <p:cNvPr id="4301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37DE1998-636B-354C-92EF-61887064A3CD}" type="slidenum">
              <a:rPr lang="en-US" altLang="x-none" sz="1200">
                <a:latin typeface="Calibri" charset="0"/>
              </a:rPr>
              <a:pPr/>
              <a:t>12</a:t>
            </a:fld>
            <a:endParaRPr lang="en-US" altLang="x-none" sz="1200" dirty="0">
              <a:latin typeface="Calibri" charset="0"/>
            </a:endParaRPr>
          </a:p>
        </p:txBody>
      </p:sp>
    </p:spTree>
    <p:extLst>
      <p:ext uri="{BB962C8B-B14F-4D97-AF65-F5344CB8AC3E}">
        <p14:creationId xmlns:p14="http://schemas.microsoft.com/office/powerpoint/2010/main" val="805277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47106"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x-none" dirty="0">
              <a:ea typeface="ＭＳ Ｐゴシック" charset="-128"/>
            </a:endParaRPr>
          </a:p>
        </p:txBody>
      </p:sp>
      <p:sp>
        <p:nvSpPr>
          <p:cNvPr id="4710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37948547-ACF9-7845-910B-C01C9C7370CD}" type="slidenum">
              <a:rPr lang="en-US" altLang="x-none" sz="1200">
                <a:latin typeface="Calibri" charset="0"/>
              </a:rPr>
              <a:pPr/>
              <a:t>13</a:t>
            </a:fld>
            <a:endParaRPr lang="en-US" altLang="x-none" sz="1200" dirty="0">
              <a:latin typeface="Calibri" charset="0"/>
            </a:endParaRPr>
          </a:p>
        </p:txBody>
      </p:sp>
    </p:spTree>
    <p:extLst>
      <p:ext uri="{BB962C8B-B14F-4D97-AF65-F5344CB8AC3E}">
        <p14:creationId xmlns:p14="http://schemas.microsoft.com/office/powerpoint/2010/main" val="1291744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49154"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x-none" dirty="0">
              <a:ea typeface="ＭＳ Ｐゴシック" charset="-128"/>
            </a:endParaRPr>
          </a:p>
        </p:txBody>
      </p:sp>
      <p:sp>
        <p:nvSpPr>
          <p:cNvPr id="4915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40BA677E-25E0-9B4B-A5CE-2F72BF1C2EF8}" type="slidenum">
              <a:rPr lang="en-US" altLang="x-none" sz="1200">
                <a:latin typeface="Calibri" charset="0"/>
              </a:rPr>
              <a:pPr/>
              <a:t>14</a:t>
            </a:fld>
            <a:endParaRPr lang="en-US" altLang="x-none" sz="1200" dirty="0">
              <a:latin typeface="Calibri" charset="0"/>
            </a:endParaRPr>
          </a:p>
        </p:txBody>
      </p:sp>
    </p:spTree>
    <p:extLst>
      <p:ext uri="{BB962C8B-B14F-4D97-AF65-F5344CB8AC3E}">
        <p14:creationId xmlns:p14="http://schemas.microsoft.com/office/powerpoint/2010/main" val="2026376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6FA965-B4FE-420C-8A3C-83B71E304D16}" type="slidenum">
              <a:rPr lang="en-US" smtClean="0"/>
              <a:pPr/>
              <a:t>2</a:t>
            </a:fld>
            <a:endParaRPr lang="en-US"/>
          </a:p>
        </p:txBody>
      </p:sp>
    </p:spTree>
    <p:extLst>
      <p:ext uri="{BB962C8B-B14F-4D97-AF65-F5344CB8AC3E}">
        <p14:creationId xmlns:p14="http://schemas.microsoft.com/office/powerpoint/2010/main" val="413878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2D622A-FA6C-4C43-BAC2-8B004B22F7E0}" type="slidenum">
              <a:rPr lang="en-US" smtClean="0">
                <a:cs typeface="Arial" charset="0"/>
              </a:rPr>
              <a:pPr fontAlgn="base">
                <a:spcBef>
                  <a:spcPct val="0"/>
                </a:spcBef>
                <a:spcAft>
                  <a:spcPct val="0"/>
                </a:spcAft>
                <a:defRPr/>
              </a:pPr>
              <a:t>3</a:t>
            </a:fld>
            <a:endParaRPr lang="en-US" dirty="0">
              <a:cs typeface="Arial" charset="0"/>
            </a:endParaRPr>
          </a:p>
        </p:txBody>
      </p:sp>
    </p:spTree>
    <p:extLst>
      <p:ext uri="{BB962C8B-B14F-4D97-AF65-F5344CB8AC3E}">
        <p14:creationId xmlns:p14="http://schemas.microsoft.com/office/powerpoint/2010/main" val="53050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dirty="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2D622A-FA6C-4C43-BAC2-8B004B22F7E0}" type="slidenum">
              <a:rPr lang="en-US" smtClean="0">
                <a:cs typeface="Arial" charset="0"/>
              </a:rPr>
              <a:pPr fontAlgn="base">
                <a:spcBef>
                  <a:spcPct val="0"/>
                </a:spcBef>
                <a:spcAft>
                  <a:spcPct val="0"/>
                </a:spcAft>
                <a:defRPr/>
              </a:pPr>
              <a:t>4</a:t>
            </a:fld>
            <a:endParaRPr lang="en-US" dirty="0">
              <a:cs typeface="Arial" charset="0"/>
            </a:endParaRPr>
          </a:p>
        </p:txBody>
      </p:sp>
    </p:spTree>
    <p:extLst>
      <p:ext uri="{BB962C8B-B14F-4D97-AF65-F5344CB8AC3E}">
        <p14:creationId xmlns:p14="http://schemas.microsoft.com/office/powerpoint/2010/main" val="2906945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22530"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x-none" dirty="0">
              <a:ea typeface="ＭＳ Ｐゴシック" charset="-128"/>
            </a:endParaRPr>
          </a:p>
        </p:txBody>
      </p:sp>
      <p:sp>
        <p:nvSpPr>
          <p:cNvPr id="2253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067EA8C-6608-5341-A8A4-F4015FAED316}" type="slidenum">
              <a:rPr lang="en-US" altLang="x-none" sz="1200">
                <a:latin typeface="Calibri" charset="0"/>
              </a:rPr>
              <a:pPr/>
              <a:t>6</a:t>
            </a:fld>
            <a:endParaRPr lang="en-US" altLang="x-none" sz="1200" dirty="0">
              <a:latin typeface="Calibri" charset="0"/>
            </a:endParaRPr>
          </a:p>
        </p:txBody>
      </p:sp>
    </p:spTree>
    <p:extLst>
      <p:ext uri="{BB962C8B-B14F-4D97-AF65-F5344CB8AC3E}">
        <p14:creationId xmlns:p14="http://schemas.microsoft.com/office/powerpoint/2010/main" val="1573910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22530"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x-none" dirty="0">
              <a:ea typeface="ＭＳ Ｐゴシック" charset="-128"/>
            </a:endParaRPr>
          </a:p>
        </p:txBody>
      </p:sp>
      <p:sp>
        <p:nvSpPr>
          <p:cNvPr id="2253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067EA8C-6608-5341-A8A4-F4015FAED316}" type="slidenum">
              <a:rPr lang="en-US" altLang="x-none" sz="1200">
                <a:latin typeface="Calibri" charset="0"/>
              </a:rPr>
              <a:pPr/>
              <a:t>7</a:t>
            </a:fld>
            <a:endParaRPr lang="en-US" altLang="x-none" sz="1200" dirty="0">
              <a:latin typeface="Calibri" charset="0"/>
            </a:endParaRPr>
          </a:p>
        </p:txBody>
      </p:sp>
    </p:spTree>
    <p:extLst>
      <p:ext uri="{BB962C8B-B14F-4D97-AF65-F5344CB8AC3E}">
        <p14:creationId xmlns:p14="http://schemas.microsoft.com/office/powerpoint/2010/main" val="2532060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22530"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x-none">
              <a:ea typeface="ＭＳ Ｐゴシック" charset="-128"/>
            </a:endParaRPr>
          </a:p>
        </p:txBody>
      </p:sp>
      <p:sp>
        <p:nvSpPr>
          <p:cNvPr id="2253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7067EA8C-6608-5341-A8A4-F4015FAED316}" type="slidenum">
              <a:rPr lang="en-US" altLang="x-none" sz="1200">
                <a:latin typeface="Calibri" charset="0"/>
              </a:rPr>
              <a:pPr/>
              <a:t>8</a:t>
            </a:fld>
            <a:endParaRPr lang="en-US" altLang="x-none" sz="1200">
              <a:latin typeface="Calibri" charset="0"/>
            </a:endParaRPr>
          </a:p>
        </p:txBody>
      </p:sp>
    </p:spTree>
    <p:extLst>
      <p:ext uri="{BB962C8B-B14F-4D97-AF65-F5344CB8AC3E}">
        <p14:creationId xmlns:p14="http://schemas.microsoft.com/office/powerpoint/2010/main" val="423340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38914"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x-none" dirty="0">
              <a:ea typeface="ＭＳ Ｐゴシック" charset="-128"/>
            </a:endParaRPr>
          </a:p>
        </p:txBody>
      </p:sp>
      <p:sp>
        <p:nvSpPr>
          <p:cNvPr id="3891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0520E538-DC9E-164A-B3AE-9DF74248CE94}" type="slidenum">
              <a:rPr lang="en-US" altLang="x-none" sz="1200">
                <a:latin typeface="Calibri" charset="0"/>
              </a:rPr>
              <a:pPr/>
              <a:t>9</a:t>
            </a:fld>
            <a:endParaRPr lang="en-US" altLang="x-none" sz="1200" dirty="0">
              <a:latin typeface="Calibri" charset="0"/>
            </a:endParaRPr>
          </a:p>
        </p:txBody>
      </p:sp>
    </p:spTree>
    <p:extLst>
      <p:ext uri="{BB962C8B-B14F-4D97-AF65-F5344CB8AC3E}">
        <p14:creationId xmlns:p14="http://schemas.microsoft.com/office/powerpoint/2010/main" val="1801308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43010"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x-none" dirty="0">
              <a:ea typeface="ＭＳ Ｐゴシック" charset="-128"/>
            </a:endParaRPr>
          </a:p>
        </p:txBody>
      </p:sp>
      <p:sp>
        <p:nvSpPr>
          <p:cNvPr id="4301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37DE1998-636B-354C-92EF-61887064A3CD}" type="slidenum">
              <a:rPr lang="en-US" altLang="x-none" sz="1200">
                <a:latin typeface="Calibri" charset="0"/>
              </a:rPr>
              <a:pPr/>
              <a:t>10</a:t>
            </a:fld>
            <a:endParaRPr lang="en-US" altLang="x-none" sz="1200" dirty="0">
              <a:latin typeface="Calibri" charset="0"/>
            </a:endParaRPr>
          </a:p>
        </p:txBody>
      </p:sp>
    </p:spTree>
    <p:extLst>
      <p:ext uri="{BB962C8B-B14F-4D97-AF65-F5344CB8AC3E}">
        <p14:creationId xmlns:p14="http://schemas.microsoft.com/office/powerpoint/2010/main" val="441199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DBF2E64-0A67-474B-A639-17E615330E46}" type="datetime1">
              <a:rPr lang="en-US" smtClean="0"/>
              <a:pPr/>
              <a:t>3/27/2018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4157277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02589C-FC03-4259-8BBC-0BD281CB6FD4}" type="datetime1">
              <a:rPr lang="en-US" smtClean="0"/>
              <a:pPr/>
              <a:t>3/27/2018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764608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0EECDC-4F87-4C25-B3AD-A2774A9FCBD3}" type="datetime1">
              <a:rPr lang="en-US" smtClean="0"/>
              <a:pPr/>
              <a:t>3/27/2018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3662217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EF2C02-1F7B-454E-8A54-3041221DBA6F}" type="datetime1">
              <a:rPr lang="en-US" smtClean="0"/>
              <a:pPr/>
              <a:t>3/27/2018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B9792E3-0ED1-4636-9AD2-0933D53E70C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76936-CDE1-44C9-8756-609327187BEC}" type="datetime1">
              <a:rPr lang="en-US" smtClean="0"/>
              <a:pPr/>
              <a:t>3/27/2018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2613593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EDC727-D177-4367-A10D-85F66D20A87B}" type="datetime1">
              <a:rPr lang="en-US" smtClean="0"/>
              <a:pPr/>
              <a:t>3/27/2018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1510295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327EE1-2D06-409D-94E9-C88BA720C917}" type="datetime1">
              <a:rPr lang="en-US" smtClean="0"/>
              <a:pPr/>
              <a:t>3/27/2018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748927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672D95-2A0A-4837-AE48-53DD1A2E57A4}" type="datetime1">
              <a:rPr lang="en-US" smtClean="0"/>
              <a:pPr/>
              <a:t>3/27/2018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1829201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18A60B-CE01-4442-B45E-2835CD8C19AA}" type="datetime1">
              <a:rPr lang="en-US" smtClean="0"/>
              <a:pPr/>
              <a:t>3/27/2018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1268510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001E71-AD02-4FB2-A70E-7F4274975F0E}" type="datetime1">
              <a:rPr lang="en-US" smtClean="0"/>
              <a:pPr/>
              <a:t>3/27/2018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1632712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C8F447-F262-404B-9C87-E9F53C2B0C74}" type="datetime1">
              <a:rPr lang="en-US" smtClean="0"/>
              <a:pPr/>
              <a:t>3/27/2018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218598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1495E1-C638-4617-8F56-1143B3659993}" type="datetime1">
              <a:rPr lang="en-US" smtClean="0"/>
              <a:pPr/>
              <a:t>3/27/2018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1674838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EF2C02-1F7B-454E-8A54-3041221DBA6F}" type="datetime1">
              <a:rPr lang="en-US" smtClean="0"/>
              <a:pPr/>
              <a:t>3/27/2018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9792E3-0ED1-4636-9AD2-0933D53E70C7}" type="slidenum">
              <a:rPr lang="en-US" smtClean="0"/>
              <a:pPr/>
              <a:t>‹#›</a:t>
            </a:fld>
            <a:endParaRPr lang="en-US" dirty="0"/>
          </a:p>
        </p:txBody>
      </p:sp>
    </p:spTree>
    <p:extLst>
      <p:ext uri="{BB962C8B-B14F-4D97-AF65-F5344CB8AC3E}">
        <p14:creationId xmlns:p14="http://schemas.microsoft.com/office/powerpoint/2010/main" val="2461111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1.jpe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jpe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pempal.org/about/governance/ex-com-bcop"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hyperlink" Target="https://www.pempal.org/event/steering-committee-meeting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838200" y="1828800"/>
            <a:ext cx="7848600" cy="1924050"/>
          </a:xfrm>
        </p:spPr>
        <p:txBody>
          <a:bodyPr>
            <a:noAutofit/>
          </a:bodyPr>
          <a:lstStyle/>
          <a:p>
            <a:r>
              <a:rPr lang="en-US" altLang="en-US" b="1" dirty="0">
                <a:solidFill>
                  <a:srgbClr val="0070C0"/>
                </a:solidFill>
                <a:cs typeface="Times New Roman" pitchFamily="18" charset="0"/>
              </a:rPr>
              <a:t>Budget </a:t>
            </a:r>
            <a:br>
              <a:rPr lang="en-US" altLang="en-US" b="1" dirty="0">
                <a:solidFill>
                  <a:srgbClr val="0070C0"/>
                </a:solidFill>
                <a:cs typeface="Times New Roman" pitchFamily="18" charset="0"/>
              </a:rPr>
            </a:br>
            <a:r>
              <a:rPr lang="en-US" altLang="en-US" b="1" dirty="0">
                <a:solidFill>
                  <a:srgbClr val="0070C0"/>
                </a:solidFill>
                <a:cs typeface="Times New Roman" pitchFamily="18" charset="0"/>
              </a:rPr>
              <a:t>Community of </a:t>
            </a:r>
            <a:br>
              <a:rPr lang="en-US" altLang="en-US" b="1" dirty="0">
                <a:solidFill>
                  <a:srgbClr val="0070C0"/>
                </a:solidFill>
                <a:cs typeface="Times New Roman" pitchFamily="18" charset="0"/>
              </a:rPr>
            </a:br>
            <a:r>
              <a:rPr lang="en-US" altLang="en-US" b="1" dirty="0">
                <a:solidFill>
                  <a:srgbClr val="0070C0"/>
                </a:solidFill>
                <a:cs typeface="Times New Roman" pitchFamily="18" charset="0"/>
              </a:rPr>
              <a:t>Practice (BCOP)</a:t>
            </a:r>
          </a:p>
        </p:txBody>
      </p:sp>
      <p:sp>
        <p:nvSpPr>
          <p:cNvPr id="3" name="Subtitle 2"/>
          <p:cNvSpPr>
            <a:spLocks noGrp="1"/>
          </p:cNvSpPr>
          <p:nvPr>
            <p:ph type="subTitle" idx="1"/>
          </p:nvPr>
        </p:nvSpPr>
        <p:spPr>
          <a:xfrm>
            <a:off x="1066800" y="4038600"/>
            <a:ext cx="7620000" cy="1371600"/>
          </a:xfrm>
        </p:spPr>
        <p:txBody>
          <a:bodyPr rtlCol="0">
            <a:normAutofit/>
          </a:bodyPr>
          <a:lstStyle/>
          <a:p>
            <a:pPr eaLnBrk="1" fontAlgn="auto" hangingPunct="1">
              <a:spcAft>
                <a:spcPts val="0"/>
              </a:spcAft>
              <a:defRPr/>
            </a:pPr>
            <a:endParaRPr lang="en-US" sz="1200" i="1" dirty="0">
              <a:solidFill>
                <a:srgbClr val="000000"/>
              </a:solidFill>
            </a:endParaRPr>
          </a:p>
          <a:p>
            <a:pPr eaLnBrk="1" fontAlgn="auto" hangingPunct="1">
              <a:spcAft>
                <a:spcPts val="0"/>
              </a:spcAft>
              <a:defRPr/>
            </a:pPr>
            <a:r>
              <a:rPr lang="en-US" sz="2400" i="1" dirty="0">
                <a:solidFill>
                  <a:srgbClr val="000000"/>
                </a:solidFill>
              </a:rPr>
              <a:t>Update on BCOP Activities</a:t>
            </a:r>
          </a:p>
          <a:p>
            <a:pPr eaLnBrk="1" fontAlgn="auto" hangingPunct="1">
              <a:spcAft>
                <a:spcPts val="0"/>
              </a:spcAft>
              <a:defRPr/>
            </a:pPr>
            <a:endParaRPr lang="en-US" sz="2400" i="1" dirty="0">
              <a:solidFill>
                <a:srgbClr val="000000"/>
              </a:solidFill>
            </a:endParaRPr>
          </a:p>
          <a:p>
            <a:pPr eaLnBrk="1" fontAlgn="auto" hangingPunct="1">
              <a:spcAft>
                <a:spcPts val="0"/>
              </a:spcAft>
              <a:defRPr/>
            </a:pPr>
            <a:endParaRPr lang="en-US" sz="2400" i="1" dirty="0">
              <a:solidFill>
                <a:srgbClr val="000000"/>
              </a:solidFill>
            </a:endParaRPr>
          </a:p>
        </p:txBody>
      </p:sp>
      <p:pic>
        <p:nvPicPr>
          <p:cNvPr id="4100" name="Рисунок 11" descr="pempal-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01" name="Рисунок 15" descr="pempal-logo-top.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228600"/>
            <a:ext cx="3581400" cy="342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02" name="TextBox 5"/>
          <p:cNvSpPr txBox="1">
            <a:spLocks noChangeArrowheads="1"/>
          </p:cNvSpPr>
          <p:nvPr/>
        </p:nvSpPr>
        <p:spPr bwMode="auto">
          <a:xfrm>
            <a:off x="1828800" y="5486400"/>
            <a:ext cx="617220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dirty="0" err="1"/>
              <a:t>Kanat</a:t>
            </a:r>
            <a:r>
              <a:rPr lang="en-US" altLang="en-US" sz="1800" dirty="0"/>
              <a:t> </a:t>
            </a:r>
            <a:r>
              <a:rPr lang="en-US" altLang="en-US" sz="1800" dirty="0" err="1"/>
              <a:t>Asangulov</a:t>
            </a:r>
            <a:r>
              <a:rPr lang="en-US" altLang="en-US" sz="1800" dirty="0"/>
              <a:t>, BCOP Executive Committee</a:t>
            </a:r>
          </a:p>
          <a:p>
            <a:pPr algn="ctr" eaLnBrk="1" hangingPunct="1">
              <a:spcBef>
                <a:spcPct val="0"/>
              </a:spcBef>
              <a:buFontTx/>
              <a:buNone/>
            </a:pPr>
            <a:r>
              <a:rPr lang="en-US" altLang="en-US" sz="1800" dirty="0"/>
              <a:t>Ministry of Finance, Kyrgyz Republic</a:t>
            </a:r>
          </a:p>
          <a:p>
            <a:pPr algn="ctr" eaLnBrk="1" hangingPunct="1">
              <a:spcBef>
                <a:spcPct val="0"/>
              </a:spcBef>
              <a:buFontTx/>
              <a:buNone/>
            </a:pPr>
            <a:r>
              <a:rPr lang="en-US" altLang="en-US" sz="1800" dirty="0"/>
              <a:t>March 14, 2018</a:t>
            </a:r>
          </a:p>
          <a:p>
            <a:pPr algn="ctr" eaLnBrk="1" hangingPunct="1">
              <a:spcBef>
                <a:spcPct val="0"/>
              </a:spcBef>
              <a:buFontTx/>
              <a:buNone/>
            </a:pPr>
            <a:r>
              <a:rPr lang="en-US" altLang="en-US" sz="1800" dirty="0"/>
              <a:t>The 2018 BCOP Plenary Meeting, Vienna</a:t>
            </a:r>
          </a:p>
        </p:txBody>
      </p:sp>
    </p:spTree>
    <p:extLst>
      <p:ext uri="{BB962C8B-B14F-4D97-AF65-F5344CB8AC3E}">
        <p14:creationId xmlns:p14="http://schemas.microsoft.com/office/powerpoint/2010/main" val="1230106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ubtitle 2"/>
          <p:cNvSpPr>
            <a:spLocks noGrp="1"/>
          </p:cNvSpPr>
          <p:nvPr>
            <p:ph type="subTitle" idx="1"/>
          </p:nvPr>
        </p:nvSpPr>
        <p:spPr>
          <a:xfrm>
            <a:off x="704850" y="76200"/>
            <a:ext cx="8362950" cy="6705600"/>
          </a:xfrm>
        </p:spPr>
        <p:txBody>
          <a:bodyPr>
            <a:normAutofit fontScale="55000" lnSpcReduction="20000"/>
          </a:bodyPr>
          <a:lstStyle/>
          <a:p>
            <a:pPr eaLnBrk="1" hangingPunct="1"/>
            <a:r>
              <a:rPr lang="en-US" altLang="x-none" sz="5800" b="1" dirty="0">
                <a:solidFill>
                  <a:schemeClr val="tx2">
                    <a:lumMod val="60000"/>
                    <a:lumOff val="40000"/>
                  </a:schemeClr>
                </a:solidFill>
                <a:ea typeface="ＭＳ Ｐゴシック" charset="-128"/>
              </a:rPr>
              <a:t>FUTURE ACTIVITIES</a:t>
            </a:r>
          </a:p>
          <a:p>
            <a:pPr eaLnBrk="1" hangingPunct="1"/>
            <a:endParaRPr lang="en-US" altLang="x-none" sz="3300" b="1" dirty="0">
              <a:solidFill>
                <a:schemeClr val="tx1"/>
              </a:solidFill>
              <a:ea typeface="ＭＳ Ｐゴシック" charset="-128"/>
            </a:endParaRPr>
          </a:p>
          <a:p>
            <a:pPr algn="just"/>
            <a:r>
              <a:rPr lang="en-US" altLang="x-none" sz="3300" b="1" dirty="0">
                <a:solidFill>
                  <a:schemeClr val="accent3">
                    <a:lumMod val="75000"/>
                  </a:schemeClr>
                </a:solidFill>
                <a:ea typeface="ＭＳ Ｐゴシック" charset="-128"/>
              </a:rPr>
              <a:t>Remaining events in FY2018 (up to end June 2018) after the March 2018 Vienna events:</a:t>
            </a:r>
          </a:p>
          <a:p>
            <a:pPr algn="just"/>
            <a:endParaRPr lang="en-US" altLang="x-none" sz="3300" dirty="0">
              <a:solidFill>
                <a:schemeClr val="tx1"/>
              </a:solidFill>
              <a:ea typeface="ＭＳ Ｐゴシック" charset="-128"/>
            </a:endParaRPr>
          </a:p>
          <a:p>
            <a:pPr marL="342900" lvl="0" indent="-342900" algn="just">
              <a:buFont typeface="Arial" charset="0"/>
              <a:buChar char="•"/>
            </a:pPr>
            <a:r>
              <a:rPr lang="en-US" sz="3300" b="1" dirty="0">
                <a:solidFill>
                  <a:schemeClr val="tx1"/>
                </a:solidFill>
                <a:ea typeface="ＭＳ Ｐゴシック" charset="-128"/>
              </a:rPr>
              <a:t>Study visit on public participation in April or May 2018 – may be moved </a:t>
            </a:r>
            <a:r>
              <a:rPr lang="en-US" sz="3300" b="1" dirty="0">
                <a:solidFill>
                  <a:srgbClr val="FF0000"/>
                </a:solidFill>
                <a:ea typeface="ＭＳ Ｐゴシック" charset="-128"/>
              </a:rPr>
              <a:t>to FY2019.</a:t>
            </a:r>
          </a:p>
          <a:p>
            <a:pPr marL="342900" lvl="0" indent="-342900" algn="just">
              <a:buFont typeface="Arial" charset="0"/>
              <a:buChar char="•"/>
            </a:pPr>
            <a:r>
              <a:rPr lang="en-US" sz="3300" b="1" dirty="0">
                <a:solidFill>
                  <a:schemeClr val="tx1"/>
                </a:solidFill>
                <a:ea typeface="ＭＳ Ｐゴシック" charset="-128"/>
              </a:rPr>
              <a:t>Participation in the 14th OECD CESEE SBO meeting in Croatia in late May 2018. </a:t>
            </a:r>
          </a:p>
          <a:p>
            <a:endParaRPr lang="en-US" altLang="x-none" sz="3300" b="1" dirty="0">
              <a:solidFill>
                <a:schemeClr val="tx1"/>
              </a:solidFill>
              <a:ea typeface="ＭＳ Ｐゴシック" charset="-128"/>
            </a:endParaRPr>
          </a:p>
          <a:p>
            <a:pPr algn="just"/>
            <a:r>
              <a:rPr lang="en-US" altLang="x-none" sz="3300" b="1" dirty="0">
                <a:solidFill>
                  <a:schemeClr val="accent3">
                    <a:lumMod val="75000"/>
                  </a:schemeClr>
                </a:solidFill>
                <a:ea typeface="ＭＳ Ｐゴシック" charset="-128"/>
              </a:rPr>
              <a:t>Action Plan for FY2019 (July 2018 – June 2019) </a:t>
            </a:r>
          </a:p>
          <a:p>
            <a:pPr algn="just"/>
            <a:endParaRPr lang="en-US" altLang="x-none" sz="3300" b="1" dirty="0">
              <a:solidFill>
                <a:schemeClr val="tx1"/>
              </a:solidFill>
              <a:ea typeface="ＭＳ Ｐゴシック" charset="-128"/>
            </a:endParaRPr>
          </a:p>
          <a:p>
            <a:pPr marL="342900" indent="-342900" algn="just">
              <a:buFont typeface="Arial" charset="0"/>
              <a:buChar char="•"/>
            </a:pPr>
            <a:r>
              <a:rPr lang="en-US" altLang="x-none" sz="3300" b="1" dirty="0">
                <a:solidFill>
                  <a:schemeClr val="tx1"/>
                </a:solidFill>
                <a:ea typeface="ＭＳ Ｐゴシック" charset="-128"/>
              </a:rPr>
              <a:t>Your feedback is used by the Executive Committee to develop the draft BCOP Action Plans. </a:t>
            </a:r>
            <a:r>
              <a:rPr lang="en-US" altLang="x-none" sz="3300" dirty="0">
                <a:solidFill>
                  <a:schemeClr val="tx1"/>
                </a:solidFill>
                <a:ea typeface="ＭＳ Ｐゴシック" charset="-128"/>
              </a:rPr>
              <a:t>The Executive Committee will specify the events for 2018-2019 and send it to the PEMPAL Steering Committee by mid 2018, taking into account the feedback gathered from member countries prior to this plenary meeting and on the discussions and Executive Committee meeting decisions. </a:t>
            </a:r>
          </a:p>
          <a:p>
            <a:pPr marL="342900" indent="-342900" algn="l">
              <a:buFont typeface="Arial" charset="0"/>
              <a:buChar char="•"/>
            </a:pPr>
            <a:endParaRPr lang="en-US" altLang="x-none" sz="3300" dirty="0">
              <a:solidFill>
                <a:schemeClr val="tx1"/>
              </a:solidFill>
              <a:ea typeface="ＭＳ Ｐゴシック" charset="-128"/>
            </a:endParaRPr>
          </a:p>
          <a:p>
            <a:pPr marL="342900" indent="-342900" algn="just">
              <a:buFont typeface="Arial" charset="0"/>
              <a:buChar char="•"/>
            </a:pPr>
            <a:r>
              <a:rPr lang="en-US" altLang="x-none" sz="3300" b="1" dirty="0">
                <a:solidFill>
                  <a:schemeClr val="tx1"/>
                </a:solidFill>
                <a:ea typeface="ＭＳ Ｐゴシック" charset="-128"/>
              </a:rPr>
              <a:t>Initial resources currently allocated for each COP for FY2019 are 180,000 USD </a:t>
            </a:r>
            <a:r>
              <a:rPr lang="en-US" altLang="x-none" sz="3300" dirty="0">
                <a:solidFill>
                  <a:schemeClr val="tx1"/>
                </a:solidFill>
                <a:ea typeface="ＭＳ Ｐゴシック" charset="-128"/>
              </a:rPr>
              <a:t>and any savings we have from this year. It is expected that the Steering Committee will revisit FY2019 budgets in mid-2018, after which the Executive Committee will finalize the Action Plan for FY2019. </a:t>
            </a:r>
          </a:p>
          <a:p>
            <a:pPr algn="just"/>
            <a:endParaRPr lang="en-US" altLang="x-none" sz="3300" dirty="0">
              <a:solidFill>
                <a:schemeClr val="tx1"/>
              </a:solidFill>
              <a:ea typeface="ＭＳ Ｐゴシック" charset="-128"/>
            </a:endParaRPr>
          </a:p>
          <a:p>
            <a:pPr lvl="1" algn="l" eaLnBrk="1" hangingPunct="1"/>
            <a:endParaRPr lang="en-US" altLang="x-none" sz="2200" dirty="0">
              <a:solidFill>
                <a:schemeClr val="tx1"/>
              </a:solidFill>
              <a:ea typeface="ＭＳ Ｐゴシック" charset="-128"/>
            </a:endParaRPr>
          </a:p>
          <a:p>
            <a:pPr algn="l" eaLnBrk="1" hangingPunct="1">
              <a:buFont typeface="Arial" charset="0"/>
              <a:buChar char="•"/>
            </a:pPr>
            <a:endParaRPr lang="en-US" altLang="x-none" sz="2000" dirty="0">
              <a:solidFill>
                <a:schemeClr val="tx1"/>
              </a:solidFill>
              <a:ea typeface="ＭＳ Ｐゴシック" charset="-128"/>
            </a:endParaRPr>
          </a:p>
          <a:p>
            <a:pPr algn="l" eaLnBrk="1" hangingPunct="1">
              <a:buFont typeface="Arial" charset="0"/>
              <a:buChar char="•"/>
            </a:pPr>
            <a:endParaRPr lang="en-US" altLang="x-none" sz="2000" dirty="0">
              <a:solidFill>
                <a:schemeClr val="tx1"/>
              </a:solidFill>
              <a:ea typeface="ＭＳ Ｐゴシック" charset="-128"/>
            </a:endParaRPr>
          </a:p>
        </p:txBody>
      </p:sp>
      <p:pic>
        <p:nvPicPr>
          <p:cNvPr id="41986" name="Рисунок 11" descr="pempal-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2173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ubtitle 2"/>
          <p:cNvSpPr>
            <a:spLocks noGrp="1"/>
          </p:cNvSpPr>
          <p:nvPr>
            <p:ph type="subTitle" idx="1"/>
          </p:nvPr>
        </p:nvSpPr>
        <p:spPr>
          <a:xfrm>
            <a:off x="704850" y="76200"/>
            <a:ext cx="8362950" cy="6705600"/>
          </a:xfrm>
        </p:spPr>
        <p:txBody>
          <a:bodyPr>
            <a:normAutofit fontScale="40000" lnSpcReduction="20000"/>
          </a:bodyPr>
          <a:lstStyle/>
          <a:p>
            <a:r>
              <a:rPr lang="en-US" altLang="x-none" sz="7500" b="1" dirty="0">
                <a:solidFill>
                  <a:schemeClr val="tx2">
                    <a:lumMod val="60000"/>
                    <a:lumOff val="40000"/>
                  </a:schemeClr>
                </a:solidFill>
                <a:ea typeface="ＭＳ Ｐゴシック" charset="-128"/>
              </a:rPr>
              <a:t>FUTURE ACTIVITIES (continued)</a:t>
            </a:r>
          </a:p>
          <a:p>
            <a:endParaRPr lang="en-US" altLang="x-none" sz="3800" b="1" dirty="0">
              <a:solidFill>
                <a:schemeClr val="tx1"/>
              </a:solidFill>
              <a:ea typeface="ＭＳ Ｐゴシック" charset="-128"/>
            </a:endParaRPr>
          </a:p>
          <a:p>
            <a:r>
              <a:rPr lang="en-US" altLang="x-none" sz="3800" b="1" i="1" dirty="0">
                <a:solidFill>
                  <a:schemeClr val="accent3">
                    <a:lumMod val="75000"/>
                  </a:schemeClr>
                </a:solidFill>
                <a:ea typeface="ＭＳ Ｐゴシック" charset="-128"/>
              </a:rPr>
              <a:t>Your feedback for BCOP Action Plan from the survey conducted prior to this plenary meeting</a:t>
            </a:r>
          </a:p>
          <a:p>
            <a:endParaRPr lang="en-US" altLang="x-none" sz="3800" dirty="0">
              <a:solidFill>
                <a:schemeClr val="tx1"/>
              </a:solidFill>
              <a:ea typeface="ＭＳ Ｐゴシック" charset="-128"/>
            </a:endParaRPr>
          </a:p>
          <a:p>
            <a:pPr algn="l"/>
            <a:r>
              <a:rPr lang="en-US" sz="4500" b="1" dirty="0">
                <a:solidFill>
                  <a:schemeClr val="tx1"/>
                </a:solidFill>
                <a:ea typeface="ＭＳ Ｐゴシック" charset="-128"/>
              </a:rPr>
              <a:t>Priority themes</a:t>
            </a:r>
          </a:p>
          <a:p>
            <a:pPr algn="l"/>
            <a:endParaRPr lang="en-US" sz="3800" b="1" dirty="0">
              <a:solidFill>
                <a:schemeClr val="tx1"/>
              </a:solidFill>
              <a:ea typeface="ＭＳ Ｐゴシック" charset="-128"/>
            </a:endParaRPr>
          </a:p>
          <a:p>
            <a:pPr algn="l"/>
            <a:r>
              <a:rPr lang="en-US" sz="4500" b="1" dirty="0">
                <a:solidFill>
                  <a:schemeClr val="tx1"/>
                </a:solidFill>
                <a:ea typeface="ＭＳ Ｐゴシック" charset="-128"/>
              </a:rPr>
              <a:t>1. Program and performance budgeting - </a:t>
            </a:r>
            <a:r>
              <a:rPr lang="en-US" sz="4500" dirty="0">
                <a:solidFill>
                  <a:schemeClr val="tx1"/>
                </a:solidFill>
                <a:ea typeface="ＭＳ Ｐゴシック" charset="-128"/>
              </a:rPr>
              <a:t>10 out of 17 countries </a:t>
            </a:r>
          </a:p>
          <a:p>
            <a:pPr lvl="0" algn="l"/>
            <a:r>
              <a:rPr lang="en-US" sz="4500" b="1" dirty="0">
                <a:solidFill>
                  <a:schemeClr val="tx1"/>
                </a:solidFill>
                <a:ea typeface="ＭＳ Ｐゴシック" charset="-128"/>
              </a:rPr>
              <a:t>	</a:t>
            </a:r>
            <a:r>
              <a:rPr lang="en-US" sz="4500" dirty="0">
                <a:solidFill>
                  <a:schemeClr val="tx1"/>
                </a:solidFill>
                <a:ea typeface="ＭＳ Ｐゴシック" charset="-128"/>
              </a:rPr>
              <a:t>i. programs, </a:t>
            </a:r>
          </a:p>
          <a:p>
            <a:pPr lvl="0" algn="l"/>
            <a:r>
              <a:rPr lang="en-US" sz="4500" dirty="0">
                <a:solidFill>
                  <a:schemeClr val="tx1"/>
                </a:solidFill>
                <a:ea typeface="ＭＳ Ｐゴシック" charset="-128"/>
              </a:rPr>
              <a:t>	ii. performance indicators, and </a:t>
            </a:r>
          </a:p>
          <a:p>
            <a:pPr lvl="0" algn="l"/>
            <a:r>
              <a:rPr lang="en-US" sz="4500" dirty="0">
                <a:solidFill>
                  <a:schemeClr val="tx1"/>
                </a:solidFill>
                <a:ea typeface="ＭＳ Ｐゴシック" charset="-128"/>
              </a:rPr>
              <a:t>	iii. monitoring and evaluations of expenditure including spending reviews) </a:t>
            </a:r>
          </a:p>
          <a:p>
            <a:pPr lvl="0" algn="l"/>
            <a:endParaRPr lang="en-US" sz="4500" dirty="0">
              <a:solidFill>
                <a:schemeClr val="tx1"/>
              </a:solidFill>
              <a:ea typeface="ＭＳ Ｐゴシック" charset="-128"/>
            </a:endParaRPr>
          </a:p>
          <a:p>
            <a:pPr lvl="0" algn="l"/>
            <a:r>
              <a:rPr lang="en-US" sz="4500" dirty="0">
                <a:solidFill>
                  <a:schemeClr val="tx1"/>
                </a:solidFill>
                <a:ea typeface="ＭＳ Ｐゴシック" charset="-128"/>
              </a:rPr>
              <a:t>Out of the three subtopics, </a:t>
            </a:r>
            <a:r>
              <a:rPr lang="en-US" sz="4500" i="1" dirty="0">
                <a:solidFill>
                  <a:schemeClr val="tx1"/>
                </a:solidFill>
                <a:ea typeface="ＭＳ Ｐゴシック" charset="-128"/>
              </a:rPr>
              <a:t>monitoring and evaluation </a:t>
            </a:r>
            <a:r>
              <a:rPr lang="en-US" sz="4500" dirty="0">
                <a:solidFill>
                  <a:schemeClr val="tx1"/>
                </a:solidFill>
                <a:ea typeface="ＭＳ Ｐゴシック" charset="-128"/>
              </a:rPr>
              <a:t>is the most frequently selected sub-topic.</a:t>
            </a:r>
          </a:p>
          <a:p>
            <a:pPr lvl="0" algn="l"/>
            <a:endParaRPr lang="en-US" sz="4500" dirty="0">
              <a:solidFill>
                <a:schemeClr val="tx1"/>
              </a:solidFill>
              <a:ea typeface="ＭＳ Ｐゴシック" charset="-128"/>
            </a:endParaRPr>
          </a:p>
          <a:p>
            <a:pPr lvl="0" algn="l"/>
            <a:r>
              <a:rPr lang="en-US" sz="4500" b="1" dirty="0">
                <a:solidFill>
                  <a:schemeClr val="tx1"/>
                </a:solidFill>
                <a:ea typeface="ＭＳ Ｐゴシック" charset="-128"/>
              </a:rPr>
              <a:t>2. Budget literacy and transparency </a:t>
            </a:r>
            <a:r>
              <a:rPr lang="en-US" sz="4500" dirty="0">
                <a:solidFill>
                  <a:schemeClr val="tx1"/>
                </a:solidFill>
                <a:ea typeface="ＭＳ Ｐゴシック" charset="-128"/>
              </a:rPr>
              <a:t>– 9 out of 17 countries</a:t>
            </a:r>
            <a:endParaRPr lang="en-US" sz="4500" b="1" dirty="0">
              <a:solidFill>
                <a:schemeClr val="tx1"/>
              </a:solidFill>
              <a:ea typeface="ＭＳ Ｐゴシック" charset="-128"/>
            </a:endParaRPr>
          </a:p>
          <a:p>
            <a:pPr lvl="0" algn="l"/>
            <a:r>
              <a:rPr lang="en-US" sz="4500" dirty="0">
                <a:solidFill>
                  <a:schemeClr val="tx1"/>
                </a:solidFill>
                <a:ea typeface="ＭＳ Ｐゴシック" charset="-128"/>
              </a:rPr>
              <a:t>	i. citizens’ budgets, </a:t>
            </a:r>
          </a:p>
          <a:p>
            <a:pPr lvl="0" algn="l"/>
            <a:r>
              <a:rPr lang="en-US" sz="4500" dirty="0">
                <a:solidFill>
                  <a:schemeClr val="tx1"/>
                </a:solidFill>
                <a:ea typeface="ＭＳ Ｐゴシック" charset="-128"/>
              </a:rPr>
              <a:t>	ii. budget literacy, and </a:t>
            </a:r>
          </a:p>
          <a:p>
            <a:pPr lvl="0" algn="l"/>
            <a:r>
              <a:rPr lang="en-US" sz="4500" dirty="0">
                <a:solidFill>
                  <a:schemeClr val="tx1"/>
                </a:solidFill>
                <a:ea typeface="ＭＳ Ｐゴシック" charset="-128"/>
              </a:rPr>
              <a:t>	iii. public participation </a:t>
            </a:r>
          </a:p>
          <a:p>
            <a:pPr lvl="0" algn="l"/>
            <a:endParaRPr lang="en-US" sz="4500" dirty="0">
              <a:solidFill>
                <a:schemeClr val="tx1"/>
              </a:solidFill>
              <a:ea typeface="ＭＳ Ｐゴシック" charset="-128"/>
            </a:endParaRPr>
          </a:p>
          <a:p>
            <a:pPr lvl="0" algn="l"/>
            <a:r>
              <a:rPr lang="en-US" sz="4500" dirty="0">
                <a:solidFill>
                  <a:schemeClr val="tx1"/>
                </a:solidFill>
                <a:ea typeface="ＭＳ Ｐゴシック" charset="-128"/>
              </a:rPr>
              <a:t>Out of the three subtopics, </a:t>
            </a:r>
            <a:r>
              <a:rPr lang="en-US" sz="4500" i="1" dirty="0">
                <a:solidFill>
                  <a:schemeClr val="tx1"/>
                </a:solidFill>
                <a:ea typeface="ＭＳ Ｐゴシック" charset="-128"/>
              </a:rPr>
              <a:t>citizens’ budgets </a:t>
            </a:r>
            <a:r>
              <a:rPr lang="en-US" sz="4500" dirty="0">
                <a:solidFill>
                  <a:schemeClr val="tx1"/>
                </a:solidFill>
                <a:ea typeface="ＭＳ Ｐゴシック" charset="-128"/>
              </a:rPr>
              <a:t>is the most frequently selected sub-topic, however the group worked with this topic in the past and will need to explore further how to address members interests in its activities.</a:t>
            </a:r>
          </a:p>
          <a:p>
            <a:pPr lvl="0" algn="l"/>
            <a:endParaRPr lang="en-US" sz="4500" dirty="0">
              <a:solidFill>
                <a:schemeClr val="tx1"/>
              </a:solidFill>
              <a:ea typeface="ＭＳ Ｐゴシック" charset="-128"/>
            </a:endParaRPr>
          </a:p>
          <a:p>
            <a:pPr lvl="0" algn="l"/>
            <a:r>
              <a:rPr lang="en-US" sz="4500" b="1" dirty="0">
                <a:solidFill>
                  <a:schemeClr val="tx1"/>
                </a:solidFill>
                <a:ea typeface="ＭＳ Ｐゴシック" charset="-128"/>
              </a:rPr>
              <a:t>3. Integrating capital budgeting/public investment in budget planning </a:t>
            </a:r>
            <a:r>
              <a:rPr lang="en-US" sz="4500" dirty="0">
                <a:solidFill>
                  <a:schemeClr val="tx1"/>
                </a:solidFill>
                <a:ea typeface="ＭＳ Ｐゴシック" charset="-128"/>
              </a:rPr>
              <a:t>(assessing its effectiveness, prioritizing) – 6 countries</a:t>
            </a:r>
          </a:p>
          <a:p>
            <a:pPr algn="l"/>
            <a:endParaRPr lang="en-US" sz="3800" b="1" dirty="0">
              <a:solidFill>
                <a:schemeClr val="tx1"/>
              </a:solidFill>
              <a:ea typeface="ＭＳ Ｐゴシック" charset="-128"/>
            </a:endParaRPr>
          </a:p>
          <a:p>
            <a:pPr algn="l"/>
            <a:endParaRPr lang="en-US" sz="3800" dirty="0">
              <a:solidFill>
                <a:schemeClr val="tx1"/>
              </a:solidFill>
              <a:ea typeface="ＭＳ Ｐゴシック" charset="-128"/>
            </a:endParaRPr>
          </a:p>
          <a:p>
            <a:pPr marL="800100" lvl="1" indent="-342900" algn="l" eaLnBrk="1" hangingPunct="1">
              <a:buFont typeface="Wingdings" charset="2"/>
              <a:buChar char="Ø"/>
            </a:pPr>
            <a:endParaRPr lang="en-US" altLang="x-none" sz="2200" dirty="0">
              <a:solidFill>
                <a:schemeClr val="tx1"/>
              </a:solidFill>
              <a:ea typeface="ＭＳ Ｐゴシック" charset="-128"/>
            </a:endParaRPr>
          </a:p>
          <a:p>
            <a:pPr algn="l" eaLnBrk="1" hangingPunct="1">
              <a:buFont typeface="Arial" charset="0"/>
              <a:buChar char="•"/>
            </a:pPr>
            <a:endParaRPr lang="en-US" altLang="x-none" sz="2000" dirty="0">
              <a:solidFill>
                <a:schemeClr val="tx1"/>
              </a:solidFill>
              <a:ea typeface="ＭＳ Ｐゴシック" charset="-128"/>
            </a:endParaRPr>
          </a:p>
          <a:p>
            <a:pPr algn="l" eaLnBrk="1" hangingPunct="1">
              <a:buFont typeface="Arial" charset="0"/>
              <a:buChar char="•"/>
            </a:pPr>
            <a:endParaRPr lang="en-US" altLang="x-none" sz="2000" dirty="0">
              <a:solidFill>
                <a:schemeClr val="tx1"/>
              </a:solidFill>
              <a:ea typeface="ＭＳ Ｐゴシック" charset="-128"/>
            </a:endParaRPr>
          </a:p>
        </p:txBody>
      </p:sp>
      <p:pic>
        <p:nvPicPr>
          <p:cNvPr id="41986" name="Рисунок 11" descr="pempal-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7803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ubtitle 2"/>
          <p:cNvSpPr>
            <a:spLocks noGrp="1"/>
          </p:cNvSpPr>
          <p:nvPr>
            <p:ph type="subTitle" idx="1"/>
          </p:nvPr>
        </p:nvSpPr>
        <p:spPr>
          <a:xfrm>
            <a:off x="781050" y="228600"/>
            <a:ext cx="8362950" cy="7086600"/>
          </a:xfrm>
        </p:spPr>
        <p:txBody>
          <a:bodyPr>
            <a:normAutofit fontScale="92500" lnSpcReduction="20000"/>
          </a:bodyPr>
          <a:lstStyle/>
          <a:p>
            <a:r>
              <a:rPr lang="en-US" altLang="x-none" sz="3900" b="1" dirty="0">
                <a:solidFill>
                  <a:schemeClr val="tx2">
                    <a:lumMod val="60000"/>
                    <a:lumOff val="40000"/>
                  </a:schemeClr>
                </a:solidFill>
                <a:ea typeface="ＭＳ Ｐゴシック" charset="-128"/>
              </a:rPr>
              <a:t>FUTURE ACTIVITIES (continued)</a:t>
            </a:r>
            <a:endParaRPr lang="en-US" sz="3800" dirty="0">
              <a:solidFill>
                <a:schemeClr val="tx1"/>
              </a:solidFill>
              <a:ea typeface="ＭＳ Ｐゴシック" charset="-128"/>
            </a:endParaRPr>
          </a:p>
          <a:p>
            <a:pPr lvl="0" algn="l"/>
            <a:r>
              <a:rPr lang="en-US" sz="2400" b="1" dirty="0">
                <a:solidFill>
                  <a:schemeClr val="tx1"/>
                </a:solidFill>
              </a:rPr>
              <a:t>Annual Plenary Meeting 2019</a:t>
            </a:r>
          </a:p>
          <a:p>
            <a:pPr lvl="0" algn="l"/>
            <a:endParaRPr lang="en-US" sz="1300" dirty="0">
              <a:solidFill>
                <a:schemeClr val="tx1"/>
              </a:solidFill>
            </a:endParaRPr>
          </a:p>
          <a:p>
            <a:pPr lvl="0" algn="l"/>
            <a:r>
              <a:rPr lang="en-US" sz="2400" b="1" dirty="0">
                <a:solidFill>
                  <a:schemeClr val="tx1"/>
                </a:solidFill>
              </a:rPr>
              <a:t>Approach: </a:t>
            </a:r>
          </a:p>
          <a:p>
            <a:pPr lvl="0" algn="l"/>
            <a:r>
              <a:rPr lang="en-US" sz="2400" dirty="0">
                <a:solidFill>
                  <a:schemeClr val="tx1"/>
                </a:solidFill>
              </a:rPr>
              <a:t>Based on collected country priorities, the Executive Committee will consider applying the same approach we applied to the 2017 and 2018 plenary meetings to the 2019 plenary meeting:</a:t>
            </a:r>
          </a:p>
          <a:p>
            <a:pPr lvl="0" algn="l"/>
            <a:r>
              <a:rPr lang="en-US" sz="2400" dirty="0">
                <a:solidFill>
                  <a:schemeClr val="tx1"/>
                </a:solidFill>
              </a:rPr>
              <a:t>- One day of the plenary meeting to each of the Working Groups, while introducing a new topic or exploring further previously discussed topic which is outside of the scope of Working Groups’ topics in the first day of the plenary meeting.  </a:t>
            </a:r>
          </a:p>
          <a:p>
            <a:pPr lvl="0" algn="l"/>
            <a:endParaRPr lang="en-US" sz="2400" dirty="0">
              <a:solidFill>
                <a:schemeClr val="tx1"/>
              </a:solidFill>
            </a:endParaRPr>
          </a:p>
          <a:p>
            <a:pPr lvl="0" algn="l"/>
            <a:r>
              <a:rPr lang="en-US" sz="2400" dirty="0">
                <a:solidFill>
                  <a:schemeClr val="tx1"/>
                </a:solidFill>
              </a:rPr>
              <a:t>It is expected that the BCOP 2018-2019 Action Plan plan will be finalized by the Executive Committee </a:t>
            </a:r>
            <a:r>
              <a:rPr lang="en-US" altLang="x-none" sz="2400" dirty="0">
                <a:solidFill>
                  <a:schemeClr val="tx1"/>
                </a:solidFill>
                <a:ea typeface="ＭＳ Ｐゴシック" charset="-128"/>
              </a:rPr>
              <a:t>and adopted by the Steering Committee by mid-2018.</a:t>
            </a:r>
            <a:endParaRPr lang="en-US" sz="2400" dirty="0">
              <a:solidFill>
                <a:schemeClr val="tx1"/>
              </a:solidFill>
            </a:endParaRPr>
          </a:p>
          <a:p>
            <a:pPr lvl="0" algn="l"/>
            <a:endParaRPr lang="en-US" sz="2400" dirty="0">
              <a:solidFill>
                <a:schemeClr val="tx1"/>
              </a:solidFill>
              <a:ea typeface="ＭＳ Ｐゴシック" charset="-128"/>
            </a:endParaRPr>
          </a:p>
          <a:p>
            <a:pPr lvl="0" algn="l"/>
            <a:r>
              <a:rPr lang="en-US" sz="2400" b="1" dirty="0">
                <a:solidFill>
                  <a:schemeClr val="tx1"/>
                </a:solidFill>
                <a:ea typeface="ＭＳ Ｐゴシック" charset="-128"/>
              </a:rPr>
              <a:t>Location: </a:t>
            </a:r>
          </a:p>
          <a:p>
            <a:pPr lvl="0" algn="l"/>
            <a:r>
              <a:rPr lang="en-US" sz="2400" i="1" dirty="0">
                <a:solidFill>
                  <a:schemeClr val="tx1"/>
                </a:solidFill>
                <a:ea typeface="ＭＳ Ｐゴシック" charset="-128"/>
              </a:rPr>
              <a:t>Uzbekistan</a:t>
            </a:r>
            <a:r>
              <a:rPr lang="en-US" sz="2400" dirty="0">
                <a:solidFill>
                  <a:schemeClr val="tx1"/>
                </a:solidFill>
                <a:ea typeface="ＭＳ Ｐゴシック" charset="-128"/>
              </a:rPr>
              <a:t> indicated they could host the next plenary meeting and cover the costs of some dinners and/or a cultural program.</a:t>
            </a:r>
          </a:p>
          <a:p>
            <a:pPr algn="l"/>
            <a:endParaRPr lang="en-US" sz="2400" b="1" dirty="0">
              <a:solidFill>
                <a:schemeClr val="tx1"/>
              </a:solidFill>
              <a:ea typeface="ＭＳ Ｐゴシック" charset="-128"/>
            </a:endParaRPr>
          </a:p>
          <a:p>
            <a:r>
              <a:rPr lang="en-US" sz="2400" b="1" i="1" dirty="0">
                <a:solidFill>
                  <a:schemeClr val="tx1"/>
                </a:solidFill>
                <a:ea typeface="ＭＳ Ｐゴシック" charset="-128"/>
              </a:rPr>
              <a:t>Thank you again for your feedback and proposals</a:t>
            </a:r>
            <a:r>
              <a:rPr lang="en-US" sz="2400" i="1" dirty="0">
                <a:solidFill>
                  <a:schemeClr val="tx1"/>
                </a:solidFill>
                <a:ea typeface="ＭＳ Ｐゴシック" charset="-128"/>
              </a:rPr>
              <a:t>!</a:t>
            </a:r>
            <a:endParaRPr lang="en-US" altLang="x-none" sz="2400" i="1" dirty="0">
              <a:solidFill>
                <a:schemeClr val="tx1"/>
              </a:solidFill>
              <a:ea typeface="ＭＳ Ｐゴシック" charset="-128"/>
            </a:endParaRPr>
          </a:p>
          <a:p>
            <a:pPr algn="l"/>
            <a:endParaRPr lang="en-US" sz="2400" dirty="0">
              <a:solidFill>
                <a:schemeClr val="tx1"/>
              </a:solidFill>
              <a:ea typeface="ＭＳ Ｐゴシック" charset="-128"/>
            </a:endParaRPr>
          </a:p>
          <a:p>
            <a:pPr marL="800100" lvl="1" indent="-342900" algn="l" eaLnBrk="1" hangingPunct="1">
              <a:buFont typeface="Wingdings" charset="2"/>
              <a:buChar char="Ø"/>
            </a:pPr>
            <a:endParaRPr lang="en-US" altLang="x-none" sz="2400" dirty="0">
              <a:solidFill>
                <a:schemeClr val="tx1"/>
              </a:solidFill>
              <a:ea typeface="ＭＳ Ｐゴシック" charset="-128"/>
            </a:endParaRPr>
          </a:p>
          <a:p>
            <a:pPr algn="l" eaLnBrk="1" hangingPunct="1">
              <a:buFont typeface="Arial" charset="0"/>
              <a:buChar char="•"/>
            </a:pPr>
            <a:endParaRPr lang="en-US" altLang="x-none" sz="2400" dirty="0">
              <a:solidFill>
                <a:schemeClr val="tx1"/>
              </a:solidFill>
              <a:ea typeface="ＭＳ Ｐゴシック" charset="-128"/>
            </a:endParaRPr>
          </a:p>
          <a:p>
            <a:pPr algn="l" eaLnBrk="1" hangingPunct="1">
              <a:buFont typeface="Arial" charset="0"/>
              <a:buChar char="•"/>
            </a:pPr>
            <a:endParaRPr lang="en-US" altLang="x-none" sz="2000" dirty="0">
              <a:solidFill>
                <a:schemeClr val="tx1"/>
              </a:solidFill>
              <a:ea typeface="ＭＳ Ｐゴシック" charset="-128"/>
            </a:endParaRPr>
          </a:p>
        </p:txBody>
      </p:sp>
      <p:pic>
        <p:nvPicPr>
          <p:cNvPr id="41986" name="Рисунок 11" descr="pempal-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0523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Рисунок 11" descr="pempal-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6082" name="Рисунок 15" descr="pempal-logo-top.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81000"/>
            <a:ext cx="3581400" cy="342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57A103F4-0DE8-4A81-B1AA-E367891B8540}"/>
              </a:ext>
            </a:extLst>
          </p:cNvPr>
          <p:cNvPicPr>
            <a:picLocks noChangeAspect="1"/>
          </p:cNvPicPr>
          <p:nvPr/>
        </p:nvPicPr>
        <p:blipFill>
          <a:blip r:embed="rId5"/>
          <a:stretch>
            <a:fillRect/>
          </a:stretch>
        </p:blipFill>
        <p:spPr>
          <a:xfrm>
            <a:off x="914400" y="838200"/>
            <a:ext cx="7705725" cy="5695950"/>
          </a:xfrm>
          <a:prstGeom prst="rect">
            <a:avLst/>
          </a:prstGeom>
        </p:spPr>
      </p:pic>
    </p:spTree>
    <p:extLst>
      <p:ext uri="{BB962C8B-B14F-4D97-AF65-F5344CB8AC3E}">
        <p14:creationId xmlns:p14="http://schemas.microsoft.com/office/powerpoint/2010/main" val="1805639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ubtitle 2"/>
          <p:cNvSpPr>
            <a:spLocks noGrp="1"/>
          </p:cNvSpPr>
          <p:nvPr>
            <p:ph type="subTitle" idx="1"/>
          </p:nvPr>
        </p:nvSpPr>
        <p:spPr>
          <a:xfrm>
            <a:off x="1371600" y="1143000"/>
            <a:ext cx="7391400" cy="5257800"/>
          </a:xfrm>
        </p:spPr>
        <p:txBody>
          <a:bodyPr/>
          <a:lstStyle/>
          <a:p>
            <a:pPr eaLnBrk="1" hangingPunct="1"/>
            <a:endParaRPr lang="en-US" altLang="x-none" sz="4400" dirty="0">
              <a:solidFill>
                <a:schemeClr val="tx1"/>
              </a:solidFill>
              <a:ea typeface="ＭＳ Ｐゴシック" charset="-128"/>
            </a:endParaRPr>
          </a:p>
          <a:p>
            <a:pPr eaLnBrk="1" hangingPunct="1"/>
            <a:endParaRPr lang="en-US" altLang="x-none" sz="4400" dirty="0">
              <a:solidFill>
                <a:schemeClr val="tx1"/>
              </a:solidFill>
              <a:ea typeface="ＭＳ Ｐゴシック" charset="-128"/>
            </a:endParaRPr>
          </a:p>
          <a:p>
            <a:pPr eaLnBrk="1" hangingPunct="1"/>
            <a:r>
              <a:rPr lang="en-US" altLang="x-none" sz="4400" b="1" dirty="0">
                <a:solidFill>
                  <a:schemeClr val="accent2">
                    <a:lumMod val="75000"/>
                  </a:schemeClr>
                </a:solidFill>
                <a:ea typeface="ＭＳ Ｐゴシック" charset="-128"/>
              </a:rPr>
              <a:t>Thank you for your attention!</a:t>
            </a:r>
          </a:p>
        </p:txBody>
      </p:sp>
      <p:pic>
        <p:nvPicPr>
          <p:cNvPr id="48130" name="Рисунок 11" descr="pempal-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8131" name="Рисунок 15" descr="pempal-logo-top.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81000"/>
            <a:ext cx="3581400" cy="342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2296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2409" y="5857063"/>
            <a:ext cx="897253" cy="459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39"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5928" y="662771"/>
            <a:ext cx="791845" cy="4178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0" name="Picture 2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0800" y="1066800"/>
            <a:ext cx="793750" cy="401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1" name="Picture 3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91400" y="1676400"/>
            <a:ext cx="865187" cy="434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2" name="Picture 3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77163" y="2527300"/>
            <a:ext cx="7905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3" name="Picture 3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01000" y="3200400"/>
            <a:ext cx="719137" cy="36036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14344" name="Picture 3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96200" y="3810000"/>
            <a:ext cx="863600" cy="436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5" name="Picture 3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48867" y="4497863"/>
            <a:ext cx="817563" cy="4826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14346" name="Picture 3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08381" y="5112860"/>
            <a:ext cx="825499"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7" name="Picture 3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32067" y="5565618"/>
            <a:ext cx="788669" cy="481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8" name="Picture 3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33478" y="457775"/>
            <a:ext cx="881856" cy="456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9" name="Picture 3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90053" y="5884368"/>
            <a:ext cx="879631"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50" name="Picture 3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86908" y="5592285"/>
            <a:ext cx="841534"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51" name="Picture 4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69281" y="5003163"/>
            <a:ext cx="865188"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52" name="Picture 4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96828" y="4407345"/>
            <a:ext cx="793750" cy="439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53" name="Picture 4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13210" y="2951450"/>
            <a:ext cx="863600" cy="433387"/>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14354" name="Picture 43"/>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990123" y="2223076"/>
            <a:ext cx="830898" cy="468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55" name="Picture 4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654174" y="1502351"/>
            <a:ext cx="720725" cy="48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56" name="Picture 45"/>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339975" y="981075"/>
            <a:ext cx="788988"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57" name="Picture 46"/>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240881" y="674866"/>
            <a:ext cx="788988"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58" name="Picture 47" descr="Russia"/>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115219" y="3584575"/>
            <a:ext cx="792162" cy="48736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26" name="TextBox 25"/>
          <p:cNvSpPr txBox="1">
            <a:spLocks noChangeArrowheads="1"/>
          </p:cNvSpPr>
          <p:nvPr/>
        </p:nvSpPr>
        <p:spPr bwMode="auto">
          <a:xfrm>
            <a:off x="2734469" y="1440768"/>
            <a:ext cx="4027647" cy="43088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just" eaLnBrk="1" hangingPunct="1"/>
            <a:endParaRPr lang="en-US" altLang="x-none" sz="1800" dirty="0"/>
          </a:p>
          <a:p>
            <a:pPr algn="ctr" eaLnBrk="1" hangingPunct="1"/>
            <a:r>
              <a:rPr lang="en-US" altLang="x-none" sz="1800" dirty="0"/>
              <a:t>21 countries are BCOP members.</a:t>
            </a:r>
          </a:p>
          <a:p>
            <a:pPr algn="ctr" eaLnBrk="1" hangingPunct="1"/>
            <a:r>
              <a:rPr lang="en-US" altLang="x-none" sz="1800" dirty="0"/>
              <a:t> </a:t>
            </a:r>
          </a:p>
          <a:p>
            <a:pPr algn="ctr" eaLnBrk="1" hangingPunct="1"/>
            <a:r>
              <a:rPr lang="en-US" altLang="x-none" sz="1800" dirty="0"/>
              <a:t>71 members from the Ministries of Finance from 19 different countries attended at least one BCOP event out of 9 events in the last year.</a:t>
            </a:r>
          </a:p>
          <a:p>
            <a:pPr algn="ctr" eaLnBrk="1" hangingPunct="1"/>
            <a:endParaRPr lang="en-US" altLang="x-none" sz="1800" dirty="0"/>
          </a:p>
          <a:p>
            <a:pPr algn="ctr" eaLnBrk="1" hangingPunct="1"/>
            <a:endParaRPr lang="en-US" altLang="x-none" sz="1200" dirty="0"/>
          </a:p>
          <a:p>
            <a:pPr algn="ctr" eaLnBrk="1" hangingPunct="1"/>
            <a:endParaRPr lang="en-US" altLang="x-none" sz="1200" dirty="0"/>
          </a:p>
          <a:p>
            <a:pPr algn="ctr" eaLnBrk="1" hangingPunct="1"/>
            <a:r>
              <a:rPr lang="en-US" altLang="x-none" sz="1200" b="1" dirty="0"/>
              <a:t>T</a:t>
            </a:r>
            <a:r>
              <a:rPr lang="en-US" altLang="x-none" sz="1400" b="1" dirty="0"/>
              <a:t>wo working groups</a:t>
            </a:r>
            <a:r>
              <a:rPr lang="en-US" altLang="x-none" sz="1400" dirty="0"/>
              <a:t>:</a:t>
            </a:r>
          </a:p>
          <a:p>
            <a:pPr algn="ctr" eaLnBrk="1" hangingPunct="1"/>
            <a:r>
              <a:rPr lang="en-US" altLang="x-none" sz="1400" dirty="0"/>
              <a:t>Budget Literacy and Transparency Working Group (BLTWG) – 16 member countries</a:t>
            </a:r>
          </a:p>
          <a:p>
            <a:pPr algn="ctr" eaLnBrk="1" hangingPunct="1"/>
            <a:r>
              <a:rPr lang="en-US" altLang="x-none" sz="1400" dirty="0"/>
              <a:t>Program and Performance Budgeting Working Group (PPBWG) – 15 member countries</a:t>
            </a:r>
          </a:p>
          <a:p>
            <a:pPr algn="ctr" eaLnBrk="1" hangingPunct="1"/>
            <a:endParaRPr lang="en-US" altLang="x-none" sz="1800" dirty="0"/>
          </a:p>
          <a:p>
            <a:pPr algn="ctr" eaLnBrk="1" hangingPunct="1"/>
            <a:endParaRPr lang="en-US" altLang="x-none" sz="1800" dirty="0"/>
          </a:p>
        </p:txBody>
      </p:sp>
      <p:pic>
        <p:nvPicPr>
          <p:cNvPr id="27" name="Рисунок 11" descr="pempal-logo.jpg"/>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909479" y="123746"/>
            <a:ext cx="2725896" cy="461665"/>
          </a:xfrm>
          <a:prstGeom prst="rect">
            <a:avLst/>
          </a:prstGeom>
          <a:noFill/>
        </p:spPr>
        <p:txBody>
          <a:bodyPr wrap="square" rtlCol="0">
            <a:spAutoFit/>
          </a:bodyPr>
          <a:lstStyle/>
          <a:p>
            <a:r>
              <a:rPr lang="en-US" sz="2400" b="1">
                <a:solidFill>
                  <a:schemeClr val="tx2">
                    <a:lumMod val="60000"/>
                    <a:lumOff val="40000"/>
                  </a:schemeClr>
                </a:solidFill>
              </a:rPr>
              <a:t>BCOP </a:t>
            </a:r>
            <a:r>
              <a:rPr lang="bs-Latn-BA" sz="2400" b="1">
                <a:solidFill>
                  <a:schemeClr val="tx2">
                    <a:lumMod val="60000"/>
                    <a:lumOff val="40000"/>
                  </a:schemeClr>
                </a:solidFill>
              </a:rPr>
              <a:t>MEMBERSHIP</a:t>
            </a:r>
            <a:endParaRPr lang="bs-Latn-BA" sz="2400">
              <a:solidFill>
                <a:schemeClr val="tx2">
                  <a:lumMod val="60000"/>
                  <a:lumOff val="40000"/>
                </a:schemeClr>
              </a:solidFill>
            </a:endParaRPr>
          </a:p>
        </p:txBody>
      </p:sp>
      <p:sp>
        <p:nvSpPr>
          <p:cNvPr id="29" name="Down Arrow 28"/>
          <p:cNvSpPr/>
          <p:nvPr/>
        </p:nvSpPr>
        <p:spPr>
          <a:xfrm flipH="1">
            <a:off x="4679156" y="3560762"/>
            <a:ext cx="1905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00FFFF"/>
              </a:highlight>
            </a:endParaRPr>
          </a:p>
        </p:txBody>
      </p:sp>
    </p:spTree>
    <p:extLst>
      <p:ext uri="{BB962C8B-B14F-4D97-AF65-F5344CB8AC3E}">
        <p14:creationId xmlns:p14="http://schemas.microsoft.com/office/powerpoint/2010/main" val="1479382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990600" y="228600"/>
            <a:ext cx="8001000" cy="533400"/>
          </a:xfrm>
        </p:spPr>
        <p:txBody>
          <a:bodyPr>
            <a:noAutofit/>
          </a:bodyPr>
          <a:lstStyle/>
          <a:p>
            <a:r>
              <a:rPr lang="en-US" altLang="en-US" sz="3200" b="1">
                <a:solidFill>
                  <a:srgbClr val="0070C0"/>
                </a:solidFill>
                <a:cs typeface="Times New Roman" pitchFamily="18" charset="0"/>
              </a:rPr>
              <a:t>BCOP Strategy</a:t>
            </a:r>
          </a:p>
        </p:txBody>
      </p:sp>
      <p:pic>
        <p:nvPicPr>
          <p:cNvPr id="13315" name="Рисунок 11" descr="pempal-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Содержимое 2"/>
          <p:cNvSpPr txBox="1">
            <a:spLocks/>
          </p:cNvSpPr>
          <p:nvPr/>
        </p:nvSpPr>
        <p:spPr bwMode="auto">
          <a:xfrm>
            <a:off x="990600" y="1066800"/>
            <a:ext cx="7924800" cy="6019800"/>
          </a:xfrm>
          <a:prstGeom prst="rect">
            <a:avLst/>
          </a:prstGeom>
          <a:noFill/>
          <a:ln w="9525">
            <a:noFill/>
            <a:miter lim="800000"/>
            <a:headEnd/>
            <a:tailEnd/>
          </a:ln>
        </p:spPr>
        <p:txBody>
          <a:bodyPr/>
          <a:lstStyle/>
          <a:p>
            <a:pPr algn="just"/>
            <a:r>
              <a:rPr lang="en-US" sz="2000" b="1" dirty="0">
                <a:solidFill>
                  <a:schemeClr val="accent2">
                    <a:lumMod val="75000"/>
                  </a:schemeClr>
                </a:solidFill>
              </a:rPr>
              <a:t>BCOP aims to strengthen budget methodology, planning and transparency in PEMPAL member countries through:</a:t>
            </a:r>
            <a:r>
              <a:rPr lang="en-GB" sz="2000" dirty="0">
                <a:solidFill>
                  <a:schemeClr val="accent2">
                    <a:lumMod val="75000"/>
                  </a:schemeClr>
                </a:solidFill>
              </a:rPr>
              <a:t> </a:t>
            </a:r>
          </a:p>
          <a:p>
            <a:pPr algn="just"/>
            <a:endParaRPr lang="en-GB" sz="2000" dirty="0">
              <a:solidFill>
                <a:schemeClr val="accent2">
                  <a:lumMod val="75000"/>
                </a:schemeClr>
              </a:solidFill>
            </a:endParaRPr>
          </a:p>
          <a:p>
            <a:pPr algn="just"/>
            <a:endParaRPr lang="en-GB" sz="2000" dirty="0">
              <a:solidFill>
                <a:schemeClr val="accent2">
                  <a:lumMod val="75000"/>
                </a:schemeClr>
              </a:solidFill>
            </a:endParaRPr>
          </a:p>
          <a:p>
            <a:pPr algn="just"/>
            <a:r>
              <a:rPr lang="en-US" sz="2000" dirty="0">
                <a:latin typeface="Calibri" charset="0"/>
              </a:rPr>
              <a:t>1. </a:t>
            </a:r>
            <a:r>
              <a:rPr lang="en-US" sz="2000" b="1" dirty="0">
                <a:solidFill>
                  <a:schemeClr val="accent3">
                    <a:lumMod val="75000"/>
                  </a:schemeClr>
                </a:solidFill>
                <a:latin typeface="Calibri" charset="0"/>
              </a:rPr>
              <a:t>Sharpening tools for effective fiscal management  - </a:t>
            </a:r>
            <a:r>
              <a:rPr lang="en-US" sz="2000" dirty="0">
                <a:latin typeface="Calibri" charset="0"/>
              </a:rPr>
              <a:t>a broad topic that includes the topics of Program and Performance Budgeting Working Group discussed continuously (including monitoring and evaluation tools), as well as other tools, discussed periodically, such as wage bill management, fiscal risks etc.</a:t>
            </a:r>
          </a:p>
          <a:p>
            <a:pPr algn="just"/>
            <a:endParaRPr lang="en-US" sz="2000" dirty="0">
              <a:latin typeface="Calibri" charset="0"/>
            </a:endParaRPr>
          </a:p>
          <a:p>
            <a:pPr algn="just"/>
            <a:endParaRPr lang="en-US" sz="2000" dirty="0">
              <a:latin typeface="Calibri" charset="0"/>
            </a:endParaRPr>
          </a:p>
          <a:p>
            <a:pPr algn="just"/>
            <a:r>
              <a:rPr lang="en-US" sz="2000" dirty="0">
                <a:latin typeface="Calibri" charset="0"/>
              </a:rPr>
              <a:t>2. </a:t>
            </a:r>
            <a:r>
              <a:rPr lang="en-US" sz="2000" b="1" dirty="0">
                <a:solidFill>
                  <a:schemeClr val="accent3">
                    <a:lumMod val="75000"/>
                  </a:schemeClr>
                </a:solidFill>
                <a:latin typeface="Calibri" charset="0"/>
              </a:rPr>
              <a:t>Strengthening fiscal transparency and accountability </a:t>
            </a:r>
            <a:r>
              <a:rPr lang="en-US" sz="2000" dirty="0">
                <a:latin typeface="Calibri" charset="0"/>
              </a:rPr>
              <a:t>with a focus on budget literacy, citizens’ budgets, and public participation initiatives.</a:t>
            </a:r>
          </a:p>
        </p:txBody>
      </p:sp>
    </p:spTree>
    <p:extLst>
      <p:ext uri="{BB962C8B-B14F-4D97-AF65-F5344CB8AC3E}">
        <p14:creationId xmlns:p14="http://schemas.microsoft.com/office/powerpoint/2010/main" val="3287427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990600" y="228600"/>
            <a:ext cx="8001000" cy="533400"/>
          </a:xfrm>
        </p:spPr>
        <p:txBody>
          <a:bodyPr>
            <a:noAutofit/>
          </a:bodyPr>
          <a:lstStyle/>
          <a:p>
            <a:r>
              <a:rPr lang="en-US" altLang="en-US" sz="3200" b="1" dirty="0">
                <a:solidFill>
                  <a:srgbClr val="0070C0"/>
                </a:solidFill>
                <a:cs typeface="Times New Roman" pitchFamily="18" charset="0"/>
              </a:rPr>
              <a:t>BCOP Strategy (cont.)</a:t>
            </a:r>
          </a:p>
        </p:txBody>
      </p:sp>
      <p:pic>
        <p:nvPicPr>
          <p:cNvPr id="13315" name="Рисунок 11" descr="pempal-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Содержимое 2"/>
          <p:cNvSpPr txBox="1">
            <a:spLocks/>
          </p:cNvSpPr>
          <p:nvPr/>
        </p:nvSpPr>
        <p:spPr bwMode="auto">
          <a:xfrm>
            <a:off x="977900" y="1219200"/>
            <a:ext cx="7924800" cy="6019800"/>
          </a:xfrm>
          <a:prstGeom prst="rect">
            <a:avLst/>
          </a:prstGeom>
          <a:noFill/>
          <a:ln w="9525">
            <a:noFill/>
            <a:miter lim="800000"/>
            <a:headEnd/>
            <a:tailEnd/>
          </a:ln>
        </p:spPr>
        <p:txBody>
          <a:bodyPr/>
          <a:lstStyle/>
          <a:p>
            <a:pPr algn="just"/>
            <a:r>
              <a:rPr lang="en-US" sz="2000" b="1" dirty="0">
                <a:solidFill>
                  <a:schemeClr val="accent2">
                    <a:lumMod val="75000"/>
                  </a:schemeClr>
                </a:solidFill>
              </a:rPr>
              <a:t>BCOP aims to strengthen budget methodology, planning and transparency in PEMPAL member countries through:</a:t>
            </a:r>
            <a:r>
              <a:rPr lang="en-GB" sz="2000" dirty="0">
                <a:solidFill>
                  <a:schemeClr val="accent2">
                    <a:lumMod val="75000"/>
                  </a:schemeClr>
                </a:solidFill>
              </a:rPr>
              <a:t> </a:t>
            </a:r>
          </a:p>
          <a:p>
            <a:pPr algn="just"/>
            <a:endParaRPr lang="en-GB" sz="2000" dirty="0">
              <a:solidFill>
                <a:schemeClr val="accent2">
                  <a:lumMod val="75000"/>
                </a:schemeClr>
              </a:solidFill>
            </a:endParaRPr>
          </a:p>
          <a:p>
            <a:pPr algn="just"/>
            <a:endParaRPr lang="en-US" sz="800" b="1" dirty="0">
              <a:solidFill>
                <a:schemeClr val="accent2">
                  <a:lumMod val="75000"/>
                </a:schemeClr>
              </a:solidFill>
              <a:latin typeface="Calibri" charset="0"/>
            </a:endParaRPr>
          </a:p>
          <a:p>
            <a:pPr algn="just"/>
            <a:r>
              <a:rPr lang="en-US" sz="2000" dirty="0">
                <a:latin typeface="Calibri" charset="0"/>
              </a:rPr>
              <a:t>3. </a:t>
            </a:r>
            <a:r>
              <a:rPr lang="en-US" sz="2000" b="1" dirty="0">
                <a:solidFill>
                  <a:schemeClr val="accent3">
                    <a:lumMod val="75000"/>
                  </a:schemeClr>
                </a:solidFill>
                <a:latin typeface="Calibri" charset="0"/>
              </a:rPr>
              <a:t>Facilitating knowledge exchange </a:t>
            </a:r>
            <a:r>
              <a:rPr lang="en-US" sz="2000" dirty="0">
                <a:latin typeface="Calibri" charset="0"/>
              </a:rPr>
              <a:t>between:</a:t>
            </a:r>
          </a:p>
          <a:p>
            <a:pPr marL="1028700" lvl="1" indent="-571500" algn="just">
              <a:buFont typeface="Calibri" charset="0"/>
              <a:buAutoNum type="alphaLcParenR"/>
            </a:pPr>
            <a:r>
              <a:rPr lang="en-US" sz="1600" dirty="0">
                <a:latin typeface="Calibri" charset="0"/>
              </a:rPr>
              <a:t>budget related Departments of our 21 member country </a:t>
            </a:r>
            <a:r>
              <a:rPr lang="en-US" sz="1600" dirty="0" err="1">
                <a:latin typeface="Calibri" charset="0"/>
              </a:rPr>
              <a:t>MoFs</a:t>
            </a:r>
            <a:r>
              <a:rPr lang="en-US" sz="1600" dirty="0">
                <a:latin typeface="Calibri" charset="0"/>
              </a:rPr>
              <a:t> in Europe and Central Asia region.</a:t>
            </a:r>
          </a:p>
          <a:p>
            <a:pPr marL="1028700" lvl="1" indent="-571500" algn="just">
              <a:buFont typeface="Calibri" charset="0"/>
              <a:buAutoNum type="alphaLcParenR"/>
            </a:pPr>
            <a:r>
              <a:rPr lang="en-US" sz="1600" dirty="0">
                <a:latin typeface="Calibri" charset="0"/>
              </a:rPr>
              <a:t>OECD member and accession countries at annual Senior Budget Officers’ (SBO) meetings.</a:t>
            </a:r>
          </a:p>
          <a:p>
            <a:pPr marL="1028700" lvl="1" indent="-571500" algn="just">
              <a:buFont typeface="Calibri" charset="0"/>
              <a:buAutoNum type="alphaLcParenR"/>
            </a:pPr>
            <a:r>
              <a:rPr lang="en-US" altLang="x-none" sz="1600" dirty="0">
                <a:ea typeface="ＭＳ Ｐゴシック" charset="-128"/>
              </a:rPr>
              <a:t>other COPs, through sharing progress at annual cross-COP meetings of all COP Executive Committees, and quarterly PEMPAL Steering Committee meetings. </a:t>
            </a:r>
          </a:p>
          <a:p>
            <a:pPr marL="1028700" lvl="1" indent="-571500" algn="just">
              <a:buFont typeface="Calibri" charset="0"/>
              <a:buAutoNum type="alphaLcParenR"/>
            </a:pPr>
            <a:endParaRPr lang="en-US" sz="1600" dirty="0">
              <a:latin typeface="Calibri" charset="0"/>
              <a:ea typeface="ＭＳ Ｐゴシック" charset="-128"/>
            </a:endParaRPr>
          </a:p>
          <a:p>
            <a:pPr lvl="1" algn="just"/>
            <a:endParaRPr lang="en-US" sz="1600" dirty="0">
              <a:latin typeface="Calibri" charset="0"/>
            </a:endParaRPr>
          </a:p>
          <a:p>
            <a:pPr algn="just"/>
            <a:r>
              <a:rPr lang="en-US" sz="2000" dirty="0">
                <a:latin typeface="Calibri" charset="0"/>
              </a:rPr>
              <a:t>4.</a:t>
            </a:r>
            <a:r>
              <a:rPr lang="en-US" sz="1600" dirty="0">
                <a:latin typeface="Calibri" charset="0"/>
              </a:rPr>
              <a:t> </a:t>
            </a:r>
            <a:r>
              <a:rPr lang="en-US" sz="2000" b="1" dirty="0">
                <a:solidFill>
                  <a:schemeClr val="accent3">
                    <a:lumMod val="75000"/>
                  </a:schemeClr>
                </a:solidFill>
                <a:latin typeface="Calibri" charset="0"/>
              </a:rPr>
              <a:t>Expanding internationally available data on PEMPAL countries through benchmarking using pre-meeting thematic surveys and more formal surveys </a:t>
            </a:r>
            <a:r>
              <a:rPr lang="en-US" sz="2000" dirty="0">
                <a:latin typeface="Calibri" charset="0"/>
              </a:rPr>
              <a:t>(e.g. PEMPAL surveys, International Budget Partnership and OECD surveys).</a:t>
            </a:r>
          </a:p>
        </p:txBody>
      </p:sp>
    </p:spTree>
    <p:extLst>
      <p:ext uri="{BB962C8B-B14F-4D97-AF65-F5344CB8AC3E}">
        <p14:creationId xmlns:p14="http://schemas.microsoft.com/office/powerpoint/2010/main" val="2108763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6" name="Rectangle 2"/>
          <p:cNvSpPr txBox="1">
            <a:spLocks noChangeArrowheads="1"/>
          </p:cNvSpPr>
          <p:nvPr/>
        </p:nvSpPr>
        <p:spPr bwMode="auto">
          <a:xfrm>
            <a:off x="2920957" y="262401"/>
            <a:ext cx="3083157" cy="5101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br>
              <a:rPr lang="en-US" altLang="en-US" sz="1600" b="1" dirty="0">
                <a:latin typeface="+mn-lt"/>
              </a:rPr>
            </a:br>
            <a:r>
              <a:rPr lang="en-US" altLang="en-US" sz="2000" b="1" dirty="0">
                <a:solidFill>
                  <a:schemeClr val="accent3">
                    <a:lumMod val="75000"/>
                  </a:schemeClr>
                </a:solidFill>
                <a:latin typeface="+mn-lt"/>
              </a:rPr>
              <a:t>BCOP Executive Committee</a:t>
            </a:r>
            <a:br>
              <a:rPr lang="hr-HR" altLang="en-US" sz="1600" b="1" dirty="0">
                <a:latin typeface="+mn-lt"/>
              </a:rPr>
            </a:br>
            <a:endParaRPr lang="en-US" altLang="en-US" sz="1600" b="1" dirty="0">
              <a:latin typeface="+mn-lt"/>
            </a:endParaRPr>
          </a:p>
        </p:txBody>
      </p:sp>
      <p:pic>
        <p:nvPicPr>
          <p:cNvPr id="25" name="Рисунок 518"/>
          <p:cNvPicPr/>
          <p:nvPr/>
        </p:nvPicPr>
        <p:blipFill>
          <a:blip r:embed="rId2">
            <a:extLst>
              <a:ext uri="{28A0092B-C50C-407E-A947-70E740481C1C}">
                <a14:useLocalDpi xmlns:a14="http://schemas.microsoft.com/office/drawing/2010/main" val="0"/>
              </a:ext>
            </a:extLst>
          </a:blip>
          <a:srcRect b="42677"/>
          <a:stretch>
            <a:fillRect/>
          </a:stretch>
        </p:blipFill>
        <p:spPr bwMode="auto">
          <a:xfrm>
            <a:off x="0" y="6324600"/>
            <a:ext cx="9144000" cy="609600"/>
          </a:xfrm>
          <a:prstGeom prst="rect">
            <a:avLst/>
          </a:prstGeom>
          <a:noFill/>
          <a:ln>
            <a:noFill/>
          </a:ln>
        </p:spPr>
      </p:pic>
      <p:sp>
        <p:nvSpPr>
          <p:cNvPr id="18" name="TextBox 17"/>
          <p:cNvSpPr txBox="1"/>
          <p:nvPr/>
        </p:nvSpPr>
        <p:spPr>
          <a:xfrm>
            <a:off x="1414029" y="-75520"/>
            <a:ext cx="6744290" cy="584775"/>
          </a:xfrm>
          <a:prstGeom prst="rect">
            <a:avLst/>
          </a:prstGeom>
          <a:noFill/>
        </p:spPr>
        <p:txBody>
          <a:bodyPr wrap="square" rtlCol="0">
            <a:spAutoFit/>
          </a:bodyPr>
          <a:lstStyle/>
          <a:p>
            <a:r>
              <a:rPr lang="en-US" sz="3200" b="1" dirty="0">
                <a:solidFill>
                  <a:srgbClr val="0070C0"/>
                </a:solidFill>
                <a:cs typeface="Times New Roman" pitchFamily="18" charset="0"/>
              </a:rPr>
              <a:t>BCOP LEADERSHIP AND MANGEMENT </a:t>
            </a:r>
            <a:endParaRPr lang="en-US" sz="3200" dirty="0"/>
          </a:p>
        </p:txBody>
      </p:sp>
      <p:pic>
        <p:nvPicPr>
          <p:cNvPr id="3" name="Picture 2">
            <a:extLst>
              <a:ext uri="{FF2B5EF4-FFF2-40B4-BE49-F238E27FC236}">
                <a16:creationId xmlns:a16="http://schemas.microsoft.com/office/drawing/2014/main" id="{C6B17BA3-932B-423D-8F99-936D9E8E211B}"/>
              </a:ext>
            </a:extLst>
          </p:cNvPr>
          <p:cNvPicPr>
            <a:picLocks noChangeAspect="1"/>
          </p:cNvPicPr>
          <p:nvPr/>
        </p:nvPicPr>
        <p:blipFill>
          <a:blip r:embed="rId3"/>
          <a:stretch>
            <a:fillRect/>
          </a:stretch>
        </p:blipFill>
        <p:spPr>
          <a:xfrm>
            <a:off x="633412" y="804862"/>
            <a:ext cx="7877175" cy="5248275"/>
          </a:xfrm>
          <a:prstGeom prst="rect">
            <a:avLst/>
          </a:prstGeom>
        </p:spPr>
      </p:pic>
    </p:spTree>
    <p:extLst>
      <p:ext uri="{BB962C8B-B14F-4D97-AF65-F5344CB8AC3E}">
        <p14:creationId xmlns:p14="http://schemas.microsoft.com/office/powerpoint/2010/main" val="620002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76200"/>
            <a:ext cx="8305800" cy="5638800"/>
          </a:xfrm>
        </p:spPr>
        <p:txBody>
          <a:bodyPr rtlCol="0">
            <a:noAutofit/>
          </a:bodyPr>
          <a:lstStyle/>
          <a:p>
            <a:pPr eaLnBrk="1" fontAlgn="auto" hangingPunct="1">
              <a:spcAft>
                <a:spcPts val="0"/>
              </a:spcAft>
              <a:buFont typeface="Arial" panose="020B0604020202020204" pitchFamily="34" charset="0"/>
              <a:buNone/>
              <a:defRPr/>
            </a:pPr>
            <a:r>
              <a:rPr lang="en-US" b="1" dirty="0">
                <a:solidFill>
                  <a:schemeClr val="tx2">
                    <a:lumMod val="60000"/>
                    <a:lumOff val="40000"/>
                  </a:schemeClr>
                </a:solidFill>
                <a:ea typeface="+mn-ea"/>
                <a:cs typeface="+mn-cs"/>
              </a:rPr>
              <a:t>BCOP </a:t>
            </a:r>
            <a:r>
              <a:rPr lang="en-GB" b="1" dirty="0">
                <a:solidFill>
                  <a:schemeClr val="tx2">
                    <a:lumMod val="60000"/>
                    <a:lumOff val="40000"/>
                  </a:schemeClr>
                </a:solidFill>
                <a:ea typeface="+mn-ea"/>
                <a:cs typeface="+mn-cs"/>
              </a:rPr>
              <a:t>ACTIVITIES</a:t>
            </a:r>
          </a:p>
          <a:p>
            <a:pPr eaLnBrk="1" fontAlgn="auto" hangingPunct="1">
              <a:spcAft>
                <a:spcPts val="0"/>
              </a:spcAft>
              <a:buFont typeface="Arial" panose="020B0604020202020204" pitchFamily="34" charset="0"/>
              <a:buNone/>
              <a:defRPr/>
            </a:pPr>
            <a:endParaRPr lang="en-GB" sz="800" b="1" dirty="0">
              <a:solidFill>
                <a:schemeClr val="tx2">
                  <a:lumMod val="60000"/>
                  <a:lumOff val="40000"/>
                </a:schemeClr>
              </a:solidFill>
            </a:endParaRPr>
          </a:p>
          <a:p>
            <a:pPr algn="just" eaLnBrk="1" fontAlgn="auto" hangingPunct="1">
              <a:spcAft>
                <a:spcPts val="0"/>
              </a:spcAft>
              <a:buFont typeface="Arial" panose="020B0604020202020204" pitchFamily="34" charset="0"/>
              <a:buNone/>
              <a:defRPr/>
            </a:pPr>
            <a:r>
              <a:rPr lang="en-US" sz="2400" b="1" dirty="0">
                <a:solidFill>
                  <a:schemeClr val="tx1"/>
                </a:solidFill>
                <a:ea typeface="+mn-ea"/>
                <a:cs typeface="+mn-cs"/>
              </a:rPr>
              <a:t>In 2017, there were 9 </a:t>
            </a:r>
            <a:r>
              <a:rPr lang="bs-Latn-BA" sz="2400" b="1" dirty="0" err="1">
                <a:solidFill>
                  <a:schemeClr val="tx1"/>
                </a:solidFill>
                <a:ea typeface="+mn-ea"/>
                <a:cs typeface="+mn-cs"/>
              </a:rPr>
              <a:t>BCoP</a:t>
            </a:r>
            <a:r>
              <a:rPr lang="bs-Latn-BA" sz="2400" b="1" dirty="0">
                <a:solidFill>
                  <a:schemeClr val="tx1"/>
                </a:solidFill>
                <a:ea typeface="+mn-ea"/>
                <a:cs typeface="+mn-cs"/>
              </a:rPr>
              <a:t> </a:t>
            </a:r>
            <a:r>
              <a:rPr lang="en-US" sz="2400" b="1" dirty="0">
                <a:solidFill>
                  <a:schemeClr val="tx1"/>
                </a:solidFill>
                <a:ea typeface="+mn-ea"/>
                <a:cs typeface="+mn-cs"/>
              </a:rPr>
              <a:t>events:</a:t>
            </a:r>
          </a:p>
          <a:p>
            <a:pPr marL="457200" indent="-457200" algn="just" eaLnBrk="1" fontAlgn="auto" hangingPunct="1">
              <a:spcBef>
                <a:spcPts val="1680"/>
              </a:spcBef>
              <a:spcAft>
                <a:spcPts val="0"/>
              </a:spcAft>
              <a:buFont typeface="Arial" panose="020B0604020202020204" pitchFamily="34" charset="0"/>
              <a:buAutoNum type="arabicPeriod"/>
              <a:defRPr/>
            </a:pPr>
            <a:r>
              <a:rPr lang="en-US" sz="2000" b="1" dirty="0">
                <a:solidFill>
                  <a:schemeClr val="tx1"/>
                </a:solidFill>
              </a:rPr>
              <a:t>Plenary meeting of all members on </a:t>
            </a:r>
            <a:r>
              <a:rPr lang="en-US" sz="2000" b="1" dirty="0">
                <a:solidFill>
                  <a:schemeClr val="accent3">
                    <a:lumMod val="75000"/>
                  </a:schemeClr>
                </a:solidFill>
              </a:rPr>
              <a:t>tools for fiscal management</a:t>
            </a:r>
            <a:r>
              <a:rPr lang="en-US" sz="2000" b="1" dirty="0">
                <a:solidFill>
                  <a:schemeClr val="tx1"/>
                </a:solidFill>
              </a:rPr>
              <a:t> - Bishkek, April 2017</a:t>
            </a:r>
          </a:p>
          <a:p>
            <a:pPr marL="914400" lvl="1" indent="-457200" algn="just">
              <a:spcBef>
                <a:spcPts val="1680"/>
              </a:spcBef>
              <a:buFont typeface="Wingdings" pitchFamily="2" charset="2"/>
              <a:buChar char="Ø"/>
              <a:defRPr/>
            </a:pPr>
            <a:r>
              <a:rPr lang="en-US" sz="1600" dirty="0">
                <a:solidFill>
                  <a:schemeClr val="tx1"/>
                </a:solidFill>
              </a:rPr>
              <a:t>RESULTS: i) increased understanding of fiscal risk management through the sharing of good practices by international organizations and country cases; ii) shared international trends on budget transparency and public participation with country cases, which assisted the BLTWG to finalize its knowledge product on citizens’ budgets; and iii) shared preliminary survey findings for PEMPAL countries participating in the OECD Performance Budgeting survey, which allows for benchmarking among PEMPAL countries and with the OECD countries</a:t>
            </a:r>
            <a:r>
              <a:rPr lang="en-US" sz="1500" dirty="0">
                <a:solidFill>
                  <a:schemeClr val="tx1"/>
                </a:solidFill>
              </a:rPr>
              <a:t>. </a:t>
            </a:r>
          </a:p>
          <a:p>
            <a:pPr marL="457200" indent="-457200" algn="just" eaLnBrk="1" fontAlgn="auto" hangingPunct="1">
              <a:spcBef>
                <a:spcPts val="1680"/>
              </a:spcBef>
              <a:spcAft>
                <a:spcPts val="0"/>
              </a:spcAft>
              <a:buFont typeface="Arial" panose="020B0604020202020204" pitchFamily="34" charset="0"/>
              <a:buAutoNum type="arabicPeriod"/>
              <a:defRPr/>
            </a:pPr>
            <a:r>
              <a:rPr lang="en-US" sz="2000" b="1" dirty="0">
                <a:solidFill>
                  <a:schemeClr val="accent3">
                    <a:lumMod val="75000"/>
                  </a:schemeClr>
                </a:solidFill>
              </a:rPr>
              <a:t>BLTWG workshop </a:t>
            </a:r>
            <a:r>
              <a:rPr lang="en-US" sz="2000" b="1" dirty="0">
                <a:solidFill>
                  <a:schemeClr val="tx1"/>
                </a:solidFill>
              </a:rPr>
              <a:t> and participation in the World Bank Conference of the </a:t>
            </a:r>
            <a:r>
              <a:rPr lang="en-US" sz="2000" b="1" dirty="0">
                <a:solidFill>
                  <a:schemeClr val="accent3">
                    <a:lumMod val="75000"/>
                  </a:schemeClr>
                </a:solidFill>
              </a:rPr>
              <a:t>Russian Budget Literacy </a:t>
            </a:r>
            <a:r>
              <a:rPr lang="en-US" sz="2000" b="1" dirty="0">
                <a:solidFill>
                  <a:schemeClr val="tx1"/>
                </a:solidFill>
              </a:rPr>
              <a:t>Project- Moscow, June 2017</a:t>
            </a:r>
          </a:p>
          <a:p>
            <a:pPr marL="914400" lvl="1" indent="-457200" algn="just">
              <a:spcBef>
                <a:spcPts val="1680"/>
              </a:spcBef>
              <a:buFont typeface="Wingdings" pitchFamily="2" charset="2"/>
              <a:buChar char="Ø"/>
              <a:defRPr/>
            </a:pPr>
            <a:r>
              <a:rPr lang="en-US" sz="1600" dirty="0">
                <a:solidFill>
                  <a:schemeClr val="tx1"/>
                </a:solidFill>
              </a:rPr>
              <a:t>RESULTS: </a:t>
            </a:r>
            <a:r>
              <a:rPr lang="en-US" sz="1600" dirty="0" err="1">
                <a:solidFill>
                  <a:schemeClr val="tx1"/>
                </a:solidFill>
              </a:rPr>
              <a:t>i</a:t>
            </a:r>
            <a:r>
              <a:rPr lang="en-US" sz="1600" dirty="0">
                <a:solidFill>
                  <a:schemeClr val="tx1"/>
                </a:solidFill>
              </a:rPr>
              <a:t>) learned from the Russian experience in implementing budget literacy curriculum in schools ii) contributed to the Russian Budget Literacy Project Conference by presenting the experiences of the Kyrgyz R. and Croatia; iii) examined </a:t>
            </a:r>
            <a:r>
              <a:rPr lang="en-GB" sz="1600" dirty="0">
                <a:solidFill>
                  <a:schemeClr val="tx1"/>
                </a:solidFill>
              </a:rPr>
              <a:t>the preliminary results of the International Budget Partnership’s 2017 Open Budget Survey which enable benchmarking; iv) familiarization with the OECD Toolkit on Budget Transparency, on which PEMPAL countries provide input.  </a:t>
            </a:r>
            <a:endParaRPr lang="en-US" sz="1600" dirty="0">
              <a:solidFill>
                <a:schemeClr val="tx1"/>
              </a:solidFill>
            </a:endParaRPr>
          </a:p>
          <a:p>
            <a:pPr algn="l" eaLnBrk="1" fontAlgn="auto" hangingPunct="1">
              <a:spcAft>
                <a:spcPts val="0"/>
              </a:spcAft>
              <a:buFont typeface="Arial" panose="020B0604020202020204" pitchFamily="34" charset="0"/>
              <a:buNone/>
              <a:defRPr/>
            </a:pPr>
            <a:endParaRPr lang="en-US" sz="2000" dirty="0">
              <a:solidFill>
                <a:schemeClr val="tx1"/>
              </a:solidFill>
            </a:endParaRPr>
          </a:p>
        </p:txBody>
      </p:sp>
      <p:pic>
        <p:nvPicPr>
          <p:cNvPr id="21506" name="Рисунок 11" descr="pempal-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2349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76200"/>
            <a:ext cx="8305800" cy="5638800"/>
          </a:xfrm>
        </p:spPr>
        <p:txBody>
          <a:bodyPr rtlCol="0">
            <a:noAutofit/>
          </a:bodyPr>
          <a:lstStyle/>
          <a:p>
            <a:pPr eaLnBrk="1" fontAlgn="auto" hangingPunct="1">
              <a:spcAft>
                <a:spcPts val="0"/>
              </a:spcAft>
              <a:buFont typeface="Arial" panose="020B0604020202020204" pitchFamily="34" charset="0"/>
              <a:buNone/>
              <a:defRPr/>
            </a:pPr>
            <a:r>
              <a:rPr lang="en-US" b="1" dirty="0">
                <a:solidFill>
                  <a:schemeClr val="tx2">
                    <a:lumMod val="60000"/>
                    <a:lumOff val="40000"/>
                  </a:schemeClr>
                </a:solidFill>
                <a:ea typeface="+mn-ea"/>
                <a:cs typeface="+mn-cs"/>
              </a:rPr>
              <a:t>BCOP </a:t>
            </a:r>
            <a:r>
              <a:rPr lang="en-GB" b="1" dirty="0">
                <a:solidFill>
                  <a:schemeClr val="tx2">
                    <a:lumMod val="60000"/>
                    <a:lumOff val="40000"/>
                  </a:schemeClr>
                </a:solidFill>
                <a:ea typeface="+mn-ea"/>
                <a:cs typeface="+mn-cs"/>
              </a:rPr>
              <a:t>ACTIVITIES (continued)</a:t>
            </a:r>
            <a:endParaRPr lang="en-GB" sz="800" b="1" dirty="0">
              <a:solidFill>
                <a:schemeClr val="tx2">
                  <a:lumMod val="60000"/>
                  <a:lumOff val="40000"/>
                </a:schemeClr>
              </a:solidFill>
            </a:endParaRPr>
          </a:p>
          <a:p>
            <a:pPr marL="457200" indent="-457200" algn="just">
              <a:spcBef>
                <a:spcPts val="1680"/>
              </a:spcBef>
              <a:buFont typeface="+mj-lt"/>
              <a:buAutoNum type="arabicPeriod" startAt="3"/>
              <a:defRPr/>
            </a:pPr>
            <a:r>
              <a:rPr lang="en-US" sz="1800" b="1" dirty="0">
                <a:solidFill>
                  <a:schemeClr val="tx1"/>
                </a:solidFill>
              </a:rPr>
              <a:t>OECD</a:t>
            </a:r>
            <a:r>
              <a:rPr lang="en-US" sz="1800" b="1" dirty="0">
                <a:solidFill>
                  <a:schemeClr val="accent3">
                    <a:lumMod val="75000"/>
                  </a:schemeClr>
                </a:solidFill>
              </a:rPr>
              <a:t> Senior Budget Officials’ Network </a:t>
            </a:r>
            <a:r>
              <a:rPr lang="en-US" sz="1800" b="1" dirty="0">
                <a:solidFill>
                  <a:schemeClr val="tx1"/>
                </a:solidFill>
              </a:rPr>
              <a:t>for Central, Eastern, and South-Eastern Europe (SBO CESEE) – Paris, July 2017</a:t>
            </a:r>
          </a:p>
          <a:p>
            <a:pPr marL="914400" lvl="1" indent="-457200" algn="just">
              <a:spcBef>
                <a:spcPts val="1680"/>
              </a:spcBef>
              <a:buFont typeface="Wingdings" pitchFamily="2" charset="2"/>
              <a:buChar char="Ø"/>
              <a:defRPr/>
            </a:pPr>
            <a:r>
              <a:rPr lang="en-US" sz="1500" dirty="0">
                <a:solidFill>
                  <a:schemeClr val="tx1"/>
                </a:solidFill>
              </a:rPr>
              <a:t>RESULTS: </a:t>
            </a:r>
            <a:r>
              <a:rPr lang="en-US" sz="1500" dirty="0" err="1">
                <a:solidFill>
                  <a:schemeClr val="tx1"/>
                </a:solidFill>
              </a:rPr>
              <a:t>i</a:t>
            </a:r>
            <a:r>
              <a:rPr lang="en-US" sz="1500" dirty="0">
                <a:solidFill>
                  <a:schemeClr val="tx1"/>
                </a:solidFill>
              </a:rPr>
              <a:t>) shared </a:t>
            </a:r>
            <a:r>
              <a:rPr lang="sl-SI" sz="1500" dirty="0">
                <a:solidFill>
                  <a:schemeClr val="tx1"/>
                </a:solidFill>
              </a:rPr>
              <a:t>results of PEMPAL countries on the Survey on Performance Budgeting with the OECD countries, as well as BCOP knowledge product on citizens</a:t>
            </a:r>
            <a:r>
              <a:rPr lang="en-US" sz="1500" dirty="0">
                <a:solidFill>
                  <a:schemeClr val="tx1"/>
                </a:solidFill>
              </a:rPr>
              <a:t>’ budgets</a:t>
            </a:r>
            <a:r>
              <a:rPr lang="sl-SI" sz="1500" dirty="0">
                <a:solidFill>
                  <a:schemeClr val="tx1"/>
                </a:solidFill>
              </a:rPr>
              <a:t> ii) reviewed the recent budgeting and spending review developments in several OECD countries, iii) participated in the OECD</a:t>
            </a:r>
            <a:r>
              <a:rPr lang="en-US" sz="1500" dirty="0">
                <a:solidFill>
                  <a:schemeClr val="tx1"/>
                </a:solidFill>
              </a:rPr>
              <a:t>’s consultations </a:t>
            </a:r>
            <a:r>
              <a:rPr lang="sl-SI" sz="1500" dirty="0">
                <a:solidFill>
                  <a:schemeClr val="tx1"/>
                </a:solidFill>
              </a:rPr>
              <a:t>with the participants on the OECD’s forthcomiтg  Gender Budgeting Toolkit.</a:t>
            </a:r>
          </a:p>
          <a:p>
            <a:pPr marL="457200" indent="-457200" algn="just">
              <a:spcBef>
                <a:spcPts val="1680"/>
              </a:spcBef>
              <a:buFont typeface="+mj-lt"/>
              <a:buAutoNum type="arabicPeriod" startAt="4"/>
              <a:defRPr/>
            </a:pPr>
            <a:r>
              <a:rPr lang="en-US" sz="1800" b="1" dirty="0">
                <a:solidFill>
                  <a:schemeClr val="tx1"/>
                </a:solidFill>
              </a:rPr>
              <a:t>PBWG workshop on </a:t>
            </a:r>
            <a:r>
              <a:rPr lang="en-US" sz="1800" b="1" dirty="0">
                <a:solidFill>
                  <a:schemeClr val="accent3">
                    <a:lumMod val="75000"/>
                  </a:schemeClr>
                </a:solidFill>
              </a:rPr>
              <a:t>performance indicators </a:t>
            </a:r>
            <a:r>
              <a:rPr lang="en-US" sz="1800" b="1" dirty="0">
                <a:solidFill>
                  <a:schemeClr val="tx1"/>
                </a:solidFill>
              </a:rPr>
              <a:t>– Videoconference, September 2017</a:t>
            </a:r>
          </a:p>
          <a:p>
            <a:pPr marL="914400" lvl="1" indent="-457200" algn="just">
              <a:spcBef>
                <a:spcPts val="1680"/>
              </a:spcBef>
              <a:buFont typeface="Wingdings" pitchFamily="2" charset="2"/>
              <a:buChar char="Ø"/>
              <a:defRPr/>
            </a:pPr>
            <a:r>
              <a:rPr lang="en-US" sz="1500" dirty="0">
                <a:solidFill>
                  <a:schemeClr val="tx1"/>
                </a:solidFill>
              </a:rPr>
              <a:t>RESULTS: </a:t>
            </a:r>
            <a:r>
              <a:rPr lang="en-US" sz="1500" dirty="0" err="1">
                <a:solidFill>
                  <a:schemeClr val="tx1"/>
                </a:solidFill>
              </a:rPr>
              <a:t>i</a:t>
            </a:r>
            <a:r>
              <a:rPr lang="en-US" sz="1500" dirty="0">
                <a:solidFill>
                  <a:schemeClr val="tx1"/>
                </a:solidFill>
              </a:rPr>
              <a:t>) shared and discussed examples or whole sets of performance indicators collected from nine BCOP countries and each member country presented on criteria (predefined by PPBWG Leader and the Resource Team) for assessing the performance indicators, ii) decided on the PPBWG assessment that will be presented in the OECD Performance and Results meeting in November 2017, iii) decided next steps for the PPBWG work. </a:t>
            </a:r>
          </a:p>
          <a:p>
            <a:pPr marL="457200" indent="-457200" algn="just">
              <a:spcBef>
                <a:spcPts val="1680"/>
              </a:spcBef>
              <a:buFont typeface="+mj-lt"/>
              <a:buAutoNum type="arabicPeriod" startAt="5"/>
              <a:defRPr/>
            </a:pPr>
            <a:r>
              <a:rPr lang="en-US" sz="1800" b="1" dirty="0">
                <a:solidFill>
                  <a:schemeClr val="tx1"/>
                </a:solidFill>
              </a:rPr>
              <a:t>BLTWG workshop on </a:t>
            </a:r>
            <a:r>
              <a:rPr lang="en-US" sz="1800" b="1" dirty="0">
                <a:solidFill>
                  <a:schemeClr val="accent3">
                    <a:lumMod val="75000"/>
                  </a:schemeClr>
                </a:solidFill>
              </a:rPr>
              <a:t>public participation</a:t>
            </a:r>
            <a:r>
              <a:rPr lang="en-US" sz="1800" b="1" dirty="0">
                <a:solidFill>
                  <a:schemeClr val="tx1"/>
                </a:solidFill>
              </a:rPr>
              <a:t>– Videoconference, October 2017</a:t>
            </a:r>
          </a:p>
          <a:p>
            <a:pPr marL="914400" lvl="1" indent="-457200" algn="just">
              <a:spcBef>
                <a:spcPts val="1680"/>
              </a:spcBef>
              <a:buFont typeface="Wingdings" pitchFamily="2" charset="2"/>
              <a:buChar char="Ø"/>
              <a:defRPr/>
            </a:pPr>
            <a:r>
              <a:rPr lang="en-US" sz="1500" dirty="0">
                <a:solidFill>
                  <a:schemeClr val="tx1"/>
                </a:solidFill>
              </a:rPr>
              <a:t>RESULTS: </a:t>
            </a:r>
            <a:r>
              <a:rPr lang="en-US" sz="1500" dirty="0" err="1">
                <a:solidFill>
                  <a:schemeClr val="tx1"/>
                </a:solidFill>
              </a:rPr>
              <a:t>i</a:t>
            </a:r>
            <a:r>
              <a:rPr lang="en-US" sz="1500" dirty="0">
                <a:solidFill>
                  <a:schemeClr val="tx1"/>
                </a:solidFill>
              </a:rPr>
              <a:t>) </a:t>
            </a:r>
            <a:r>
              <a:rPr lang="sl-SI" sz="1500" dirty="0">
                <a:solidFill>
                  <a:schemeClr val="tx1"/>
                </a:solidFill>
              </a:rPr>
              <a:t>familiarization with the background paper developed to support discussions of the BLTWG to conceptualize a knowledge product to assist in future reforms in public participation; ii)  shared information on new interesting international country cases was also been provided by IBP from preliminary results of the latest Open Budget Survey currently underway and from GIFT, which will be used to identify potential host country for a SV. </a:t>
            </a:r>
            <a:r>
              <a:rPr lang="en-US" sz="1500" dirty="0">
                <a:solidFill>
                  <a:schemeClr val="tx1"/>
                </a:solidFill>
              </a:rPr>
              <a:t> </a:t>
            </a:r>
          </a:p>
          <a:p>
            <a:pPr lvl="1" algn="just">
              <a:spcBef>
                <a:spcPts val="1680"/>
              </a:spcBef>
              <a:defRPr/>
            </a:pPr>
            <a:endParaRPr lang="sl-SI" sz="1500" dirty="0">
              <a:solidFill>
                <a:schemeClr val="tx1"/>
              </a:solidFill>
            </a:endParaRPr>
          </a:p>
          <a:p>
            <a:pPr marL="457200" indent="-457200" algn="just">
              <a:spcBef>
                <a:spcPts val="1680"/>
              </a:spcBef>
              <a:buFont typeface="Wingdings" pitchFamily="2" charset="2"/>
              <a:buChar char="Ø"/>
              <a:defRPr/>
            </a:pPr>
            <a:endParaRPr lang="en-US" sz="1500" dirty="0">
              <a:solidFill>
                <a:schemeClr val="tx1"/>
              </a:solidFill>
            </a:endParaRPr>
          </a:p>
          <a:p>
            <a:pPr marL="914400" lvl="1" indent="-457200" algn="just">
              <a:spcBef>
                <a:spcPts val="1680"/>
              </a:spcBef>
              <a:buFont typeface="Wingdings" pitchFamily="2" charset="2"/>
              <a:buChar char="Ø"/>
              <a:defRPr/>
            </a:pPr>
            <a:endParaRPr lang="en-US" sz="1300" dirty="0">
              <a:solidFill>
                <a:schemeClr val="tx1"/>
              </a:solidFill>
            </a:endParaRPr>
          </a:p>
          <a:p>
            <a:pPr algn="just">
              <a:spcBef>
                <a:spcPts val="1680"/>
              </a:spcBef>
              <a:defRPr/>
            </a:pPr>
            <a:endParaRPr lang="en-US" sz="2400" dirty="0">
              <a:solidFill>
                <a:schemeClr val="tx1"/>
              </a:solidFill>
            </a:endParaRPr>
          </a:p>
          <a:p>
            <a:pPr algn="just" eaLnBrk="1" fontAlgn="auto" hangingPunct="1">
              <a:spcAft>
                <a:spcPts val="0"/>
              </a:spcAft>
              <a:defRPr/>
            </a:pPr>
            <a:endParaRPr lang="en-US" sz="2000" dirty="0">
              <a:solidFill>
                <a:schemeClr val="tx1"/>
              </a:solidFill>
            </a:endParaRPr>
          </a:p>
          <a:p>
            <a:pPr marL="457200" indent="-457200" algn="just" eaLnBrk="1" fontAlgn="auto" hangingPunct="1">
              <a:spcAft>
                <a:spcPts val="0"/>
              </a:spcAft>
              <a:buFont typeface="Arial" panose="020B0604020202020204" pitchFamily="34" charset="0"/>
              <a:buAutoNum type="arabicPeriod"/>
              <a:defRPr/>
            </a:pPr>
            <a:endParaRPr lang="en-US" sz="2000" dirty="0">
              <a:solidFill>
                <a:schemeClr val="tx1"/>
              </a:solidFill>
            </a:endParaRPr>
          </a:p>
          <a:p>
            <a:pPr marL="457200" indent="-457200" algn="just" eaLnBrk="1" fontAlgn="auto" hangingPunct="1">
              <a:spcAft>
                <a:spcPts val="0"/>
              </a:spcAft>
              <a:buFont typeface="Arial" panose="020B0604020202020204" pitchFamily="34" charset="0"/>
              <a:buAutoNum type="arabicPeriod"/>
              <a:defRPr/>
            </a:pPr>
            <a:endParaRPr lang="en-US" sz="2000" dirty="0">
              <a:solidFill>
                <a:schemeClr val="tx1"/>
              </a:solidFill>
            </a:endParaRPr>
          </a:p>
          <a:p>
            <a:pPr marL="1028700" lvl="1" indent="-571500" algn="just">
              <a:buFont typeface="Wingdings" panose="05000000000000000000" pitchFamily="2" charset="2"/>
              <a:buChar char="Ø"/>
              <a:defRPr/>
            </a:pPr>
            <a:endParaRPr lang="en-US" sz="600" dirty="0">
              <a:solidFill>
                <a:schemeClr val="tx1"/>
              </a:solidFill>
            </a:endParaRPr>
          </a:p>
          <a:p>
            <a:pPr algn="l" eaLnBrk="1" fontAlgn="auto" hangingPunct="1">
              <a:spcAft>
                <a:spcPts val="0"/>
              </a:spcAft>
              <a:buFont typeface="Arial" panose="020B0604020202020204" pitchFamily="34" charset="0"/>
              <a:buNone/>
              <a:defRPr/>
            </a:pPr>
            <a:endParaRPr lang="en-US" sz="2000" dirty="0">
              <a:solidFill>
                <a:schemeClr val="tx1"/>
              </a:solidFill>
            </a:endParaRPr>
          </a:p>
        </p:txBody>
      </p:sp>
      <p:pic>
        <p:nvPicPr>
          <p:cNvPr id="21506" name="Рисунок 11" descr="pempal-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317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76200"/>
            <a:ext cx="8305800" cy="6781800"/>
          </a:xfrm>
        </p:spPr>
        <p:txBody>
          <a:bodyPr rtlCol="0">
            <a:noAutofit/>
          </a:bodyPr>
          <a:lstStyle/>
          <a:p>
            <a:pPr eaLnBrk="1" fontAlgn="auto" hangingPunct="1">
              <a:spcAft>
                <a:spcPts val="0"/>
              </a:spcAft>
              <a:buFont typeface="Arial" panose="020B0604020202020204" pitchFamily="34" charset="0"/>
              <a:buNone/>
              <a:defRPr/>
            </a:pPr>
            <a:r>
              <a:rPr lang="en-US" b="1" dirty="0">
                <a:solidFill>
                  <a:schemeClr val="tx2">
                    <a:lumMod val="60000"/>
                    <a:lumOff val="40000"/>
                  </a:schemeClr>
                </a:solidFill>
                <a:ea typeface="+mn-ea"/>
                <a:cs typeface="+mn-cs"/>
              </a:rPr>
              <a:t>BCOP </a:t>
            </a:r>
            <a:r>
              <a:rPr lang="en-GB" b="1" dirty="0">
                <a:solidFill>
                  <a:schemeClr val="tx2">
                    <a:lumMod val="60000"/>
                    <a:lumOff val="40000"/>
                  </a:schemeClr>
                </a:solidFill>
                <a:ea typeface="+mn-ea"/>
                <a:cs typeface="+mn-cs"/>
              </a:rPr>
              <a:t>ACTIVITIES (continued)</a:t>
            </a:r>
            <a:endParaRPr lang="en-US" sz="2400" b="1" dirty="0">
              <a:solidFill>
                <a:schemeClr val="tx1"/>
              </a:solidFill>
              <a:ea typeface="+mn-ea"/>
              <a:cs typeface="+mn-cs"/>
            </a:endParaRPr>
          </a:p>
          <a:p>
            <a:pPr marL="457200" indent="-457200" algn="just">
              <a:spcBef>
                <a:spcPts val="1680"/>
              </a:spcBef>
              <a:buFont typeface="+mj-lt"/>
              <a:buAutoNum type="arabicPeriod" startAt="6"/>
              <a:defRPr/>
            </a:pPr>
            <a:r>
              <a:rPr lang="en-US" sz="2000" b="1" dirty="0">
                <a:solidFill>
                  <a:schemeClr val="tx1"/>
                </a:solidFill>
              </a:rPr>
              <a:t>BCOP participation at the OECD Senior Budget Officials’ </a:t>
            </a:r>
            <a:r>
              <a:rPr lang="en-US" sz="2000" b="1" dirty="0">
                <a:solidFill>
                  <a:schemeClr val="accent3">
                    <a:lumMod val="75000"/>
                  </a:schemeClr>
                </a:solidFill>
              </a:rPr>
              <a:t>Performance and Results </a:t>
            </a:r>
            <a:r>
              <a:rPr lang="en-US" sz="2000" b="1" dirty="0">
                <a:solidFill>
                  <a:schemeClr val="tx1"/>
                </a:solidFill>
              </a:rPr>
              <a:t>Network meeting, Paris, November 2017</a:t>
            </a:r>
          </a:p>
          <a:p>
            <a:pPr marL="914400" lvl="1" indent="-457200" algn="just">
              <a:spcBef>
                <a:spcPts val="1680"/>
              </a:spcBef>
              <a:buFont typeface="Wingdings" pitchFamily="2" charset="2"/>
              <a:buChar char="Ø"/>
              <a:defRPr/>
            </a:pPr>
            <a:r>
              <a:rPr lang="en-US" sz="1500" dirty="0">
                <a:solidFill>
                  <a:schemeClr val="tx1"/>
                </a:solidFill>
              </a:rPr>
              <a:t>RESULTS: </a:t>
            </a:r>
            <a:r>
              <a:rPr lang="en-US" sz="1500" dirty="0" err="1">
                <a:solidFill>
                  <a:schemeClr val="tx1"/>
                </a:solidFill>
              </a:rPr>
              <a:t>i</a:t>
            </a:r>
            <a:r>
              <a:rPr lang="en-US" sz="1500" dirty="0">
                <a:solidFill>
                  <a:schemeClr val="tx1"/>
                </a:solidFill>
              </a:rPr>
              <a:t>) </a:t>
            </a:r>
            <a:r>
              <a:rPr lang="sl-SI" sz="1500" dirty="0">
                <a:solidFill>
                  <a:schemeClr val="tx1"/>
                </a:solidFill>
              </a:rPr>
              <a:t>familiarization with newest trends in performance budgeting in OECD countries; ii) BCOP's contribution in discussing and providing suggestions for improvement of OECD’s Draft Best Practices in Performance Budgeting; as well as dissemination of BCOP's work on knowledge product on performance indicators in PEMPAL countries, and delivering a detailed presentation of Russian country case in performance budgeting.</a:t>
            </a:r>
            <a:endParaRPr lang="en-US" sz="1500" dirty="0">
              <a:solidFill>
                <a:schemeClr val="tx1"/>
              </a:solidFill>
            </a:endParaRPr>
          </a:p>
          <a:p>
            <a:pPr marL="457200" indent="-457200" algn="just">
              <a:spcBef>
                <a:spcPts val="1680"/>
              </a:spcBef>
              <a:buFont typeface="Arial" panose="020B0604020202020204" pitchFamily="34" charset="0"/>
              <a:buAutoNum type="arabicPeriod" startAt="6"/>
              <a:defRPr/>
            </a:pPr>
            <a:r>
              <a:rPr lang="en-US" sz="2000" b="1" dirty="0">
                <a:solidFill>
                  <a:schemeClr val="tx1"/>
                </a:solidFill>
              </a:rPr>
              <a:t>Three </a:t>
            </a:r>
            <a:r>
              <a:rPr lang="en-US" sz="2000" b="1" dirty="0">
                <a:solidFill>
                  <a:schemeClr val="accent3">
                    <a:lumMod val="75000"/>
                  </a:schemeClr>
                </a:solidFill>
              </a:rPr>
              <a:t>meetings of the Executive Committee </a:t>
            </a:r>
            <a:r>
              <a:rPr lang="en-US" sz="2000" b="1" dirty="0">
                <a:solidFill>
                  <a:schemeClr val="tx1"/>
                </a:solidFill>
              </a:rPr>
              <a:t>(April, July, and December 2017). </a:t>
            </a:r>
            <a:r>
              <a:rPr lang="en-US" altLang="x-none" sz="2000" dirty="0">
                <a:solidFill>
                  <a:schemeClr val="tx1"/>
                </a:solidFill>
                <a:ea typeface="ＭＳ Ｐゴシック" charset="-128"/>
              </a:rPr>
              <a:t>Minutes available </a:t>
            </a:r>
            <a:r>
              <a:rPr lang="en-US" altLang="x-none" sz="2000" dirty="0">
                <a:solidFill>
                  <a:schemeClr val="tx1"/>
                </a:solidFill>
                <a:ea typeface="ＭＳ Ｐゴシック" charset="-128"/>
                <a:hlinkClick r:id="rId3"/>
              </a:rPr>
              <a:t>https://www.pempal.org/about/governance/ex-com-bcop</a:t>
            </a:r>
            <a:r>
              <a:rPr lang="en-US" altLang="x-none" sz="2000" dirty="0">
                <a:solidFill>
                  <a:schemeClr val="tx1"/>
                </a:solidFill>
                <a:ea typeface="ＭＳ Ｐゴシック" charset="-128"/>
              </a:rPr>
              <a:t> </a:t>
            </a:r>
          </a:p>
          <a:p>
            <a:pPr algn="just">
              <a:spcBef>
                <a:spcPts val="1680"/>
              </a:spcBef>
              <a:defRPr/>
            </a:pPr>
            <a:endParaRPr lang="en-US" sz="2000" dirty="0">
              <a:solidFill>
                <a:schemeClr val="tx1"/>
              </a:solidFill>
            </a:endParaRPr>
          </a:p>
          <a:p>
            <a:pPr algn="l">
              <a:defRPr/>
            </a:pPr>
            <a:r>
              <a:rPr lang="en-US" sz="2000" b="1" dirty="0">
                <a:solidFill>
                  <a:schemeClr val="tx1"/>
                </a:solidFill>
              </a:rPr>
              <a:t>	PEMPAL Steering Committee met 4 times (February, June, and 	November 2017 and February 2018)</a:t>
            </a:r>
            <a:r>
              <a:rPr lang="en-US" sz="2000" dirty="0">
                <a:solidFill>
                  <a:schemeClr val="tx1"/>
                </a:solidFill>
              </a:rPr>
              <a:t>. Minutes available 	</a:t>
            </a:r>
            <a:r>
              <a:rPr lang="en-US" sz="2000" dirty="0">
                <a:solidFill>
                  <a:schemeClr val="tx1"/>
                </a:solidFill>
                <a:hlinkClick r:id="rId4"/>
              </a:rPr>
              <a:t>https://www.pempal.org/event/steering-committee-meetings</a:t>
            </a:r>
            <a:r>
              <a:rPr lang="en-US" sz="2000" dirty="0">
                <a:solidFill>
                  <a:schemeClr val="tx1"/>
                </a:solidFill>
              </a:rPr>
              <a:t> </a:t>
            </a:r>
          </a:p>
          <a:p>
            <a:pPr algn="l" eaLnBrk="1" fontAlgn="auto" hangingPunct="1">
              <a:spcAft>
                <a:spcPts val="0"/>
              </a:spcAft>
              <a:buFont typeface="Arial" panose="020B0604020202020204" pitchFamily="34" charset="0"/>
              <a:buNone/>
              <a:defRPr/>
            </a:pPr>
            <a:endParaRPr lang="en-US" sz="2000" dirty="0">
              <a:solidFill>
                <a:schemeClr val="tx1"/>
              </a:solidFill>
            </a:endParaRPr>
          </a:p>
        </p:txBody>
      </p:sp>
      <p:pic>
        <p:nvPicPr>
          <p:cNvPr id="21506" name="Рисунок 11" descr="pempal-logo.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0830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ubtitle 2"/>
          <p:cNvSpPr>
            <a:spLocks noGrp="1"/>
          </p:cNvSpPr>
          <p:nvPr>
            <p:ph type="subTitle" idx="1"/>
          </p:nvPr>
        </p:nvSpPr>
        <p:spPr>
          <a:xfrm>
            <a:off x="914400" y="241300"/>
            <a:ext cx="8077200" cy="6629400"/>
          </a:xfrm>
        </p:spPr>
        <p:txBody>
          <a:bodyPr>
            <a:normAutofit/>
          </a:bodyPr>
          <a:lstStyle/>
          <a:p>
            <a:pPr>
              <a:buFont typeface="Arial" panose="020B0604020202020204" pitchFamily="34" charset="0"/>
              <a:buNone/>
              <a:defRPr/>
            </a:pPr>
            <a:r>
              <a:rPr lang="en-US" altLang="en-US" b="1" dirty="0">
                <a:solidFill>
                  <a:schemeClr val="tx2">
                    <a:lumMod val="60000"/>
                    <a:lumOff val="40000"/>
                  </a:schemeClr>
                </a:solidFill>
                <a:ea typeface="+mn-ea"/>
                <a:cs typeface="+mn-cs"/>
              </a:rPr>
              <a:t>BCOP KNOWLEDGE RESOURCES PREPARED BY BCOP OR COLLECTED/TRANSLATED FOR BCOP</a:t>
            </a:r>
            <a:endParaRPr lang="en-US" altLang="en-US" sz="2000" dirty="0">
              <a:solidFill>
                <a:schemeClr val="tx1"/>
              </a:solidFill>
              <a:cs typeface="+mn-cs"/>
            </a:endParaRPr>
          </a:p>
          <a:p>
            <a:pPr algn="just">
              <a:defRPr/>
            </a:pPr>
            <a:r>
              <a:rPr lang="en-US" altLang="en-US" sz="2000" b="1" dirty="0">
                <a:solidFill>
                  <a:schemeClr val="tx1"/>
                </a:solidFill>
                <a:cs typeface="+mn-cs"/>
              </a:rPr>
              <a:t>List and links of all materials shared since 2011 listed </a:t>
            </a:r>
            <a:r>
              <a:rPr lang="en-US" altLang="en-US" sz="2000" dirty="0">
                <a:solidFill>
                  <a:schemeClr val="tx1"/>
                </a:solidFill>
                <a:cs typeface="+mn-cs"/>
              </a:rPr>
              <a:t>in a document </a:t>
            </a:r>
            <a:r>
              <a:rPr lang="en-US" altLang="en-US" sz="2000" dirty="0">
                <a:solidFill>
                  <a:schemeClr val="tx1"/>
                </a:solidFill>
              </a:rPr>
              <a:t>provided in your background materials</a:t>
            </a:r>
            <a:r>
              <a:rPr lang="en-US" altLang="en-US" sz="2000" dirty="0">
                <a:solidFill>
                  <a:schemeClr val="tx1"/>
                </a:solidFill>
                <a:cs typeface="+mn-cs"/>
              </a:rPr>
              <a:t>.  </a:t>
            </a:r>
          </a:p>
          <a:p>
            <a:pPr algn="just">
              <a:defRPr/>
            </a:pPr>
            <a:endParaRPr lang="en-US" altLang="en-US" sz="1000" dirty="0">
              <a:solidFill>
                <a:schemeClr val="tx1"/>
              </a:solidFill>
              <a:cs typeface="+mn-cs"/>
            </a:endParaRPr>
          </a:p>
          <a:p>
            <a:pPr algn="just">
              <a:defRPr/>
            </a:pPr>
            <a:r>
              <a:rPr lang="en-US" altLang="en-US" sz="2000" b="1" dirty="0">
                <a:solidFill>
                  <a:schemeClr val="accent3">
                    <a:lumMod val="75000"/>
                  </a:schemeClr>
                </a:solidFill>
                <a:cs typeface="+mn-cs"/>
              </a:rPr>
              <a:t>Examples from past year</a:t>
            </a:r>
            <a:r>
              <a:rPr lang="en-US" altLang="en-US" sz="2000" dirty="0">
                <a:solidFill>
                  <a:schemeClr val="accent3">
                    <a:lumMod val="75000"/>
                  </a:schemeClr>
                </a:solidFill>
              </a:rPr>
              <a:t>:</a:t>
            </a:r>
            <a:endParaRPr lang="en-US" sz="1600" dirty="0">
              <a:solidFill>
                <a:schemeClr val="tx1"/>
              </a:solidFill>
              <a:ea typeface="ＭＳ Ｐゴシック" charset="-128"/>
            </a:endParaRPr>
          </a:p>
          <a:p>
            <a:pPr marL="400050" indent="-400050" algn="l">
              <a:buFont typeface="+mj-lt"/>
              <a:buAutoNum type="romanLcPeriod"/>
            </a:pPr>
            <a:r>
              <a:rPr lang="en-US" sz="1600" dirty="0">
                <a:solidFill>
                  <a:schemeClr val="tx1"/>
                </a:solidFill>
                <a:ea typeface="ＭＳ Ｐゴシック" charset="-128"/>
              </a:rPr>
              <a:t>Sets of examples of programs and performance indicators from 10 PEMPAL countries and additional sets of performance indicators in health and education countries from 11 countries </a:t>
            </a:r>
          </a:p>
          <a:p>
            <a:pPr marL="400050" indent="-400050" algn="l">
              <a:buFont typeface="+mj-lt"/>
              <a:buAutoNum type="romanLcPeriod"/>
            </a:pPr>
            <a:r>
              <a:rPr lang="en-US" sz="1600" dirty="0">
                <a:solidFill>
                  <a:schemeClr val="tx1"/>
                </a:solidFill>
                <a:ea typeface="ＭＳ Ｐゴシック" charset="-128"/>
              </a:rPr>
              <a:t>Performance budgeting and indicators in Austria </a:t>
            </a:r>
          </a:p>
          <a:p>
            <a:pPr marL="400050" indent="-400050" algn="l">
              <a:buFont typeface="+mj-lt"/>
              <a:buAutoNum type="romanLcPeriod"/>
            </a:pPr>
            <a:r>
              <a:rPr lang="en-US" sz="1600" dirty="0">
                <a:solidFill>
                  <a:schemeClr val="tx1"/>
                </a:solidFill>
                <a:ea typeface="ＭＳ Ｐゴシック" charset="-128"/>
              </a:rPr>
              <a:t>Presentations from the Russia Budget Literacy Conference</a:t>
            </a:r>
          </a:p>
          <a:p>
            <a:pPr marL="400050" indent="-400050" algn="l">
              <a:buFont typeface="+mj-lt"/>
              <a:buAutoNum type="romanLcPeriod"/>
            </a:pPr>
            <a:r>
              <a:rPr lang="en-US" sz="1600" dirty="0">
                <a:solidFill>
                  <a:schemeClr val="tx1"/>
                </a:solidFill>
                <a:ea typeface="ＭＳ Ｐゴシック" charset="-128"/>
              </a:rPr>
              <a:t>Materials from the session on promoting fiscal transparency (including the final OECD Toolkit in Budget Transparency) and from the session on gender budgeting from the 2017 OECD CESEE Senior Budget Official’s Network meeting </a:t>
            </a:r>
          </a:p>
          <a:p>
            <a:pPr marL="400050" indent="-400050" algn="l">
              <a:buFont typeface="+mj-lt"/>
              <a:buAutoNum type="romanLcPeriod"/>
            </a:pPr>
            <a:r>
              <a:rPr lang="en-US" sz="1600" dirty="0">
                <a:solidFill>
                  <a:schemeClr val="tx1"/>
                </a:solidFill>
                <a:ea typeface="ＭＳ Ｐゴシック" charset="-128"/>
              </a:rPr>
              <a:t>Materials from the November 2017 OECD meeting of the Performance and Results Network</a:t>
            </a:r>
          </a:p>
          <a:p>
            <a:pPr marL="400050" indent="-400050" algn="l">
              <a:buFont typeface="+mj-lt"/>
              <a:buAutoNum type="romanLcPeriod"/>
            </a:pPr>
            <a:r>
              <a:rPr lang="en-US" altLang="x-none" sz="1600" dirty="0">
                <a:solidFill>
                  <a:schemeClr val="tx1"/>
                </a:solidFill>
                <a:ea typeface="ＭＳ Ｐゴシック" charset="-128"/>
              </a:rPr>
              <a:t>Public Participation Background Paper</a:t>
            </a:r>
          </a:p>
          <a:p>
            <a:pPr algn="l">
              <a:defRPr/>
            </a:pPr>
            <a:r>
              <a:rPr lang="en-US" altLang="en-US" sz="2000" b="1" dirty="0">
                <a:solidFill>
                  <a:schemeClr val="accent3">
                    <a:lumMod val="75000"/>
                  </a:schemeClr>
                </a:solidFill>
              </a:rPr>
              <a:t>For this meeting</a:t>
            </a:r>
            <a:r>
              <a:rPr lang="en-US" altLang="en-US" sz="2000" dirty="0">
                <a:solidFill>
                  <a:schemeClr val="accent3">
                    <a:lumMod val="75000"/>
                  </a:schemeClr>
                </a:solidFill>
              </a:rPr>
              <a:t>:</a:t>
            </a:r>
          </a:p>
          <a:p>
            <a:pPr marL="400050" indent="-400050" algn="l">
              <a:buFont typeface="+mj-lt"/>
              <a:buAutoNum type="romanLcPeriod"/>
              <a:defRPr/>
            </a:pPr>
            <a:r>
              <a:rPr lang="en-US" altLang="x-none" sz="1600" dirty="0">
                <a:solidFill>
                  <a:schemeClr val="tx1"/>
                </a:solidFill>
                <a:ea typeface="ＭＳ Ｐゴシック" charset="-128"/>
              </a:rPr>
              <a:t>BCOP PPBWG Knowledge Product on Performance Indicators in PEMPAL Countries</a:t>
            </a:r>
          </a:p>
          <a:p>
            <a:pPr marL="400050" indent="-400050" algn="l">
              <a:buFont typeface="+mj-lt"/>
              <a:buAutoNum type="romanLcPeriod"/>
              <a:defRPr/>
            </a:pPr>
            <a:r>
              <a:rPr lang="en-US" altLang="x-none" sz="1600" dirty="0">
                <a:solidFill>
                  <a:schemeClr val="tx1"/>
                </a:solidFill>
                <a:ea typeface="ＭＳ Ｐゴシック" charset="-128"/>
              </a:rPr>
              <a:t>BCOP BLTWG Draft OECD Best Practices for Performance Budgeting</a:t>
            </a:r>
          </a:p>
          <a:p>
            <a:pPr algn="l">
              <a:defRPr/>
            </a:pPr>
            <a:endParaRPr lang="en-US" altLang="x-none" sz="1600" dirty="0">
              <a:solidFill>
                <a:schemeClr val="tx1"/>
              </a:solidFill>
              <a:ea typeface="ＭＳ Ｐゴシック" charset="-128"/>
            </a:endParaRPr>
          </a:p>
        </p:txBody>
      </p:sp>
      <p:pic>
        <p:nvPicPr>
          <p:cNvPr id="37890" name="Рисунок 11" descr="pempal-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48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26999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20125</TotalTime>
  <Words>1173</Words>
  <Application>Microsoft Office PowerPoint</Application>
  <PresentationFormat>On-screen Show (4:3)</PresentationFormat>
  <Paragraphs>148</Paragraphs>
  <Slides>14</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ＭＳ Ｐゴシック</vt:lpstr>
      <vt:lpstr>Arial</vt:lpstr>
      <vt:lpstr>Calibri</vt:lpstr>
      <vt:lpstr>Times New Roman</vt:lpstr>
      <vt:lpstr>Wingdings</vt:lpstr>
      <vt:lpstr>Office Theme</vt:lpstr>
      <vt:lpstr>Budget  Community of  Practice (BCOP)</vt:lpstr>
      <vt:lpstr>PowerPoint Presentation</vt:lpstr>
      <vt:lpstr>BCOP Strategy</vt:lpstr>
      <vt:lpstr>BCOP Strategy (cont.)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World Bank</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on BCOP progress</dc:title>
  <dc:subject/>
  <dc:creator>Deanna Aubrey</dc:creator>
  <cp:keywords>BCOP progress 2017</cp:keywords>
  <dc:description>Bishkek BCOP plenary meeting 2017</dc:description>
  <cp:lastModifiedBy>Ksenia Galantsova</cp:lastModifiedBy>
  <cp:revision>939</cp:revision>
  <cp:lastPrinted>2017-03-28T09:13:38Z</cp:lastPrinted>
  <dcterms:created xsi:type="dcterms:W3CDTF">2012-02-13T09:14:10Z</dcterms:created>
  <dcterms:modified xsi:type="dcterms:W3CDTF">2018-03-27T14:36:29Z</dcterms:modified>
  <cp:category>PEMPAL</cp:category>
</cp:coreProperties>
</file>