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2" r:id="rId2"/>
    <p:sldId id="493" r:id="rId3"/>
    <p:sldId id="447" r:id="rId4"/>
    <p:sldId id="496" r:id="rId5"/>
    <p:sldId id="470" r:id="rId6"/>
    <p:sldId id="495" r:id="rId7"/>
    <p:sldId id="497" r:id="rId8"/>
    <p:sldId id="473" r:id="rId9"/>
    <p:sldId id="481" r:id="rId10"/>
    <p:sldId id="483" r:id="rId11"/>
    <p:sldId id="498" r:id="rId12"/>
    <p:sldId id="499" r:id="rId13"/>
    <p:sldId id="485" r:id="rId14"/>
    <p:sldId id="486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3" autoAdjust="0"/>
    <p:restoredTop sz="91333" autoAdjust="0"/>
  </p:normalViewPr>
  <p:slideViewPr>
    <p:cSldViewPr>
      <p:cViewPr varScale="1">
        <p:scale>
          <a:sx n="62" d="100"/>
          <a:sy n="62" d="100"/>
        </p:scale>
        <p:origin x="17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F0F43-3359-469A-945E-E61A90F614E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01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11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00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12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77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948547-ACF9-7845-910B-C01C9C7370CD}" type="slidenum">
              <a:rPr lang="en-US" altLang="x-none" sz="1200">
                <a:latin typeface="Calibri" charset="0"/>
              </a:rPr>
              <a:pPr/>
              <a:t>13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4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0BA677E-25E0-9B4B-A5CE-2F72BF1C2EF8}" type="slidenum">
              <a:rPr lang="en-US" altLang="x-none" sz="1200">
                <a:latin typeface="Calibri" charset="0"/>
              </a:rPr>
              <a:pPr/>
              <a:t>14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4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6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1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7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6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8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0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520E538-DC9E-164A-B3AE-9DF74248CE94}" type="slidenum">
              <a:rPr lang="en-US" altLang="x-none" sz="1200">
                <a:latin typeface="Calibri" charset="0"/>
              </a:rPr>
              <a:pPr/>
              <a:t>9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08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10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about/governance/ex-com-bco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pempal.org/event/steering-committee-meeting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1924050"/>
          </a:xfrm>
        </p:spPr>
        <p:txBody>
          <a:bodyPr>
            <a:noAutofit/>
          </a:bodyPr>
          <a:lstStyle/>
          <a:p>
            <a:r>
              <a:rPr lang="ru-RU" altLang="en-US" b="1" dirty="0">
                <a:solidFill>
                  <a:srgbClr val="0070C0"/>
                </a:solidFill>
                <a:cs typeface="Times New Roman" pitchFamily="18" charset="0"/>
              </a:rPr>
              <a:t>Бюджетное сообщество (</a:t>
            </a:r>
            <a:r>
              <a:rPr lang="ru-RU" altLang="en-US" b="1" dirty="0" err="1">
                <a:solidFill>
                  <a:srgbClr val="0070C0"/>
                </a:solidFill>
                <a:cs typeface="Times New Roman" pitchFamily="18" charset="0"/>
              </a:rPr>
              <a:t>БС</a:t>
            </a:r>
            <a:r>
              <a:rPr lang="ru-RU" altLang="en-US" b="1" dirty="0">
                <a:solidFill>
                  <a:srgbClr val="0070C0"/>
                </a:solidFill>
                <a:cs typeface="Times New Roman" pitchFamily="18" charset="0"/>
              </a:rPr>
              <a:t>) </a:t>
            </a:r>
            <a:r>
              <a:rPr lang="en-US" altLang="en-US" b="1" dirty="0" err="1">
                <a:solidFill>
                  <a:srgbClr val="0070C0"/>
                </a:solidFill>
                <a:cs typeface="Times New Roman" pitchFamily="18" charset="0"/>
              </a:rPr>
              <a:t>PEMPAL</a:t>
            </a:r>
            <a:r>
              <a:rPr lang="en-US" altLang="en-US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38600"/>
            <a:ext cx="76200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200" i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0000"/>
                </a:solidFill>
              </a:rPr>
              <a:t>Актуальная информация о деятельности </a:t>
            </a:r>
            <a:r>
              <a:rPr lang="ru-RU" sz="2400" i="1" dirty="0" err="1">
                <a:solidFill>
                  <a:srgbClr val="000000"/>
                </a:solidFill>
              </a:rPr>
              <a:t>БС</a:t>
            </a: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4100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5" descr="pempal-logo-top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828800" y="5486400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/>
              <a:t>Канат </a:t>
            </a:r>
            <a:r>
              <a:rPr lang="ru-RU" altLang="en-US" sz="1800" dirty="0" err="1"/>
              <a:t>Асангулов</a:t>
            </a:r>
            <a:r>
              <a:rPr lang="ru-RU" altLang="en-US" sz="1800" dirty="0"/>
              <a:t>, член исполнительного комитета </a:t>
            </a:r>
            <a:r>
              <a:rPr lang="ru-RU" altLang="en-US" sz="1800" dirty="0" err="1"/>
              <a:t>БС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/>
              <a:t>Министерство финансов Кыргызской Республики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14</a:t>
            </a:r>
            <a:r>
              <a:rPr lang="ru-RU" altLang="en-US" sz="1800" dirty="0"/>
              <a:t> марта </a:t>
            </a:r>
            <a:r>
              <a:rPr lang="en-US" altLang="en-US" sz="1800" dirty="0"/>
              <a:t>2018</a:t>
            </a:r>
            <a:r>
              <a:rPr lang="ru-RU" altLang="en-US" sz="1800" dirty="0"/>
              <a:t> года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/>
              <a:t>Пленарное заседание </a:t>
            </a:r>
            <a:r>
              <a:rPr lang="ru-RU" altLang="en-US" sz="1800" dirty="0" err="1"/>
              <a:t>БС</a:t>
            </a:r>
            <a:r>
              <a:rPr lang="ru-RU" altLang="en-US" sz="1800" dirty="0"/>
              <a:t> </a:t>
            </a:r>
            <a:r>
              <a:rPr lang="en-US" altLang="en-US" sz="1800" dirty="0"/>
              <a:t> 2018</a:t>
            </a:r>
            <a:r>
              <a:rPr lang="ru-RU" altLang="en-US" sz="1800" dirty="0"/>
              <a:t> года, Вена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3010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704850" y="76200"/>
            <a:ext cx="8362950" cy="6705600"/>
          </a:xfrm>
        </p:spPr>
        <p:txBody>
          <a:bodyPr>
            <a:normAutofit fontScale="55000" lnSpcReduction="20000"/>
          </a:bodyPr>
          <a:lstStyle/>
          <a:p>
            <a:r>
              <a:rPr lang="ru-RU" altLang="x-none" sz="51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БУДУЩИЕ МЕРОПРИЯТИЯ</a:t>
            </a:r>
          </a:p>
          <a:p>
            <a:endParaRPr lang="en-US" altLang="x-none" sz="3300" b="1" dirty="0">
              <a:solidFill>
                <a:schemeClr val="tx1"/>
              </a:solidFill>
              <a:ea typeface="ＭＳ Ｐゴシック" charset="-128"/>
            </a:endParaRPr>
          </a:p>
          <a:p>
            <a:pPr algn="just"/>
            <a:r>
              <a:rPr lang="ru-RU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Остальные мероприятия на </a:t>
            </a:r>
            <a:r>
              <a:rPr lang="en-US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2018</a:t>
            </a:r>
            <a:r>
              <a:rPr lang="ru-RU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 ф.г.</a:t>
            </a:r>
            <a:r>
              <a:rPr lang="en-US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 (</a:t>
            </a:r>
            <a:r>
              <a:rPr lang="ru-RU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до конца июня </a:t>
            </a:r>
            <a:r>
              <a:rPr lang="en-US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2018</a:t>
            </a:r>
            <a:r>
              <a:rPr lang="ru-RU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 г.</a:t>
            </a:r>
            <a:r>
              <a:rPr lang="en-US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) </a:t>
            </a:r>
            <a:r>
              <a:rPr lang="ru-RU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после мероприятий в Вене в марте </a:t>
            </a:r>
            <a:r>
              <a:rPr lang="en-US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2018 </a:t>
            </a:r>
            <a:r>
              <a:rPr lang="ru-RU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г. </a:t>
            </a:r>
            <a:r>
              <a:rPr lang="en-US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:</a:t>
            </a:r>
          </a:p>
          <a:p>
            <a:pPr algn="just"/>
            <a:endParaRPr lang="en-US" altLang="x-none" sz="3300" dirty="0">
              <a:solidFill>
                <a:schemeClr val="tx1"/>
              </a:solidFill>
              <a:ea typeface="ＭＳ Ｐゴシック" charset="-128"/>
            </a:endParaRPr>
          </a:p>
          <a:p>
            <a:pPr marL="342900" lvl="0" indent="-342900" algn="just">
              <a:buFont typeface="Arial" charset="0"/>
              <a:buChar char="•"/>
            </a:pPr>
            <a:r>
              <a:rPr lang="ru-RU" sz="3300" b="1" dirty="0">
                <a:solidFill>
                  <a:schemeClr val="tx1"/>
                </a:solidFill>
                <a:ea typeface="ＭＳ Ｐゴシック" charset="-128"/>
              </a:rPr>
              <a:t>Ознакомительный визит по теме участия граждан в бюджетном процессе в апреле или мае </a:t>
            </a:r>
            <a:r>
              <a:rPr lang="en-US" sz="3300" b="1" dirty="0">
                <a:solidFill>
                  <a:schemeClr val="tx1"/>
                </a:solidFill>
                <a:ea typeface="ＭＳ Ｐゴシック" charset="-128"/>
              </a:rPr>
              <a:t>2018</a:t>
            </a:r>
            <a:r>
              <a:rPr lang="ru-RU" sz="3300" b="1" dirty="0">
                <a:solidFill>
                  <a:schemeClr val="tx1"/>
                </a:solidFill>
                <a:ea typeface="ＭＳ Ｐゴシック" charset="-128"/>
              </a:rPr>
              <a:t> года</a:t>
            </a:r>
            <a:r>
              <a:rPr lang="en-US" sz="3300" b="1" dirty="0">
                <a:solidFill>
                  <a:schemeClr val="tx1"/>
                </a:solidFill>
                <a:ea typeface="ＭＳ Ｐゴシック" charset="-128"/>
              </a:rPr>
              <a:t> – </a:t>
            </a:r>
            <a:r>
              <a:rPr lang="ru-RU" sz="3300" b="1" dirty="0">
                <a:solidFill>
                  <a:schemeClr val="tx1"/>
                </a:solidFill>
                <a:ea typeface="ＭＳ Ｐゴシック" charset="-128"/>
              </a:rPr>
              <a:t>может быть перенесен на осень </a:t>
            </a:r>
            <a:r>
              <a:rPr lang="en-US" sz="3300" b="1" dirty="0">
                <a:solidFill>
                  <a:schemeClr val="tx1"/>
                </a:solidFill>
                <a:ea typeface="ＭＳ Ｐゴシック" charset="-128"/>
              </a:rPr>
              <a:t>2018</a:t>
            </a:r>
            <a:r>
              <a:rPr lang="ru-RU" sz="3300" b="1" dirty="0">
                <a:solidFill>
                  <a:schemeClr val="tx1"/>
                </a:solidFill>
                <a:ea typeface="ＭＳ Ｐゴシック" charset="-128"/>
              </a:rPr>
              <a:t> года</a:t>
            </a:r>
            <a:r>
              <a:rPr lang="en-US" sz="3300" b="1" dirty="0">
                <a:solidFill>
                  <a:schemeClr val="tx1"/>
                </a:solidFill>
                <a:ea typeface="ＭＳ Ｐゴシック" charset="-128"/>
              </a:rPr>
              <a:t>. </a:t>
            </a:r>
          </a:p>
          <a:p>
            <a:pPr marL="342900" lvl="0" indent="-342900" algn="just">
              <a:buFont typeface="Arial" charset="0"/>
              <a:buChar char="•"/>
            </a:pPr>
            <a:r>
              <a:rPr lang="ru-RU" sz="3300" b="1" dirty="0">
                <a:solidFill>
                  <a:schemeClr val="tx1"/>
                </a:solidFill>
                <a:ea typeface="ＭＳ Ｐゴシック" charset="-128"/>
              </a:rPr>
              <a:t>Участие в 14-й встрече руководителей бюджетных ведомств из стран </a:t>
            </a:r>
            <a:r>
              <a:rPr lang="ru-RU" sz="3300" b="1" dirty="0" err="1">
                <a:solidFill>
                  <a:schemeClr val="tx1"/>
                </a:solidFill>
                <a:ea typeface="ＭＳ Ｐゴシック" charset="-128"/>
              </a:rPr>
              <a:t>ЦВЮВЕ</a:t>
            </a:r>
            <a:r>
              <a:rPr lang="ru-RU" sz="3300" b="1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ru-RU" sz="3300" b="1" dirty="0" err="1">
                <a:solidFill>
                  <a:schemeClr val="tx1"/>
                </a:solidFill>
                <a:ea typeface="ＭＳ Ｐゴシック" charset="-128"/>
              </a:rPr>
              <a:t>ОЭСР</a:t>
            </a:r>
            <a:r>
              <a:rPr lang="ru-RU" sz="3300" b="1" dirty="0">
                <a:solidFill>
                  <a:schemeClr val="tx1"/>
                </a:solidFill>
                <a:ea typeface="ＭＳ Ｐゴシック" charset="-128"/>
              </a:rPr>
              <a:t> в Хорватии в конце мая </a:t>
            </a:r>
            <a:r>
              <a:rPr lang="en-US" sz="3300" b="1" dirty="0">
                <a:solidFill>
                  <a:schemeClr val="tx1"/>
                </a:solidFill>
                <a:ea typeface="ＭＳ Ｐゴシック" charset="-128"/>
              </a:rPr>
              <a:t>2018</a:t>
            </a:r>
            <a:r>
              <a:rPr lang="ru-RU" sz="3300" b="1" dirty="0">
                <a:solidFill>
                  <a:schemeClr val="tx1"/>
                </a:solidFill>
                <a:ea typeface="ＭＳ Ｐゴシック" charset="-128"/>
              </a:rPr>
              <a:t> года</a:t>
            </a:r>
            <a:r>
              <a:rPr lang="en-US" sz="3300" b="1" dirty="0">
                <a:solidFill>
                  <a:schemeClr val="tx1"/>
                </a:solidFill>
                <a:ea typeface="ＭＳ Ｐゴシック" charset="-128"/>
              </a:rPr>
              <a:t>. </a:t>
            </a:r>
          </a:p>
          <a:p>
            <a:endParaRPr lang="en-US" altLang="x-none" sz="3300" b="1" dirty="0">
              <a:solidFill>
                <a:schemeClr val="tx1"/>
              </a:solidFill>
              <a:ea typeface="ＭＳ Ｐゴシック" charset="-128"/>
            </a:endParaRPr>
          </a:p>
          <a:p>
            <a:pPr algn="just"/>
            <a:r>
              <a:rPr lang="ru-RU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План мероприятий на 2</a:t>
            </a:r>
            <a:r>
              <a:rPr lang="en-US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019</a:t>
            </a:r>
            <a:r>
              <a:rPr lang="ru-RU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 ф.г.</a:t>
            </a:r>
            <a:r>
              <a:rPr lang="en-US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 (</a:t>
            </a:r>
            <a:r>
              <a:rPr lang="ru-RU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июль </a:t>
            </a:r>
            <a:r>
              <a:rPr lang="en-US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2018</a:t>
            </a:r>
            <a:r>
              <a:rPr lang="ru-RU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 г.</a:t>
            </a:r>
            <a:r>
              <a:rPr lang="en-US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 – </a:t>
            </a:r>
            <a:r>
              <a:rPr lang="ru-RU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июнь </a:t>
            </a:r>
            <a:r>
              <a:rPr lang="en-US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2019</a:t>
            </a:r>
            <a:r>
              <a:rPr lang="ru-RU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 г.</a:t>
            </a:r>
            <a:r>
              <a:rPr lang="en-US" altLang="x-none" sz="33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) </a:t>
            </a:r>
          </a:p>
          <a:p>
            <a:pPr algn="just"/>
            <a:endParaRPr lang="en-US" altLang="x-none" sz="3300" b="1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altLang="x-none" sz="3300" b="1" dirty="0">
                <a:solidFill>
                  <a:schemeClr val="tx1"/>
                </a:solidFill>
                <a:ea typeface="ＭＳ Ｐゴシック" charset="-128"/>
              </a:rPr>
              <a:t>Ваши предложения и комментарии используются исполнительным комитетом при подготовке проекта Плана мероприятий </a:t>
            </a:r>
            <a:r>
              <a:rPr lang="ru-RU" altLang="x-none" sz="3300" b="1" dirty="0" err="1">
                <a:solidFill>
                  <a:schemeClr val="tx1"/>
                </a:solidFill>
                <a:ea typeface="ＭＳ Ｐゴシック" charset="-128"/>
              </a:rPr>
              <a:t>БС</a:t>
            </a:r>
            <a:r>
              <a:rPr lang="ru-RU" altLang="x-none" sz="3300" b="1" dirty="0">
                <a:solidFill>
                  <a:schemeClr val="tx1"/>
                </a:solidFill>
                <a:ea typeface="ＭＳ Ｐゴシック" charset="-128"/>
              </a:rPr>
              <a:t>. </a:t>
            </a:r>
            <a:r>
              <a:rPr lang="en-US" altLang="x-none" sz="3300" b="1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Общий план на </a:t>
            </a:r>
            <a:r>
              <a:rPr lang="en-US" altLang="x-none" sz="3300" dirty="0">
                <a:solidFill>
                  <a:schemeClr val="tx1"/>
                </a:solidFill>
                <a:ea typeface="ＭＳ Ｐゴシック" charset="-128"/>
              </a:rPr>
              <a:t>2017-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20</a:t>
            </a:r>
            <a:r>
              <a:rPr lang="en-US" altLang="x-none" sz="3300" dirty="0">
                <a:solidFill>
                  <a:schemeClr val="tx1"/>
                </a:solidFill>
                <a:ea typeface="ＭＳ Ｐゴシック" charset="-128"/>
              </a:rPr>
              <a:t>18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 гг.</a:t>
            </a:r>
            <a:r>
              <a:rPr lang="en-US" altLang="x-none" sz="33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и на </a:t>
            </a:r>
            <a:r>
              <a:rPr lang="en-US" altLang="x-none" sz="3300" dirty="0">
                <a:solidFill>
                  <a:schemeClr val="tx1"/>
                </a:solidFill>
                <a:ea typeface="ＭＳ Ｐゴシック" charset="-128"/>
              </a:rPr>
              <a:t>2018-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20</a:t>
            </a:r>
            <a:r>
              <a:rPr lang="en-US" altLang="x-none" sz="3300" dirty="0">
                <a:solidFill>
                  <a:schemeClr val="tx1"/>
                </a:solidFill>
                <a:ea typeface="ＭＳ Ｐゴシック" charset="-128"/>
              </a:rPr>
              <a:t>19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 гг. доступен на </a:t>
            </a:r>
            <a:r>
              <a:rPr lang="ru-RU" altLang="x-none" sz="3300" dirty="0" err="1">
                <a:solidFill>
                  <a:schemeClr val="tx1"/>
                </a:solidFill>
                <a:ea typeface="ＭＳ Ｐゴシック" charset="-128"/>
              </a:rPr>
              <a:t>вебсайте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x-none" sz="3300" dirty="0" err="1">
                <a:solidFill>
                  <a:schemeClr val="tx1"/>
                </a:solidFill>
                <a:ea typeface="ＭＳ Ｐゴシック" charset="-128"/>
              </a:rPr>
              <a:t>PEMPAL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. Исполнительный комитет пересмотрит/уточнит мероприятия на </a:t>
            </a:r>
            <a:r>
              <a:rPr lang="en-US" altLang="x-none" sz="3300" dirty="0">
                <a:solidFill>
                  <a:schemeClr val="tx1"/>
                </a:solidFill>
                <a:ea typeface="ＭＳ Ｐゴシック" charset="-128"/>
              </a:rPr>
              <a:t>2018-2019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 гг. с учетом предложений, собранных от стран-членов до настоящего пленарного заседания, а также с учетом обсуждений и решений, принятых на заседании исполнительного комитета. После этого исполком направит уточненный план в Координационный комитет </a:t>
            </a:r>
            <a:r>
              <a:rPr lang="en-US" altLang="x-none" sz="3300" dirty="0" err="1">
                <a:solidFill>
                  <a:schemeClr val="tx1"/>
                </a:solidFill>
                <a:ea typeface="ＭＳ Ｐゴシック" charset="-128"/>
              </a:rPr>
              <a:t>PEMPAL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.</a:t>
            </a:r>
            <a:endParaRPr lang="en-US" altLang="x-none" sz="33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altLang="x-none" sz="3300" b="1" dirty="0">
                <a:solidFill>
                  <a:schemeClr val="tx1"/>
                </a:solidFill>
                <a:ea typeface="ＭＳ Ｐゴシック" charset="-128"/>
              </a:rPr>
              <a:t>Первоначальный объем средств, в настоящее время выделенных каждому </a:t>
            </a:r>
            <a:r>
              <a:rPr lang="ru-RU" altLang="x-none" sz="3300" b="1" dirty="0" err="1">
                <a:solidFill>
                  <a:schemeClr val="tx1"/>
                </a:solidFill>
                <a:ea typeface="ＭＳ Ｐゴシック" charset="-128"/>
              </a:rPr>
              <a:t>ПС</a:t>
            </a:r>
            <a:r>
              <a:rPr lang="ru-RU" altLang="x-none" sz="3300" b="1" dirty="0">
                <a:solidFill>
                  <a:schemeClr val="tx1"/>
                </a:solidFill>
                <a:ea typeface="ＭＳ Ｐゴシック" charset="-128"/>
              </a:rPr>
              <a:t> на </a:t>
            </a:r>
            <a:r>
              <a:rPr lang="en-US" altLang="x-none" sz="3300" b="1" dirty="0">
                <a:solidFill>
                  <a:schemeClr val="tx1"/>
                </a:solidFill>
                <a:ea typeface="ＭＳ Ｐゴシック" charset="-128"/>
              </a:rPr>
              <a:t>2019</a:t>
            </a:r>
            <a:r>
              <a:rPr lang="ru-RU" altLang="x-none" sz="3300" b="1" dirty="0">
                <a:solidFill>
                  <a:schemeClr val="tx1"/>
                </a:solidFill>
                <a:ea typeface="ＭＳ Ｐゴシック" charset="-128"/>
              </a:rPr>
              <a:t> ф.г., составляет </a:t>
            </a:r>
            <a:r>
              <a:rPr lang="en-US" altLang="x-none" sz="3300" b="1" dirty="0">
                <a:solidFill>
                  <a:schemeClr val="tx1"/>
                </a:solidFill>
                <a:ea typeface="ＭＳ Ｐゴシック" charset="-128"/>
              </a:rPr>
              <a:t>1</a:t>
            </a:r>
            <a:r>
              <a:rPr lang="ru-RU" altLang="x-none" sz="3300" b="1" dirty="0">
                <a:solidFill>
                  <a:schemeClr val="tx1"/>
                </a:solidFill>
                <a:ea typeface="ＭＳ Ｐゴシック" charset="-128"/>
              </a:rPr>
              <a:t>8</a:t>
            </a:r>
            <a:r>
              <a:rPr lang="en-US" altLang="x-none" sz="3300" b="1" dirty="0">
                <a:solidFill>
                  <a:schemeClr val="tx1"/>
                </a:solidFill>
                <a:ea typeface="ＭＳ Ｐゴシック" charset="-128"/>
              </a:rPr>
              <a:t>0</a:t>
            </a:r>
            <a:r>
              <a:rPr lang="ru-RU" altLang="x-none" sz="3300" b="1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x-none" sz="3300" b="1" dirty="0">
                <a:solidFill>
                  <a:schemeClr val="tx1"/>
                </a:solidFill>
                <a:ea typeface="ＭＳ Ｐゴシック" charset="-128"/>
              </a:rPr>
              <a:t>000</a:t>
            </a:r>
            <a:r>
              <a:rPr lang="ru-RU" altLang="x-none" sz="3300" b="1" dirty="0">
                <a:solidFill>
                  <a:schemeClr val="tx1"/>
                </a:solidFill>
                <a:ea typeface="ＭＳ Ｐゴシック" charset="-128"/>
              </a:rPr>
              <a:t> долл. США</a:t>
            </a:r>
            <a:r>
              <a:rPr lang="en-US" altLang="x-none" sz="3300" b="1" dirty="0">
                <a:solidFill>
                  <a:schemeClr val="tx1"/>
                </a:solidFill>
                <a:ea typeface="ＭＳ Ｐゴシック" charset="-128"/>
              </a:rPr>
              <a:t>, 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плюс сумма средств, сэкономленных в текущем году. Предполагается, что Координационный комитет пересмотрит бюджеты на 2019 ф.г. в середине </a:t>
            </a:r>
            <a:r>
              <a:rPr lang="en-US" altLang="x-none" sz="3300" dirty="0">
                <a:solidFill>
                  <a:schemeClr val="tx1"/>
                </a:solidFill>
                <a:ea typeface="ＭＳ Ｐゴシック" charset="-128"/>
              </a:rPr>
              <a:t>2018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 года, после чего исполнительный комитет </a:t>
            </a:r>
            <a:r>
              <a:rPr lang="ru-RU" altLang="x-none" sz="3300" dirty="0" err="1">
                <a:solidFill>
                  <a:schemeClr val="tx1"/>
                </a:solidFill>
                <a:ea typeface="ＭＳ Ｐゴシック" charset="-128"/>
              </a:rPr>
              <a:t>БС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 доработает план мероприятий на </a:t>
            </a:r>
            <a:r>
              <a:rPr lang="en-US" altLang="x-none" sz="3300" dirty="0">
                <a:solidFill>
                  <a:schemeClr val="tx1"/>
                </a:solidFill>
                <a:ea typeface="ＭＳ Ｐゴシック" charset="-128"/>
              </a:rPr>
              <a:t>2019</a:t>
            </a:r>
            <a:r>
              <a:rPr lang="ru-RU" altLang="x-none" sz="3300" dirty="0">
                <a:solidFill>
                  <a:schemeClr val="tx1"/>
                </a:solidFill>
                <a:ea typeface="ＭＳ Ｐゴシック" charset="-128"/>
              </a:rPr>
              <a:t> ф.г.</a:t>
            </a:r>
            <a:r>
              <a:rPr lang="en-US" altLang="x-none" sz="33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algn="just"/>
            <a:endParaRPr lang="en-US" altLang="x-none" sz="3300" dirty="0">
              <a:solidFill>
                <a:schemeClr val="tx1"/>
              </a:solidFill>
              <a:ea typeface="ＭＳ Ｐゴシック" charset="-128"/>
            </a:endParaRPr>
          </a:p>
          <a:p>
            <a:pPr lvl="1" algn="l" eaLnBrk="1" hangingPunct="1"/>
            <a:endParaRPr lang="en-US" altLang="x-none" sz="22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17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781050" y="152400"/>
            <a:ext cx="8362950" cy="6705600"/>
          </a:xfrm>
        </p:spPr>
        <p:txBody>
          <a:bodyPr>
            <a:normAutofit fontScale="32500" lnSpcReduction="20000"/>
          </a:bodyPr>
          <a:lstStyle/>
          <a:p>
            <a:r>
              <a:rPr lang="ru-RU" altLang="x-none" sz="75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БУДУЩИЕ МЕРОПРИЯТИЯ </a:t>
            </a:r>
            <a:r>
              <a:rPr lang="en-US" altLang="x-none" sz="75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(</a:t>
            </a:r>
            <a:r>
              <a:rPr lang="ru-RU" altLang="x-none" sz="75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ПРОДОЛЖЕНИЕ</a:t>
            </a:r>
            <a:r>
              <a:rPr lang="en-US" altLang="x-none" sz="75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)</a:t>
            </a:r>
          </a:p>
          <a:p>
            <a:endParaRPr lang="en-US" altLang="x-none" sz="3800" b="1" dirty="0">
              <a:solidFill>
                <a:schemeClr val="tx1"/>
              </a:solidFill>
              <a:ea typeface="ＭＳ Ｐゴシック" charset="-128"/>
            </a:endParaRPr>
          </a:p>
          <a:p>
            <a:r>
              <a:rPr lang="ru-RU" altLang="x-none" sz="4900" b="1" i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Ваши предложения по Плану мероприятий </a:t>
            </a:r>
            <a:r>
              <a:rPr lang="ru-RU" altLang="x-none" sz="4900" b="1" i="1" dirty="0" err="1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БС</a:t>
            </a:r>
            <a:r>
              <a:rPr lang="ru-RU" altLang="x-none" sz="4900" b="1" i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, поступившие в ходе опроса, проведенного до настоящего пленарного заседания</a:t>
            </a:r>
            <a:endParaRPr lang="en-US" altLang="x-none" sz="4900" b="1" i="1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algn="just"/>
            <a:endParaRPr lang="en-US" altLang="x-none" sz="3800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r>
              <a:rPr lang="ru-RU" sz="4500" b="1" dirty="0">
                <a:solidFill>
                  <a:schemeClr val="tx1"/>
                </a:solidFill>
                <a:ea typeface="ＭＳ Ｐゴシック" charset="-128"/>
              </a:rPr>
              <a:t>Приоритетные темы</a:t>
            </a:r>
            <a:endParaRPr lang="en-US" sz="4500" b="1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endParaRPr lang="en-US" sz="3800" b="1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r>
              <a:rPr lang="en-US" sz="4500" b="1" dirty="0">
                <a:solidFill>
                  <a:schemeClr val="tx1"/>
                </a:solidFill>
                <a:ea typeface="ＭＳ Ｐゴシック" charset="-128"/>
              </a:rPr>
              <a:t>1. </a:t>
            </a:r>
            <a:r>
              <a:rPr lang="ru-RU" sz="4500" b="1" dirty="0">
                <a:solidFill>
                  <a:schemeClr val="tx1"/>
                </a:solidFill>
                <a:ea typeface="ＭＳ Ｐゴシック" charset="-128"/>
              </a:rPr>
              <a:t>Программно-целевое </a:t>
            </a:r>
            <a:r>
              <a:rPr lang="ru-RU" sz="4500" b="1" dirty="0" err="1">
                <a:solidFill>
                  <a:schemeClr val="tx1"/>
                </a:solidFill>
                <a:ea typeface="ＭＳ Ｐゴシック" charset="-128"/>
              </a:rPr>
              <a:t>бюджетирование</a:t>
            </a:r>
            <a:r>
              <a:rPr lang="en-US" sz="4500" b="1" dirty="0">
                <a:solidFill>
                  <a:schemeClr val="tx1"/>
                </a:solidFill>
                <a:ea typeface="ＭＳ Ｐゴシック" charset="-128"/>
              </a:rPr>
              <a:t> - </a:t>
            </a:r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10 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из</a:t>
            </a:r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 17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 стран</a:t>
            </a:r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lvl="0" algn="l"/>
            <a:r>
              <a:rPr lang="en-US" sz="4500" b="1" dirty="0">
                <a:solidFill>
                  <a:schemeClr val="tx1"/>
                </a:solidFill>
                <a:ea typeface="ＭＳ Ｐゴシック" charset="-128"/>
              </a:rPr>
              <a:t>	</a:t>
            </a:r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i. 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Программы</a:t>
            </a:r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lvl="0" algn="l"/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	ii. 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Показатели эффективности</a:t>
            </a:r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lvl="0" algn="l"/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	iii. 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Мониторинг и оценка расходов, включая обзоры бюджетных расходов</a:t>
            </a:r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lvl="0" algn="l"/>
            <a:endParaRPr lang="en-US" sz="45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Из трех упомянутых пунктов </a:t>
            </a:r>
            <a:r>
              <a:rPr lang="ru-RU" sz="4500" dirty="0" err="1">
                <a:solidFill>
                  <a:schemeClr val="tx1"/>
                </a:solidFill>
                <a:ea typeface="ＭＳ Ｐゴシック" charset="-128"/>
              </a:rPr>
              <a:t>подтема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ru-RU" sz="4500" i="1" dirty="0">
                <a:solidFill>
                  <a:schemeClr val="tx1"/>
                </a:solidFill>
                <a:ea typeface="ＭＳ Ｐゴシック" charset="-128"/>
              </a:rPr>
              <a:t>мониторинг и оценка 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отмечалась чаще всего. </a:t>
            </a:r>
            <a:endParaRPr lang="en-US" sz="45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endParaRPr lang="en-US" sz="45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en-US" sz="4500" b="1" dirty="0">
                <a:solidFill>
                  <a:schemeClr val="tx1"/>
                </a:solidFill>
                <a:ea typeface="ＭＳ Ｐゴシック" charset="-128"/>
              </a:rPr>
              <a:t>2. </a:t>
            </a:r>
            <a:r>
              <a:rPr lang="ru-RU" sz="4500" b="1" dirty="0">
                <a:solidFill>
                  <a:schemeClr val="tx1"/>
                </a:solidFill>
                <a:ea typeface="ＭＳ Ｐゴシック" charset="-128"/>
              </a:rPr>
              <a:t>Бюджетная грамотность и прозрачность бюджета</a:t>
            </a:r>
            <a:r>
              <a:rPr lang="en-US" sz="4500" b="1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– 9 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из </a:t>
            </a:r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17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 стран</a:t>
            </a:r>
            <a:endParaRPr lang="en-US" sz="4500" b="1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	i. 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Бюджет для граждан</a:t>
            </a:r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lvl="0" algn="l"/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	ii. 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Бюджетная грамотность</a:t>
            </a:r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lvl="0" algn="l"/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	iii. 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Участие граждан в бюджетном процессе</a:t>
            </a:r>
            <a:r>
              <a:rPr lang="en-US" sz="45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lvl="0" algn="l"/>
            <a:endParaRPr lang="en-US" sz="45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Из этих трех пунктов </a:t>
            </a:r>
            <a:r>
              <a:rPr lang="ru-RU" sz="4500" dirty="0" err="1">
                <a:solidFill>
                  <a:schemeClr val="tx1"/>
                </a:solidFill>
                <a:ea typeface="ＭＳ Ｐゴシック" charset="-128"/>
              </a:rPr>
              <a:t>подтема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ru-RU" sz="4500" i="1" dirty="0">
                <a:solidFill>
                  <a:schemeClr val="tx1"/>
                </a:solidFill>
                <a:ea typeface="ＭＳ Ｐゴシック" charset="-128"/>
              </a:rPr>
              <a:t>бюджет для граждан </a:t>
            </a:r>
            <a:r>
              <a:rPr lang="ru-RU" sz="4500" dirty="0">
                <a:solidFill>
                  <a:schemeClr val="tx1"/>
                </a:solidFill>
                <a:ea typeface="ＭＳ Ｐゴシック" charset="-128"/>
              </a:rPr>
              <a:t>отмечалась чаще всего. Однако рабочая группа работала над этой темой в прошлом, и ей необходимо дополнительно продумать, как отразить интересы членов в своей деятельности. </a:t>
            </a:r>
            <a:endParaRPr lang="en-US" sz="45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endParaRPr lang="en-US" sz="45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en-US" sz="4600" b="1" dirty="0">
                <a:solidFill>
                  <a:schemeClr val="tx1"/>
                </a:solidFill>
                <a:ea typeface="ＭＳ Ｐゴシック" charset="-128"/>
              </a:rPr>
              <a:t>3. </a:t>
            </a:r>
            <a:r>
              <a:rPr lang="ru-RU" sz="4600" b="1" dirty="0">
                <a:solidFill>
                  <a:schemeClr val="tx1"/>
                </a:solidFill>
              </a:rPr>
              <a:t>Интеграция </a:t>
            </a:r>
            <a:r>
              <a:rPr lang="ru-RU" sz="4600" b="1" dirty="0" err="1">
                <a:solidFill>
                  <a:schemeClr val="tx1"/>
                </a:solidFill>
              </a:rPr>
              <a:t>бюджетирования</a:t>
            </a:r>
            <a:r>
              <a:rPr lang="ru-RU" sz="4600" b="1" dirty="0">
                <a:solidFill>
                  <a:schemeClr val="tx1"/>
                </a:solidFill>
              </a:rPr>
              <a:t> капитальных затрат</a:t>
            </a:r>
            <a:r>
              <a:rPr lang="en-US" sz="4600" b="1" dirty="0">
                <a:solidFill>
                  <a:schemeClr val="tx1"/>
                </a:solidFill>
              </a:rPr>
              <a:t>/</a:t>
            </a:r>
            <a:r>
              <a:rPr lang="ru-RU" sz="4600" b="1" dirty="0">
                <a:solidFill>
                  <a:schemeClr val="tx1"/>
                </a:solidFill>
              </a:rPr>
              <a:t> государственных инвестиций в процесс бюджетного планирования </a:t>
            </a:r>
            <a:r>
              <a:rPr lang="en-US" sz="4600" dirty="0">
                <a:solidFill>
                  <a:schemeClr val="tx1"/>
                </a:solidFill>
                <a:ea typeface="ＭＳ Ｐゴシック" charset="-128"/>
              </a:rPr>
              <a:t>(</a:t>
            </a:r>
            <a:r>
              <a:rPr lang="ru-RU" sz="4600" dirty="0">
                <a:solidFill>
                  <a:schemeClr val="tx1"/>
                </a:solidFill>
                <a:ea typeface="ＭＳ Ｐゴシック" charset="-128"/>
              </a:rPr>
              <a:t>оценка результативности затрат и определение их приоритетности</a:t>
            </a:r>
            <a:r>
              <a:rPr lang="en-US" sz="4600" dirty="0">
                <a:solidFill>
                  <a:schemeClr val="tx1"/>
                </a:solidFill>
                <a:ea typeface="ＭＳ Ｐゴシック" charset="-128"/>
              </a:rPr>
              <a:t>)</a:t>
            </a:r>
            <a:r>
              <a:rPr lang="ru-RU" sz="46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4600" dirty="0">
                <a:solidFill>
                  <a:schemeClr val="tx1"/>
                </a:solidFill>
                <a:ea typeface="ＭＳ Ｐゴシック" charset="-128"/>
              </a:rPr>
              <a:t>– 6 </a:t>
            </a:r>
            <a:r>
              <a:rPr lang="ru-RU" sz="4600" dirty="0">
                <a:solidFill>
                  <a:schemeClr val="tx1"/>
                </a:solidFill>
                <a:ea typeface="ＭＳ Ｐゴシック" charset="-128"/>
              </a:rPr>
              <a:t>стран</a:t>
            </a:r>
            <a:endParaRPr lang="en-US" sz="4600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endParaRPr lang="en-US" sz="3800" b="1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endParaRPr lang="en-US" sz="3800" dirty="0">
              <a:solidFill>
                <a:schemeClr val="tx1"/>
              </a:solidFill>
              <a:ea typeface="ＭＳ Ｐゴシック" charset="-128"/>
            </a:endParaRPr>
          </a:p>
          <a:p>
            <a:pPr marL="800100" lvl="1" indent="-342900" algn="l" eaLnBrk="1" hangingPunct="1">
              <a:buFont typeface="Wingdings" charset="2"/>
              <a:buChar char="Ø"/>
            </a:pPr>
            <a:endParaRPr lang="en-US" altLang="x-none" sz="22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0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704850" y="76200"/>
            <a:ext cx="8362950" cy="6705600"/>
          </a:xfrm>
        </p:spPr>
        <p:txBody>
          <a:bodyPr>
            <a:normAutofit fontScale="47500" lnSpcReduction="20000"/>
          </a:bodyPr>
          <a:lstStyle/>
          <a:p>
            <a:r>
              <a:rPr lang="ru-RU" altLang="x-none" sz="67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БУДУЩИЕ МЕРОПРИЯТИЯ </a:t>
            </a:r>
            <a:r>
              <a:rPr lang="en-US" altLang="x-none" sz="67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(</a:t>
            </a:r>
            <a:r>
              <a:rPr lang="ru-RU" altLang="x-none" sz="67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ПРОДОЛЖЕНИЕ</a:t>
            </a:r>
            <a:r>
              <a:rPr lang="en-US" altLang="x-none" sz="67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)</a:t>
            </a:r>
          </a:p>
          <a:p>
            <a:endParaRPr lang="ru-RU" altLang="x-none" sz="3800" b="1" dirty="0">
              <a:solidFill>
                <a:schemeClr val="tx1"/>
              </a:solidFill>
              <a:ea typeface="ＭＳ Ｐゴシック" charset="-128"/>
            </a:endParaRPr>
          </a:p>
          <a:p>
            <a:endParaRPr lang="en-US" altLang="x-none" sz="3800" b="1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ru-RU" sz="4200" b="1" dirty="0">
                <a:solidFill>
                  <a:schemeClr val="tx1"/>
                </a:solidFill>
              </a:rPr>
              <a:t>Годовое пленарное заседание </a:t>
            </a:r>
            <a:r>
              <a:rPr lang="en-US" sz="4200" b="1" dirty="0">
                <a:solidFill>
                  <a:schemeClr val="tx1"/>
                </a:solidFill>
              </a:rPr>
              <a:t>2019</a:t>
            </a:r>
            <a:r>
              <a:rPr lang="ru-RU" sz="4200" b="1" dirty="0">
                <a:solidFill>
                  <a:schemeClr val="tx1"/>
                </a:solidFill>
              </a:rPr>
              <a:t> года</a:t>
            </a:r>
            <a:endParaRPr lang="en-US" sz="4200" b="1" dirty="0">
              <a:solidFill>
                <a:schemeClr val="tx1"/>
              </a:solidFill>
            </a:endParaRPr>
          </a:p>
          <a:p>
            <a:pPr lvl="0" algn="l"/>
            <a:endParaRPr lang="en-US" sz="3800" dirty="0">
              <a:solidFill>
                <a:schemeClr val="tx1"/>
              </a:solidFill>
            </a:endParaRPr>
          </a:p>
          <a:p>
            <a:pPr lvl="0" algn="l"/>
            <a:r>
              <a:rPr lang="ru-RU" sz="3800" b="1" dirty="0">
                <a:solidFill>
                  <a:schemeClr val="tx1"/>
                </a:solidFill>
              </a:rPr>
              <a:t>Подход</a:t>
            </a:r>
            <a:r>
              <a:rPr lang="en-US" sz="3800" b="1" dirty="0">
                <a:solidFill>
                  <a:schemeClr val="tx1"/>
                </a:solidFill>
              </a:rPr>
              <a:t>: </a:t>
            </a:r>
          </a:p>
          <a:p>
            <a:pPr lvl="0" algn="l"/>
            <a:r>
              <a:rPr lang="ru-RU" sz="3800" dirty="0">
                <a:solidFill>
                  <a:schemeClr val="tx1"/>
                </a:solidFill>
              </a:rPr>
              <a:t>Основываясь на опросе о приоритетах стран </a:t>
            </a:r>
            <a:r>
              <a:rPr lang="en-US" sz="3800" dirty="0">
                <a:solidFill>
                  <a:schemeClr val="tx1"/>
                </a:solidFill>
              </a:rPr>
              <a:t>PEMPAL </a:t>
            </a:r>
            <a:r>
              <a:rPr lang="ru-RU" sz="3800" dirty="0">
                <a:solidFill>
                  <a:schemeClr val="tx1"/>
                </a:solidFill>
              </a:rPr>
              <a:t>БС, Исполнительный комитет рассмотрит возможность применения к пленарному заседанию 2019 года того же подхода, что был использован в отношении пленарных заседаний </a:t>
            </a:r>
            <a:r>
              <a:rPr lang="en-US" sz="3800" dirty="0">
                <a:solidFill>
                  <a:schemeClr val="tx1"/>
                </a:solidFill>
              </a:rPr>
              <a:t>2017</a:t>
            </a:r>
            <a:r>
              <a:rPr lang="ru-RU" sz="3800" dirty="0">
                <a:solidFill>
                  <a:schemeClr val="tx1"/>
                </a:solidFill>
              </a:rPr>
              <a:t> и </a:t>
            </a:r>
            <a:r>
              <a:rPr lang="en-US" sz="3800" dirty="0">
                <a:solidFill>
                  <a:schemeClr val="tx1"/>
                </a:solidFill>
              </a:rPr>
              <a:t>2018</a:t>
            </a:r>
            <a:r>
              <a:rPr lang="ru-RU" sz="3800" dirty="0">
                <a:solidFill>
                  <a:schemeClr val="tx1"/>
                </a:solidFill>
              </a:rPr>
              <a:t> годов</a:t>
            </a:r>
            <a:r>
              <a:rPr lang="en-US" sz="3800" dirty="0">
                <a:solidFill>
                  <a:schemeClr val="tx1"/>
                </a:solidFill>
              </a:rPr>
              <a:t>:</a:t>
            </a:r>
          </a:p>
          <a:p>
            <a:pPr lvl="0" algn="l"/>
            <a:r>
              <a:rPr lang="en-US" sz="3800" dirty="0">
                <a:solidFill>
                  <a:schemeClr val="tx1"/>
                </a:solidFill>
              </a:rPr>
              <a:t>- </a:t>
            </a:r>
            <a:r>
              <a:rPr lang="ru-RU" sz="3800" dirty="0">
                <a:solidFill>
                  <a:schemeClr val="tx1"/>
                </a:solidFill>
              </a:rPr>
              <a:t>Каждой из рабочих групп будет посвящен по одному дню пленарного заседания, а представление новой темы или ранее </a:t>
            </a:r>
            <a:r>
              <a:rPr lang="ru-RU" sz="3800" dirty="0" err="1">
                <a:solidFill>
                  <a:schemeClr val="tx1"/>
                </a:solidFill>
              </a:rPr>
              <a:t>обсуждавшейся</a:t>
            </a:r>
            <a:r>
              <a:rPr lang="ru-RU" sz="3800" dirty="0">
                <a:solidFill>
                  <a:schemeClr val="tx1"/>
                </a:solidFill>
              </a:rPr>
              <a:t>, которая выходит за рамки тематики рабочих групп, будет представлена в первый день пленарного заседания </a:t>
            </a:r>
            <a:r>
              <a:rPr lang="en-US" sz="3800" dirty="0">
                <a:solidFill>
                  <a:schemeClr val="tx1"/>
                </a:solidFill>
              </a:rPr>
              <a:t> </a:t>
            </a:r>
          </a:p>
          <a:p>
            <a:pPr lvl="0" algn="l"/>
            <a:endParaRPr lang="en-US" sz="3800" dirty="0">
              <a:solidFill>
                <a:schemeClr val="tx1"/>
              </a:solidFill>
            </a:endParaRPr>
          </a:p>
          <a:p>
            <a:pPr lvl="0" algn="l"/>
            <a:r>
              <a:rPr lang="ru-RU" sz="3800" dirty="0">
                <a:solidFill>
                  <a:schemeClr val="tx1"/>
                </a:solidFill>
              </a:rPr>
              <a:t>Ожидается, что план Плана действий BCOP 2018-2019 будет окончательно доработан Исполнительным комитетом и принят Координационным комитетом к середине 2018 года.</a:t>
            </a:r>
          </a:p>
          <a:p>
            <a:pPr lvl="0" algn="l"/>
            <a:endParaRPr lang="en-US" sz="38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ru-RU" sz="3800" b="1" dirty="0">
                <a:solidFill>
                  <a:schemeClr val="tx1"/>
                </a:solidFill>
                <a:ea typeface="ＭＳ Ｐゴシック" charset="-128"/>
              </a:rPr>
              <a:t>Место проведения заседания</a:t>
            </a:r>
            <a:r>
              <a:rPr lang="en-US" sz="3800" b="1" dirty="0">
                <a:solidFill>
                  <a:schemeClr val="tx1"/>
                </a:solidFill>
                <a:ea typeface="ＭＳ Ｐゴシック" charset="-128"/>
              </a:rPr>
              <a:t>: </a:t>
            </a:r>
          </a:p>
          <a:p>
            <a:pPr lvl="0" algn="l"/>
            <a:r>
              <a:rPr lang="ru-RU" sz="3800" i="1" dirty="0">
                <a:solidFill>
                  <a:schemeClr val="tx1"/>
                </a:solidFill>
                <a:ea typeface="ＭＳ Ｐゴシック" charset="-128"/>
              </a:rPr>
              <a:t>Узбекистан </a:t>
            </a:r>
            <a:r>
              <a:rPr lang="ru-RU" sz="3800" dirty="0">
                <a:solidFill>
                  <a:schemeClr val="tx1"/>
                </a:solidFill>
                <a:ea typeface="ＭＳ Ｐゴシック" charset="-128"/>
              </a:rPr>
              <a:t>сообщил, что может выступить в качестве принимающей стороны следующего пленарного заседания  и оплатить часть расходов на организацию  ужинов  и (или) культурной программы. </a:t>
            </a:r>
            <a:endParaRPr lang="en-US" sz="3800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endParaRPr lang="en-US" sz="3800" b="1" dirty="0">
              <a:solidFill>
                <a:schemeClr val="tx1"/>
              </a:solidFill>
              <a:ea typeface="ＭＳ Ｐゴシック" charset="-128"/>
            </a:endParaRPr>
          </a:p>
          <a:p>
            <a:r>
              <a:rPr lang="ru-RU" sz="3800" b="1" i="1" dirty="0">
                <a:solidFill>
                  <a:schemeClr val="tx1"/>
                </a:solidFill>
                <a:ea typeface="ＭＳ Ｐゴシック" charset="-128"/>
              </a:rPr>
              <a:t>Еще раз благодарю за ваши отзывы и предложения</a:t>
            </a:r>
            <a:r>
              <a:rPr lang="en-US" sz="3800" i="1" dirty="0">
                <a:solidFill>
                  <a:schemeClr val="tx1"/>
                </a:solidFill>
                <a:ea typeface="ＭＳ Ｐゴシック" charset="-128"/>
              </a:rPr>
              <a:t>!</a:t>
            </a:r>
            <a:endParaRPr lang="en-US" altLang="x-none" sz="3800" i="1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endParaRPr lang="en-US" sz="3800" dirty="0">
              <a:solidFill>
                <a:schemeClr val="tx1"/>
              </a:solidFill>
              <a:ea typeface="ＭＳ Ｐゴシック" charset="-128"/>
            </a:endParaRPr>
          </a:p>
          <a:p>
            <a:pPr marL="800100" lvl="1" indent="-342900" algn="l" eaLnBrk="1" hangingPunct="1">
              <a:buFont typeface="Wingdings" charset="2"/>
              <a:buChar char="Ø"/>
            </a:pPr>
            <a:endParaRPr lang="en-US" altLang="x-none" sz="22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2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Рисунок 15" descr="pempal-logo-top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D1462D-4110-4795-8EB3-4DF29E50B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914400"/>
            <a:ext cx="77057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391400" cy="5257800"/>
          </a:xfrm>
        </p:spPr>
        <p:txBody>
          <a:bodyPr/>
          <a:lstStyle/>
          <a:p>
            <a:pPr eaLnBrk="1" hangingPunct="1"/>
            <a:endParaRPr lang="en-US" altLang="x-none" sz="4400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/>
            <a:endParaRPr lang="en-US" altLang="x-none" sz="4400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/>
            <a:r>
              <a:rPr lang="ru-RU" altLang="x-none" sz="4400" b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Благодарю </a:t>
            </a:r>
            <a:r>
              <a:rPr lang="ru-RU" altLang="x-none" sz="4400" b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за внимание</a:t>
            </a:r>
            <a:r>
              <a:rPr lang="en-US" altLang="x-none" sz="4400" b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!</a:t>
            </a:r>
            <a:endParaRPr lang="en-US" altLang="x-none" sz="4400" b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48130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Рисунок 15" descr="pempal-logo-top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9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09" y="5857063"/>
            <a:ext cx="897253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28" y="662771"/>
            <a:ext cx="791845" cy="41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527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00400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67" y="4497863"/>
            <a:ext cx="817563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81" y="5112860"/>
            <a:ext cx="825499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7" y="5565618"/>
            <a:ext cx="788669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78" y="457775"/>
            <a:ext cx="881856" cy="4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53" y="5884368"/>
            <a:ext cx="87963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08" y="5592285"/>
            <a:ext cx="841534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5003163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28" y="4407345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0" y="2951450"/>
            <a:ext cx="8636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3" y="2223076"/>
            <a:ext cx="83089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4" y="1502351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674866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9" y="3584575"/>
            <a:ext cx="792162" cy="48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34469" y="1440768"/>
            <a:ext cx="419973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endParaRPr lang="en-US" altLang="x-none" sz="1800" dirty="0"/>
          </a:p>
          <a:p>
            <a:pPr algn="ctr" eaLnBrk="1" hangingPunct="1"/>
            <a:r>
              <a:rPr lang="ru-RU" altLang="x-none" sz="1800" dirty="0"/>
              <a:t>Участниками БС - </a:t>
            </a:r>
            <a:r>
              <a:rPr lang="en-US" altLang="x-none" sz="1800" dirty="0"/>
              <a:t>21</a:t>
            </a:r>
            <a:r>
              <a:rPr lang="ru-RU" altLang="x-none" sz="1800" dirty="0"/>
              <a:t> страна.</a:t>
            </a:r>
            <a:endParaRPr lang="en-US" altLang="x-none" sz="1800" dirty="0"/>
          </a:p>
          <a:p>
            <a:pPr algn="ctr" eaLnBrk="1" hangingPunct="1"/>
            <a:r>
              <a:rPr lang="en-US" altLang="x-none" sz="1800" dirty="0"/>
              <a:t> </a:t>
            </a:r>
          </a:p>
          <a:p>
            <a:pPr algn="ctr" eaLnBrk="1" hangingPunct="1"/>
            <a:r>
              <a:rPr lang="en-US" altLang="x-none" sz="1800" dirty="0"/>
              <a:t>71 </a:t>
            </a:r>
            <a:r>
              <a:rPr lang="ru-RU" altLang="x-none" sz="1800" dirty="0"/>
              <a:t>представителей из министерств финансов </a:t>
            </a:r>
            <a:r>
              <a:rPr lang="en-US" altLang="x-none" sz="1800" dirty="0"/>
              <a:t>19</a:t>
            </a:r>
            <a:r>
              <a:rPr lang="ru-RU" altLang="x-none" sz="1800" dirty="0"/>
              <a:t> различных стран посетили, как минимум, одно мероприятие БС из </a:t>
            </a:r>
            <a:r>
              <a:rPr lang="en-US" altLang="x-none" sz="1800" dirty="0"/>
              <a:t>9</a:t>
            </a:r>
            <a:r>
              <a:rPr lang="ru-RU" altLang="x-none" sz="1800" dirty="0"/>
              <a:t> мероприятий, проведенных в прошлом году</a:t>
            </a:r>
            <a:r>
              <a:rPr lang="en-US" altLang="x-none" sz="1800" dirty="0"/>
              <a:t>.</a:t>
            </a:r>
          </a:p>
          <a:p>
            <a:pPr algn="ctr" eaLnBrk="1" hangingPunct="1"/>
            <a:endParaRPr lang="en-US" altLang="x-none" sz="1800" dirty="0"/>
          </a:p>
          <a:p>
            <a:pPr algn="ctr" eaLnBrk="1" hangingPunct="1"/>
            <a:endParaRPr lang="en-US" altLang="x-none" sz="1200" dirty="0"/>
          </a:p>
          <a:p>
            <a:pPr algn="ctr" eaLnBrk="1" hangingPunct="1"/>
            <a:r>
              <a:rPr lang="ru-RU" altLang="x-none" sz="1400" b="1" dirty="0"/>
              <a:t>Две рабочие группы</a:t>
            </a:r>
            <a:r>
              <a:rPr lang="en-US" altLang="x-none" sz="1400" dirty="0"/>
              <a:t>:</a:t>
            </a:r>
          </a:p>
          <a:p>
            <a:pPr algn="ctr" eaLnBrk="1" hangingPunct="1"/>
            <a:r>
              <a:rPr lang="ru-RU" altLang="x-none" sz="1400" dirty="0"/>
              <a:t>Рабочая группа по вопросам бюджетной грамотности и прозрачности бюджета </a:t>
            </a:r>
            <a:r>
              <a:rPr lang="en-US" altLang="x-none" sz="1400" dirty="0"/>
              <a:t>(</a:t>
            </a:r>
            <a:r>
              <a:rPr lang="ru-RU" altLang="x-none" sz="1400" dirty="0" err="1"/>
              <a:t>РГБГПБ</a:t>
            </a:r>
            <a:r>
              <a:rPr lang="en-US" altLang="x-none" sz="1400" dirty="0"/>
              <a:t>) – 16 </a:t>
            </a:r>
            <a:r>
              <a:rPr lang="ru-RU" altLang="x-none" sz="1400" dirty="0"/>
              <a:t>стран-членов</a:t>
            </a:r>
            <a:endParaRPr lang="en-US" altLang="x-none" sz="1400" dirty="0"/>
          </a:p>
          <a:p>
            <a:pPr algn="ctr" eaLnBrk="1" hangingPunct="1"/>
            <a:r>
              <a:rPr lang="ru-RU" altLang="x-none" sz="1400" dirty="0"/>
              <a:t>Рабочая группа по программно-целевому бюджетному планированию </a:t>
            </a:r>
            <a:r>
              <a:rPr lang="en-US" altLang="x-none" sz="1400" dirty="0"/>
              <a:t>(</a:t>
            </a:r>
            <a:r>
              <a:rPr lang="ru-RU" altLang="x-none" sz="1400" dirty="0" err="1"/>
              <a:t>РГПЦБП</a:t>
            </a:r>
            <a:r>
              <a:rPr lang="ru-RU" altLang="x-none" sz="1400" dirty="0"/>
              <a:t>)</a:t>
            </a:r>
            <a:r>
              <a:rPr lang="en-US" altLang="x-none" sz="1400" dirty="0"/>
              <a:t> – 15 </a:t>
            </a:r>
            <a:r>
              <a:rPr lang="ru-RU" altLang="x-none" sz="1400" dirty="0"/>
              <a:t>стран-членов</a:t>
            </a:r>
            <a:endParaRPr lang="en-US" altLang="x-none" sz="1400" dirty="0"/>
          </a:p>
          <a:p>
            <a:pPr algn="ctr" eaLnBrk="1" hangingPunct="1"/>
            <a:endParaRPr lang="en-US" altLang="x-none" sz="1800" dirty="0"/>
          </a:p>
          <a:p>
            <a:pPr algn="ctr" eaLnBrk="1" hangingPunct="1"/>
            <a:endParaRPr lang="en-US" altLang="x-none" sz="1800" dirty="0"/>
          </a:p>
        </p:txBody>
      </p:sp>
      <p:pic>
        <p:nvPicPr>
          <p:cNvPr id="27" name="Рисунок 11" descr="pempal-logo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9479" y="123746"/>
            <a:ext cx="272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Члены 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БС</a:t>
            </a:r>
            <a:endParaRPr lang="bs-Latn-B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flipH="1">
            <a:off x="4648200" y="37338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938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8001000" cy="533400"/>
          </a:xfrm>
        </p:spPr>
        <p:txBody>
          <a:bodyPr>
            <a:noAutofit/>
          </a:bodyPr>
          <a:lstStyle/>
          <a:p>
            <a:r>
              <a:rPr lang="ru-RU" altLang="en-US" sz="3200" b="1" dirty="0">
                <a:solidFill>
                  <a:srgbClr val="0070C0"/>
                </a:solidFill>
                <a:cs typeface="Times New Roman" pitchFamily="18" charset="0"/>
              </a:rPr>
              <a:t>Стратегия </a:t>
            </a:r>
            <a:r>
              <a:rPr lang="ru-RU" altLang="en-US" sz="3200" b="1" dirty="0" err="1">
                <a:solidFill>
                  <a:srgbClr val="0070C0"/>
                </a:solidFill>
                <a:cs typeface="Times New Roman" pitchFamily="18" charset="0"/>
              </a:rPr>
              <a:t>БС</a:t>
            </a:r>
            <a:endParaRPr lang="en-US" alt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90600" y="9144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Бюджетное сообщество ставит своей целью совершенствование бюджетной методологии и бюджетного планирования, а также повышение прозрачности бюджетов в странах-членах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PEMPAL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за счет следующего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US" sz="2000" dirty="0">
                <a:latin typeface="Calibri" charset="0"/>
              </a:rPr>
              <a:t>1.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Совершенствования инструментов для эффективного управления бюджетом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– </a:t>
            </a:r>
            <a:r>
              <a:rPr lang="ru-RU" sz="2000" dirty="0">
                <a:latin typeface="Calibri" charset="0"/>
              </a:rPr>
              <a:t>это обширная сфера, охватывающая темы, постоянно обсуждаемые Рабочей группой по программно-целевому бюджетному планированию (включая инструменты мониторинга и оценки)</a:t>
            </a:r>
            <a:r>
              <a:rPr lang="en-US" sz="2000" dirty="0">
                <a:latin typeface="Calibri" charset="0"/>
              </a:rPr>
              <a:t>, </a:t>
            </a:r>
            <a:r>
              <a:rPr lang="ru-RU" sz="2000" dirty="0">
                <a:latin typeface="Calibri" charset="0"/>
              </a:rPr>
              <a:t>а также другие, периодически обсуждаемые  инструменты, такие как например, управление фондом оплаты труда, управление бюджетными рисками и т.д. </a:t>
            </a:r>
            <a:r>
              <a:rPr lang="en-US" sz="2000" dirty="0">
                <a:latin typeface="Calibri" charset="0"/>
              </a:rPr>
              <a:t> </a:t>
            </a:r>
          </a:p>
          <a:p>
            <a:pPr algn="just"/>
            <a:endParaRPr lang="en-US" sz="2000" dirty="0">
              <a:latin typeface="Calibri" charset="0"/>
            </a:endParaRPr>
          </a:p>
          <a:p>
            <a:pPr algn="just"/>
            <a:r>
              <a:rPr lang="en-US" sz="2000" dirty="0">
                <a:latin typeface="Calibri" charset="0"/>
              </a:rPr>
              <a:t>2.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Повышения прозрачности и усиления подотчетности в бюджетно-налоговой сфере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ru-RU" sz="2000" dirty="0">
                <a:latin typeface="Calibri" charset="0"/>
              </a:rPr>
              <a:t>с акцентом на вопросах бюджетной грамотности, составления бюджетов для граждан и инициативах по обеспечению участия граждан в бюджетном процессе. 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2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8001000" cy="533400"/>
          </a:xfrm>
        </p:spPr>
        <p:txBody>
          <a:bodyPr>
            <a:noAutofit/>
          </a:bodyPr>
          <a:lstStyle/>
          <a:p>
            <a:r>
              <a:rPr lang="ru-RU" altLang="en-US" sz="3200" b="1" dirty="0">
                <a:solidFill>
                  <a:srgbClr val="0070C0"/>
                </a:solidFill>
                <a:cs typeface="Times New Roman" pitchFamily="18" charset="0"/>
              </a:rPr>
              <a:t>Стратегия </a:t>
            </a:r>
            <a:r>
              <a:rPr lang="ru-RU" altLang="en-US" sz="3200" b="1" dirty="0" err="1">
                <a:solidFill>
                  <a:srgbClr val="0070C0"/>
                </a:solidFill>
                <a:cs typeface="Times New Roman" pitchFamily="18" charset="0"/>
              </a:rPr>
              <a:t>БС</a:t>
            </a:r>
            <a:r>
              <a:rPr lang="ru-RU" altLang="en-US" sz="32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ru-RU" altLang="en-US" sz="3200" b="1" dirty="0">
                <a:solidFill>
                  <a:srgbClr val="0070C0"/>
                </a:solidFill>
                <a:cs typeface="Times New Roman" pitchFamily="18" charset="0"/>
              </a:rPr>
              <a:t>продолжение</a:t>
            </a:r>
            <a:r>
              <a:rPr lang="en-US" altLang="en-US" sz="3200" b="1" dirty="0">
                <a:solidFill>
                  <a:srgbClr val="0070C0"/>
                </a:solidFill>
                <a:cs typeface="Times New Roman" pitchFamily="18" charset="0"/>
              </a:rPr>
              <a:t>)</a:t>
            </a: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90600" y="8382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Бюджетное сообщество ставит своей целью совершенствование бюджетной методологии и бюджетного планирования и повышение прозрачности бюджетов в странах-членах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PEMPAL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за счет следующего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en-US" sz="800" b="1" dirty="0">
              <a:solidFill>
                <a:schemeClr val="accent2">
                  <a:lumMod val="75000"/>
                </a:schemeClr>
              </a:solidFill>
              <a:latin typeface="Calibri" charset="0"/>
            </a:endParaRPr>
          </a:p>
          <a:p>
            <a:pPr algn="just"/>
            <a:r>
              <a:rPr lang="en-US" dirty="0">
                <a:latin typeface="Calibri" charset="0"/>
              </a:rPr>
              <a:t>3.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Обмена знаниями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ru-RU" dirty="0">
                <a:latin typeface="Calibri" charset="0"/>
              </a:rPr>
              <a:t>между</a:t>
            </a:r>
            <a:r>
              <a:rPr lang="en-US" dirty="0">
                <a:latin typeface="Calibri" charset="0"/>
              </a:rPr>
              <a:t>:</a:t>
            </a: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ru-RU" sz="1600" dirty="0">
                <a:latin typeface="Calibri" charset="0"/>
              </a:rPr>
              <a:t>бюджетными департаментами министерств финансов </a:t>
            </a:r>
            <a:r>
              <a:rPr lang="en-US" sz="1600" dirty="0">
                <a:latin typeface="Calibri" charset="0"/>
              </a:rPr>
              <a:t>21</a:t>
            </a:r>
            <a:r>
              <a:rPr lang="ru-RU" sz="1600" dirty="0">
                <a:latin typeface="Calibri" charset="0"/>
              </a:rPr>
              <a:t> страны из региона Европы и Центральной Азии, являющихся участниками </a:t>
            </a:r>
            <a:r>
              <a:rPr lang="ru-RU" sz="1600" dirty="0" err="1">
                <a:latin typeface="Calibri" charset="0"/>
              </a:rPr>
              <a:t>БС</a:t>
            </a:r>
            <a:r>
              <a:rPr lang="ru-RU" sz="1600" dirty="0">
                <a:latin typeface="Calibri" charset="0"/>
              </a:rPr>
              <a:t>;</a:t>
            </a:r>
            <a:endParaRPr lang="en-US" sz="1600" dirty="0">
              <a:latin typeface="Calibri" charset="0"/>
            </a:endParaRP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ru-RU" sz="1600" dirty="0">
                <a:latin typeface="Calibri" charset="0"/>
              </a:rPr>
              <a:t>странами-членами </a:t>
            </a:r>
            <a:r>
              <a:rPr lang="ru-RU" sz="1600" dirty="0" err="1">
                <a:latin typeface="Calibri" charset="0"/>
              </a:rPr>
              <a:t>ОЭСР</a:t>
            </a:r>
            <a:r>
              <a:rPr lang="ru-RU" sz="1600" dirty="0">
                <a:latin typeface="Calibri" charset="0"/>
              </a:rPr>
              <a:t> и странами-кандидатами на вступление в </a:t>
            </a:r>
            <a:r>
              <a:rPr lang="ru-RU" sz="1600" dirty="0" err="1">
                <a:latin typeface="Calibri" charset="0"/>
              </a:rPr>
              <a:t>ОЭСР</a:t>
            </a:r>
            <a:r>
              <a:rPr lang="ru-RU" sz="1600" dirty="0">
                <a:latin typeface="Calibri" charset="0"/>
              </a:rPr>
              <a:t> на ежегодных встречах руководителей бюджетных ведомств </a:t>
            </a:r>
            <a:r>
              <a:rPr lang="en-US" sz="1600" dirty="0">
                <a:latin typeface="Calibri" charset="0"/>
              </a:rPr>
              <a:t>(</a:t>
            </a:r>
            <a:r>
              <a:rPr lang="en-US" sz="1600" dirty="0" err="1">
                <a:latin typeface="Calibri" charset="0"/>
              </a:rPr>
              <a:t>SBO</a:t>
            </a:r>
            <a:r>
              <a:rPr lang="en-US" sz="1600" dirty="0">
                <a:latin typeface="Calibri" charset="0"/>
              </a:rPr>
              <a:t>)</a:t>
            </a:r>
            <a:r>
              <a:rPr lang="ru-RU" sz="1600" dirty="0">
                <a:latin typeface="Calibri" charset="0"/>
              </a:rPr>
              <a:t>;</a:t>
            </a:r>
            <a:endParaRPr lang="en-US" sz="1600" dirty="0">
              <a:latin typeface="Calibri" charset="0"/>
            </a:endParaRP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ru-RU" altLang="x-none" sz="1600" dirty="0">
                <a:ea typeface="ＭＳ Ｐゴシック" charset="-128"/>
              </a:rPr>
              <a:t>другими</a:t>
            </a:r>
            <a:r>
              <a:rPr lang="en-US" altLang="x-none" sz="1600" dirty="0">
                <a:ea typeface="ＭＳ Ｐゴシック" charset="-128"/>
              </a:rPr>
              <a:t> </a:t>
            </a:r>
            <a:r>
              <a:rPr lang="ru-RU" altLang="x-none" sz="1600" dirty="0">
                <a:ea typeface="ＭＳ Ｐゴシック" charset="-128"/>
              </a:rPr>
              <a:t>практикующими сообществами </a:t>
            </a:r>
            <a:r>
              <a:rPr lang="en-US" altLang="x-none" sz="1600" dirty="0" err="1">
                <a:ea typeface="ＭＳ Ｐゴシック" charset="-128"/>
              </a:rPr>
              <a:t>PEMPAL</a:t>
            </a:r>
            <a:r>
              <a:rPr lang="en-US" altLang="x-none" sz="1600" dirty="0">
                <a:ea typeface="ＭＳ Ｐゴシック" charset="-128"/>
              </a:rPr>
              <a:t> </a:t>
            </a:r>
            <a:r>
              <a:rPr lang="ru-RU" altLang="x-none" sz="1600" dirty="0">
                <a:ea typeface="ＭＳ Ｐゴシック" charset="-128"/>
              </a:rPr>
              <a:t>путем обмена информацией о прогрессе в проведении реформ на ежегодных заседаниях исполнительных комитетов всех </a:t>
            </a:r>
            <a:r>
              <a:rPr lang="ru-RU" altLang="x-none" sz="1600" dirty="0" err="1">
                <a:ea typeface="ＭＳ Ｐゴシック" charset="-128"/>
              </a:rPr>
              <a:t>ПС</a:t>
            </a:r>
            <a:r>
              <a:rPr lang="ru-RU" altLang="x-none" sz="1600" dirty="0">
                <a:ea typeface="ＭＳ Ｐゴシック" charset="-128"/>
              </a:rPr>
              <a:t> и ежеквартальных заседаниях Координационного комитета </a:t>
            </a:r>
            <a:r>
              <a:rPr lang="en-US" altLang="x-none" sz="1600" dirty="0">
                <a:ea typeface="ＭＳ Ｐゴシック" charset="-128"/>
              </a:rPr>
              <a:t> </a:t>
            </a:r>
            <a:r>
              <a:rPr lang="en-US" altLang="x-none" sz="1600" dirty="0" err="1">
                <a:ea typeface="ＭＳ Ｐゴシック" charset="-128"/>
              </a:rPr>
              <a:t>PEMPAL</a:t>
            </a:r>
            <a:r>
              <a:rPr lang="en-US" altLang="x-none" sz="1600" dirty="0">
                <a:ea typeface="ＭＳ Ｐゴシック" charset="-128"/>
              </a:rPr>
              <a:t>. </a:t>
            </a:r>
          </a:p>
          <a:p>
            <a:pPr lvl="1" algn="just"/>
            <a:endParaRPr lang="en-US" sz="1600" dirty="0">
              <a:latin typeface="Calibri" charset="0"/>
            </a:endParaRPr>
          </a:p>
          <a:p>
            <a:pPr algn="just"/>
            <a:r>
              <a:rPr lang="en-US" dirty="0">
                <a:latin typeface="Calibri" charset="0"/>
              </a:rPr>
              <a:t>4.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Расширения массива данных о странах-членах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PEMPAL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, доступных международному сообществу, путем проведения сравнительного анализа с помощью тематических опросов, проводимых перед началом мероприятий, а также обследований, носящих более формализованный характер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(</a:t>
            </a:r>
            <a:r>
              <a:rPr lang="ru-RU" dirty="0">
                <a:latin typeface="Calibri" charset="0"/>
              </a:rPr>
              <a:t>например, опросов членов </a:t>
            </a:r>
            <a:r>
              <a:rPr lang="en-US" dirty="0" err="1">
                <a:latin typeface="Calibri" charset="0"/>
              </a:rPr>
              <a:t>PEMPAL</a:t>
            </a:r>
            <a:r>
              <a:rPr lang="en-US" dirty="0">
                <a:latin typeface="Calibri" charset="0"/>
              </a:rPr>
              <a:t>, </a:t>
            </a:r>
            <a:r>
              <a:rPr lang="ru-RU" dirty="0">
                <a:latin typeface="Calibri" charset="0"/>
              </a:rPr>
              <a:t>обзоров, проводимых Международным бюджетным партнерством и </a:t>
            </a:r>
            <a:r>
              <a:rPr lang="ru-RU" dirty="0" err="1">
                <a:latin typeface="Calibri" charset="0"/>
              </a:rPr>
              <a:t>ОЭСР</a:t>
            </a:r>
            <a:r>
              <a:rPr lang="en-US" dirty="0">
                <a:latin typeface="Calibri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0876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5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414029" y="-75520"/>
            <a:ext cx="674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cs typeface="Times New Roman" pitchFamily="18" charset="0"/>
              </a:rPr>
              <a:t>Лидерская группа и руководство </a:t>
            </a:r>
            <a:r>
              <a:rPr lang="ru-RU" sz="3200" b="1" dirty="0" err="1">
                <a:solidFill>
                  <a:srgbClr val="0070C0"/>
                </a:solidFill>
                <a:cs typeface="Times New Roman" pitchFamily="18" charset="0"/>
              </a:rPr>
              <a:t>БС</a:t>
            </a: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D4C0B-9EC4-4EC1-8D51-AC400237A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671512"/>
            <a:ext cx="80962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0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"/>
            <a:ext cx="8305800" cy="6400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ДЕЯТЕЛЬНОСТЬ БЮДЖЕТНОГО СООБЩЕСТВА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schemeClr val="tx1"/>
                </a:solidFill>
                <a:ea typeface="+mn-ea"/>
                <a:cs typeface="+mn-cs"/>
              </a:rPr>
              <a:t>В </a:t>
            </a:r>
            <a:r>
              <a:rPr lang="en-US" sz="2000" b="1" dirty="0">
                <a:solidFill>
                  <a:schemeClr val="tx1"/>
                </a:solidFill>
                <a:ea typeface="+mn-ea"/>
                <a:cs typeface="+mn-cs"/>
              </a:rPr>
              <a:t>2017</a:t>
            </a:r>
            <a:r>
              <a:rPr lang="ru-RU" sz="2000" b="1" dirty="0">
                <a:solidFill>
                  <a:schemeClr val="tx1"/>
                </a:solidFill>
                <a:ea typeface="+mn-ea"/>
                <a:cs typeface="+mn-cs"/>
              </a:rPr>
              <a:t> году было проведено </a:t>
            </a:r>
            <a:r>
              <a:rPr lang="en-US" sz="2000" b="1" dirty="0">
                <a:solidFill>
                  <a:schemeClr val="tx1"/>
                </a:solidFill>
                <a:ea typeface="+mn-ea"/>
                <a:cs typeface="+mn-cs"/>
              </a:rPr>
              <a:t>9</a:t>
            </a:r>
            <a:r>
              <a:rPr lang="ru-RU" sz="2000" b="1" dirty="0">
                <a:solidFill>
                  <a:schemeClr val="tx1"/>
                </a:solidFill>
                <a:ea typeface="+mn-ea"/>
                <a:cs typeface="+mn-cs"/>
              </a:rPr>
              <a:t> мероприятий </a:t>
            </a:r>
            <a:r>
              <a:rPr lang="ru-RU" sz="2000" b="1" dirty="0" err="1">
                <a:solidFill>
                  <a:schemeClr val="tx1"/>
                </a:solidFill>
                <a:ea typeface="+mn-ea"/>
                <a:cs typeface="+mn-cs"/>
              </a:rPr>
              <a:t>БС</a:t>
            </a:r>
            <a:r>
              <a:rPr lang="en-US" sz="2000" b="1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marL="457200" indent="-457200" algn="just" eaLnBrk="1" fontAlgn="auto" hangingPunct="1">
              <a:spcBef>
                <a:spcPts val="168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Пленарное заседание всех членов, посвященное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инструментам управления бюджетом </a:t>
            </a:r>
            <a:r>
              <a:rPr lang="en-US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Бишкек, апрель </a:t>
            </a:r>
            <a:r>
              <a:rPr lang="en-US" sz="1600" b="1" dirty="0">
                <a:solidFill>
                  <a:schemeClr val="tx1"/>
                </a:solidFill>
              </a:rPr>
              <a:t>2017</a:t>
            </a:r>
            <a:r>
              <a:rPr lang="ru-RU" sz="1600" b="1" dirty="0">
                <a:solidFill>
                  <a:schemeClr val="tx1"/>
                </a:solidFill>
              </a:rPr>
              <a:t> года</a:t>
            </a:r>
            <a:endParaRPr lang="en-US" sz="1600" b="1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</a:rPr>
              <a:t>РЕЗУЛЬТАТЫ</a:t>
            </a:r>
            <a:r>
              <a:rPr lang="en-US" sz="1400" dirty="0">
                <a:solidFill>
                  <a:schemeClr val="tx1"/>
                </a:solidFill>
              </a:rPr>
              <a:t>: i) </a:t>
            </a:r>
            <a:r>
              <a:rPr lang="ru-RU" sz="1400" dirty="0">
                <a:solidFill>
                  <a:schemeClr val="tx1"/>
                </a:solidFill>
              </a:rPr>
              <a:t>улучшение понимания вопросов управления бюджетными рисками за счет предоставления международными организациями информации о передовой практике и обмена примерами опыта отдельных стран</a:t>
            </a:r>
            <a:r>
              <a:rPr lang="en-US" sz="1400" dirty="0">
                <a:solidFill>
                  <a:schemeClr val="tx1"/>
                </a:solidFill>
              </a:rPr>
              <a:t>; ii) </a:t>
            </a:r>
            <a:r>
              <a:rPr lang="ru-RU" sz="1400" dirty="0">
                <a:solidFill>
                  <a:schemeClr val="tx1"/>
                </a:solidFill>
              </a:rPr>
              <a:t>распространение информации о международных тенденциях в области прозрачности бюджета и участия граждан в бюджетном процессе с примерами практики стран – это помогло </a:t>
            </a:r>
            <a:r>
              <a:rPr lang="ru-RU" sz="1400" dirty="0" err="1">
                <a:solidFill>
                  <a:schemeClr val="tx1"/>
                </a:solidFill>
              </a:rPr>
              <a:t>РГБГПБ</a:t>
            </a:r>
            <a:r>
              <a:rPr lang="ru-RU" sz="1400" dirty="0">
                <a:solidFill>
                  <a:schemeClr val="tx1"/>
                </a:solidFill>
              </a:rPr>
              <a:t> завершить работу над «продуктом знаний» о бюджетах для граждан</a:t>
            </a:r>
            <a:r>
              <a:rPr lang="en-US" sz="1400" dirty="0">
                <a:solidFill>
                  <a:schemeClr val="tx1"/>
                </a:solidFill>
              </a:rPr>
              <a:t>; iii) </a:t>
            </a:r>
            <a:r>
              <a:rPr lang="ru-RU" sz="1400" dirty="0">
                <a:solidFill>
                  <a:schemeClr val="tx1"/>
                </a:solidFill>
              </a:rPr>
              <a:t>распространение предварительных результатов обследования по странам </a:t>
            </a:r>
            <a:r>
              <a:rPr lang="en-US" sz="1400" dirty="0" err="1">
                <a:solidFill>
                  <a:schemeClr val="tx1"/>
                </a:solidFill>
              </a:rPr>
              <a:t>PEMPAL</a:t>
            </a:r>
            <a:r>
              <a:rPr lang="ru-RU" sz="1400" dirty="0">
                <a:solidFill>
                  <a:schemeClr val="tx1"/>
                </a:solidFill>
              </a:rPr>
              <a:t>, участвующим в проводимом </a:t>
            </a:r>
            <a:r>
              <a:rPr lang="ru-RU" sz="1400" dirty="0" err="1">
                <a:solidFill>
                  <a:schemeClr val="tx1"/>
                </a:solidFill>
              </a:rPr>
              <a:t>ОЭСР</a:t>
            </a:r>
            <a:r>
              <a:rPr lang="ru-RU" sz="1400" dirty="0">
                <a:solidFill>
                  <a:schemeClr val="tx1"/>
                </a:solidFill>
              </a:rPr>
              <a:t> обзоре практики </a:t>
            </a:r>
            <a:r>
              <a:rPr lang="ru-RU" sz="1400" dirty="0" err="1">
                <a:solidFill>
                  <a:schemeClr val="tx1"/>
                </a:solidFill>
              </a:rPr>
              <a:t>бюджетирования</a:t>
            </a:r>
            <a:r>
              <a:rPr lang="ru-RU" sz="1400" dirty="0">
                <a:solidFill>
                  <a:schemeClr val="tx1"/>
                </a:solidFill>
              </a:rPr>
              <a:t>, ориентированного на результат, который позволяет проводить сравнительный анализ стран </a:t>
            </a:r>
            <a:r>
              <a:rPr lang="en-US" sz="1400" dirty="0" err="1">
                <a:solidFill>
                  <a:schemeClr val="tx1"/>
                </a:solidFill>
              </a:rPr>
              <a:t>PEMPAL</a:t>
            </a:r>
            <a:r>
              <a:rPr lang="ru-RU" sz="1400" dirty="0">
                <a:solidFill>
                  <a:schemeClr val="tx1"/>
                </a:solidFill>
              </a:rPr>
              <a:t> со странами </a:t>
            </a:r>
            <a:r>
              <a:rPr lang="ru-RU" sz="1400" dirty="0" err="1">
                <a:solidFill>
                  <a:schemeClr val="tx1"/>
                </a:solidFill>
              </a:rPr>
              <a:t>ОЭСР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</a:p>
          <a:p>
            <a:pPr marL="457200" indent="-457200" algn="just" eaLnBrk="1" fontAlgn="auto" hangingPunct="1">
              <a:spcBef>
                <a:spcPts val="168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Семинар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РГБГПБ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 </a:t>
            </a:r>
            <a:r>
              <a:rPr lang="ru-RU" sz="1600" b="1" dirty="0">
                <a:solidFill>
                  <a:schemeClr val="tx1"/>
                </a:solidFill>
              </a:rPr>
              <a:t>и участие в организованной Всемирным банком конференции, посвященной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российскому проекту по повышению бюджетной грамотности </a:t>
            </a:r>
            <a:r>
              <a:rPr lang="en-US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Москва, июнь </a:t>
            </a:r>
            <a:r>
              <a:rPr lang="en-US" sz="1600" b="1" dirty="0">
                <a:solidFill>
                  <a:schemeClr val="tx1"/>
                </a:solidFill>
              </a:rPr>
              <a:t>2017</a:t>
            </a:r>
            <a:r>
              <a:rPr lang="ru-RU" sz="1600" b="1" dirty="0">
                <a:solidFill>
                  <a:schemeClr val="tx1"/>
                </a:solidFill>
              </a:rPr>
              <a:t> года</a:t>
            </a:r>
            <a:endParaRPr lang="en-US" sz="1600" b="1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</a:rPr>
              <a:t>РЕЗУЛЬТАТЫ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) </a:t>
            </a:r>
            <a:r>
              <a:rPr lang="ru-RU" sz="1400" dirty="0">
                <a:solidFill>
                  <a:schemeClr val="tx1"/>
                </a:solidFill>
              </a:rPr>
              <a:t>ознакомление с российским опытом организации в школах образовательных программ по повышению бюджетной грамотности;</a:t>
            </a:r>
            <a:r>
              <a:rPr lang="en-US" sz="1400" dirty="0">
                <a:solidFill>
                  <a:schemeClr val="tx1"/>
                </a:solidFill>
              </a:rPr>
              <a:t> ii) </a:t>
            </a:r>
            <a:r>
              <a:rPr lang="ru-RU" sz="1400" dirty="0">
                <a:solidFill>
                  <a:schemeClr val="tx1"/>
                </a:solidFill>
              </a:rPr>
              <a:t>участие в конференции, посвященной российскому проекту по развитию бюджетной грамотности, в виде презентации опыта </a:t>
            </a:r>
            <a:r>
              <a:rPr lang="ru-RU" sz="1400" dirty="0" err="1">
                <a:solidFill>
                  <a:schemeClr val="tx1"/>
                </a:solidFill>
              </a:rPr>
              <a:t>Кыргызской</a:t>
            </a:r>
            <a:r>
              <a:rPr lang="ru-RU" sz="1400" dirty="0">
                <a:solidFill>
                  <a:schemeClr val="tx1"/>
                </a:solidFill>
              </a:rPr>
              <a:t> Республики и Хорватии</a:t>
            </a:r>
            <a:r>
              <a:rPr lang="en-US" sz="1400" dirty="0">
                <a:solidFill>
                  <a:schemeClr val="tx1"/>
                </a:solidFill>
              </a:rPr>
              <a:t>; iii) </a:t>
            </a:r>
            <a:r>
              <a:rPr lang="ru-RU" sz="1400" dirty="0">
                <a:solidFill>
                  <a:schemeClr val="tx1"/>
                </a:solidFill>
              </a:rPr>
              <a:t>рассмотрение предварительных результатов проведенного Международным бюджетным партнерством Обзора открытости бюджетов за </a:t>
            </a:r>
            <a:r>
              <a:rPr lang="en-GB" sz="1400" dirty="0">
                <a:solidFill>
                  <a:schemeClr val="tx1"/>
                </a:solidFill>
              </a:rPr>
              <a:t>2017</a:t>
            </a:r>
            <a:r>
              <a:rPr lang="ru-RU" sz="1400" dirty="0">
                <a:solidFill>
                  <a:schemeClr val="tx1"/>
                </a:solidFill>
              </a:rPr>
              <a:t> год, позволяющих выполнять сравнительный анализ</a:t>
            </a:r>
            <a:r>
              <a:rPr lang="en-GB" sz="1400" dirty="0">
                <a:solidFill>
                  <a:schemeClr val="tx1"/>
                </a:solidFill>
              </a:rPr>
              <a:t>; iv) </a:t>
            </a:r>
            <a:r>
              <a:rPr lang="ru-RU" sz="1400" dirty="0">
                <a:solidFill>
                  <a:schemeClr val="tx1"/>
                </a:solidFill>
              </a:rPr>
              <a:t>ознакомление с документом </a:t>
            </a:r>
            <a:r>
              <a:rPr lang="ru-RU" sz="1400" dirty="0" err="1">
                <a:solidFill>
                  <a:schemeClr val="tx1"/>
                </a:solidFill>
              </a:rPr>
              <a:t>ОЭСР</a:t>
            </a:r>
            <a:r>
              <a:rPr lang="ru-RU" sz="1400" dirty="0">
                <a:solidFill>
                  <a:schemeClr val="tx1"/>
                </a:solidFill>
              </a:rPr>
              <a:t> «Инструментарий по повышению прозрачности бюджетов», в разработке которого принимали участие страны 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PEMPAL</a:t>
            </a:r>
            <a:r>
              <a:rPr lang="en-GB" sz="1400" dirty="0">
                <a:solidFill>
                  <a:schemeClr val="tx1"/>
                </a:solidFill>
              </a:rPr>
              <a:t>.  </a:t>
            </a:r>
            <a:endParaRPr lang="en-US" sz="14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34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6200"/>
            <a:ext cx="8229600" cy="6324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ДЕЯТЕЛЬНОСТЬ БЮДЖЕТНОГО СООБЩЕСТВА (ПРОДОЛЖЕНИЕ)</a:t>
            </a:r>
            <a:endParaRPr lang="en-GB" sz="2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spcBef>
                <a:spcPts val="1680"/>
              </a:spcBef>
              <a:buFont typeface="+mj-lt"/>
              <a:buAutoNum type="arabicPeriod" startAt="3"/>
              <a:defRPr/>
            </a:pP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</a:rPr>
              <a:t>Заседание в рамках сети руководителей бюджетных ведомств </a:t>
            </a:r>
            <a:r>
              <a:rPr lang="ru-RU" sz="1500" b="1" dirty="0">
                <a:solidFill>
                  <a:schemeClr val="tx1"/>
                </a:solidFill>
              </a:rPr>
              <a:t>из стран Центральной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ru-RU" sz="1500" b="1" dirty="0">
                <a:solidFill>
                  <a:schemeClr val="tx1"/>
                </a:solidFill>
              </a:rPr>
              <a:t>Восточной и Юго-Восточной Европы </a:t>
            </a:r>
            <a:r>
              <a:rPr lang="en-US" sz="1500" b="1" dirty="0">
                <a:solidFill>
                  <a:schemeClr val="tx1"/>
                </a:solidFill>
              </a:rPr>
              <a:t>(</a:t>
            </a:r>
            <a:r>
              <a:rPr lang="ru-RU" sz="1500" b="1" dirty="0" err="1">
                <a:solidFill>
                  <a:schemeClr val="tx1"/>
                </a:solidFill>
              </a:rPr>
              <a:t>ЦВЮВЕ</a:t>
            </a:r>
            <a:r>
              <a:rPr lang="en-US" sz="1500" b="1" dirty="0">
                <a:solidFill>
                  <a:schemeClr val="tx1"/>
                </a:solidFill>
              </a:rPr>
              <a:t>)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1500" b="1" dirty="0" err="1">
                <a:solidFill>
                  <a:schemeClr val="tx1"/>
                </a:solidFill>
              </a:rPr>
              <a:t>ОЭСР</a:t>
            </a:r>
            <a:r>
              <a:rPr lang="en-US" sz="1500" b="1" dirty="0">
                <a:solidFill>
                  <a:schemeClr val="tx1"/>
                </a:solidFill>
              </a:rPr>
              <a:t> – </a:t>
            </a:r>
            <a:r>
              <a:rPr lang="ru-RU" sz="1500" b="1" dirty="0">
                <a:solidFill>
                  <a:schemeClr val="tx1"/>
                </a:solidFill>
              </a:rPr>
              <a:t>Париж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ru-RU" sz="1500" b="1" dirty="0">
                <a:solidFill>
                  <a:schemeClr val="tx1"/>
                </a:solidFill>
              </a:rPr>
              <a:t>июль </a:t>
            </a:r>
            <a:r>
              <a:rPr lang="en-US" sz="1500" b="1" dirty="0">
                <a:solidFill>
                  <a:schemeClr val="tx1"/>
                </a:solidFill>
              </a:rPr>
              <a:t>2017</a:t>
            </a:r>
            <a:r>
              <a:rPr lang="ru-RU" sz="1500" b="1" dirty="0">
                <a:solidFill>
                  <a:schemeClr val="tx1"/>
                </a:solidFill>
              </a:rPr>
              <a:t> года</a:t>
            </a:r>
            <a:endParaRPr lang="en-US" sz="1500" b="1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</a:rPr>
              <a:t>РЕЗУЛЬТАТЫ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ru-RU" sz="1200" dirty="0">
                <a:solidFill>
                  <a:schemeClr val="tx1"/>
                </a:solidFill>
              </a:rPr>
              <a:t>распространение результатов обзора практики БОР (</a:t>
            </a:r>
            <a:r>
              <a:rPr lang="ru-RU" sz="1200" dirty="0" err="1">
                <a:solidFill>
                  <a:schemeClr val="tx1"/>
                </a:solidFill>
              </a:rPr>
              <a:t>ОЭСР</a:t>
            </a:r>
            <a:r>
              <a:rPr lang="ru-RU" sz="1200" dirty="0">
                <a:solidFill>
                  <a:schemeClr val="tx1"/>
                </a:solidFill>
              </a:rPr>
              <a:t>) по странам </a:t>
            </a:r>
            <a:r>
              <a:rPr lang="sl-SI" sz="1200" dirty="0">
                <a:solidFill>
                  <a:schemeClr val="tx1"/>
                </a:solidFill>
              </a:rPr>
              <a:t>PEMPAL</a:t>
            </a:r>
            <a:r>
              <a:rPr lang="ru-RU" sz="1200" dirty="0">
                <a:solidFill>
                  <a:schemeClr val="tx1"/>
                </a:solidFill>
              </a:rPr>
              <a:t>, участвующим в обследовании, а также продукта знаний </a:t>
            </a:r>
            <a:r>
              <a:rPr lang="ru-RU" sz="1200" dirty="0" err="1">
                <a:solidFill>
                  <a:schemeClr val="tx1"/>
                </a:solidFill>
              </a:rPr>
              <a:t>БС</a:t>
            </a:r>
            <a:r>
              <a:rPr lang="ru-RU" sz="1200" dirty="0">
                <a:solidFill>
                  <a:schemeClr val="tx1"/>
                </a:solidFill>
              </a:rPr>
              <a:t> о бюджетах для граждан;</a:t>
            </a:r>
            <a:r>
              <a:rPr lang="sl-SI" sz="1200" dirty="0">
                <a:solidFill>
                  <a:schemeClr val="tx1"/>
                </a:solidFill>
              </a:rPr>
              <a:t> ii) </a:t>
            </a:r>
            <a:r>
              <a:rPr lang="ru-RU" sz="1200" dirty="0">
                <a:solidFill>
                  <a:schemeClr val="tx1"/>
                </a:solidFill>
              </a:rPr>
              <a:t>рассмотрение последних тенденций в области </a:t>
            </a:r>
            <a:r>
              <a:rPr lang="ru-RU" sz="1200" dirty="0" err="1">
                <a:solidFill>
                  <a:schemeClr val="tx1"/>
                </a:solidFill>
              </a:rPr>
              <a:t>бюджетирования</a:t>
            </a:r>
            <a:r>
              <a:rPr lang="ru-RU" sz="1200" dirty="0">
                <a:solidFill>
                  <a:schemeClr val="tx1"/>
                </a:solidFill>
              </a:rPr>
              <a:t> и проведения обзора бюджетных расходов в ряде стран </a:t>
            </a:r>
            <a:r>
              <a:rPr lang="ru-RU" sz="1200" dirty="0" err="1">
                <a:solidFill>
                  <a:schemeClr val="tx1"/>
                </a:solidFill>
              </a:rPr>
              <a:t>ОЭСР</a:t>
            </a:r>
            <a:r>
              <a:rPr lang="ru-RU" sz="1200" dirty="0">
                <a:solidFill>
                  <a:schemeClr val="tx1"/>
                </a:solidFill>
              </a:rPr>
              <a:t>;</a:t>
            </a:r>
            <a:r>
              <a:rPr lang="sl-SI" sz="1200" dirty="0">
                <a:solidFill>
                  <a:schemeClr val="tx1"/>
                </a:solidFill>
              </a:rPr>
              <a:t> iii) </a:t>
            </a:r>
            <a:r>
              <a:rPr lang="ru-RU" sz="1200" dirty="0">
                <a:solidFill>
                  <a:schemeClr val="tx1"/>
                </a:solidFill>
              </a:rPr>
              <a:t>участие в консультациях </a:t>
            </a:r>
            <a:r>
              <a:rPr lang="ru-RU" sz="1200" dirty="0" err="1">
                <a:solidFill>
                  <a:schemeClr val="tx1"/>
                </a:solidFill>
              </a:rPr>
              <a:t>ОЭСР</a:t>
            </a:r>
            <a:r>
              <a:rPr lang="ru-RU" sz="1200" dirty="0">
                <a:solidFill>
                  <a:schemeClr val="tx1"/>
                </a:solidFill>
              </a:rPr>
              <a:t> с участниками разработки будущего документа </a:t>
            </a:r>
            <a:r>
              <a:rPr lang="ru-RU" sz="1200" dirty="0" err="1">
                <a:solidFill>
                  <a:schemeClr val="tx1"/>
                </a:solidFill>
              </a:rPr>
              <a:t>ОЭСР</a:t>
            </a:r>
            <a:r>
              <a:rPr lang="ru-RU" sz="1200" dirty="0">
                <a:solidFill>
                  <a:schemeClr val="tx1"/>
                </a:solidFill>
              </a:rPr>
              <a:t> «Инструментарий </a:t>
            </a:r>
            <a:r>
              <a:rPr lang="ru-RU" sz="1200" dirty="0" err="1">
                <a:solidFill>
                  <a:schemeClr val="tx1"/>
                </a:solidFill>
              </a:rPr>
              <a:t>гендерного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бюджетирования</a:t>
            </a:r>
            <a:r>
              <a:rPr lang="ru-RU" sz="1200" dirty="0">
                <a:solidFill>
                  <a:schemeClr val="tx1"/>
                </a:solidFill>
              </a:rPr>
              <a:t>».</a:t>
            </a:r>
            <a:endParaRPr lang="sl-SI" sz="12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680"/>
              </a:spcBef>
              <a:buFont typeface="+mj-lt"/>
              <a:buAutoNum type="arabicPeriod" startAt="4"/>
              <a:defRPr/>
            </a:pPr>
            <a:r>
              <a:rPr lang="ru-RU" sz="1500" b="1" dirty="0">
                <a:solidFill>
                  <a:schemeClr val="tx1"/>
                </a:solidFill>
              </a:rPr>
              <a:t>Семинар </a:t>
            </a:r>
            <a:r>
              <a:rPr lang="ru-RU" sz="1500" b="1" dirty="0" err="1">
                <a:solidFill>
                  <a:schemeClr val="tx1"/>
                </a:solidFill>
              </a:rPr>
              <a:t>РГПЦБП</a:t>
            </a:r>
            <a:r>
              <a:rPr lang="ru-RU" sz="1500" b="1" dirty="0">
                <a:solidFill>
                  <a:schemeClr val="tx1"/>
                </a:solidFill>
              </a:rPr>
              <a:t>, посвященный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</a:rPr>
              <a:t>показателям эффективности</a:t>
            </a:r>
            <a:r>
              <a:rPr lang="en-US" sz="15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tx1"/>
                </a:solidFill>
              </a:rPr>
              <a:t>– </a:t>
            </a:r>
            <a:r>
              <a:rPr lang="ru-RU" sz="1500" b="1" dirty="0">
                <a:solidFill>
                  <a:schemeClr val="tx1"/>
                </a:solidFill>
              </a:rPr>
              <a:t>видеоконференция, сентябрь  </a:t>
            </a:r>
            <a:r>
              <a:rPr lang="en-US" sz="1500" b="1" dirty="0">
                <a:solidFill>
                  <a:schemeClr val="tx1"/>
                </a:solidFill>
              </a:rPr>
              <a:t>2017</a:t>
            </a:r>
            <a:r>
              <a:rPr lang="ru-RU" sz="1500" b="1" dirty="0">
                <a:solidFill>
                  <a:schemeClr val="tx1"/>
                </a:solidFill>
              </a:rPr>
              <a:t> года</a:t>
            </a:r>
            <a:endParaRPr lang="en-US" sz="1500" b="1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</a:rPr>
              <a:t>РЕЗУЛЬТАТЫ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ru-RU" sz="1200" dirty="0">
                <a:solidFill>
                  <a:schemeClr val="tx1"/>
                </a:solidFill>
              </a:rPr>
              <a:t>распространение и обсуждение примеров или полных наборов показателей эффективности на основе информации, собранной от девяти стран-членов </a:t>
            </a:r>
            <a:r>
              <a:rPr lang="ru-RU" sz="1200" dirty="0" err="1">
                <a:solidFill>
                  <a:schemeClr val="tx1"/>
                </a:solidFill>
              </a:rPr>
              <a:t>БС</a:t>
            </a:r>
            <a:r>
              <a:rPr lang="ru-RU" sz="1200" dirty="0">
                <a:solidFill>
                  <a:schemeClr val="tx1"/>
                </a:solidFill>
              </a:rPr>
              <a:t> с презентацией каждой страной-членом своего опыта применения критериев 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ru-RU" sz="1200" dirty="0">
                <a:solidFill>
                  <a:schemeClr val="tx1"/>
                </a:solidFill>
              </a:rPr>
              <a:t>предварительно определенных руководителем </a:t>
            </a:r>
            <a:r>
              <a:rPr lang="ru-RU" sz="1200" dirty="0" err="1">
                <a:solidFill>
                  <a:schemeClr val="tx1"/>
                </a:solidFill>
              </a:rPr>
              <a:t>РГПЦБП</a:t>
            </a:r>
            <a:r>
              <a:rPr lang="ru-RU" sz="1200" dirty="0">
                <a:solidFill>
                  <a:schemeClr val="tx1"/>
                </a:solidFill>
              </a:rPr>
              <a:t> и ресурсной группой)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для оценки показателей эффективности;</a:t>
            </a:r>
            <a:r>
              <a:rPr lang="en-US" sz="1200" dirty="0">
                <a:solidFill>
                  <a:schemeClr val="tx1"/>
                </a:solidFill>
              </a:rPr>
              <a:t> ii)</a:t>
            </a:r>
            <a:r>
              <a:rPr lang="ru-RU" sz="1200" dirty="0">
                <a:solidFill>
                  <a:schemeClr val="tx1"/>
                </a:solidFill>
              </a:rPr>
              <a:t> принятие решения о проведении рабочей группой оценки для презентации ее результатов на заседании членов сети </a:t>
            </a:r>
            <a:r>
              <a:rPr lang="ru-RU" sz="1200" dirty="0" err="1">
                <a:solidFill>
                  <a:schemeClr val="tx1"/>
                </a:solidFill>
              </a:rPr>
              <a:t>ОЭСР</a:t>
            </a:r>
            <a:r>
              <a:rPr lang="ru-RU" sz="1200" dirty="0">
                <a:solidFill>
                  <a:schemeClr val="tx1"/>
                </a:solidFill>
              </a:rPr>
              <a:t> по программно-целевому </a:t>
            </a:r>
            <a:r>
              <a:rPr lang="ru-RU" sz="1200" dirty="0" err="1">
                <a:solidFill>
                  <a:schemeClr val="tx1"/>
                </a:solidFill>
              </a:rPr>
              <a:t>бюджетированию</a:t>
            </a:r>
            <a:r>
              <a:rPr lang="ru-RU" sz="1200" dirty="0">
                <a:solidFill>
                  <a:schemeClr val="tx1"/>
                </a:solidFill>
              </a:rPr>
              <a:t> в ноябре </a:t>
            </a:r>
            <a:r>
              <a:rPr lang="en-US" sz="1200" dirty="0">
                <a:solidFill>
                  <a:schemeClr val="tx1"/>
                </a:solidFill>
              </a:rPr>
              <a:t>2017</a:t>
            </a:r>
            <a:r>
              <a:rPr lang="ru-RU" sz="1200" dirty="0">
                <a:solidFill>
                  <a:schemeClr val="tx1"/>
                </a:solidFill>
              </a:rPr>
              <a:t> года;</a:t>
            </a:r>
            <a:r>
              <a:rPr lang="en-US" sz="1200" dirty="0">
                <a:solidFill>
                  <a:schemeClr val="tx1"/>
                </a:solidFill>
              </a:rPr>
              <a:t> iii) </a:t>
            </a:r>
            <a:r>
              <a:rPr lang="ru-RU" sz="1200" dirty="0">
                <a:solidFill>
                  <a:schemeClr val="tx1"/>
                </a:solidFill>
              </a:rPr>
              <a:t>принятие решений о следующих шагах в деятельности рабочей группы. </a:t>
            </a:r>
            <a:r>
              <a:rPr lang="en-US" sz="1200" dirty="0">
                <a:solidFill>
                  <a:schemeClr val="tx1"/>
                </a:solidFill>
              </a:rPr>
              <a:t> </a:t>
            </a:r>
          </a:p>
          <a:p>
            <a:pPr marL="457200" indent="-457200" algn="just">
              <a:spcBef>
                <a:spcPts val="1680"/>
              </a:spcBef>
              <a:buFont typeface="+mj-lt"/>
              <a:buAutoNum type="arabicPeriod" startAt="5"/>
              <a:defRPr/>
            </a:pPr>
            <a:r>
              <a:rPr lang="ru-RU" sz="1500" b="1" dirty="0">
                <a:solidFill>
                  <a:schemeClr val="tx1"/>
                </a:solidFill>
              </a:rPr>
              <a:t>Семинар </a:t>
            </a:r>
            <a:r>
              <a:rPr lang="ru-RU" sz="1500" b="1" dirty="0" err="1">
                <a:solidFill>
                  <a:schemeClr val="tx1"/>
                </a:solidFill>
              </a:rPr>
              <a:t>РГБГПБ</a:t>
            </a:r>
            <a:r>
              <a:rPr lang="ru-RU" sz="1500" b="1" dirty="0">
                <a:solidFill>
                  <a:schemeClr val="tx1"/>
                </a:solidFill>
              </a:rPr>
              <a:t> по вопросам </a:t>
            </a: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</a:rPr>
              <a:t>участия граждан в бюджетном процессе </a:t>
            </a:r>
            <a:r>
              <a:rPr lang="en-US" sz="1500" b="1" dirty="0">
                <a:solidFill>
                  <a:schemeClr val="tx1"/>
                </a:solidFill>
              </a:rPr>
              <a:t>– </a:t>
            </a:r>
            <a:r>
              <a:rPr lang="ru-RU" sz="1500" b="1" dirty="0">
                <a:solidFill>
                  <a:schemeClr val="tx1"/>
                </a:solidFill>
              </a:rPr>
              <a:t>видеоконференция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ru-RU" sz="1500" b="1" dirty="0">
                <a:solidFill>
                  <a:schemeClr val="tx1"/>
                </a:solidFill>
              </a:rPr>
              <a:t>октябрь </a:t>
            </a:r>
            <a:r>
              <a:rPr lang="en-US" sz="1500" b="1" dirty="0">
                <a:solidFill>
                  <a:schemeClr val="tx1"/>
                </a:solidFill>
              </a:rPr>
              <a:t>2017</a:t>
            </a:r>
            <a:r>
              <a:rPr lang="ru-RU" sz="1500" b="1" dirty="0">
                <a:solidFill>
                  <a:schemeClr val="tx1"/>
                </a:solidFill>
              </a:rPr>
              <a:t> года</a:t>
            </a:r>
            <a:endParaRPr lang="en-US" sz="1500" b="1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</a:rPr>
              <a:t>РЕЗУЛЬТАТЫ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ru-RU" sz="1200" dirty="0">
                <a:solidFill>
                  <a:schemeClr val="tx1"/>
                </a:solidFill>
              </a:rPr>
              <a:t>ознакомление с информационно-справочным документом, подготовленным для поддержания обсуждений в </a:t>
            </a:r>
            <a:r>
              <a:rPr lang="ru-RU" sz="1200" dirty="0" err="1">
                <a:solidFill>
                  <a:schemeClr val="tx1"/>
                </a:solidFill>
              </a:rPr>
              <a:t>РГПЦБП</a:t>
            </a:r>
            <a:r>
              <a:rPr lang="ru-RU" sz="1200" dirty="0">
                <a:solidFill>
                  <a:schemeClr val="tx1"/>
                </a:solidFill>
              </a:rPr>
              <a:t> с целью формирования концепции продукта знаний, призванного быть подспорьем в будущих реформах в сфере участия граждан</a:t>
            </a:r>
            <a:r>
              <a:rPr lang="sl-SI" sz="1200" dirty="0">
                <a:solidFill>
                  <a:schemeClr val="tx1"/>
                </a:solidFill>
              </a:rPr>
              <a:t>; ii) </a:t>
            </a:r>
            <a:r>
              <a:rPr lang="ru-RU" sz="1200" dirty="0">
                <a:solidFill>
                  <a:schemeClr val="tx1"/>
                </a:solidFill>
              </a:rPr>
              <a:t>обмен информацией о новых интересных примерах международной практики, представленных МБП на основе предварительных итогов последнего Обзора открытости бюджетов, проводимого в настоящее время, а </a:t>
            </a:r>
            <a:r>
              <a:rPr lang="ru-RU" sz="1200">
                <a:solidFill>
                  <a:schemeClr val="tx1"/>
                </a:solidFill>
              </a:rPr>
              <a:t>также примерах, </a:t>
            </a:r>
            <a:r>
              <a:rPr lang="ru-RU" sz="1200" dirty="0">
                <a:solidFill>
                  <a:schemeClr val="tx1"/>
                </a:solidFill>
              </a:rPr>
              <a:t>представленных </a:t>
            </a:r>
            <a:r>
              <a:rPr lang="sl-SI" sz="1200" dirty="0">
                <a:solidFill>
                  <a:schemeClr val="tx1"/>
                </a:solidFill>
              </a:rPr>
              <a:t>GIFT</a:t>
            </a:r>
            <a:r>
              <a:rPr lang="ru-RU" sz="1200" dirty="0">
                <a:solidFill>
                  <a:schemeClr val="tx1"/>
                </a:solidFill>
              </a:rPr>
              <a:t>. Эта информация будет использована для выявления потенциальной принимающей страны для ознакомительного визита. </a:t>
            </a:r>
            <a:endParaRPr lang="en-US" sz="1500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endParaRPr lang="en-US" sz="1300" dirty="0">
              <a:solidFill>
                <a:schemeClr val="tx1"/>
              </a:solidFill>
            </a:endParaRPr>
          </a:p>
          <a:p>
            <a:pPr algn="just">
              <a:spcBef>
                <a:spcPts val="1680"/>
              </a:spcBef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en-US" sz="6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31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"/>
            <a:ext cx="8305800" cy="6781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ДЕЯТЕЛЬНОСТЬ БЮДЖЕТНОГО СООБЩЕСТВА (ПРОДОЛЖЕНИЕ</a:t>
            </a:r>
            <a:r>
              <a:rPr lang="en-GB" sz="22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)</a:t>
            </a:r>
            <a:endParaRPr lang="en-US" sz="2200" b="1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indent="-457200" algn="just">
              <a:spcBef>
                <a:spcPts val="1680"/>
              </a:spcBef>
              <a:buFont typeface="+mj-lt"/>
              <a:buAutoNum type="arabicPeriod" startAt="6"/>
              <a:defRPr/>
            </a:pPr>
            <a:r>
              <a:rPr lang="ru-RU" sz="2000" b="1" dirty="0">
                <a:solidFill>
                  <a:schemeClr val="tx1"/>
                </a:solidFill>
              </a:rPr>
              <a:t>Участие </a:t>
            </a:r>
            <a:r>
              <a:rPr lang="ru-RU" sz="2000" b="1" dirty="0" err="1">
                <a:solidFill>
                  <a:schemeClr val="tx1"/>
                </a:solidFill>
              </a:rPr>
              <a:t>БС</a:t>
            </a:r>
            <a:r>
              <a:rPr lang="ru-RU" sz="2000" b="1" dirty="0">
                <a:solidFill>
                  <a:schemeClr val="tx1"/>
                </a:solidFill>
              </a:rPr>
              <a:t> в заседании руководителей бюджетных ведомств стран </a:t>
            </a:r>
            <a:r>
              <a:rPr lang="ru-RU" sz="2000" b="1" dirty="0" err="1">
                <a:solidFill>
                  <a:schemeClr val="tx1"/>
                </a:solidFill>
              </a:rPr>
              <a:t>ОЭСР</a:t>
            </a:r>
            <a:r>
              <a:rPr lang="ru-RU" sz="2000" b="1" dirty="0">
                <a:solidFill>
                  <a:schemeClr val="tx1"/>
                </a:solidFill>
              </a:rPr>
              <a:t> в рамках сети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по программно-целевому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бюджетированию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>
                <a:solidFill>
                  <a:schemeClr val="tx1"/>
                </a:solidFill>
              </a:rPr>
              <a:t>Париж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>
                <a:solidFill>
                  <a:schemeClr val="tx1"/>
                </a:solidFill>
              </a:rPr>
              <a:t>ноябрь </a:t>
            </a:r>
            <a:r>
              <a:rPr lang="en-US" sz="2000" b="1" dirty="0">
                <a:solidFill>
                  <a:schemeClr val="tx1"/>
                </a:solidFill>
              </a:rPr>
              <a:t>2017</a:t>
            </a:r>
            <a:r>
              <a:rPr lang="ru-RU" sz="2000" b="1" dirty="0">
                <a:solidFill>
                  <a:schemeClr val="tx1"/>
                </a:solidFill>
              </a:rPr>
              <a:t> года</a:t>
            </a:r>
            <a:endParaRPr lang="en-US" sz="2000" b="1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</a:rPr>
              <a:t>РЕЗУЛЬТАТЫ</a:t>
            </a:r>
            <a:r>
              <a:rPr lang="en-US" sz="1500" dirty="0">
                <a:solidFill>
                  <a:schemeClr val="tx1"/>
                </a:solidFill>
              </a:rPr>
              <a:t>: </a:t>
            </a:r>
            <a:r>
              <a:rPr lang="en-US" sz="1500" dirty="0" err="1">
                <a:solidFill>
                  <a:schemeClr val="tx1"/>
                </a:solidFill>
              </a:rPr>
              <a:t>i</a:t>
            </a:r>
            <a:r>
              <a:rPr lang="en-US" sz="1500" dirty="0">
                <a:solidFill>
                  <a:schemeClr val="tx1"/>
                </a:solidFill>
              </a:rPr>
              <a:t>) </a:t>
            </a:r>
            <a:r>
              <a:rPr lang="ru-RU" sz="1500" dirty="0">
                <a:solidFill>
                  <a:schemeClr val="tx1"/>
                </a:solidFill>
              </a:rPr>
              <a:t>ознакомление с последними тенденциями в обрасти </a:t>
            </a:r>
            <a:r>
              <a:rPr lang="ru-RU" sz="1500" dirty="0" err="1">
                <a:solidFill>
                  <a:schemeClr val="tx1"/>
                </a:solidFill>
              </a:rPr>
              <a:t>бюджетирования</a:t>
            </a:r>
            <a:r>
              <a:rPr lang="ru-RU" sz="1500" dirty="0">
                <a:solidFill>
                  <a:schemeClr val="tx1"/>
                </a:solidFill>
              </a:rPr>
              <a:t>, ориентированного на результат, в странах </a:t>
            </a:r>
            <a:r>
              <a:rPr lang="ru-RU" sz="1500" dirty="0" err="1">
                <a:solidFill>
                  <a:schemeClr val="tx1"/>
                </a:solidFill>
              </a:rPr>
              <a:t>ОЭСР</a:t>
            </a:r>
            <a:r>
              <a:rPr lang="ru-RU" sz="1500" dirty="0">
                <a:solidFill>
                  <a:schemeClr val="tx1"/>
                </a:solidFill>
              </a:rPr>
              <a:t>; </a:t>
            </a:r>
            <a:r>
              <a:rPr lang="sl-SI" sz="1500" dirty="0">
                <a:solidFill>
                  <a:schemeClr val="tx1"/>
                </a:solidFill>
              </a:rPr>
              <a:t>ii) </a:t>
            </a:r>
            <a:r>
              <a:rPr lang="ru-RU" sz="1500" dirty="0">
                <a:solidFill>
                  <a:schemeClr val="tx1"/>
                </a:solidFill>
              </a:rPr>
              <a:t>участие </a:t>
            </a:r>
            <a:r>
              <a:rPr lang="ru-RU" sz="1500" dirty="0" err="1">
                <a:solidFill>
                  <a:schemeClr val="tx1"/>
                </a:solidFill>
              </a:rPr>
              <a:t>БС</a:t>
            </a:r>
            <a:r>
              <a:rPr lang="ru-RU" sz="1500" dirty="0">
                <a:solidFill>
                  <a:schemeClr val="tx1"/>
                </a:solidFill>
              </a:rPr>
              <a:t> в обсуждениях и внесение предложений по улучшению проекта документа </a:t>
            </a:r>
            <a:r>
              <a:rPr lang="ru-RU" sz="1500" dirty="0" err="1">
                <a:solidFill>
                  <a:schemeClr val="tx1"/>
                </a:solidFill>
              </a:rPr>
              <a:t>ОЭСР</a:t>
            </a:r>
            <a:r>
              <a:rPr lang="ru-RU" sz="1500" dirty="0">
                <a:solidFill>
                  <a:schemeClr val="tx1"/>
                </a:solidFill>
              </a:rPr>
              <a:t> «Лучшая практика в области </a:t>
            </a:r>
            <a:r>
              <a:rPr lang="ru-RU" sz="1500" dirty="0" err="1">
                <a:solidFill>
                  <a:schemeClr val="tx1"/>
                </a:solidFill>
              </a:rPr>
              <a:t>бюджетирования</a:t>
            </a:r>
            <a:r>
              <a:rPr lang="ru-RU" sz="1500" dirty="0">
                <a:solidFill>
                  <a:schemeClr val="tx1"/>
                </a:solidFill>
              </a:rPr>
              <a:t>, ориентированного на результат»</a:t>
            </a:r>
            <a:r>
              <a:rPr lang="sl-SI" sz="1500" dirty="0">
                <a:solidFill>
                  <a:schemeClr val="tx1"/>
                </a:solidFill>
              </a:rPr>
              <a:t>; </a:t>
            </a:r>
            <a:r>
              <a:rPr lang="ru-RU" sz="1500" dirty="0">
                <a:solidFill>
                  <a:schemeClr val="tx1"/>
                </a:solidFill>
              </a:rPr>
              <a:t>а также распространение результатов работы </a:t>
            </a:r>
            <a:r>
              <a:rPr lang="ru-RU" sz="1500" dirty="0" err="1">
                <a:solidFill>
                  <a:schemeClr val="tx1"/>
                </a:solidFill>
              </a:rPr>
              <a:t>БС</a:t>
            </a:r>
            <a:r>
              <a:rPr lang="ru-RU" sz="1500" dirty="0">
                <a:solidFill>
                  <a:schemeClr val="tx1"/>
                </a:solidFill>
              </a:rPr>
              <a:t> по созданию продукта знаний о показателях эффективности в странах </a:t>
            </a:r>
            <a:r>
              <a:rPr lang="sl-SI" sz="1500" dirty="0">
                <a:solidFill>
                  <a:schemeClr val="tx1"/>
                </a:solidFill>
              </a:rPr>
              <a:t>PEMPAL </a:t>
            </a:r>
            <a:r>
              <a:rPr lang="ru-RU" sz="1500" dirty="0">
                <a:solidFill>
                  <a:schemeClr val="tx1"/>
                </a:solidFill>
              </a:rPr>
              <a:t>и выступление с детальной презентацией российского опыта БОР. </a:t>
            </a:r>
            <a:endParaRPr lang="en-US" sz="15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680"/>
              </a:spcBef>
              <a:buFont typeface="Arial" panose="020B0604020202020204" pitchFamily="34" charset="0"/>
              <a:buAutoNum type="arabicPeriod" startAt="6"/>
              <a:defRPr/>
            </a:pPr>
            <a:r>
              <a:rPr lang="ru-RU" sz="2000" b="1" dirty="0">
                <a:solidFill>
                  <a:schemeClr val="tx1"/>
                </a:solidFill>
              </a:rPr>
              <a:t>Три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заседания исполнительного комитета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ru-RU" sz="2000" b="1" dirty="0">
                <a:solidFill>
                  <a:schemeClr val="tx1"/>
                </a:solidFill>
              </a:rPr>
              <a:t>апрель</a:t>
            </a:r>
            <a:r>
              <a:rPr lang="en-US" sz="2000" b="1" dirty="0">
                <a:solidFill>
                  <a:schemeClr val="tx1"/>
                </a:solidFill>
              </a:rPr>
              <a:t>,</a:t>
            </a:r>
            <a:r>
              <a:rPr lang="ru-RU" sz="2000" b="1" dirty="0">
                <a:solidFill>
                  <a:schemeClr val="tx1"/>
                </a:solidFill>
              </a:rPr>
              <a:t> июль и декабрь </a:t>
            </a:r>
            <a:r>
              <a:rPr lang="en-US" sz="2000" b="1" dirty="0">
                <a:solidFill>
                  <a:schemeClr val="tx1"/>
                </a:solidFill>
              </a:rPr>
              <a:t>2017</a:t>
            </a:r>
            <a:r>
              <a:rPr lang="ru-RU" sz="2000" b="1" dirty="0">
                <a:solidFill>
                  <a:schemeClr val="tx1"/>
                </a:solidFill>
              </a:rPr>
              <a:t> года</a:t>
            </a:r>
            <a:r>
              <a:rPr lang="en-US" sz="2000" b="1" dirty="0">
                <a:solidFill>
                  <a:schemeClr val="tx1"/>
                </a:solidFill>
              </a:rPr>
              <a:t>). </a:t>
            </a:r>
            <a:r>
              <a:rPr lang="ru-RU" altLang="x-none" sz="2000" dirty="0">
                <a:solidFill>
                  <a:schemeClr val="tx1"/>
                </a:solidFill>
                <a:ea typeface="ＭＳ Ｐゴシック" charset="-128"/>
              </a:rPr>
              <a:t>Протоколы заседаний доступны здесь:</a:t>
            </a:r>
            <a:r>
              <a:rPr lang="en-US" altLang="x-none" sz="20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x-none" sz="2000" dirty="0">
                <a:solidFill>
                  <a:schemeClr val="tx1"/>
                </a:solidFill>
                <a:ea typeface="ＭＳ Ｐゴシック" charset="-128"/>
                <a:hlinkClick r:id="rId3"/>
              </a:rPr>
              <a:t>https://www.pempal.org/about/governance/ex-com-bcop</a:t>
            </a:r>
            <a:r>
              <a:rPr lang="en-US" altLang="x-none" sz="20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algn="just">
              <a:spcBef>
                <a:spcPts val="1680"/>
              </a:spcBef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ru-RU" sz="2000" b="1" dirty="0">
                <a:solidFill>
                  <a:schemeClr val="tx1"/>
                </a:solidFill>
              </a:rPr>
              <a:t>	Координационный комитет </a:t>
            </a:r>
            <a:r>
              <a:rPr lang="en-US" sz="2000" b="1" dirty="0" err="1">
                <a:solidFill>
                  <a:schemeClr val="tx1"/>
                </a:solidFill>
              </a:rPr>
              <a:t>PEMPAL</a:t>
            </a:r>
            <a:r>
              <a:rPr lang="ru-RU" sz="2000" b="1" dirty="0">
                <a:solidFill>
                  <a:schemeClr val="tx1"/>
                </a:solidFill>
              </a:rPr>
              <a:t> собирался </a:t>
            </a:r>
            <a:r>
              <a:rPr lang="en-US" sz="2000" b="1" dirty="0">
                <a:solidFill>
                  <a:schemeClr val="tx1"/>
                </a:solidFill>
              </a:rPr>
              <a:t>4 </a:t>
            </a:r>
            <a:r>
              <a:rPr lang="ru-RU" sz="2000" b="1" dirty="0">
                <a:solidFill>
                  <a:schemeClr val="tx1"/>
                </a:solidFill>
              </a:rPr>
              <a:t>раза</a:t>
            </a:r>
            <a:r>
              <a:rPr lang="en-US" sz="2000" b="1" dirty="0">
                <a:solidFill>
                  <a:schemeClr val="tx1"/>
                </a:solidFill>
              </a:rPr>
              <a:t> (</a:t>
            </a:r>
            <a:r>
              <a:rPr lang="ru-RU" sz="2000" b="1" dirty="0">
                <a:solidFill>
                  <a:schemeClr val="tx1"/>
                </a:solidFill>
              </a:rPr>
              <a:t>февраль, 	июнь и ноябрь </a:t>
            </a:r>
            <a:r>
              <a:rPr lang="en-US" sz="2000" b="1" dirty="0">
                <a:solidFill>
                  <a:schemeClr val="tx1"/>
                </a:solidFill>
              </a:rPr>
              <a:t> 2017</a:t>
            </a:r>
            <a:r>
              <a:rPr lang="ru-RU" sz="2000" b="1" dirty="0">
                <a:solidFill>
                  <a:schemeClr val="tx1"/>
                </a:solidFill>
              </a:rPr>
              <a:t> года и февраль </a:t>
            </a:r>
            <a:r>
              <a:rPr lang="en-US" sz="2000" b="1" dirty="0">
                <a:solidFill>
                  <a:schemeClr val="tx1"/>
                </a:solidFill>
              </a:rPr>
              <a:t>2018</a:t>
            </a:r>
            <a:r>
              <a:rPr lang="ru-RU" sz="2000" b="1" dirty="0">
                <a:solidFill>
                  <a:schemeClr val="tx1"/>
                </a:solidFill>
              </a:rPr>
              <a:t> года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Протоколы 	заседаний доступны здесь:</a:t>
            </a:r>
            <a:r>
              <a:rPr lang="en-US" sz="2000" dirty="0">
                <a:solidFill>
                  <a:schemeClr val="tx1"/>
                </a:solidFill>
              </a:rPr>
              <a:t> 	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https://www.pempal.org/event/steering-committee-meetings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3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914400" y="241300"/>
            <a:ext cx="8077200" cy="6629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РЕСУРСЫ ЗНАНИЙ, ПОДГОТОВЛЕННЫЕ </a:t>
            </a:r>
            <a:r>
              <a:rPr lang="ru-RU" alt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БС</a:t>
            </a:r>
            <a:r>
              <a:rPr lang="ru-RU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ИЛИ СОБРАННЫЕ/ПЕРЕВЕДЕННЫЕ ДЛЯ </a:t>
            </a:r>
            <a:r>
              <a:rPr lang="ru-RU" alt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БС</a:t>
            </a:r>
            <a:endParaRPr lang="en-US" altLang="en-US" sz="2000" dirty="0">
              <a:solidFill>
                <a:schemeClr val="tx1"/>
              </a:solidFill>
              <a:cs typeface="+mn-cs"/>
            </a:endParaRPr>
          </a:p>
          <a:p>
            <a:pPr algn="just">
              <a:defRPr/>
            </a:pPr>
            <a:r>
              <a:rPr lang="ru-RU" altLang="en-US" sz="1800" dirty="0">
                <a:solidFill>
                  <a:schemeClr val="tx1"/>
                </a:solidFill>
                <a:cs typeface="+mn-cs"/>
              </a:rPr>
              <a:t>Перечень материалов и ссылки на все материалы, распространенные с 2</a:t>
            </a:r>
            <a:r>
              <a:rPr lang="en-US" altLang="en-US" sz="1800" dirty="0">
                <a:solidFill>
                  <a:schemeClr val="tx1"/>
                </a:solidFill>
                <a:cs typeface="+mn-cs"/>
              </a:rPr>
              <a:t>011</a:t>
            </a:r>
            <a:r>
              <a:rPr lang="ru-RU" altLang="en-US" sz="1800" dirty="0">
                <a:solidFill>
                  <a:schemeClr val="tx1"/>
                </a:solidFill>
                <a:cs typeface="+mn-cs"/>
              </a:rPr>
              <a:t> года, содержатся</a:t>
            </a:r>
            <a:r>
              <a:rPr lang="en-US" altLang="en-US" sz="1800" dirty="0">
                <a:solidFill>
                  <a:schemeClr val="tx1"/>
                </a:solidFill>
                <a:cs typeface="+mn-cs"/>
              </a:rPr>
              <a:t> </a:t>
            </a:r>
            <a:r>
              <a:rPr lang="ru-RU" altLang="en-US" sz="1800" dirty="0">
                <a:solidFill>
                  <a:schemeClr val="tx1"/>
                </a:solidFill>
                <a:cs typeface="+mn-cs"/>
              </a:rPr>
              <a:t>в отдельном документе в составе предоставленных вам информационно-справочных материалов. </a:t>
            </a:r>
            <a:r>
              <a:rPr lang="en-US" altLang="en-US" sz="1800" dirty="0">
                <a:solidFill>
                  <a:schemeClr val="tx1"/>
                </a:solidFill>
                <a:cs typeface="+mn-cs"/>
              </a:rPr>
              <a:t>  </a:t>
            </a:r>
          </a:p>
          <a:p>
            <a:pPr algn="just">
              <a:defRPr/>
            </a:pPr>
            <a:endParaRPr lang="en-US" altLang="en-US" sz="1000" dirty="0">
              <a:solidFill>
                <a:schemeClr val="tx1"/>
              </a:solidFill>
              <a:cs typeface="+mn-cs"/>
            </a:endParaRPr>
          </a:p>
          <a:p>
            <a:pPr algn="just">
              <a:defRPr/>
            </a:pPr>
            <a:r>
              <a:rPr lang="ru-RU" altLang="en-US" sz="1600" b="1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Примеры за прошлый год</a:t>
            </a:r>
            <a:r>
              <a:rPr lang="en-US" altLang="en-US" sz="16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n-US" sz="1600" dirty="0">
              <a:solidFill>
                <a:schemeClr val="tx1"/>
              </a:solidFill>
              <a:ea typeface="ＭＳ Ｐゴシック" charset="-128"/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Наборы примеров программ и показателей эффективности, используемых  в 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10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 странах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ＭＳ Ｐゴシック" charset="-128"/>
              </a:rPr>
              <a:t>PEMPAL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, а также дополнительные наборы показателей эффективности в секторе здравоохранения и системе образования, используемых в 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11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 странах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ru-RU" sz="1400" dirty="0" err="1">
                <a:solidFill>
                  <a:schemeClr val="tx1"/>
                </a:solidFill>
                <a:ea typeface="ＭＳ Ｐゴシック" charset="-128"/>
              </a:rPr>
              <a:t>Бюджетирование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, ориентированное на результат, и показатели эффективности в Австрии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Презентации, представленные на конференции, посвященной российскому проекту по развитию бюджетной грамотности</a:t>
            </a:r>
            <a:endParaRPr lang="en-US" sz="1400" dirty="0">
              <a:solidFill>
                <a:schemeClr val="tx1"/>
              </a:solidFill>
              <a:ea typeface="ＭＳ Ｐゴシック" charset="-128"/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Материалы сессии по вопросам повышения прозрачности бюджетов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 (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включая окончательный вариант Инструментария </a:t>
            </a:r>
            <a:r>
              <a:rPr lang="ru-RU" sz="1400" dirty="0" err="1">
                <a:solidFill>
                  <a:schemeClr val="tx1"/>
                </a:solidFill>
                <a:ea typeface="ＭＳ Ｐゴシック" charset="-128"/>
              </a:rPr>
              <a:t>ОЭСР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 по повышению прозрачности бюджетов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) 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, а также сессии по вопросам </a:t>
            </a:r>
            <a:r>
              <a:rPr lang="ru-RU" sz="1400" dirty="0" err="1">
                <a:solidFill>
                  <a:schemeClr val="tx1"/>
                </a:solidFill>
                <a:ea typeface="ＭＳ Ｐゴシック" charset="-128"/>
              </a:rPr>
              <a:t>гендерного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ea typeface="ＭＳ Ｐゴシック" charset="-128"/>
              </a:rPr>
              <a:t>бюджетирования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, состоявшихся в ходе заседания руководителей бюджетных ведомств стран </a:t>
            </a:r>
            <a:r>
              <a:rPr lang="ru-RU" sz="1400" dirty="0" err="1">
                <a:solidFill>
                  <a:schemeClr val="tx1"/>
                </a:solidFill>
                <a:ea typeface="ＭＳ Ｐゴシック" charset="-128"/>
              </a:rPr>
              <a:t>ЦВЮВЕ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ea typeface="ＭＳ Ｐゴシック" charset="-128"/>
              </a:rPr>
              <a:t>ОЭСР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 в рамках сети по программно-целевому </a:t>
            </a:r>
            <a:r>
              <a:rPr lang="ru-RU" sz="1400" dirty="0" err="1">
                <a:solidFill>
                  <a:schemeClr val="tx1"/>
                </a:solidFill>
                <a:ea typeface="ＭＳ Ｐゴシック" charset="-128"/>
              </a:rPr>
              <a:t>бюджетированию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 в 2017 году. 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Материалы ноябрьской встречи 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2017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 года в рамках сети </a:t>
            </a:r>
            <a:r>
              <a:rPr lang="ru-RU" sz="1400" dirty="0" err="1">
                <a:solidFill>
                  <a:schemeClr val="tx1"/>
                </a:solidFill>
                <a:ea typeface="ＭＳ Ｐゴシック" charset="-128"/>
              </a:rPr>
              <a:t>ОЭСР</a:t>
            </a:r>
            <a:r>
              <a:rPr lang="ru-RU" sz="1400" dirty="0">
                <a:solidFill>
                  <a:schemeClr val="tx1"/>
                </a:solidFill>
                <a:ea typeface="ＭＳ Ｐゴシック" charset="-128"/>
              </a:rPr>
              <a:t> по программно-целевому </a:t>
            </a:r>
            <a:r>
              <a:rPr lang="ru-RU" sz="1400" dirty="0" err="1">
                <a:solidFill>
                  <a:schemeClr val="tx1"/>
                </a:solidFill>
                <a:ea typeface="ＭＳ Ｐゴシック" charset="-128"/>
              </a:rPr>
              <a:t>бюджетированию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ru-RU" altLang="x-none" sz="1400" dirty="0">
                <a:solidFill>
                  <a:schemeClr val="tx1"/>
                </a:solidFill>
                <a:ea typeface="ＭＳ Ｐゴシック" charset="-128"/>
              </a:rPr>
              <a:t>Информационно-справочный материал по участию граждан в бюджетном процессе</a:t>
            </a:r>
            <a:endParaRPr lang="en-US" altLang="x-none" sz="1400" dirty="0">
              <a:solidFill>
                <a:schemeClr val="tx1"/>
              </a:solidFill>
              <a:ea typeface="ＭＳ Ｐゴシック" charset="-128"/>
            </a:endParaRPr>
          </a:p>
          <a:p>
            <a:pPr algn="just">
              <a:defRPr/>
            </a:pPr>
            <a:r>
              <a:rPr lang="ru-RU" altLang="en-US" sz="1600" b="1" dirty="0">
                <a:solidFill>
                  <a:schemeClr val="accent3">
                    <a:lumMod val="75000"/>
                  </a:schemeClr>
                </a:solidFill>
              </a:rPr>
              <a:t>Для настоящего пленарного заседания</a:t>
            </a:r>
            <a:r>
              <a:rPr lang="en-US" altLang="en-US" sz="16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400050" indent="-400050" algn="just">
              <a:buFont typeface="+mj-lt"/>
              <a:buAutoNum type="romanLcPeriod"/>
              <a:defRPr/>
            </a:pPr>
            <a:r>
              <a:rPr lang="ru-RU" altLang="x-none" sz="1400" dirty="0">
                <a:solidFill>
                  <a:schemeClr val="tx1"/>
                </a:solidFill>
                <a:ea typeface="ＭＳ Ｐゴシック" charset="-128"/>
              </a:rPr>
              <a:t>Подготовленный </a:t>
            </a:r>
            <a:r>
              <a:rPr lang="ru-RU" altLang="x-none" sz="1400" dirty="0" err="1">
                <a:solidFill>
                  <a:schemeClr val="tx1"/>
                </a:solidFill>
                <a:ea typeface="ＭＳ Ｐゴシック" charset="-128"/>
              </a:rPr>
              <a:t>РГПЦБП</a:t>
            </a:r>
            <a:r>
              <a:rPr lang="ru-RU" altLang="x-none" sz="14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ru-RU" altLang="x-none" sz="1400" dirty="0" err="1">
                <a:solidFill>
                  <a:schemeClr val="tx1"/>
                </a:solidFill>
                <a:ea typeface="ＭＳ Ｐゴシック" charset="-128"/>
              </a:rPr>
              <a:t>БС</a:t>
            </a:r>
            <a:r>
              <a:rPr lang="ru-RU" altLang="x-none" sz="1400" dirty="0">
                <a:solidFill>
                  <a:schemeClr val="tx1"/>
                </a:solidFill>
                <a:ea typeface="ＭＳ Ｐゴシック" charset="-128"/>
              </a:rPr>
              <a:t> продукт знаний о показателях эффективности, используемых в странах </a:t>
            </a:r>
            <a:r>
              <a:rPr lang="en-US" altLang="x-none" sz="1400" dirty="0" err="1">
                <a:solidFill>
                  <a:schemeClr val="tx1"/>
                </a:solidFill>
                <a:ea typeface="ＭＳ Ｐゴシック" charset="-128"/>
              </a:rPr>
              <a:t>PEMPAL</a:t>
            </a:r>
            <a:endParaRPr lang="en-US" altLang="x-none" sz="1400" dirty="0">
              <a:solidFill>
                <a:schemeClr val="tx1"/>
              </a:solidFill>
              <a:ea typeface="ＭＳ Ｐゴシック" charset="-128"/>
            </a:endParaRPr>
          </a:p>
          <a:p>
            <a:pPr marL="400050" indent="-400050" algn="just">
              <a:buFont typeface="+mj-lt"/>
              <a:buAutoNum type="romanLcPeriod"/>
              <a:defRPr/>
            </a:pPr>
            <a:r>
              <a:rPr lang="ru-RU" altLang="x-none" sz="1400" dirty="0">
                <a:solidFill>
                  <a:schemeClr val="tx1"/>
                </a:solidFill>
                <a:ea typeface="ＭＳ Ｐゴシック" charset="-128"/>
              </a:rPr>
              <a:t>Проект документа </a:t>
            </a:r>
            <a:r>
              <a:rPr lang="ru-RU" altLang="x-none" sz="1400" dirty="0" err="1">
                <a:solidFill>
                  <a:schemeClr val="tx1"/>
                </a:solidFill>
                <a:ea typeface="ＭＳ Ｐゴシック" charset="-128"/>
              </a:rPr>
              <a:t>ОЭСР</a:t>
            </a:r>
            <a:r>
              <a:rPr lang="ru-RU" altLang="x-none" sz="1400" dirty="0">
                <a:solidFill>
                  <a:schemeClr val="tx1"/>
                </a:solidFill>
                <a:ea typeface="ＭＳ Ｐゴシック" charset="-128"/>
              </a:rPr>
              <a:t> «Лучшая практика в области </a:t>
            </a:r>
            <a:r>
              <a:rPr lang="ru-RU" altLang="x-none" sz="1400" dirty="0" err="1">
                <a:solidFill>
                  <a:schemeClr val="tx1"/>
                </a:solidFill>
                <a:ea typeface="ＭＳ Ｐゴシック" charset="-128"/>
              </a:rPr>
              <a:t>бюджетирования</a:t>
            </a:r>
            <a:r>
              <a:rPr lang="ru-RU" altLang="x-none" sz="1400" dirty="0">
                <a:solidFill>
                  <a:schemeClr val="tx1"/>
                </a:solidFill>
                <a:ea typeface="ＭＳ Ｐゴシック" charset="-128"/>
              </a:rPr>
              <a:t>, ориентированного на результат» </a:t>
            </a:r>
            <a:endParaRPr lang="en-US" altLang="x-none" sz="1400" dirty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defRPr/>
            </a:pPr>
            <a:endParaRPr lang="en-US" altLang="x-none" sz="16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9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20940</TotalTime>
  <Words>1371</Words>
  <Application>Microsoft Office PowerPoint</Application>
  <PresentationFormat>On-screen Show (4:3)</PresentationFormat>
  <Paragraphs>140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Times New Roman</vt:lpstr>
      <vt:lpstr>Wingdings</vt:lpstr>
      <vt:lpstr>Office Theme</vt:lpstr>
      <vt:lpstr>Бюджетное сообщество (БС) PEMPAL </vt:lpstr>
      <vt:lpstr>PowerPoint Presentation</vt:lpstr>
      <vt:lpstr>Стратегия БС</vt:lpstr>
      <vt:lpstr>Стратегия БС (продолжение)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Bank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BCOP progress</dc:title>
  <dc:creator>Deanna Aubrey</dc:creator>
  <cp:keywords>BCOP progress 2017</cp:keywords>
  <dc:description>Bishkek BCOP plenary meeting 2017</dc:description>
  <cp:lastModifiedBy>Ksenia Galantsova</cp:lastModifiedBy>
  <cp:revision>998</cp:revision>
  <cp:lastPrinted>2017-03-28T09:13:38Z</cp:lastPrinted>
  <dcterms:created xsi:type="dcterms:W3CDTF">2012-02-13T09:14:10Z</dcterms:created>
  <dcterms:modified xsi:type="dcterms:W3CDTF">2018-03-27T14:37:05Z</dcterms:modified>
  <cp:category>PEMPAL</cp:category>
</cp:coreProperties>
</file>