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29"/>
  </p:notesMasterIdLst>
  <p:handoutMasterIdLst>
    <p:handoutMasterId r:id="rId30"/>
  </p:handoutMasterIdLst>
  <p:sldIdLst>
    <p:sldId id="338" r:id="rId3"/>
    <p:sldId id="341" r:id="rId4"/>
    <p:sldId id="342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 Samchynska" initials="Inna" lastIdx="1" clrIdx="0">
    <p:extLst/>
  </p:cmAuthor>
  <p:cmAuthor id="2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0" autoAdjust="0"/>
    <p:restoredTop sz="9456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36028659160696E-2"/>
          <c:y val="7.82472613458529E-2"/>
          <c:w val="0.90992835209825995"/>
          <c:h val="0.7323943661971831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DataBase!$C$5</c:f>
              <c:strCache>
                <c:ptCount val="1"/>
                <c:pt idx="0">
                  <c:v>Proračun središnje vlade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347067519930778E-2"/>
                  <c:y val="2.5018180863061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0-49B6-89B9-F7D3DE6C4394}"/>
                </c:ext>
              </c:extLst>
            </c:dLbl>
            <c:dLbl>
              <c:idx val="1"/>
              <c:layout>
                <c:manualLayout>
                  <c:x val="4.0887479373822753E-3"/>
                  <c:y val="1.2509090431530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0-49B6-89B9-F7D3DE6C4394}"/>
                </c:ext>
              </c:extLst>
            </c:dLbl>
            <c:dLbl>
              <c:idx val="3"/>
              <c:layout>
                <c:manualLayout>
                  <c:x val="0"/>
                  <c:y val="6.2545452157653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0-49B6-89B9-F7D3DE6C4394}"/>
                </c:ext>
              </c:extLst>
            </c:dLbl>
            <c:dLbl>
              <c:idx val="4"/>
              <c:layout>
                <c:manualLayout>
                  <c:x val="9.5404118538919749E-3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0-49B6-89B9-F7D3DE6C4394}"/>
                </c:ext>
              </c:extLst>
            </c:dLbl>
            <c:dLbl>
              <c:idx val="6"/>
              <c:layout>
                <c:manualLayout>
                  <c:x val="-5.451663916509651E-3"/>
                  <c:y val="8.3393936210205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0-49B6-89B9-F7D3DE6C4394}"/>
                </c:ext>
              </c:extLst>
            </c:dLbl>
            <c:dLbl>
              <c:idx val="7"/>
              <c:layout>
                <c:manualLayout>
                  <c:x val="2.7258319582548502E-3"/>
                  <c:y val="8.3393936210205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00-49B6-89B9-F7D3DE6C4394}"/>
                </c:ext>
              </c:extLst>
            </c:dLbl>
            <c:dLbl>
              <c:idx val="9"/>
              <c:layout>
                <c:manualLayout>
                  <c:x val="5.4516639165097013E-3"/>
                  <c:y val="8.3393936210205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0-49B6-89B9-F7D3DE6C4394}"/>
                </c:ext>
              </c:extLst>
            </c:dLbl>
            <c:dLbl>
              <c:idx val="10"/>
              <c:layout>
                <c:manualLayout>
                  <c:x val="1.4992075770401674E-2"/>
                  <c:y val="1.250909043153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0-49B6-89B9-F7D3DE6C4394}"/>
                </c:ext>
              </c:extLst>
            </c:dLbl>
            <c:dLbl>
              <c:idx val="11"/>
              <c:layout>
                <c:manualLayout>
                  <c:x val="4.0887479373823759E-3"/>
                  <c:y val="4.1696968105102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00-49B6-89B9-F7D3DE6C4394}"/>
                </c:ext>
              </c:extLst>
            </c:dLbl>
            <c:dLbl>
              <c:idx val="12"/>
              <c:layout>
                <c:manualLayout>
                  <c:x val="5.4516639165096007E-3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00-49B6-89B9-F7D3DE6C4394}"/>
                </c:ext>
              </c:extLst>
            </c:dLbl>
            <c:dLbl>
              <c:idx val="13"/>
              <c:layout>
                <c:manualLayout>
                  <c:x val="6.8145798956371247E-3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00-49B6-89B9-F7D3DE6C4394}"/>
                </c:ext>
              </c:extLst>
            </c:dLbl>
            <c:dLbl>
              <c:idx val="14"/>
              <c:layout>
                <c:manualLayout>
                  <c:x val="-5.4516639165097013E-3"/>
                  <c:y val="2.08484840525505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00-49B6-89B9-F7D3DE6C439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DataBase!$A$6:$A$20</c:f>
              <c:strCache>
                <c:ptCount val="15"/>
                <c:pt idx="0">
                  <c:v>Armenija</c:v>
                </c:pt>
                <c:pt idx="1">
                  <c:v>Bjelarus</c:v>
                </c:pt>
                <c:pt idx="2">
                  <c:v>Bosna i Hercegovina (Republika Srpska)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Makedonija</c:v>
                </c:pt>
                <c:pt idx="9">
                  <c:v>Moldova</c:v>
                </c:pt>
                <c:pt idx="10">
                  <c:v>Crna Gora</c:v>
                </c:pt>
                <c:pt idx="11">
                  <c:v>Rumunjska</c:v>
                </c:pt>
                <c:pt idx="12">
                  <c:v>Rusija</c:v>
                </c:pt>
                <c:pt idx="13">
                  <c:v>Ukrajina</c:v>
                </c:pt>
                <c:pt idx="14">
                  <c:v>Uzbekistan</c:v>
                </c:pt>
              </c:strCache>
            </c:strRef>
          </c:cat>
          <c:val>
            <c:numRef>
              <c:f>DataBase!$C$6:$C$20</c:f>
              <c:numCache>
                <c:formatCode>0.0%</c:formatCode>
                <c:ptCount val="15"/>
                <c:pt idx="0">
                  <c:v>0.224</c:v>
                </c:pt>
                <c:pt idx="1">
                  <c:v>0.188</c:v>
                </c:pt>
                <c:pt idx="2">
                  <c:v>0.2717</c:v>
                </c:pt>
                <c:pt idx="3">
                  <c:v>0.23</c:v>
                </c:pt>
                <c:pt idx="4">
                  <c:v>0.48080000000000001</c:v>
                </c:pt>
                <c:pt idx="5">
                  <c:v>0.30499999999999999</c:v>
                </c:pt>
                <c:pt idx="6">
                  <c:v>0.25359999999999999</c:v>
                </c:pt>
                <c:pt idx="7">
                  <c:v>0.253</c:v>
                </c:pt>
                <c:pt idx="8">
                  <c:v>0.19600000000000001</c:v>
                </c:pt>
                <c:pt idx="9">
                  <c:v>0.215</c:v>
                </c:pt>
                <c:pt idx="10">
                  <c:v>0.376</c:v>
                </c:pt>
                <c:pt idx="11">
                  <c:v>0.26300000000000001</c:v>
                </c:pt>
                <c:pt idx="12">
                  <c:v>0.156</c:v>
                </c:pt>
                <c:pt idx="13">
                  <c:v>0.25700000000000001</c:v>
                </c:pt>
                <c:pt idx="14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B00-49B6-89B9-F7D3DE6C4394}"/>
            </c:ext>
          </c:extLst>
        </c:ser>
        <c:ser>
          <c:idx val="2"/>
          <c:order val="2"/>
          <c:tx>
            <c:strRef>
              <c:f>DataBase!$D$5</c:f>
              <c:strCache>
                <c:ptCount val="1"/>
                <c:pt idx="0">
                  <c:v>Proračun lokalnih vlasti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033278330193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00-49B6-89B9-F7D3DE6C4394}"/>
                </c:ext>
              </c:extLst>
            </c:dLbl>
            <c:dLbl>
              <c:idx val="1"/>
              <c:layout>
                <c:manualLayout>
                  <c:x val="1.2266243812146818E-2"/>
                  <c:y val="8.33939362102045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00-49B6-89B9-F7D3DE6C4394}"/>
                </c:ext>
              </c:extLst>
            </c:dLbl>
            <c:dLbl>
              <c:idx val="2"/>
              <c:layout>
                <c:manualLayout>
                  <c:x val="9.5404118538919992E-3"/>
                  <c:y val="7.644355844351122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00-49B6-89B9-F7D3DE6C4394}"/>
                </c:ext>
              </c:extLst>
            </c:dLbl>
            <c:dLbl>
              <c:idx val="3"/>
              <c:layout>
                <c:manualLayout>
                  <c:x val="9.54041185389197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00-49B6-89B9-F7D3DE6C4394}"/>
                </c:ext>
              </c:extLst>
            </c:dLbl>
            <c:dLbl>
              <c:idx val="4"/>
              <c:layout>
                <c:manualLayout>
                  <c:x val="1.2266243812146818E-2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00-49B6-89B9-F7D3DE6C4394}"/>
                </c:ext>
              </c:extLst>
            </c:dLbl>
            <c:dLbl>
              <c:idx val="5"/>
              <c:layout>
                <c:manualLayout>
                  <c:x val="1.0903327833019349E-2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00-49B6-89B9-F7D3DE6C4394}"/>
                </c:ext>
              </c:extLst>
            </c:dLbl>
            <c:dLbl>
              <c:idx val="6"/>
              <c:layout>
                <c:manualLayout>
                  <c:x val="1.09033278330193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00-49B6-89B9-F7D3DE6C4394}"/>
                </c:ext>
              </c:extLst>
            </c:dLbl>
            <c:dLbl>
              <c:idx val="7"/>
              <c:layout>
                <c:manualLayout>
                  <c:x val="1.0903327833019399E-2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00-49B6-89B9-F7D3DE6C4394}"/>
                </c:ext>
              </c:extLst>
            </c:dLbl>
            <c:dLbl>
              <c:idx val="8"/>
              <c:layout>
                <c:manualLayout>
                  <c:x val="1.0903327833019399E-2"/>
                  <c:y val="4.1696968105103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00-49B6-89B9-F7D3DE6C4394}"/>
                </c:ext>
              </c:extLst>
            </c:dLbl>
            <c:dLbl>
              <c:idx val="9"/>
              <c:layout>
                <c:manualLayout>
                  <c:x val="9.5404118538919749E-3"/>
                  <c:y val="4.1696968105102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00-49B6-89B9-F7D3DE6C4394}"/>
                </c:ext>
              </c:extLst>
            </c:dLbl>
            <c:dLbl>
              <c:idx val="10"/>
              <c:layout>
                <c:manualLayout>
                  <c:x val="1.0903327833019399E-2"/>
                  <c:y val="4.1696968105103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00-49B6-89B9-F7D3DE6C4394}"/>
                </c:ext>
              </c:extLst>
            </c:dLbl>
            <c:dLbl>
              <c:idx val="11"/>
              <c:layout>
                <c:manualLayout>
                  <c:x val="8.1774958747645541E-3"/>
                  <c:y val="2.0848484052551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00-49B6-89B9-F7D3DE6C4394}"/>
                </c:ext>
              </c:extLst>
            </c:dLbl>
            <c:dLbl>
              <c:idx val="12"/>
              <c:layout>
                <c:manualLayout>
                  <c:x val="1.2266243812146818E-2"/>
                  <c:y val="4.1696968105102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00-49B6-89B9-F7D3DE6C4394}"/>
                </c:ext>
              </c:extLst>
            </c:dLbl>
            <c:dLbl>
              <c:idx val="13"/>
              <c:layout>
                <c:manualLayout>
                  <c:x val="1.0903327833019399E-2"/>
                  <c:y val="2.0848484052552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00-49B6-89B9-F7D3DE6C4394}"/>
                </c:ext>
              </c:extLst>
            </c:dLbl>
            <c:dLbl>
              <c:idx val="14"/>
              <c:layout>
                <c:manualLayout>
                  <c:x val="9.5404118538919749E-3"/>
                  <c:y val="4.1696968105102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00-49B6-89B9-F7D3DE6C439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37441C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DataBase!$A$6:$A$20</c:f>
              <c:strCache>
                <c:ptCount val="15"/>
                <c:pt idx="0">
                  <c:v>Armenija</c:v>
                </c:pt>
                <c:pt idx="1">
                  <c:v>Bjelarus</c:v>
                </c:pt>
                <c:pt idx="2">
                  <c:v>Bosna i Hercegovina (Republika Srpska)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Makedonija</c:v>
                </c:pt>
                <c:pt idx="9">
                  <c:v>Moldova</c:v>
                </c:pt>
                <c:pt idx="10">
                  <c:v>Crna Gora</c:v>
                </c:pt>
                <c:pt idx="11">
                  <c:v>Rumunjska</c:v>
                </c:pt>
                <c:pt idx="12">
                  <c:v>Rusija</c:v>
                </c:pt>
                <c:pt idx="13">
                  <c:v>Ukrajina</c:v>
                </c:pt>
                <c:pt idx="14">
                  <c:v>Uzbekistan</c:v>
                </c:pt>
              </c:strCache>
            </c:strRef>
          </c:cat>
          <c:val>
            <c:numRef>
              <c:f>DataBase!$D$6:$D$20</c:f>
              <c:numCache>
                <c:formatCode>0.0%</c:formatCode>
                <c:ptCount val="15"/>
                <c:pt idx="0">
                  <c:v>7.0000000000000001E-3</c:v>
                </c:pt>
                <c:pt idx="1">
                  <c:v>0.161</c:v>
                </c:pt>
                <c:pt idx="2">
                  <c:v>6.3E-2</c:v>
                </c:pt>
                <c:pt idx="3">
                  <c:v>0.02</c:v>
                </c:pt>
                <c:pt idx="4">
                  <c:v>0.16569999999999999</c:v>
                </c:pt>
                <c:pt idx="5">
                  <c:v>6.4000000000000001E-2</c:v>
                </c:pt>
                <c:pt idx="6">
                  <c:v>1.14E-2</c:v>
                </c:pt>
                <c:pt idx="7">
                  <c:v>3.2000000000000001E-2</c:v>
                </c:pt>
                <c:pt idx="8">
                  <c:v>0.05</c:v>
                </c:pt>
                <c:pt idx="9">
                  <c:v>2.8000000000000001E-2</c:v>
                </c:pt>
                <c:pt idx="10">
                  <c:v>0.05</c:v>
                </c:pt>
                <c:pt idx="11">
                  <c:v>3.2000000000000001E-2</c:v>
                </c:pt>
                <c:pt idx="12">
                  <c:v>0.115</c:v>
                </c:pt>
                <c:pt idx="13">
                  <c:v>7.0999999999999994E-2</c:v>
                </c:pt>
                <c:pt idx="14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3B00-49B6-89B9-F7D3DE6C4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89632"/>
        <c:axId val="125991168"/>
      </c:barChart>
      <c:lineChart>
        <c:grouping val="standard"/>
        <c:varyColors val="0"/>
        <c:ser>
          <c:idx val="0"/>
          <c:order val="0"/>
          <c:tx>
            <c:strRef>
              <c:f>DataBase!$B$5</c:f>
              <c:strCache>
                <c:ptCount val="1"/>
                <c:pt idx="0">
                  <c:v>Konsolidirani proračun</c:v>
                </c:pt>
              </c:strCache>
            </c:strRef>
          </c:tx>
          <c:dLbls>
            <c:dLbl>
              <c:idx val="0"/>
              <c:layout>
                <c:manualLayout>
                  <c:x val="-3.9524563394695317E-2"/>
                  <c:y val="-2.0848484052551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00-49B6-89B9-F7D3DE6C4394}"/>
                </c:ext>
              </c:extLst>
            </c:dLbl>
            <c:dLbl>
              <c:idx val="1"/>
              <c:layout>
                <c:manualLayout>
                  <c:x val="-2.9984151540803347E-2"/>
                  <c:y val="-2.71030292683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00-49B6-89B9-F7D3DE6C4394}"/>
                </c:ext>
              </c:extLst>
            </c:dLbl>
            <c:dLbl>
              <c:idx val="3"/>
              <c:layout>
                <c:manualLayout>
                  <c:x val="-3.4072899478185627E-2"/>
                  <c:y val="-1.8763635647296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B00-49B6-89B9-F7D3DE6C4394}"/>
                </c:ext>
              </c:extLst>
            </c:dLbl>
            <c:dLbl>
              <c:idx val="4"/>
              <c:layout>
                <c:manualLayout>
                  <c:x val="-2.8621235561675926E-2"/>
                  <c:y val="-2.0848484052551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B00-49B6-89B9-F7D3DE6C4394}"/>
                </c:ext>
              </c:extLst>
            </c:dLbl>
            <c:dLbl>
              <c:idx val="6"/>
              <c:layout>
                <c:manualLayout>
                  <c:x val="-2.1806655666038795E-2"/>
                  <c:y val="-3.1272726078826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B00-49B6-89B9-F7D3DE6C4394}"/>
                </c:ext>
              </c:extLst>
            </c:dLbl>
            <c:dLbl>
              <c:idx val="7"/>
              <c:layout>
                <c:manualLayout>
                  <c:x val="-2.1806655666038795E-2"/>
                  <c:y val="-2.0848484052551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B00-49B6-89B9-F7D3DE6C4394}"/>
                </c:ext>
              </c:extLst>
            </c:dLbl>
            <c:dLbl>
              <c:idx val="8"/>
              <c:layout>
                <c:manualLayout>
                  <c:x val="-1.4992075770401674E-2"/>
                  <c:y val="-1.6678787242041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B00-49B6-89B9-F7D3DE6C4394}"/>
                </c:ext>
              </c:extLst>
            </c:dLbl>
            <c:dLbl>
              <c:idx val="9"/>
              <c:layout>
                <c:manualLayout>
                  <c:x val="-2.7258319582548502E-3"/>
                  <c:y val="-6.25454521576539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B00-49B6-89B9-F7D3DE6C4394}"/>
                </c:ext>
              </c:extLst>
            </c:dLbl>
            <c:dLbl>
              <c:idx val="10"/>
              <c:layout>
                <c:manualLayout>
                  <c:x val="-2.4532487624293647E-2"/>
                  <c:y val="-1.6678787242041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B00-49B6-89B9-F7D3DE6C4394}"/>
                </c:ext>
              </c:extLst>
            </c:dLbl>
            <c:dLbl>
              <c:idx val="11"/>
              <c:layout>
                <c:manualLayout>
                  <c:x val="-1.2266351128365653E-2"/>
                  <c:y val="-2.5018180863061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B00-49B6-89B9-F7D3DE6C4394}"/>
                </c:ext>
              </c:extLst>
            </c:dLbl>
            <c:dLbl>
              <c:idx val="12"/>
              <c:layout>
                <c:manualLayout>
                  <c:x val="-3.4072899478185627E-2"/>
                  <c:y val="-2.0848484052551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B00-49B6-89B9-F7D3DE6C4394}"/>
                </c:ext>
              </c:extLst>
            </c:dLbl>
            <c:dLbl>
              <c:idx val="13"/>
              <c:layout>
                <c:manualLayout>
                  <c:x val="-2.8621235561675926E-2"/>
                  <c:y val="-1.8763635647296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B00-49B6-89B9-F7D3DE6C4394}"/>
                </c:ext>
              </c:extLst>
            </c:dLbl>
            <c:dLbl>
              <c:idx val="14"/>
              <c:layout>
                <c:manualLayout>
                  <c:x val="0"/>
                  <c:y val="-1.4593938836785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B00-49B6-89B9-F7D3DE6C439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DataBase!$A$6:$A$20</c:f>
              <c:strCache>
                <c:ptCount val="15"/>
                <c:pt idx="0">
                  <c:v>Armenija</c:v>
                </c:pt>
                <c:pt idx="1">
                  <c:v>Bjelarus</c:v>
                </c:pt>
                <c:pt idx="2">
                  <c:v>Bosna i Hercegovina (Republika Srpska)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Makedonija</c:v>
                </c:pt>
                <c:pt idx="9">
                  <c:v>Moldova</c:v>
                </c:pt>
                <c:pt idx="10">
                  <c:v>Crna Gora</c:v>
                </c:pt>
                <c:pt idx="11">
                  <c:v>Rumunjska</c:v>
                </c:pt>
                <c:pt idx="12">
                  <c:v>Rusija</c:v>
                </c:pt>
                <c:pt idx="13">
                  <c:v>Ukrajina</c:v>
                </c:pt>
                <c:pt idx="14">
                  <c:v>Uzbekistan</c:v>
                </c:pt>
              </c:strCache>
            </c:strRef>
          </c:cat>
          <c:val>
            <c:numRef>
              <c:f>DataBase!$B$6:$B$20</c:f>
              <c:numCache>
                <c:formatCode>0.0%</c:formatCode>
                <c:ptCount val="15"/>
                <c:pt idx="0">
                  <c:v>0.23100000000000001</c:v>
                </c:pt>
                <c:pt idx="1">
                  <c:v>0.34899999999999998</c:v>
                </c:pt>
                <c:pt idx="2">
                  <c:v>0.3347</c:v>
                </c:pt>
                <c:pt idx="3">
                  <c:v>0.25</c:v>
                </c:pt>
                <c:pt idx="4">
                  <c:v>0.64649999999999996</c:v>
                </c:pt>
                <c:pt idx="5">
                  <c:v>0.36899999999999999</c:v>
                </c:pt>
                <c:pt idx="6">
                  <c:v>0.26500000000000001</c:v>
                </c:pt>
                <c:pt idx="7">
                  <c:v>0.28499999999999998</c:v>
                </c:pt>
                <c:pt idx="8">
                  <c:v>0.246</c:v>
                </c:pt>
                <c:pt idx="9">
                  <c:v>0.24299999999999999</c:v>
                </c:pt>
                <c:pt idx="10">
                  <c:v>0.42599999999999999</c:v>
                </c:pt>
                <c:pt idx="11">
                  <c:v>0.29499999999999998</c:v>
                </c:pt>
                <c:pt idx="12">
                  <c:v>0.27100000000000002</c:v>
                </c:pt>
                <c:pt idx="13">
                  <c:v>0.32800000000000001</c:v>
                </c:pt>
                <c:pt idx="14">
                  <c:v>0.20599999999999999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3B00-49B6-89B9-F7D3DE6C4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89632"/>
        <c:axId val="125991168"/>
      </c:lineChart>
      <c:catAx>
        <c:axId val="12598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r-Latn-RS"/>
          </a:p>
        </c:txPr>
        <c:crossAx val="125991168"/>
        <c:crosses val="autoZero"/>
        <c:auto val="1"/>
        <c:lblAlgn val="ctr"/>
        <c:lblOffset val="100"/>
        <c:noMultiLvlLbl val="0"/>
      </c:catAx>
      <c:valAx>
        <c:axId val="125991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25989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 w="0"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649095013608602E-2"/>
          <c:y val="8.7838670811067582E-2"/>
          <c:w val="0.90687847170783631"/>
          <c:h val="0.62617183518308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DB_TypeTransfers!$J$4</c:f>
              <c:strCache>
                <c:ptCount val="1"/>
                <c:pt idx="0">
                  <c:v>B. Namjenski transferi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DB_TypeTransfers!$I$5:$I$15</c:f>
              <c:strCache>
                <c:ptCount val="11"/>
                <c:pt idx="0">
                  <c:v>Uzbekistan</c:v>
                </c:pt>
                <c:pt idx="1">
                  <c:v>Ukrajina</c:v>
                </c:pt>
                <c:pt idx="2">
                  <c:v>Bugarska</c:v>
                </c:pt>
                <c:pt idx="3">
                  <c:v>Moldova</c:v>
                </c:pt>
                <c:pt idx="4">
                  <c:v>Rusija</c:v>
                </c:pt>
                <c:pt idx="5">
                  <c:v>Srbija</c:v>
                </c:pt>
                <c:pt idx="6">
                  <c:v>Armenija</c:v>
                </c:pt>
                <c:pt idx="7">
                  <c:v>Gruzija</c:v>
                </c:pt>
                <c:pt idx="8">
                  <c:v>Bjelarus</c:v>
                </c:pt>
                <c:pt idx="9">
                  <c:v>Kirgiska Republika</c:v>
                </c:pt>
                <c:pt idx="10">
                  <c:v>Crna Gora</c:v>
                </c:pt>
              </c:strCache>
            </c:strRef>
          </c:cat>
          <c:val>
            <c:numRef>
              <c:f>DB_TypeTransfers!$J$5:$J$15</c:f>
              <c:numCache>
                <c:formatCode>0.0%</c:formatCode>
                <c:ptCount val="11"/>
                <c:pt idx="0">
                  <c:v>1</c:v>
                </c:pt>
                <c:pt idx="1">
                  <c:v>0.97599999999999998</c:v>
                </c:pt>
                <c:pt idx="2">
                  <c:v>0.91300000000000003</c:v>
                </c:pt>
                <c:pt idx="3">
                  <c:v>0.84599999999999997</c:v>
                </c:pt>
                <c:pt idx="4">
                  <c:v>0.58099999999999996</c:v>
                </c:pt>
                <c:pt idx="5">
                  <c:v>0.51139999999999997</c:v>
                </c:pt>
                <c:pt idx="6">
                  <c:v>0.48110000000000003</c:v>
                </c:pt>
                <c:pt idx="7">
                  <c:v>0.33700000000000002</c:v>
                </c:pt>
                <c:pt idx="8">
                  <c:v>0.30499999999999999</c:v>
                </c:pt>
                <c:pt idx="9">
                  <c:v>0.219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16-4A64-B926-E8026AB6F3F2}"/>
            </c:ext>
          </c:extLst>
        </c:ser>
        <c:ser>
          <c:idx val="1"/>
          <c:order val="1"/>
          <c:tx>
            <c:strRef>
              <c:f>DB_TypeTransfers!$K$4</c:f>
              <c:strCache>
                <c:ptCount val="1"/>
                <c:pt idx="0">
                  <c:v>A. Transferi za izravnanje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DB_TypeTransfers!$I$5:$I$15</c:f>
              <c:strCache>
                <c:ptCount val="11"/>
                <c:pt idx="0">
                  <c:v>Uzbekistan</c:v>
                </c:pt>
                <c:pt idx="1">
                  <c:v>Ukrajina</c:v>
                </c:pt>
                <c:pt idx="2">
                  <c:v>Bugarska</c:v>
                </c:pt>
                <c:pt idx="3">
                  <c:v>Moldova</c:v>
                </c:pt>
                <c:pt idx="4">
                  <c:v>Rusija</c:v>
                </c:pt>
                <c:pt idx="5">
                  <c:v>Srbija</c:v>
                </c:pt>
                <c:pt idx="6">
                  <c:v>Armenija</c:v>
                </c:pt>
                <c:pt idx="7">
                  <c:v>Gruzija</c:v>
                </c:pt>
                <c:pt idx="8">
                  <c:v>Bjelarus</c:v>
                </c:pt>
                <c:pt idx="9">
                  <c:v>Kirgiska Republika</c:v>
                </c:pt>
                <c:pt idx="10">
                  <c:v>Crna Gora</c:v>
                </c:pt>
              </c:strCache>
            </c:strRef>
          </c:cat>
          <c:val>
            <c:numRef>
              <c:f>DB_TypeTransfers!$K$5:$K$15</c:f>
              <c:numCache>
                <c:formatCode>0.0%</c:formatCode>
                <c:ptCount val="11"/>
                <c:pt idx="1">
                  <c:v>2.4E-2</c:v>
                </c:pt>
                <c:pt idx="2">
                  <c:v>8.6999999999999994E-2</c:v>
                </c:pt>
                <c:pt idx="3">
                  <c:v>0.13100000000000001</c:v>
                </c:pt>
                <c:pt idx="4">
                  <c:v>0.32800000000000001</c:v>
                </c:pt>
                <c:pt idx="5">
                  <c:v>0.48859999999999998</c:v>
                </c:pt>
                <c:pt idx="6">
                  <c:v>0.51900000000000002</c:v>
                </c:pt>
                <c:pt idx="7">
                  <c:v>0.66300000000000003</c:v>
                </c:pt>
                <c:pt idx="8">
                  <c:v>0.69499999999999995</c:v>
                </c:pt>
                <c:pt idx="9">
                  <c:v>0.78100000000000003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16-4A64-B926-E8026AB6F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865856"/>
        <c:axId val="179871744"/>
      </c:barChart>
      <c:catAx>
        <c:axId val="17986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sr-Latn-RS"/>
          </a:p>
        </c:txPr>
        <c:crossAx val="179871744"/>
        <c:crosses val="autoZero"/>
        <c:auto val="1"/>
        <c:lblAlgn val="ctr"/>
        <c:lblOffset val="100"/>
        <c:noMultiLvlLbl val="0"/>
      </c:catAx>
      <c:valAx>
        <c:axId val="1798717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sr-Latn-RS"/>
          </a:p>
        </c:txPr>
        <c:crossAx val="17986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262461818680033"/>
          <c:y val="4.0095771727593627E-3"/>
          <c:w val="0.78371198994189173"/>
          <c:h val="7.5497741465702373E-2"/>
        </c:manualLayout>
      </c:layout>
      <c:overlay val="0"/>
      <c:txPr>
        <a:bodyPr/>
        <a:lstStyle/>
        <a:p>
          <a:pPr>
            <a:defRPr sz="1200" b="1"/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6DB-4645-9045-FE833C1E804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6DB-4645-9045-FE833C1E804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6DB-4645-9045-FE833C1E804A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6DB-4645-9045-FE833C1E804A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6DB-4645-9045-FE833C1E804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Češka</a:t>
                    </a:r>
                    <a:r>
                      <a:rPr lang="en-US" baseline="0"/>
                      <a:t>; </a:t>
                    </a:r>
                    <a:fld id="{4D6AA7C7-220F-484E-9238-8957AC46050B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E5-48EC-8FE2-254C77C203E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Danska</a:t>
                    </a:r>
                    <a:r>
                      <a:rPr lang="en-US" baseline="0" dirty="0"/>
                      <a:t>; </a:t>
                    </a:r>
                    <a:fld id="{17A9DAE9-0181-46E5-B308-EE57D6F307E8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DB-4645-9045-FE833C1E804A}"/>
                </c:ext>
              </c:extLst>
            </c:dLbl>
            <c:dLbl>
              <c:idx val="2"/>
              <c:layout>
                <c:manualLayout>
                  <c:x val="-9.8423924206066399E-3"/>
                  <c:y val="-1.783744535214138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Estonija</a:t>
                    </a:r>
                    <a:r>
                      <a:rPr lang="en-US" baseline="0" dirty="0"/>
                      <a:t>; </a:t>
                    </a:r>
                    <a:fld id="{E775DC65-DC85-4D67-99CD-0E7C0022047D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6DB-4645-9045-FE833C1E804A}"/>
                </c:ext>
              </c:extLst>
            </c:dLbl>
            <c:dLbl>
              <c:idx val="3"/>
              <c:layout>
                <c:manualLayout>
                  <c:x val="-6.363521106624262E-2"/>
                  <c:y val="-2.168243953732912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Finska</a:t>
                    </a:r>
                    <a:r>
                      <a:rPr lang="en-US" baseline="0" dirty="0"/>
                      <a:t>; </a:t>
                    </a:r>
                    <a:fld id="{EBE8F9C6-A535-4D58-A0EB-7A2B79394638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6DB-4645-9045-FE833C1E804A}"/>
                </c:ext>
              </c:extLst>
            </c:dLbl>
            <c:dLbl>
              <c:idx val="4"/>
              <c:layout>
                <c:manualLayout>
                  <c:x val="-4.5231379652112137E-2"/>
                  <c:y val="-3.155000838060813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Francuska; 1,3%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DB-4645-9045-FE833C1E804A}"/>
                </c:ext>
              </c:extLst>
            </c:dLbl>
            <c:dLbl>
              <c:idx val="5"/>
              <c:layout>
                <c:manualLayout>
                  <c:x val="-5.977241572170873E-2"/>
                  <c:y val="-2.624289718616941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Njemačka</a:t>
                    </a:r>
                    <a:r>
                      <a:rPr lang="en-US" baseline="0" dirty="0"/>
                      <a:t>; </a:t>
                    </a:r>
                    <a:fld id="{D0A885A7-85F6-4FB9-9348-D325E217F2BE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6DB-4645-9045-FE833C1E804A}"/>
                </c:ext>
              </c:extLst>
            </c:dLbl>
            <c:dLbl>
              <c:idx val="6"/>
              <c:layout>
                <c:manualLayout>
                  <c:x val="1.3626217684682739E-3"/>
                  <c:y val="-4.2091852790146263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Grčka</a:t>
                    </a:r>
                    <a:r>
                      <a:rPr lang="en-US" baseline="0" dirty="0"/>
                      <a:t>; </a:t>
                    </a:r>
                    <a:fld id="{7FB601BE-DDF2-4CFF-B760-6409AB58A58F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6DB-4645-9045-FE833C1E804A}"/>
                </c:ext>
              </c:extLst>
            </c:dLbl>
            <c:dLbl>
              <c:idx val="7"/>
              <c:layout>
                <c:manualLayout>
                  <c:x val="-1.3660755424556284E-3"/>
                  <c:y val="8.4122424453620011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Mađarska</a:t>
                    </a:r>
                    <a:r>
                      <a:rPr lang="en-US" baseline="0" dirty="0"/>
                      <a:t>; </a:t>
                    </a:r>
                    <a:fld id="{C477BFEA-17B4-4A0F-A5B3-04D9DB8622EE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6DB-4645-9045-FE833C1E804A}"/>
                </c:ext>
              </c:extLst>
            </c:dLbl>
            <c:dLbl>
              <c:idx val="8"/>
              <c:layout>
                <c:manualLayout>
                  <c:x val="-4.1109969167523125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/>
                      <a:t>Island; </a:t>
                    </a:r>
                    <a:fld id="{2842059F-518F-4AEB-B2DF-8E10D4E552FF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6DB-4645-9045-FE833C1E804A}"/>
                </c:ext>
              </c:extLst>
            </c:dLbl>
            <c:dLbl>
              <c:idx val="9"/>
              <c:layout>
                <c:manualLayout>
                  <c:x val="-6.3051450331438233E-2"/>
                  <c:y val="-2.103400141907222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Irska</a:t>
                    </a:r>
                    <a:r>
                      <a:rPr lang="en-US" baseline="0" dirty="0"/>
                      <a:t>; </a:t>
                    </a:r>
                    <a:fld id="{152A476A-6001-4AF4-A1F1-7B2101BF9055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6DB-4645-9045-FE833C1E804A}"/>
                </c:ext>
              </c:extLst>
            </c:dLbl>
            <c:dLbl>
              <c:idx val="10"/>
              <c:layout>
                <c:manualLayout>
                  <c:x val="-5.3204068915845948E-2"/>
                  <c:y val="-3.0449009331246845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Italija</a:t>
                    </a:r>
                    <a:r>
                      <a:rPr lang="en-US" baseline="0" dirty="0"/>
                      <a:t>; </a:t>
                    </a:r>
                    <a:fld id="{A9AF621C-D618-447C-B9B7-27F688A65F81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6DB-4645-9045-FE833C1E804A}"/>
                </c:ext>
              </c:extLst>
            </c:dLbl>
            <c:dLbl>
              <c:idx val="11"/>
              <c:layout>
                <c:manualLayout>
                  <c:x val="-1.5797778079263466E-3"/>
                  <c:y val="1.193706660165338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Latvija</a:t>
                    </a:r>
                    <a:r>
                      <a:rPr lang="en-US" baseline="0" dirty="0"/>
                      <a:t>; </a:t>
                    </a:r>
                    <a:fld id="{6D47EA42-4754-4222-8812-3E67FC264686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6DB-4645-9045-FE833C1E804A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Luksemburg</a:t>
                    </a:r>
                    <a:r>
                      <a:rPr lang="en-US" baseline="0" dirty="0"/>
                      <a:t>; </a:t>
                    </a:r>
                    <a:fld id="{B047985D-76DD-4728-8B9F-0E8F42FA8417}" type="YVALUE">
                      <a:rPr lang="en-US" baseline="0" dirty="0"/>
                      <a:pPr>
                        <a:defRPr sz="1200" b="1" i="0" u="none" strike="noStrik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DB-4645-9045-FE833C1E804A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aseline="0"/>
                      <a:t>Nizozemska; </a:t>
                    </a:r>
                    <a:fld id="{3FBF107F-8C26-4CAE-8E3A-5FEFF2D9018D}" type="YVALUE">
                      <a:rPr lang="en-US" baseline="0"/>
                      <a:pPr/>
                      <a:t>[Y 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BE5-48EC-8FE2-254C77C203E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Norveška</a:t>
                    </a:r>
                    <a:r>
                      <a:rPr lang="en-US" baseline="0" dirty="0"/>
                      <a:t>; </a:t>
                    </a:r>
                    <a:fld id="{68BF4031-55C2-43A5-B190-0741717DAB3E}" type="YVALUE">
                      <a:rPr lang="en-US" baseline="0" dirty="0"/>
                      <a:pPr>
                        <a:defRPr sz="1200" b="1" i="0" u="none" strike="noStrik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6DB-4645-9045-FE833C1E804A}"/>
                </c:ext>
              </c:extLst>
            </c:dLbl>
            <c:dLbl>
              <c:idx val="15"/>
              <c:layout>
                <c:manualLayout>
                  <c:x val="-2.7414762746773499E-2"/>
                  <c:y val="-2.94488938591011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Poljska</a:t>
                    </a:r>
                    <a:r>
                      <a:rPr lang="en-US" baseline="0" dirty="0"/>
                      <a:t>; </a:t>
                    </a:r>
                    <a:fld id="{55399FA5-C058-4FED-8E0C-F286A1269FAB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6DB-4645-9045-FE833C1E804A}"/>
                </c:ext>
              </c:extLst>
            </c:dLbl>
            <c:dLbl>
              <c:idx val="16"/>
              <c:layout>
                <c:manualLayout>
                  <c:x val="-5.4813292223364167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DB-4645-9045-FE833C1E804A}"/>
                </c:ext>
              </c:extLst>
            </c:dLbl>
            <c:dLbl>
              <c:idx val="17"/>
              <c:layout>
                <c:manualLayout>
                  <c:x val="-3.1581519935907292E-2"/>
                  <c:y val="-2.167068233190094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Slovačka</a:t>
                    </a:r>
                    <a:r>
                      <a:rPr lang="en-US" baseline="0" dirty="0"/>
                      <a:t>; </a:t>
                    </a:r>
                    <a:fld id="{0D4922BB-91D2-475B-9BB9-0B71B1EB1FB6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6DB-4645-9045-FE833C1E804A}"/>
                </c:ext>
              </c:extLst>
            </c:dLbl>
            <c:dLbl>
              <c:idx val="18"/>
              <c:layout>
                <c:manualLayout>
                  <c:x val="-0.10466581222403168"/>
                  <c:y val="-2.979343708494493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Slovenija</a:t>
                    </a:r>
                    <a:r>
                      <a:rPr lang="en-US" baseline="0" dirty="0"/>
                      <a:t>; </a:t>
                    </a:r>
                    <a:fld id="{B1E182F2-8B2F-47A5-8DD5-33415DBC4C1C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6DB-4645-9045-FE833C1E804A}"/>
                </c:ext>
              </c:extLst>
            </c:dLbl>
            <c:dLbl>
              <c:idx val="19"/>
              <c:layout>
                <c:manualLayout>
                  <c:x val="-3.1797170215041685E-2"/>
                  <c:y val="-3.433846526883872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Švedska</a:t>
                    </a:r>
                    <a:r>
                      <a:rPr lang="en-US" baseline="0" dirty="0"/>
                      <a:t>; </a:t>
                    </a:r>
                    <a:fld id="{702E1E26-14A1-4051-85EC-F3A753FC86DF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6DB-4645-9045-FE833C1E804A}"/>
                </c:ext>
              </c:extLst>
            </c:dLbl>
            <c:dLbl>
              <c:idx val="20"/>
              <c:layout>
                <c:manualLayout>
                  <c:x val="3.8601258142231323E-2"/>
                  <c:y val="6.3090930088136122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Švicarska</a:t>
                    </a:r>
                    <a:r>
                      <a:rPr lang="en-US" baseline="0" dirty="0"/>
                      <a:t>; </a:t>
                    </a:r>
                    <a:fld id="{784BCD89-800B-4E98-A5B7-2881C5386A57}" type="YVALUE">
                      <a:rPr lang="en-US" baseline="0"/>
                      <a:pPr>
                        <a:defRPr sz="1200" b="1" i="0" u="none" strike="noStrike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DB-4645-9045-FE833C1E804A}"/>
                </c:ext>
              </c:extLst>
            </c:dLbl>
            <c:dLbl>
              <c:idx val="21"/>
              <c:layout>
                <c:manualLayout>
                  <c:x val="-0.1116722943021554"/>
                  <c:y val="4.0065266198467987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err="1"/>
                      <a:t>Turska</a:t>
                    </a:r>
                    <a:r>
                      <a:rPr lang="en-US" baseline="0" dirty="0"/>
                      <a:t>; </a:t>
                    </a:r>
                    <a:fld id="{65BD55A8-BCFB-4789-9EF8-9772113EE8C1}" type="YVALUE">
                      <a:rPr lang="en-US" baseline="0"/>
                      <a:pPr>
                        <a:defRPr sz="1200" b="1" i="0" u="none" strike="noStrike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6DB-4645-9045-FE833C1E804A}"/>
                </c:ext>
              </c:extLst>
            </c:dLbl>
            <c:dLbl>
              <c:idx val="22"/>
              <c:layout>
                <c:manualLayout>
                  <c:x val="-1.2864425049643642E-2"/>
                  <c:y val="-4.286908122814674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 err="1"/>
                      <a:t>Ujedinjena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Kraljevina</a:t>
                    </a:r>
                    <a:r>
                      <a:rPr lang="en-US" baseline="0" dirty="0"/>
                      <a:t>; </a:t>
                    </a:r>
                    <a:fld id="{96FDC1EC-DFBB-4466-9097-AFF0F8583521}" type="YVALUE">
                      <a:rPr lang="en-US" baseline="0"/>
                      <a:pPr>
                        <a:defRPr sz="1200" b="1" i="0" u="none" strike="noStrike" baseline="0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[Y VALUE]</a:t>
                    </a:fld>
                    <a:endParaRPr lang="en-US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D6DB-4645-9045-FE833C1E804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'[Presentation Data (fin) (002).xls]TaxPowChangesData'!$A$7:$A$29</c:f>
              <c:strCache>
                <c:ptCount val="23"/>
                <c:pt idx="0">
                  <c:v>Czech Republic</c:v>
                </c:pt>
                <c:pt idx="1">
                  <c:v>Denmark</c:v>
                </c:pt>
                <c:pt idx="2">
                  <c:v>Estonia</c:v>
                </c:pt>
                <c:pt idx="3">
                  <c:v>Finland</c:v>
                </c:pt>
                <c:pt idx="4">
                  <c:v>France</c:v>
                </c:pt>
                <c:pt idx="5">
                  <c:v>Germany</c:v>
                </c:pt>
                <c:pt idx="6">
                  <c:v>Greece</c:v>
                </c:pt>
                <c:pt idx="7">
                  <c:v>Hungary</c:v>
                </c:pt>
                <c:pt idx="8">
                  <c:v>Iceland</c:v>
                </c:pt>
                <c:pt idx="9">
                  <c:v>Ireland</c:v>
                </c:pt>
                <c:pt idx="10">
                  <c:v>Italy</c:v>
                </c:pt>
                <c:pt idx="11">
                  <c:v>Latvia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Slovak Republic</c:v>
                </c:pt>
                <c:pt idx="18">
                  <c:v>Slovenia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</c:strCache>
            </c:strRef>
          </c:xVal>
          <c:yVal>
            <c:numRef>
              <c:f>'[Presentation Data (fin) (002).xls]TaxPowChangesData'!$B$7:$B$29</c:f>
              <c:numCache>
                <c:formatCode>0.0%</c:formatCode>
                <c:ptCount val="23"/>
                <c:pt idx="0">
                  <c:v>1E-3</c:v>
                </c:pt>
                <c:pt idx="1">
                  <c:v>-2.3999999999999994E-2</c:v>
                </c:pt>
                <c:pt idx="2">
                  <c:v>1E-3</c:v>
                </c:pt>
                <c:pt idx="3">
                  <c:v>3.9999999999999897E-3</c:v>
                </c:pt>
                <c:pt idx="4">
                  <c:v>1.2999999999999998E-2</c:v>
                </c:pt>
                <c:pt idx="5">
                  <c:v>8.0000000000000071E-3</c:v>
                </c:pt>
                <c:pt idx="6">
                  <c:v>5.9999999999999993E-3</c:v>
                </c:pt>
                <c:pt idx="7">
                  <c:v>1.1999999999999999E-2</c:v>
                </c:pt>
                <c:pt idx="8">
                  <c:v>3.2000000000000001E-2</c:v>
                </c:pt>
                <c:pt idx="9">
                  <c:v>0</c:v>
                </c:pt>
                <c:pt idx="10">
                  <c:v>5.099999999999999E-2</c:v>
                </c:pt>
                <c:pt idx="11">
                  <c:v>-2.0000000000000018E-3</c:v>
                </c:pt>
                <c:pt idx="12">
                  <c:v>-1.0999999999999999E-2</c:v>
                </c:pt>
                <c:pt idx="13">
                  <c:v>2E-3</c:v>
                </c:pt>
                <c:pt idx="14">
                  <c:v>-2.5000000000000001E-2</c:v>
                </c:pt>
                <c:pt idx="15">
                  <c:v>1.0000000000000002E-2</c:v>
                </c:pt>
                <c:pt idx="16">
                  <c:v>9.0000000000000011E-3</c:v>
                </c:pt>
                <c:pt idx="17">
                  <c:v>3.0000000000000001E-3</c:v>
                </c:pt>
                <c:pt idx="18">
                  <c:v>1.4999999999999999E-2</c:v>
                </c:pt>
                <c:pt idx="19">
                  <c:v>1.6000000000000014E-2</c:v>
                </c:pt>
                <c:pt idx="20">
                  <c:v>3.0000000000000027E-3</c:v>
                </c:pt>
                <c:pt idx="21">
                  <c:v>1.9999999999999983E-3</c:v>
                </c:pt>
                <c:pt idx="22">
                  <c:v>5.000000000000001E-3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D6DB-4645-9045-FE833C1E8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16192"/>
        <c:axId val="131017728"/>
      </c:scatterChart>
      <c:valAx>
        <c:axId val="13101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31017728"/>
        <c:crosses val="autoZero"/>
        <c:crossBetween val="midCat"/>
      </c:valAx>
      <c:valAx>
        <c:axId val="1310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31016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07377292809608"/>
          <c:y val="5.4172842365292573E-2"/>
          <c:w val="0.85577523538924238"/>
          <c:h val="0.73098444495908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dLbl>
              <c:idx val="12"/>
              <c:layout>
                <c:manualLayout>
                  <c:x val="2.5591810620601407E-3"/>
                  <c:y val="7.3529411764705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8-435A-B6B8-AB4434FF380B}"/>
                </c:ext>
              </c:extLst>
            </c:dLbl>
            <c:dLbl>
              <c:idx val="13"/>
              <c:layout>
                <c:manualLayout>
                  <c:x val="7.677543186180422E-3"/>
                  <c:y val="-4.9019607843137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8-435A-B6B8-AB4434FF380B}"/>
                </c:ext>
              </c:extLst>
            </c:dLbl>
            <c:dLbl>
              <c:idx val="14"/>
              <c:layout>
                <c:manualLayout>
                  <c:x val="-5.1183621241202813E-3"/>
                  <c:y val="-1.4705882352941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8-435A-B6B8-AB4434FF380B}"/>
                </c:ext>
              </c:extLst>
            </c:dLbl>
            <c:dLbl>
              <c:idx val="15"/>
              <c:layout>
                <c:manualLayout>
                  <c:x val="2.3032629558541361E-2"/>
                  <c:y val="1.2254901960784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8-435A-B6B8-AB4434FF380B}"/>
                </c:ext>
              </c:extLst>
            </c:dLbl>
            <c:dLbl>
              <c:idx val="17"/>
              <c:layout>
                <c:manualLayout>
                  <c:x val="7.677543186180422E-3"/>
                  <c:y val="2.4509803921568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8-435A-B6B8-AB4434FF380B}"/>
                </c:ext>
              </c:extLst>
            </c:dLbl>
            <c:dLbl>
              <c:idx val="20"/>
              <c:layout>
                <c:manualLayout>
                  <c:x val="5.974435063065572E-3"/>
                  <c:y val="4.79873113461389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E8-435A-B6B8-AB4434FF380B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TaxPowerDB!$C$3:$C$25</c:f>
              <c:strCache>
                <c:ptCount val="23"/>
                <c:pt idx="0">
                  <c:v>Czech Republic</c:v>
                </c:pt>
                <c:pt idx="1">
                  <c:v>Denmark</c:v>
                </c:pt>
                <c:pt idx="2">
                  <c:v>Estonia</c:v>
                </c:pt>
                <c:pt idx="3">
                  <c:v>Finland</c:v>
                </c:pt>
                <c:pt idx="4">
                  <c:v>France</c:v>
                </c:pt>
                <c:pt idx="5">
                  <c:v>Germany</c:v>
                </c:pt>
                <c:pt idx="6">
                  <c:v>Greece</c:v>
                </c:pt>
                <c:pt idx="7">
                  <c:v>Hungary</c:v>
                </c:pt>
                <c:pt idx="8">
                  <c:v>Iceland</c:v>
                </c:pt>
                <c:pt idx="9">
                  <c:v>Ireland</c:v>
                </c:pt>
                <c:pt idx="10">
                  <c:v>Italy</c:v>
                </c:pt>
                <c:pt idx="11">
                  <c:v>Latvia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Slovak Republic</c:v>
                </c:pt>
                <c:pt idx="18">
                  <c:v>Slovenia</c:v>
                </c:pt>
                <c:pt idx="19">
                  <c:v>Sweden</c:v>
                </c:pt>
                <c:pt idx="20">
                  <c:v>Switzerland</c:v>
                </c:pt>
                <c:pt idx="21">
                  <c:v>Turkey</c:v>
                </c:pt>
                <c:pt idx="22">
                  <c:v>United Kingdom</c:v>
                </c:pt>
              </c:strCache>
            </c:strRef>
          </c:cat>
          <c:val>
            <c:numRef>
              <c:f>TaxPowerDB!$D$3:$D$25</c:f>
              <c:numCache>
                <c:formatCode>0.0%</c:formatCode>
                <c:ptCount val="23"/>
                <c:pt idx="0">
                  <c:v>4.0000000000000001E-3</c:v>
                </c:pt>
                <c:pt idx="1">
                  <c:v>0.122</c:v>
                </c:pt>
                <c:pt idx="2">
                  <c:v>4.0000000000000001E-3</c:v>
                </c:pt>
                <c:pt idx="3">
                  <c:v>0.10299999999999999</c:v>
                </c:pt>
                <c:pt idx="4">
                  <c:v>5.8999999999999997E-2</c:v>
                </c:pt>
                <c:pt idx="5">
                  <c:v>0.113</c:v>
                </c:pt>
                <c:pt idx="6">
                  <c:v>8.9999999999999993E-3</c:v>
                </c:pt>
                <c:pt idx="7">
                  <c:v>2.1999999999999999E-2</c:v>
                </c:pt>
                <c:pt idx="8">
                  <c:v>9.5000000000000001E-2</c:v>
                </c:pt>
                <c:pt idx="9">
                  <c:v>8.0000000000000002E-3</c:v>
                </c:pt>
                <c:pt idx="10">
                  <c:v>7.1999999999999995E-2</c:v>
                </c:pt>
                <c:pt idx="11">
                  <c:v>5.6000000000000001E-2</c:v>
                </c:pt>
                <c:pt idx="12">
                  <c:v>1.2E-2</c:v>
                </c:pt>
                <c:pt idx="13">
                  <c:v>1.4E-2</c:v>
                </c:pt>
                <c:pt idx="14">
                  <c:v>5.3999999999999999E-2</c:v>
                </c:pt>
                <c:pt idx="15">
                  <c:v>4.1000000000000002E-2</c:v>
                </c:pt>
                <c:pt idx="16">
                  <c:v>2.5000000000000001E-2</c:v>
                </c:pt>
                <c:pt idx="17">
                  <c:v>8.0000000000000002E-3</c:v>
                </c:pt>
                <c:pt idx="18">
                  <c:v>3.9E-2</c:v>
                </c:pt>
                <c:pt idx="19">
                  <c:v>0.157</c:v>
                </c:pt>
                <c:pt idx="20">
                  <c:v>0.108</c:v>
                </c:pt>
                <c:pt idx="21">
                  <c:v>2.3E-2</c:v>
                </c:pt>
                <c:pt idx="22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E8-435A-B6B8-AB4434FF3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54304"/>
        <c:axId val="131155840"/>
      </c:barChart>
      <c:catAx>
        <c:axId val="1311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31155840"/>
        <c:crosses val="autoZero"/>
        <c:auto val="1"/>
        <c:lblAlgn val="ctr"/>
        <c:lblOffset val="100"/>
        <c:noMultiLvlLbl val="0"/>
      </c:catAx>
      <c:valAx>
        <c:axId val="131155840"/>
        <c:scaling>
          <c:orientation val="minMax"/>
          <c:max val="0.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311543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11734072229113"/>
          <c:y val="5.6338051788060894E-2"/>
          <c:w val="0.4421699078812692"/>
          <c:h val="0.738654147104851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9AD5"/>
            </a:solidFill>
          </c:spPr>
          <c:invertIfNegative val="0"/>
          <c:dLbls>
            <c:dLbl>
              <c:idx val="6"/>
              <c:layout>
                <c:manualLayout>
                  <c:x val="-1.2195296131464537E-4"/>
                  <c:y val="1.005584460856683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80067A"/>
                      </a:solidFill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4-4FD8-A220-1ACA59949B66}"/>
                </c:ext>
              </c:extLst>
            </c:dLbl>
            <c:dLbl>
              <c:idx val="7"/>
              <c:layout>
                <c:manualLayout>
                  <c:x val="0"/>
                  <c:y val="1.064864725496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4-4FD8-A220-1ACA59949B66}"/>
                </c:ext>
              </c:extLst>
            </c:dLbl>
            <c:dLbl>
              <c:idx val="9"/>
              <c:layout>
                <c:manualLayout>
                  <c:x val="1.1596518078151124E-3"/>
                  <c:y val="7.9864854412239738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80067A"/>
                      </a:solidFill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4-4FD8-A220-1ACA59949B66}"/>
                </c:ext>
              </c:extLst>
            </c:dLbl>
            <c:dLbl>
              <c:idx val="11"/>
              <c:layout>
                <c:manualLayout>
                  <c:x val="-1.3953176654907177E-3"/>
                  <c:y val="5.3243236274826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94-4FD8-A220-1ACA59949B6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80067A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TaxPowerDB!$A$3:$A$14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Kirgiska Republika</c:v>
                </c:pt>
                <c:pt idx="6">
                  <c:v>Gruzija</c:v>
                </c:pt>
                <c:pt idx="7">
                  <c:v>Makedonija</c:v>
                </c:pt>
                <c:pt idx="8">
                  <c:v>Moldova</c:v>
                </c:pt>
                <c:pt idx="9">
                  <c:v>Rumunjska</c:v>
                </c:pt>
                <c:pt idx="10">
                  <c:v>Rusija</c:v>
                </c:pt>
                <c:pt idx="11">
                  <c:v>Ukrajina</c:v>
                </c:pt>
              </c:strCache>
            </c:strRef>
          </c:cat>
          <c:val>
            <c:numRef>
              <c:f>TaxPowerDB!$B$3:$B$14</c:f>
              <c:numCache>
                <c:formatCode>0.0%</c:formatCode>
                <c:ptCount val="12"/>
                <c:pt idx="0">
                  <c:v>4.7999999999999996E-3</c:v>
                </c:pt>
                <c:pt idx="1">
                  <c:v>0.108</c:v>
                </c:pt>
                <c:pt idx="2">
                  <c:v>2.4400000000000002E-2</c:v>
                </c:pt>
                <c:pt idx="3">
                  <c:v>8.9999999999999993E-3</c:v>
                </c:pt>
                <c:pt idx="4">
                  <c:v>3.5000000000000003E-2</c:v>
                </c:pt>
                <c:pt idx="5">
                  <c:v>2.9000000000000001E-2</c:v>
                </c:pt>
                <c:pt idx="6">
                  <c:v>1.4E-2</c:v>
                </c:pt>
                <c:pt idx="7">
                  <c:v>1.2999999999999999E-2</c:v>
                </c:pt>
                <c:pt idx="8">
                  <c:v>2.9000000000000001E-2</c:v>
                </c:pt>
                <c:pt idx="9">
                  <c:v>0.01</c:v>
                </c:pt>
                <c:pt idx="10">
                  <c:v>1.2E-2</c:v>
                </c:pt>
                <c:pt idx="1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94-4FD8-A220-1ACA59949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64864"/>
        <c:axId val="134166400"/>
      </c:barChart>
      <c:catAx>
        <c:axId val="13416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sr-Latn-RS"/>
          </a:p>
        </c:txPr>
        <c:crossAx val="134166400"/>
        <c:crosses val="autoZero"/>
        <c:auto val="1"/>
        <c:lblAlgn val="ctr"/>
        <c:lblOffset val="100"/>
        <c:noMultiLvlLbl val="0"/>
      </c:catAx>
      <c:valAx>
        <c:axId val="134166400"/>
        <c:scaling>
          <c:orientation val="minMax"/>
          <c:max val="0.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341648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Udjeli</a:t>
            </a:r>
            <a:r>
              <a:rPr lang="hr-HR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prihoda i rashoda lokalnih proračuna </a:t>
            </a: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 konsolidiranim proračunima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% </a:t>
            </a: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2016</a:t>
            </a: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hr-H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podaci ankete </a:t>
            </a:r>
            <a:r>
              <a:rPr lang="en-GB" sz="1440" b="1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PEMPAL</a:t>
            </a:r>
            <a:r>
              <a:rPr lang="hr-HR" sz="1440" b="1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-a</a:t>
            </a:r>
            <a:r>
              <a:rPr lang="en-GB" sz="1440" b="1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*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c:rich>
      </c:tx>
      <c:layout>
        <c:manualLayout>
          <c:xMode val="edge"/>
          <c:yMode val="edge"/>
          <c:x val="0.13268018488839337"/>
          <c:y val="2.380952380952380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Лист4!$B$3</c:f>
              <c:strCache>
                <c:ptCount val="1"/>
                <c:pt idx="0">
                  <c:v>With Inter-Governmental Transfers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Лист4!$A$4:$A$16</c:f>
              <c:strCache>
                <c:ptCount val="13"/>
                <c:pt idx="0">
                  <c:v>Armenija</c:v>
                </c:pt>
                <c:pt idx="1">
                  <c:v>Bjelarus</c:v>
                </c:pt>
                <c:pt idx="2">
                  <c:v>Bugarska</c:v>
                </c:pt>
                <c:pt idx="3">
                  <c:v>Hrvatska</c:v>
                </c:pt>
                <c:pt idx="4">
                  <c:v>Gruzija</c:v>
                </c:pt>
                <c:pt idx="5">
                  <c:v>Kirgiska Republika</c:v>
                </c:pt>
                <c:pt idx="6">
                  <c:v>Makedonija</c:v>
                </c:pt>
                <c:pt idx="7">
                  <c:v>Moldova</c:v>
                </c:pt>
                <c:pt idx="8">
                  <c:v>Crna Gora</c:v>
                </c:pt>
                <c:pt idx="9">
                  <c:v>Rumunjska</c:v>
                </c:pt>
                <c:pt idx="10">
                  <c:v>Rusija</c:v>
                </c:pt>
                <c:pt idx="11">
                  <c:v>Ukrajina</c:v>
                </c:pt>
                <c:pt idx="12">
                  <c:v>Uzbekistan</c:v>
                </c:pt>
              </c:strCache>
            </c:strRef>
          </c:cat>
          <c:val>
            <c:numRef>
              <c:f>Лист4!$B$4:$B$16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76-493F-B6A3-F90AB1302766}"/>
            </c:ext>
          </c:extLst>
        </c:ser>
        <c:ser>
          <c:idx val="1"/>
          <c:order val="1"/>
          <c:tx>
            <c:strRef>
              <c:f>Лист4!$C$3</c:f>
              <c:strCache>
                <c:ptCount val="1"/>
                <c:pt idx="0">
                  <c:v>Udio prihoda lokalnih proračuna u konsolidiranom proračunu (bez međuvladinih transfera)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cat>
            <c:strRef>
              <c:f>Лист4!$A$4:$A$16</c:f>
              <c:strCache>
                <c:ptCount val="13"/>
                <c:pt idx="0">
                  <c:v>Armenija</c:v>
                </c:pt>
                <c:pt idx="1">
                  <c:v>Bjelarus</c:v>
                </c:pt>
                <c:pt idx="2">
                  <c:v>Bugarska</c:v>
                </c:pt>
                <c:pt idx="3">
                  <c:v>Hrvatska</c:v>
                </c:pt>
                <c:pt idx="4">
                  <c:v>Gruzija</c:v>
                </c:pt>
                <c:pt idx="5">
                  <c:v>Kirgiska Republika</c:v>
                </c:pt>
                <c:pt idx="6">
                  <c:v>Makedonija</c:v>
                </c:pt>
                <c:pt idx="7">
                  <c:v>Moldova</c:v>
                </c:pt>
                <c:pt idx="8">
                  <c:v>Crna Gora</c:v>
                </c:pt>
                <c:pt idx="9">
                  <c:v>Rumunjska</c:v>
                </c:pt>
                <c:pt idx="10">
                  <c:v>Rusija</c:v>
                </c:pt>
                <c:pt idx="11">
                  <c:v>Ukrajina</c:v>
                </c:pt>
                <c:pt idx="12">
                  <c:v>Uzbekistan</c:v>
                </c:pt>
              </c:strCache>
            </c:strRef>
          </c:cat>
          <c:val>
            <c:numRef>
              <c:f>Лист4!$C$4:$C$16</c:f>
              <c:numCache>
                <c:formatCode>0.0%</c:formatCode>
                <c:ptCount val="13"/>
                <c:pt idx="0">
                  <c:v>0.03</c:v>
                </c:pt>
                <c:pt idx="1">
                  <c:v>0.46100000000000002</c:v>
                </c:pt>
                <c:pt idx="2">
                  <c:v>0.22</c:v>
                </c:pt>
                <c:pt idx="3">
                  <c:v>0.19339999999999999</c:v>
                </c:pt>
                <c:pt idx="4">
                  <c:v>0.109</c:v>
                </c:pt>
                <c:pt idx="5">
                  <c:v>0.113</c:v>
                </c:pt>
                <c:pt idx="6">
                  <c:v>6.5000000000000002E-2</c:v>
                </c:pt>
                <c:pt idx="7">
                  <c:v>0.11600000000000001</c:v>
                </c:pt>
                <c:pt idx="8">
                  <c:v>0.11600000000000001</c:v>
                </c:pt>
                <c:pt idx="9">
                  <c:v>0.18079999999999999</c:v>
                </c:pt>
                <c:pt idx="10">
                  <c:v>0.29599999999999999</c:v>
                </c:pt>
                <c:pt idx="11">
                  <c:v>0.218</c:v>
                </c:pt>
                <c:pt idx="12">
                  <c:v>0.45600000000000002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76-493F-B6A3-F90AB1302766}"/>
            </c:ext>
          </c:extLst>
        </c:ser>
        <c:ser>
          <c:idx val="2"/>
          <c:order val="2"/>
          <c:tx>
            <c:strRef>
              <c:f>Лист4!$D$3</c:f>
              <c:strCache>
                <c:ptCount val="1"/>
                <c:pt idx="0">
                  <c:v>Udio rashoda lokalnih proračuna u konsolidiranom proračunu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cat>
            <c:strRef>
              <c:f>Лист4!$A$4:$A$16</c:f>
              <c:strCache>
                <c:ptCount val="13"/>
                <c:pt idx="0">
                  <c:v>Armenija</c:v>
                </c:pt>
                <c:pt idx="1">
                  <c:v>Bjelarus</c:v>
                </c:pt>
                <c:pt idx="2">
                  <c:v>Bugarska</c:v>
                </c:pt>
                <c:pt idx="3">
                  <c:v>Hrvatska</c:v>
                </c:pt>
                <c:pt idx="4">
                  <c:v>Gruzija</c:v>
                </c:pt>
                <c:pt idx="5">
                  <c:v>Kirgiska Republika</c:v>
                </c:pt>
                <c:pt idx="6">
                  <c:v>Makedonija</c:v>
                </c:pt>
                <c:pt idx="7">
                  <c:v>Moldova</c:v>
                </c:pt>
                <c:pt idx="8">
                  <c:v>Crna Gora</c:v>
                </c:pt>
                <c:pt idx="9">
                  <c:v>Rumunjska</c:v>
                </c:pt>
                <c:pt idx="10">
                  <c:v>Rusija</c:v>
                </c:pt>
                <c:pt idx="11">
                  <c:v>Ukrajina</c:v>
                </c:pt>
                <c:pt idx="12">
                  <c:v>Uzbekistan</c:v>
                </c:pt>
              </c:strCache>
            </c:strRef>
          </c:cat>
          <c:val>
            <c:numRef>
              <c:f>Лист4!$D$4:$D$16</c:f>
              <c:numCache>
                <c:formatCode>0.0%</c:formatCode>
                <c:ptCount val="13"/>
                <c:pt idx="0">
                  <c:v>9.1999999999999998E-2</c:v>
                </c:pt>
                <c:pt idx="1">
                  <c:v>0.54800000000000004</c:v>
                </c:pt>
                <c:pt idx="2">
                  <c:v>0.30199999999999999</c:v>
                </c:pt>
                <c:pt idx="3">
                  <c:v>0.25180000000000002</c:v>
                </c:pt>
                <c:pt idx="4">
                  <c:v>0.188</c:v>
                </c:pt>
                <c:pt idx="5">
                  <c:v>0.108</c:v>
                </c:pt>
                <c:pt idx="6">
                  <c:v>0.15</c:v>
                </c:pt>
                <c:pt idx="7">
                  <c:v>0.25900000000000001</c:v>
                </c:pt>
                <c:pt idx="8">
                  <c:v>0.112</c:v>
                </c:pt>
                <c:pt idx="9">
                  <c:v>0.28010000000000002</c:v>
                </c:pt>
                <c:pt idx="10">
                  <c:v>0.317</c:v>
                </c:pt>
                <c:pt idx="11">
                  <c:v>0.41399999999999998</c:v>
                </c:pt>
                <c:pt idx="12">
                  <c:v>0.52600000000000002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76-493F-B6A3-F90AB1302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807232"/>
        <c:axId val="143827328"/>
      </c:barChart>
      <c:lineChart>
        <c:grouping val="stacked"/>
        <c:varyColors val="0"/>
        <c:ser>
          <c:idx val="3"/>
          <c:order val="3"/>
          <c:tx>
            <c:strRef>
              <c:f>Лист4!$E$3</c:f>
              <c:strCache>
                <c:ptCount val="1"/>
                <c:pt idx="0">
                  <c:v>Razlika između udjela prihoda i udjela rashoda (postotni bodovi)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655710071639275E-2"/>
                  <c:y val="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6-493F-B6A3-F90AB1302766}"/>
                </c:ext>
              </c:extLst>
            </c:dLbl>
            <c:dLbl>
              <c:idx val="1"/>
              <c:layout>
                <c:manualLayout>
                  <c:x val="-2.359882005899705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6-493F-B6A3-F90AB1302766}"/>
                </c:ext>
              </c:extLst>
            </c:dLbl>
            <c:dLbl>
              <c:idx val="2"/>
              <c:layout>
                <c:manualLayout>
                  <c:x val="-2.022756005056893E-2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6-493F-B6A3-F90AB1302766}"/>
                </c:ext>
              </c:extLst>
            </c:dLbl>
            <c:dLbl>
              <c:idx val="3"/>
              <c:layout>
                <c:manualLayout>
                  <c:x val="-3.0341340075853412E-2"/>
                  <c:y val="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6-493F-B6A3-F90AB1302766}"/>
                </c:ext>
              </c:extLst>
            </c:dLbl>
            <c:dLbl>
              <c:idx val="4"/>
              <c:layout>
                <c:manualLayout>
                  <c:x val="-2.1913190054782976E-2"/>
                  <c:y val="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6-493F-B6A3-F90AB13027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512010113780088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76-493F-B6A3-F90AB13027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Лист4!$A$4:$A$16</c:f>
              <c:strCache>
                <c:ptCount val="13"/>
                <c:pt idx="0">
                  <c:v>Armenija</c:v>
                </c:pt>
                <c:pt idx="1">
                  <c:v>Bjelarus</c:v>
                </c:pt>
                <c:pt idx="2">
                  <c:v>Bugarska</c:v>
                </c:pt>
                <c:pt idx="3">
                  <c:v>Hrvatska</c:v>
                </c:pt>
                <c:pt idx="4">
                  <c:v>Gruzija</c:v>
                </c:pt>
                <c:pt idx="5">
                  <c:v>Kirgiska Republika</c:v>
                </c:pt>
                <c:pt idx="6">
                  <c:v>Makedonija</c:v>
                </c:pt>
                <c:pt idx="7">
                  <c:v>Moldova</c:v>
                </c:pt>
                <c:pt idx="8">
                  <c:v>Crna Gora</c:v>
                </c:pt>
                <c:pt idx="9">
                  <c:v>Rumunjska</c:v>
                </c:pt>
                <c:pt idx="10">
                  <c:v>Rusija</c:v>
                </c:pt>
                <c:pt idx="11">
                  <c:v>Ukrajina</c:v>
                </c:pt>
                <c:pt idx="12">
                  <c:v>Uzbekistan</c:v>
                </c:pt>
              </c:strCache>
            </c:strRef>
          </c:cat>
          <c:val>
            <c:numRef>
              <c:f>Лист4!$E$4:$E$16</c:f>
              <c:numCache>
                <c:formatCode>0.0</c:formatCode>
                <c:ptCount val="13"/>
                <c:pt idx="0">
                  <c:v>-6.2</c:v>
                </c:pt>
                <c:pt idx="1">
                  <c:v>-8.6999999999999993</c:v>
                </c:pt>
                <c:pt idx="2">
                  <c:v>-8.1999999999999993</c:v>
                </c:pt>
                <c:pt idx="3">
                  <c:v>-5.8</c:v>
                </c:pt>
                <c:pt idx="4">
                  <c:v>-7.9</c:v>
                </c:pt>
                <c:pt idx="5">
                  <c:v>0.5</c:v>
                </c:pt>
                <c:pt idx="6">
                  <c:v>-8.5</c:v>
                </c:pt>
                <c:pt idx="7">
                  <c:v>-14.3</c:v>
                </c:pt>
                <c:pt idx="8">
                  <c:v>0.4</c:v>
                </c:pt>
                <c:pt idx="9">
                  <c:v>-9.9</c:v>
                </c:pt>
                <c:pt idx="10">
                  <c:v>-2.1</c:v>
                </c:pt>
                <c:pt idx="11">
                  <c:v>-19.600000000000001</c:v>
                </c:pt>
                <c:pt idx="12">
                  <c:v>-7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D76-493F-B6A3-F90AB1302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29632"/>
        <c:axId val="143847808"/>
      </c:lineChart>
      <c:catAx>
        <c:axId val="1438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3827328"/>
        <c:crosses val="autoZero"/>
        <c:auto val="1"/>
        <c:lblAlgn val="ctr"/>
        <c:lblOffset val="100"/>
        <c:noMultiLvlLbl val="0"/>
      </c:catAx>
      <c:valAx>
        <c:axId val="14382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3807232"/>
        <c:crosses val="autoZero"/>
        <c:crossBetween val="between"/>
      </c:valAx>
      <c:catAx>
        <c:axId val="14382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847808"/>
        <c:crosses val="autoZero"/>
        <c:auto val="1"/>
        <c:lblAlgn val="ctr"/>
        <c:lblOffset val="100"/>
        <c:noMultiLvlLbl val="0"/>
      </c:catAx>
      <c:valAx>
        <c:axId val="143847808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382963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</a:defRPr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Udjeli prihoda iz lokalnih proračuna u BDP-u</a:t>
            </a:r>
            <a:r>
              <a:rPr lang="hr-HR" sz="1400" baseline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i transfera iz središnjeg proračuna u prihodima lokalnih proračuna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(%)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2016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podaci ankete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PEMPAL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-a</a:t>
            </a:r>
            <a:r>
              <a:rPr lang="en-US" sz="1400" b="1" baseline="0" dirty="0">
                <a:solidFill>
                  <a:schemeClr val="tx2">
                    <a:lumMod val="50000"/>
                  </a:schemeClr>
                </a:solidFill>
              </a:rPr>
              <a:t>*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2747587635223481"/>
          <c:y val="9.07036608233901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577277379733875E-2"/>
          <c:y val="0.12088808881599684"/>
          <c:w val="0.93072060688709268"/>
          <c:h val="0.732564765287904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DataBase!$C$24</c:f>
              <c:strCache>
                <c:ptCount val="1"/>
                <c:pt idx="0">
                  <c:v>Udio prihoda iz lokalnih proračuna u BDP-u (%) u 2016.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3542976939203361E-3"/>
                  <c:y val="7.2201689074579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B-4759-979F-AB7BE1234C34}"/>
                </c:ext>
              </c:extLst>
            </c:dLbl>
            <c:dLbl>
              <c:idx val="4"/>
              <c:layout>
                <c:manualLayout>
                  <c:x val="1.6771488469601683E-3"/>
                  <c:y val="2.4067388688327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B-4759-979F-AB7BE1234C34}"/>
                </c:ext>
              </c:extLst>
            </c:dLbl>
            <c:dLbl>
              <c:idx val="5"/>
              <c:layout>
                <c:manualLayout>
                  <c:x val="6.7085953878406731E-3"/>
                  <c:y val="2.406738868832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B-4759-979F-AB7BE1234C34}"/>
                </c:ext>
              </c:extLst>
            </c:dLbl>
            <c:dLbl>
              <c:idx val="7"/>
              <c:layout>
                <c:manualLayout>
                  <c:x val="6.7085953878406731E-3"/>
                  <c:y val="7.2202166064981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0B-4759-979F-AB7BE1234C34}"/>
                </c:ext>
              </c:extLst>
            </c:dLbl>
            <c:dLbl>
              <c:idx val="10"/>
              <c:layout>
                <c:manualLayout>
                  <c:x val="1.00628930817610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0B-4759-979F-AB7BE1234C34}"/>
                </c:ext>
              </c:extLst>
            </c:dLbl>
            <c:dLbl>
              <c:idx val="11"/>
              <c:layout>
                <c:manualLayout>
                  <c:x val="5.0314465408805046E-3"/>
                  <c:y val="7.2202166064981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0B-4759-979F-AB7BE1234C34}"/>
                </c:ext>
              </c:extLst>
            </c:dLbl>
            <c:dLbl>
              <c:idx val="12"/>
              <c:layout>
                <c:manualLayout>
                  <c:x val="1.0062893081761009E-2"/>
                  <c:y val="9.62695547533092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0B-4759-979F-AB7BE1234C34}"/>
                </c:ext>
              </c:extLst>
            </c:dLbl>
            <c:dLbl>
              <c:idx val="13"/>
              <c:layout>
                <c:manualLayout>
                  <c:x val="1.00628930817610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0B-4759-979F-AB7BE1234C34}"/>
                </c:ext>
              </c:extLst>
            </c:dLbl>
            <c:dLbl>
              <c:idx val="14"/>
              <c:layout>
                <c:manualLayout>
                  <c:x val="1.1740041928721297E-2"/>
                  <c:y val="2.4067388688327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0B-4759-979F-AB7BE1234C3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DataBase!$A$26:$A$36</c:f>
              <c:strCache>
                <c:ptCount val="11"/>
                <c:pt idx="0">
                  <c:v>Hrvatska</c:v>
                </c:pt>
                <c:pt idx="1">
                  <c:v>Bjelarus</c:v>
                </c:pt>
                <c:pt idx="2">
                  <c:v>Rusija</c:v>
                </c:pt>
                <c:pt idx="3">
                  <c:v>Uzbekistan</c:v>
                </c:pt>
                <c:pt idx="4">
                  <c:v>Ukrajina</c:v>
                </c:pt>
                <c:pt idx="5">
                  <c:v>Gruzija</c:v>
                </c:pt>
                <c:pt idx="6">
                  <c:v>Makedonija</c:v>
                </c:pt>
                <c:pt idx="7">
                  <c:v>Crna Gora</c:v>
                </c:pt>
                <c:pt idx="8">
                  <c:v>Kirgiska Republika</c:v>
                </c:pt>
                <c:pt idx="9">
                  <c:v>Moldova</c:v>
                </c:pt>
                <c:pt idx="10">
                  <c:v>Armenija</c:v>
                </c:pt>
              </c:strCache>
            </c:strRef>
          </c:cat>
          <c:val>
            <c:numRef>
              <c:f>DataBase!$C$26:$C$36</c:f>
              <c:numCache>
                <c:formatCode>0.0%</c:formatCode>
                <c:ptCount val="11"/>
                <c:pt idx="0">
                  <c:v>0.16569999999999999</c:v>
                </c:pt>
                <c:pt idx="1">
                  <c:v>0.161</c:v>
                </c:pt>
                <c:pt idx="2">
                  <c:v>0.115</c:v>
                </c:pt>
                <c:pt idx="3">
                  <c:v>9.4E-2</c:v>
                </c:pt>
                <c:pt idx="4">
                  <c:v>7.0999999999999994E-2</c:v>
                </c:pt>
                <c:pt idx="5">
                  <c:v>6.4000000000000001E-2</c:v>
                </c:pt>
                <c:pt idx="6">
                  <c:v>0.05</c:v>
                </c:pt>
                <c:pt idx="7">
                  <c:v>0.05</c:v>
                </c:pt>
                <c:pt idx="8">
                  <c:v>3.2000000000000001E-2</c:v>
                </c:pt>
                <c:pt idx="9">
                  <c:v>2.8000000000000001E-2</c:v>
                </c:pt>
                <c:pt idx="10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0B-4759-979F-AB7BE1234C34}"/>
            </c:ext>
          </c:extLst>
        </c:ser>
        <c:ser>
          <c:idx val="0"/>
          <c:order val="1"/>
          <c:tx>
            <c:strRef>
              <c:f>DataBase!$B$24</c:f>
              <c:strCache>
                <c:ptCount val="1"/>
                <c:pt idx="0">
                  <c:v>Udio transfera iz središnjeg državnog proračuna u prihodima lokalnih proračuna (%) u 2016.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0"/>
                  <c:y val="6.2545452157653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0B-4759-979F-AB7BE1234C3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DataBase!$A$26:$A$36</c:f>
              <c:strCache>
                <c:ptCount val="11"/>
                <c:pt idx="0">
                  <c:v>Hrvatska</c:v>
                </c:pt>
                <c:pt idx="1">
                  <c:v>Bjelarus</c:v>
                </c:pt>
                <c:pt idx="2">
                  <c:v>Rusija</c:v>
                </c:pt>
                <c:pt idx="3">
                  <c:v>Uzbekistan</c:v>
                </c:pt>
                <c:pt idx="4">
                  <c:v>Ukrajina</c:v>
                </c:pt>
                <c:pt idx="5">
                  <c:v>Gruzija</c:v>
                </c:pt>
                <c:pt idx="6">
                  <c:v>Makedonija</c:v>
                </c:pt>
                <c:pt idx="7">
                  <c:v>Crna Gora</c:v>
                </c:pt>
                <c:pt idx="8">
                  <c:v>Kirgiska Republika</c:v>
                </c:pt>
                <c:pt idx="9">
                  <c:v>Moldova</c:v>
                </c:pt>
                <c:pt idx="10">
                  <c:v>Armenija</c:v>
                </c:pt>
              </c:strCache>
            </c:strRef>
          </c:cat>
          <c:val>
            <c:numRef>
              <c:f>DataBase!$B$26:$B$36</c:f>
              <c:numCache>
                <c:formatCode>0.0%</c:formatCode>
                <c:ptCount val="11"/>
                <c:pt idx="0">
                  <c:v>4.02E-2</c:v>
                </c:pt>
                <c:pt idx="1">
                  <c:v>0.21</c:v>
                </c:pt>
                <c:pt idx="2">
                  <c:v>0.158</c:v>
                </c:pt>
                <c:pt idx="3">
                  <c:v>5.3999999999999999E-2</c:v>
                </c:pt>
                <c:pt idx="4">
                  <c:v>0.51500000000000001</c:v>
                </c:pt>
                <c:pt idx="5">
                  <c:v>0.41699999999999998</c:v>
                </c:pt>
                <c:pt idx="6">
                  <c:v>0.54400000000000004</c:v>
                </c:pt>
                <c:pt idx="7">
                  <c:v>8.9999999999999993E-3</c:v>
                </c:pt>
                <c:pt idx="8">
                  <c:v>8.1000000000000003E-2</c:v>
                </c:pt>
                <c:pt idx="9">
                  <c:v>0.68600000000000005</c:v>
                </c:pt>
                <c:pt idx="10">
                  <c:v>0.73099999999999998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F0B-4759-979F-AB7BE123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50688"/>
        <c:axId val="173652224"/>
      </c:barChart>
      <c:catAx>
        <c:axId val="17365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3652224"/>
        <c:crosses val="autoZero"/>
        <c:auto val="1"/>
        <c:lblAlgn val="ctr"/>
        <c:lblOffset val="100"/>
        <c:noMultiLvlLbl val="0"/>
      </c:catAx>
      <c:valAx>
        <c:axId val="173652224"/>
        <c:scaling>
          <c:orientation val="minMax"/>
        </c:scaling>
        <c:delete val="0"/>
        <c:axPos val="l"/>
        <c:majorGridlines/>
        <c:numFmt formatCode="0.0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7365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716700816862512E-2"/>
          <c:y val="0.91159226237156343"/>
          <c:w val="0.730413433962948"/>
          <c:h val="8.732559673218766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1" i="0" u="none" strike="noStrike" baseline="0" dirty="0">
                <a:solidFill>
                  <a:schemeClr val="tx2">
                    <a:lumMod val="50000"/>
                  </a:schemeClr>
                </a:solidFill>
                <a:effectLst/>
              </a:rPr>
              <a:t>Struktura </a:t>
            </a:r>
            <a:r>
              <a:rPr lang="hr-HR" sz="1400" b="1" i="0" u="sng" strike="noStrike" baseline="0" dirty="0">
                <a:solidFill>
                  <a:schemeClr val="tx2">
                    <a:lumMod val="50000"/>
                  </a:schemeClr>
                </a:solidFill>
                <a:effectLst/>
              </a:rPr>
              <a:t>prihoda iz lokalnih proračuna </a:t>
            </a:r>
            <a:r>
              <a:rPr lang="en-GB" sz="1400" b="1" i="0" u="none" strike="noStrike" baseline="0" dirty="0">
                <a:solidFill>
                  <a:schemeClr val="tx2">
                    <a:lumMod val="50000"/>
                  </a:schemeClr>
                </a:solidFill>
                <a:effectLst/>
              </a:rPr>
              <a:t>(%)</a:t>
            </a:r>
            <a:endParaRPr lang="ru-RU" sz="1400" u="none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StrReven!$B$5</c:f>
              <c:strCache>
                <c:ptCount val="1"/>
                <c:pt idx="0">
                  <c:v>Porezni prihodi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StrReven!$A$6:$A$15</c:f>
              <c:strCache>
                <c:ptCount val="10"/>
                <c:pt idx="0">
                  <c:v>Ukrajina</c:v>
                </c:pt>
                <c:pt idx="1">
                  <c:v>Rusija</c:v>
                </c:pt>
                <c:pt idx="2">
                  <c:v>Rumunjska</c:v>
                </c:pt>
                <c:pt idx="3">
                  <c:v>Crna Gora</c:v>
                </c:pt>
                <c:pt idx="4">
                  <c:v>Moldova</c:v>
                </c:pt>
                <c:pt idx="5">
                  <c:v>Makedonija</c:v>
                </c:pt>
                <c:pt idx="6">
                  <c:v>Kirgiska Republika</c:v>
                </c:pt>
                <c:pt idx="7">
                  <c:v>Gruzija</c:v>
                </c:pt>
                <c:pt idx="8">
                  <c:v>Bjelarus</c:v>
                </c:pt>
                <c:pt idx="9">
                  <c:v>Armenija</c:v>
                </c:pt>
              </c:strCache>
            </c:strRef>
          </c:cat>
          <c:val>
            <c:numRef>
              <c:f>StrReven!$B$6:$B$15</c:f>
              <c:numCache>
                <c:formatCode>0.0%</c:formatCode>
                <c:ptCount val="10"/>
                <c:pt idx="0">
                  <c:v>0.38700000000000001</c:v>
                </c:pt>
                <c:pt idx="1">
                  <c:v>0.76300000000000001</c:v>
                </c:pt>
                <c:pt idx="2">
                  <c:v>0.66200000000000003</c:v>
                </c:pt>
                <c:pt idx="3">
                  <c:v>0.64</c:v>
                </c:pt>
                <c:pt idx="4">
                  <c:v>0.25800000000000001</c:v>
                </c:pt>
                <c:pt idx="5">
                  <c:v>0.33200000000000002</c:v>
                </c:pt>
                <c:pt idx="6">
                  <c:v>0.70099999999999996</c:v>
                </c:pt>
                <c:pt idx="7">
                  <c:v>0.36899999999999999</c:v>
                </c:pt>
                <c:pt idx="8">
                  <c:v>0.70899999999999996</c:v>
                </c:pt>
                <c:pt idx="9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94-4D1C-B3F5-28BF3FF6C74D}"/>
            </c:ext>
          </c:extLst>
        </c:ser>
        <c:ser>
          <c:idx val="1"/>
          <c:order val="1"/>
          <c:tx>
            <c:strRef>
              <c:f>StrReven!$C$5</c:f>
              <c:strCache>
                <c:ptCount val="1"/>
                <c:pt idx="0">
                  <c:v>Neporezni prihodi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StrReven!$A$6:$A$15</c:f>
              <c:strCache>
                <c:ptCount val="10"/>
                <c:pt idx="0">
                  <c:v>Ukrajina</c:v>
                </c:pt>
                <c:pt idx="1">
                  <c:v>Rusija</c:v>
                </c:pt>
                <c:pt idx="2">
                  <c:v>Rumunjska</c:v>
                </c:pt>
                <c:pt idx="3">
                  <c:v>Crna Gora</c:v>
                </c:pt>
                <c:pt idx="4">
                  <c:v>Moldova</c:v>
                </c:pt>
                <c:pt idx="5">
                  <c:v>Makedonija</c:v>
                </c:pt>
                <c:pt idx="6">
                  <c:v>Kirgiska Republika</c:v>
                </c:pt>
                <c:pt idx="7">
                  <c:v>Gruzija</c:v>
                </c:pt>
                <c:pt idx="8">
                  <c:v>Bjelarus</c:v>
                </c:pt>
                <c:pt idx="9">
                  <c:v>Armenija</c:v>
                </c:pt>
              </c:strCache>
            </c:strRef>
          </c:cat>
          <c:val>
            <c:numRef>
              <c:f>StrReven!$C$6:$C$15</c:f>
              <c:numCache>
                <c:formatCode>0.0%</c:formatCode>
                <c:ptCount val="10"/>
                <c:pt idx="0">
                  <c:v>5.8000000000000003E-2</c:v>
                </c:pt>
                <c:pt idx="1">
                  <c:v>7.1999999999999995E-2</c:v>
                </c:pt>
                <c:pt idx="2">
                  <c:v>0.18779999999999999</c:v>
                </c:pt>
                <c:pt idx="3">
                  <c:v>0.36</c:v>
                </c:pt>
                <c:pt idx="4">
                  <c:v>5.6000000000000001E-2</c:v>
                </c:pt>
                <c:pt idx="5">
                  <c:v>1.6E-2</c:v>
                </c:pt>
                <c:pt idx="6">
                  <c:v>0.14099999999999999</c:v>
                </c:pt>
                <c:pt idx="7">
                  <c:v>0.13800000000000001</c:v>
                </c:pt>
                <c:pt idx="8">
                  <c:v>7.9000000000000001E-2</c:v>
                </c:pt>
                <c:pt idx="9">
                  <c:v>7.8E-2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94-4D1C-B3F5-28BF3FF6C74D}"/>
            </c:ext>
          </c:extLst>
        </c:ser>
        <c:ser>
          <c:idx val="2"/>
          <c:order val="2"/>
          <c:tx>
            <c:strRef>
              <c:f>StrReven!$D$5</c:f>
              <c:strCache>
                <c:ptCount val="1"/>
                <c:pt idx="0">
                  <c:v>Međuvladini transferi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7"/>
              <c:layout>
                <c:manualLayout>
                  <c:x val="2.5062656641602174E-3"/>
                  <c:y val="-1.89573459715639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94-4D1C-B3F5-28BF3FF6C74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StrReven!$A$6:$A$15</c:f>
              <c:strCache>
                <c:ptCount val="10"/>
                <c:pt idx="0">
                  <c:v>Ukrajina</c:v>
                </c:pt>
                <c:pt idx="1">
                  <c:v>Rusija</c:v>
                </c:pt>
                <c:pt idx="2">
                  <c:v>Rumunjska</c:v>
                </c:pt>
                <c:pt idx="3">
                  <c:v>Crna Gora</c:v>
                </c:pt>
                <c:pt idx="4">
                  <c:v>Moldova</c:v>
                </c:pt>
                <c:pt idx="5">
                  <c:v>Makedonija</c:v>
                </c:pt>
                <c:pt idx="6">
                  <c:v>Kirgiska Republika</c:v>
                </c:pt>
                <c:pt idx="7">
                  <c:v>Gruzija</c:v>
                </c:pt>
                <c:pt idx="8">
                  <c:v>Bjelarus</c:v>
                </c:pt>
                <c:pt idx="9">
                  <c:v>Armenija</c:v>
                </c:pt>
              </c:strCache>
            </c:strRef>
          </c:cat>
          <c:val>
            <c:numRef>
              <c:f>StrReven!$D$6:$D$15</c:f>
              <c:numCache>
                <c:formatCode>0.0%</c:formatCode>
                <c:ptCount val="10"/>
                <c:pt idx="0">
                  <c:v>0.55000000000000004</c:v>
                </c:pt>
                <c:pt idx="1">
                  <c:v>0.159</c:v>
                </c:pt>
                <c:pt idx="2">
                  <c:v>9.1999999999999998E-3</c:v>
                </c:pt>
                <c:pt idx="3">
                  <c:v>8.9999999999999993E-3</c:v>
                </c:pt>
                <c:pt idx="4">
                  <c:v>0.68600000000000005</c:v>
                </c:pt>
                <c:pt idx="5">
                  <c:v>0.54400000000000004</c:v>
                </c:pt>
                <c:pt idx="6">
                  <c:v>8.1000000000000003E-2</c:v>
                </c:pt>
                <c:pt idx="7">
                  <c:v>0.41699999999999998</c:v>
                </c:pt>
                <c:pt idx="8">
                  <c:v>0.21199999999999999</c:v>
                </c:pt>
                <c:pt idx="9">
                  <c:v>0.73099999999999998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94-4D1C-B3F5-28BF3FF6C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3594496"/>
        <c:axId val="173596032"/>
      </c:barChart>
      <c:catAx>
        <c:axId val="17359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596032"/>
        <c:crosses val="autoZero"/>
        <c:auto val="1"/>
        <c:lblAlgn val="ctr"/>
        <c:lblOffset val="100"/>
        <c:noMultiLvlLbl val="0"/>
      </c:catAx>
      <c:valAx>
        <c:axId val="1735960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594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chemeClr val="tx2">
                    <a:lumMod val="50000"/>
                  </a:schemeClr>
                </a:solidFill>
                <a:effectLst/>
              </a:rPr>
              <a:t>S</a:t>
            </a:r>
            <a:r>
              <a:rPr lang="hr-HR" sz="1400" b="1" i="0" baseline="0" dirty="0" err="1">
                <a:solidFill>
                  <a:schemeClr val="tx2">
                    <a:lumMod val="50000"/>
                  </a:schemeClr>
                </a:solidFill>
                <a:effectLst/>
              </a:rPr>
              <a:t>truktura</a:t>
            </a:r>
            <a:r>
              <a:rPr lang="hr-HR" sz="1400" b="1" i="0" baseline="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hr-HR" sz="1400" b="1" i="0" u="sng" baseline="0" dirty="0">
                <a:solidFill>
                  <a:schemeClr val="tx2">
                    <a:lumMod val="50000"/>
                  </a:schemeClr>
                </a:solidFill>
                <a:effectLst/>
              </a:rPr>
              <a:t>poreznih prihoda</a:t>
            </a:r>
            <a:r>
              <a:rPr lang="en-GB" sz="1400" b="1" i="0" u="none" strike="noStrike" baseline="0" dirty="0">
                <a:effectLst/>
              </a:rPr>
              <a:t>(%)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00813008130079E-2"/>
          <c:y val="0.12034837688044339"/>
          <c:w val="0.84750178954903366"/>
          <c:h val="0.70071258907363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StrReven!$G$5</c:f>
              <c:strCache>
                <c:ptCount val="1"/>
                <c:pt idx="0">
                  <c:v>Tax revenues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StrReven!$G$6:$G$15</c:f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StrReven!$F$6:$F$15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EF59-4732-89A0-0505D2551C2B}"/>
            </c:ext>
          </c:extLst>
        </c:ser>
        <c:ser>
          <c:idx val="1"/>
          <c:order val="1"/>
          <c:tx>
            <c:strRef>
              <c:f>StrReven!$H$5</c:f>
              <c:strCache>
                <c:ptCount val="1"/>
                <c:pt idx="0">
                  <c:v>Zajednički državni porezi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StrReven!$H$6:$H$15</c:f>
              <c:numCache>
                <c:formatCode>0.0%</c:formatCode>
                <c:ptCount val="10"/>
                <c:pt idx="0">
                  <c:v>0.222</c:v>
                </c:pt>
                <c:pt idx="1">
                  <c:v>0.65</c:v>
                </c:pt>
                <c:pt idx="2">
                  <c:v>0.59109999999999996</c:v>
                </c:pt>
                <c:pt idx="3">
                  <c:v>0.248</c:v>
                </c:pt>
                <c:pt idx="4">
                  <c:v>0.188</c:v>
                </c:pt>
                <c:pt idx="5">
                  <c:v>7.1999999999999995E-2</c:v>
                </c:pt>
                <c:pt idx="6">
                  <c:v>0.53500000000000003</c:v>
                </c:pt>
                <c:pt idx="7">
                  <c:v>0.36899999999999999</c:v>
                </c:pt>
                <c:pt idx="8">
                  <c:v>0.70799999999999996</c:v>
                </c:pt>
                <c:pt idx="9">
                  <c:v>5.0000000000000001E-3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StrReven!$F$6:$F$15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EF59-4732-89A0-0505D2551C2B}"/>
            </c:ext>
          </c:extLst>
        </c:ser>
        <c:ser>
          <c:idx val="2"/>
          <c:order val="2"/>
          <c:tx>
            <c:strRef>
              <c:f>StrReven!$I$5</c:f>
              <c:strCache>
                <c:ptCount val="1"/>
                <c:pt idx="0">
                  <c:v>Lokalni porezi i naknade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StrReven!$I$6:$I$15</c:f>
              <c:numCache>
                <c:formatCode>0.0%</c:formatCode>
                <c:ptCount val="10"/>
                <c:pt idx="0">
                  <c:v>0.111</c:v>
                </c:pt>
                <c:pt idx="1">
                  <c:v>0.113</c:v>
                </c:pt>
                <c:pt idx="2">
                  <c:v>7.0900000000000005E-2</c:v>
                </c:pt>
                <c:pt idx="3">
                  <c:v>0.39200000000000002</c:v>
                </c:pt>
                <c:pt idx="4">
                  <c:v>6.9000000000000006E-2</c:v>
                </c:pt>
                <c:pt idx="5">
                  <c:v>0.26</c:v>
                </c:pt>
                <c:pt idx="6">
                  <c:v>0.16600000000000001</c:v>
                </c:pt>
                <c:pt idx="8">
                  <c:v>1E-3</c:v>
                </c:pt>
                <c:pt idx="9">
                  <c:v>0.186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StrReven!$F$6:$F$15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EF59-4732-89A0-0505D2551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726720"/>
        <c:axId val="173867776"/>
      </c:barChart>
      <c:catAx>
        <c:axId val="17372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867776"/>
        <c:crosses val="autoZero"/>
        <c:auto val="1"/>
        <c:lblAlgn val="ctr"/>
        <c:lblOffset val="100"/>
        <c:noMultiLvlLbl val="0"/>
      </c:catAx>
      <c:valAx>
        <c:axId val="17386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3726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553735926305009E-2"/>
          <c:y val="2.3474178403755867E-2"/>
          <c:w val="0.90283283904319289"/>
          <c:h val="0.71499020544226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StrExpDB!$B$4</c:f>
              <c:strCache>
                <c:ptCount val="1"/>
                <c:pt idx="0">
                  <c:v>A. Zdravstvo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StrExpDB!$B$5:$B$16</c:f>
              <c:numCache>
                <c:formatCode>0.0%</c:formatCode>
                <c:ptCount val="12"/>
                <c:pt idx="0">
                  <c:v>3.0000000000000001E-3</c:v>
                </c:pt>
                <c:pt idx="1">
                  <c:v>0.216</c:v>
                </c:pt>
                <c:pt idx="2">
                  <c:v>3.5999999999999999E-3</c:v>
                </c:pt>
                <c:pt idx="3">
                  <c:v>3.2000000000000001E-2</c:v>
                </c:pt>
                <c:pt idx="4">
                  <c:v>0.21440000000000001</c:v>
                </c:pt>
                <c:pt idx="5">
                  <c:v>0.03</c:v>
                </c:pt>
                <c:pt idx="6">
                  <c:v>0.10299999999999999</c:v>
                </c:pt>
                <c:pt idx="7">
                  <c:v>1.6E-2</c:v>
                </c:pt>
                <c:pt idx="8">
                  <c:v>7.0000000000000001E-3</c:v>
                </c:pt>
                <c:pt idx="9">
                  <c:v>0.129</c:v>
                </c:pt>
                <c:pt idx="10">
                  <c:v>0.182</c:v>
                </c:pt>
                <c:pt idx="11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A3-4351-BFED-CF8DFB3C8E28}"/>
            </c:ext>
          </c:extLst>
        </c:ser>
        <c:ser>
          <c:idx val="1"/>
          <c:order val="1"/>
          <c:tx>
            <c:strRef>
              <c:f>StrExpDB!$C$4</c:f>
              <c:strCache>
                <c:ptCount val="1"/>
                <c:pt idx="0">
                  <c:v>B. Obrazovanje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StrExpDB!$C$5:$C$16</c:f>
              <c:numCache>
                <c:formatCode>0.0%</c:formatCode>
                <c:ptCount val="12"/>
                <c:pt idx="0">
                  <c:v>0.312</c:v>
                </c:pt>
                <c:pt idx="1">
                  <c:v>0.26100000000000001</c:v>
                </c:pt>
                <c:pt idx="2">
                  <c:v>4.1099999999999998E-2</c:v>
                </c:pt>
                <c:pt idx="3">
                  <c:v>0.376</c:v>
                </c:pt>
                <c:pt idx="4">
                  <c:v>0.32719999999999999</c:v>
                </c:pt>
                <c:pt idx="5">
                  <c:v>0.12</c:v>
                </c:pt>
                <c:pt idx="6">
                  <c:v>0.39</c:v>
                </c:pt>
                <c:pt idx="7">
                  <c:v>0.36</c:v>
                </c:pt>
                <c:pt idx="8">
                  <c:v>0.58099999999999996</c:v>
                </c:pt>
                <c:pt idx="9">
                  <c:v>0.25600000000000001</c:v>
                </c:pt>
                <c:pt idx="10">
                  <c:v>0.26200000000000001</c:v>
                </c:pt>
                <c:pt idx="11">
                  <c:v>0.57199999999999995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A3-4351-BFED-CF8DFB3C8E28}"/>
            </c:ext>
          </c:extLst>
        </c:ser>
        <c:ser>
          <c:idx val="2"/>
          <c:order val="2"/>
          <c:tx>
            <c:strRef>
              <c:f>StrExpDB!$D$4</c:f>
              <c:strCache>
                <c:ptCount val="1"/>
                <c:pt idx="0">
                  <c:v>C. Socijalna pomoć i zaštita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StrExpDB!$D$5:$D$16</c:f>
              <c:numCache>
                <c:formatCode>0.0%</c:formatCode>
                <c:ptCount val="12"/>
                <c:pt idx="0">
                  <c:v>0.03</c:v>
                </c:pt>
                <c:pt idx="1">
                  <c:v>4.9000000000000002E-2</c:v>
                </c:pt>
                <c:pt idx="2">
                  <c:v>6.8599999999999994E-2</c:v>
                </c:pt>
                <c:pt idx="3">
                  <c:v>9.0999999999999998E-2</c:v>
                </c:pt>
                <c:pt idx="4">
                  <c:v>4.2200000000000001E-2</c:v>
                </c:pt>
                <c:pt idx="5">
                  <c:v>0.11</c:v>
                </c:pt>
                <c:pt idx="7">
                  <c:v>3.1E-2</c:v>
                </c:pt>
                <c:pt idx="8">
                  <c:v>8.1000000000000003E-2</c:v>
                </c:pt>
                <c:pt idx="9">
                  <c:v>0.16600000000000001</c:v>
                </c:pt>
                <c:pt idx="10">
                  <c:v>0.30099999999999999</c:v>
                </c:pt>
                <c:pt idx="11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A3-4351-BFED-CF8DFB3C8E28}"/>
            </c:ext>
          </c:extLst>
        </c:ser>
        <c:ser>
          <c:idx val="3"/>
          <c:order val="3"/>
          <c:tx>
            <c:strRef>
              <c:f>StrExpDB!$E$4</c:f>
              <c:strCache>
                <c:ptCount val="1"/>
                <c:pt idx="0">
                  <c:v>D. Komunalne usluge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StrExpDB!$E$5:$E$16</c:f>
              <c:numCache>
                <c:formatCode>0.0%</c:formatCode>
                <c:ptCount val="12"/>
                <c:pt idx="0">
                  <c:v>0.129</c:v>
                </c:pt>
                <c:pt idx="1">
                  <c:v>0.10100000000000001</c:v>
                </c:pt>
                <c:pt idx="2">
                  <c:v>3.2800000000000003E-2</c:v>
                </c:pt>
                <c:pt idx="3">
                  <c:v>0.22700000000000001</c:v>
                </c:pt>
                <c:pt idx="4">
                  <c:v>9.1399999999999995E-2</c:v>
                </c:pt>
                <c:pt idx="5">
                  <c:v>0.19</c:v>
                </c:pt>
                <c:pt idx="6">
                  <c:v>3.6999999999999998E-2</c:v>
                </c:pt>
                <c:pt idx="7">
                  <c:v>0.309</c:v>
                </c:pt>
                <c:pt idx="8">
                  <c:v>8.8999999999999996E-2</c:v>
                </c:pt>
                <c:pt idx="9">
                  <c:v>2.9000000000000001E-2</c:v>
                </c:pt>
                <c:pt idx="10">
                  <c:v>5.0999999999999997E-2</c:v>
                </c:pt>
                <c:pt idx="11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A3-4351-BFED-CF8DFB3C8E28}"/>
            </c:ext>
          </c:extLst>
        </c:ser>
        <c:ser>
          <c:idx val="4"/>
          <c:order val="4"/>
          <c:tx>
            <c:strRef>
              <c:f>StrExpDB!$F$4</c:f>
              <c:strCache>
                <c:ptCount val="1"/>
                <c:pt idx="0">
                  <c:v>E. Lokalna infrastruktura (ceste, promet, ostalo)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StrExpDB!$F$5:$F$16</c:f>
              <c:numCache>
                <c:formatCode>0.0%</c:formatCode>
                <c:ptCount val="12"/>
                <c:pt idx="0">
                  <c:v>0.115</c:v>
                </c:pt>
                <c:pt idx="1">
                  <c:v>3.5999999999999997E-2</c:v>
                </c:pt>
                <c:pt idx="2">
                  <c:v>4.5400000000000003E-2</c:v>
                </c:pt>
                <c:pt idx="3">
                  <c:v>7.0999999999999994E-2</c:v>
                </c:pt>
                <c:pt idx="4">
                  <c:v>6.3799999999999996E-2</c:v>
                </c:pt>
                <c:pt idx="5">
                  <c:v>0.16</c:v>
                </c:pt>
                <c:pt idx="6">
                  <c:v>0.113</c:v>
                </c:pt>
                <c:pt idx="7">
                  <c:v>3.5000000000000003E-2</c:v>
                </c:pt>
                <c:pt idx="8">
                  <c:v>7.8E-2</c:v>
                </c:pt>
                <c:pt idx="9">
                  <c:v>0.13100000000000001</c:v>
                </c:pt>
                <c:pt idx="10">
                  <c:v>4.2000000000000003E-2</c:v>
                </c:pt>
                <c:pt idx="11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A3-4351-BFED-CF8DFB3C8E28}"/>
            </c:ext>
          </c:extLst>
        </c:ser>
        <c:ser>
          <c:idx val="5"/>
          <c:order val="5"/>
          <c:tx>
            <c:strRef>
              <c:f>StrExpDB!$G$4</c:f>
              <c:strCache>
                <c:ptCount val="1"/>
                <c:pt idx="0">
                  <c:v>F. DRUGI TROŠKOVI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StrExpDB!$A$5:$A$16</c:f>
              <c:strCache>
                <c:ptCount val="12"/>
                <c:pt idx="0">
                  <c:v>Armenija</c:v>
                </c:pt>
                <c:pt idx="1">
                  <c:v>Bjelarus</c:v>
                </c:pt>
                <c:pt idx="2">
                  <c:v>Bosna i Hercegovina</c:v>
                </c:pt>
                <c:pt idx="3">
                  <c:v>Bugarska</c:v>
                </c:pt>
                <c:pt idx="4">
                  <c:v>Hrvatska</c:v>
                </c:pt>
                <c:pt idx="5">
                  <c:v>Gruzija</c:v>
                </c:pt>
                <c:pt idx="6">
                  <c:v>Kosovo</c:v>
                </c:pt>
                <c:pt idx="7">
                  <c:v>Kirgiska Republika</c:v>
                </c:pt>
                <c:pt idx="8">
                  <c:v>Moldova</c:v>
                </c:pt>
                <c:pt idx="9">
                  <c:v>Rusija</c:v>
                </c:pt>
                <c:pt idx="10">
                  <c:v>Ukrajina</c:v>
                </c:pt>
                <c:pt idx="11">
                  <c:v>Uzbekistan</c:v>
                </c:pt>
              </c:strCache>
            </c:strRef>
          </c:cat>
          <c:val>
            <c:numRef>
              <c:f>StrExpDB!$G$5:$G$16</c:f>
              <c:numCache>
                <c:formatCode>0.0%</c:formatCode>
                <c:ptCount val="12"/>
                <c:pt idx="0">
                  <c:v>0.41099999999999998</c:v>
                </c:pt>
                <c:pt idx="1">
                  <c:v>0.33700000000000002</c:v>
                </c:pt>
                <c:pt idx="2">
                  <c:v>0.80859999999999999</c:v>
                </c:pt>
                <c:pt idx="3">
                  <c:v>0.20300000000000001</c:v>
                </c:pt>
                <c:pt idx="4">
                  <c:v>0.26100000000000001</c:v>
                </c:pt>
                <c:pt idx="5">
                  <c:v>0.39</c:v>
                </c:pt>
                <c:pt idx="6">
                  <c:v>0.36699999999999999</c:v>
                </c:pt>
                <c:pt idx="7">
                  <c:v>0.249</c:v>
                </c:pt>
                <c:pt idx="8">
                  <c:v>0.16400000000000001</c:v>
                </c:pt>
                <c:pt idx="9">
                  <c:v>0.28899999999999998</c:v>
                </c:pt>
                <c:pt idx="10">
                  <c:v>0.16200000000000001</c:v>
                </c:pt>
                <c:pt idx="11">
                  <c:v>0.11600000000000001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A3-4351-BFED-CF8DFB3C8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8221824"/>
        <c:axId val="178223360"/>
      </c:barChart>
      <c:catAx>
        <c:axId val="1782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78223360"/>
        <c:crosses val="autoZero"/>
        <c:auto val="1"/>
        <c:lblAlgn val="ctr"/>
        <c:lblOffset val="100"/>
        <c:noMultiLvlLbl val="0"/>
      </c:catAx>
      <c:valAx>
        <c:axId val="178223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78221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660681225097884E-3"/>
          <c:y val="0.85476284819353288"/>
          <c:w val="0.70194697799755412"/>
          <c:h val="0.1452371545419362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>
          <a:solidFill>
            <a:sysClr val="windowText" lastClr="000000"/>
          </a:solidFill>
        </a:defRPr>
      </a:pPr>
      <a:endParaRPr lang="sr-Latn-R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7D449-7AC9-45BC-99EC-4367A92A3583}" type="doc">
      <dgm:prSet loTypeId="urn:microsoft.com/office/officeart/2005/8/layout/hierarchy2" loCatId="hierarchy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98CBBF1A-E861-4A54-B7D7-22884C0586E8}">
      <dgm:prSet/>
      <dgm:spPr/>
      <dgm:t>
        <a:bodyPr/>
        <a:lstStyle/>
        <a:p>
          <a:pPr rtl="0"/>
          <a:r>
            <a:rPr lang="hr-HR"/>
            <a:t>Bespovratna sredstva</a:t>
          </a:r>
        </a:p>
      </dgm:t>
    </dgm:pt>
    <dgm:pt modelId="{71F2188D-636F-4B12-9A03-2742842C6066}" type="parTrans" cxnId="{6DC3FB08-8593-49C7-AAF4-7E432B27B9DA}">
      <dgm:prSet/>
      <dgm:spPr/>
      <dgm:t>
        <a:bodyPr/>
        <a:lstStyle/>
        <a:p>
          <a:endParaRPr lang="ru-RU"/>
        </a:p>
      </dgm:t>
    </dgm:pt>
    <dgm:pt modelId="{08550FC0-54A4-48C3-BE2E-A9818A5C708A}" type="sibTrans" cxnId="{6DC3FB08-8593-49C7-AAF4-7E432B27B9DA}">
      <dgm:prSet/>
      <dgm:spPr/>
      <dgm:t>
        <a:bodyPr/>
        <a:lstStyle/>
        <a:p>
          <a:endParaRPr lang="ru-RU"/>
        </a:p>
      </dgm:t>
    </dgm:pt>
    <dgm:pt modelId="{54DEB5DF-9DE4-4A18-896B-FF89BF586FC0}">
      <dgm:prSet/>
      <dgm:spPr/>
      <dgm:t>
        <a:bodyPr/>
        <a:lstStyle/>
        <a:p>
          <a:pPr rtl="0"/>
          <a:r>
            <a:rPr lang="hr-HR"/>
            <a:t>Nenamjenska</a:t>
          </a:r>
        </a:p>
      </dgm:t>
    </dgm:pt>
    <dgm:pt modelId="{D3BCC6DA-C791-418F-A8C6-04A9130CAB1E}" type="parTrans" cxnId="{E10D5C66-3193-4FFC-BF68-947373DD9023}">
      <dgm:prSet/>
      <dgm:spPr/>
      <dgm:t>
        <a:bodyPr/>
        <a:lstStyle/>
        <a:p>
          <a:endParaRPr lang="ru-RU"/>
        </a:p>
      </dgm:t>
    </dgm:pt>
    <dgm:pt modelId="{48A4E1DA-C4BC-4714-9C8F-D61BAFF1973A}" type="sibTrans" cxnId="{E10D5C66-3193-4FFC-BF68-947373DD9023}">
      <dgm:prSet/>
      <dgm:spPr/>
      <dgm:t>
        <a:bodyPr/>
        <a:lstStyle/>
        <a:p>
          <a:endParaRPr lang="ru-RU"/>
        </a:p>
      </dgm:t>
    </dgm:pt>
    <dgm:pt modelId="{B1C98E84-8BE3-4EEE-A63A-C2144DE282CF}">
      <dgm:prSet/>
      <dgm:spPr/>
      <dgm:t>
        <a:bodyPr/>
        <a:lstStyle/>
        <a:p>
          <a:pPr rtl="0"/>
          <a:r>
            <a:rPr lang="hr-HR"/>
            <a:t>Obvezna</a:t>
          </a:r>
        </a:p>
      </dgm:t>
    </dgm:pt>
    <dgm:pt modelId="{2DAC5288-11F8-4804-9522-68C6BA97B0C5}" type="parTrans" cxnId="{244D652C-A42D-4BB5-8F06-192636E34498}">
      <dgm:prSet/>
      <dgm:spPr/>
      <dgm:t>
        <a:bodyPr/>
        <a:lstStyle/>
        <a:p>
          <a:endParaRPr lang="ru-RU"/>
        </a:p>
      </dgm:t>
    </dgm:pt>
    <dgm:pt modelId="{6B871601-8100-493C-9C78-015592CC60A0}" type="sibTrans" cxnId="{244D652C-A42D-4BB5-8F06-192636E34498}">
      <dgm:prSet/>
      <dgm:spPr/>
      <dgm:t>
        <a:bodyPr/>
        <a:lstStyle/>
        <a:p>
          <a:endParaRPr lang="ru-RU"/>
        </a:p>
      </dgm:t>
    </dgm:pt>
    <dgm:pt modelId="{83C6766F-82C5-47E5-ADFB-A60638BF97AC}">
      <dgm:prSet/>
      <dgm:spPr/>
      <dgm:t>
        <a:bodyPr/>
        <a:lstStyle/>
        <a:p>
          <a:pPr rtl="0"/>
          <a:r>
            <a:rPr lang="hr-HR"/>
            <a:t>Bespovratna sredstva za opću namjenu</a:t>
          </a:r>
        </a:p>
      </dgm:t>
    </dgm:pt>
    <dgm:pt modelId="{E19880DA-33DB-4DEE-9227-A7B967FD5EC9}" type="parTrans" cxnId="{5D7E8FDE-8151-4118-BB00-30A1FC5C2D29}">
      <dgm:prSet/>
      <dgm:spPr/>
      <dgm:t>
        <a:bodyPr/>
        <a:lstStyle/>
        <a:p>
          <a:endParaRPr lang="ru-RU"/>
        </a:p>
      </dgm:t>
    </dgm:pt>
    <dgm:pt modelId="{7B198BEE-3598-4F88-AE03-3DF1666240D3}" type="sibTrans" cxnId="{5D7E8FDE-8151-4118-BB00-30A1FC5C2D29}">
      <dgm:prSet/>
      <dgm:spPr/>
      <dgm:t>
        <a:bodyPr/>
        <a:lstStyle/>
        <a:p>
          <a:endParaRPr lang="ru-RU"/>
        </a:p>
      </dgm:t>
    </dgm:pt>
    <dgm:pt modelId="{1FC993AC-71DE-4856-A710-E35C690CDBA1}">
      <dgm:prSet/>
      <dgm:spPr/>
      <dgm:t>
        <a:bodyPr/>
        <a:lstStyle/>
        <a:p>
          <a:pPr rtl="0"/>
          <a:r>
            <a:rPr lang="hr-HR"/>
            <a:t>Skupna bespovratna sredstva</a:t>
          </a:r>
        </a:p>
      </dgm:t>
    </dgm:pt>
    <dgm:pt modelId="{597F1BC9-353D-4C04-9468-EE03D79E1577}" type="parTrans" cxnId="{E64D0C7B-80D1-4FE1-9001-B3D5A8DB333B}">
      <dgm:prSet/>
      <dgm:spPr/>
      <dgm:t>
        <a:bodyPr/>
        <a:lstStyle/>
        <a:p>
          <a:endParaRPr lang="ru-RU"/>
        </a:p>
      </dgm:t>
    </dgm:pt>
    <dgm:pt modelId="{E21F03CC-CE42-44F6-A05E-3AEBB9E6C44C}" type="sibTrans" cxnId="{E64D0C7B-80D1-4FE1-9001-B3D5A8DB333B}">
      <dgm:prSet/>
      <dgm:spPr/>
      <dgm:t>
        <a:bodyPr/>
        <a:lstStyle/>
        <a:p>
          <a:endParaRPr lang="ru-RU"/>
        </a:p>
      </dgm:t>
    </dgm:pt>
    <dgm:pt modelId="{04E71A5B-615B-46A7-90C6-32DE0B2D0E2C}">
      <dgm:prSet/>
      <dgm:spPr/>
      <dgm:t>
        <a:bodyPr/>
        <a:lstStyle/>
        <a:p>
          <a:pPr rtl="0"/>
          <a:r>
            <a:rPr lang="hr-HR"/>
            <a:t>Diskrecijska</a:t>
          </a:r>
        </a:p>
      </dgm:t>
    </dgm:pt>
    <dgm:pt modelId="{C1524CED-6455-41A1-8E3D-65BC63A0BF37}" type="parTrans" cxnId="{5D1B7088-5089-4D55-91FB-46003AE49EAA}">
      <dgm:prSet/>
      <dgm:spPr/>
      <dgm:t>
        <a:bodyPr/>
        <a:lstStyle/>
        <a:p>
          <a:endParaRPr lang="ru-RU"/>
        </a:p>
      </dgm:t>
    </dgm:pt>
    <dgm:pt modelId="{2D75D9BA-4335-4AAD-8C57-E5ADF3A796C3}" type="sibTrans" cxnId="{5D1B7088-5089-4D55-91FB-46003AE49EAA}">
      <dgm:prSet/>
      <dgm:spPr/>
      <dgm:t>
        <a:bodyPr/>
        <a:lstStyle/>
        <a:p>
          <a:endParaRPr lang="ru-RU"/>
        </a:p>
      </dgm:t>
    </dgm:pt>
    <dgm:pt modelId="{C255D297-7D8B-4B6D-8C3D-0BB8C3874996}">
      <dgm:prSet/>
      <dgm:spPr/>
      <dgm:t>
        <a:bodyPr/>
        <a:lstStyle/>
        <a:p>
          <a:pPr rtl="0"/>
          <a:r>
            <a:rPr lang="hr-HR"/>
            <a:t>Namjenska</a:t>
          </a:r>
        </a:p>
      </dgm:t>
    </dgm:pt>
    <dgm:pt modelId="{CF47E6E2-DB1C-4347-A1FF-9B8D43E8A018}" type="parTrans" cxnId="{283D718C-79BE-47ED-A96A-674075495BEE}">
      <dgm:prSet/>
      <dgm:spPr/>
      <dgm:t>
        <a:bodyPr/>
        <a:lstStyle/>
        <a:p>
          <a:endParaRPr lang="ru-RU"/>
        </a:p>
      </dgm:t>
    </dgm:pt>
    <dgm:pt modelId="{34F88001-74FF-4A5C-AACB-0E5A2F0CB921}" type="sibTrans" cxnId="{283D718C-79BE-47ED-A96A-674075495BEE}">
      <dgm:prSet/>
      <dgm:spPr/>
      <dgm:t>
        <a:bodyPr/>
        <a:lstStyle/>
        <a:p>
          <a:endParaRPr lang="ru-RU"/>
        </a:p>
      </dgm:t>
    </dgm:pt>
    <dgm:pt modelId="{EC828ABF-992E-45F7-967D-E15D47D9DE12}">
      <dgm:prSet/>
      <dgm:spPr/>
      <dgm:t>
        <a:bodyPr/>
        <a:lstStyle/>
        <a:p>
          <a:pPr rtl="0"/>
          <a:r>
            <a:rPr lang="hr-HR"/>
            <a:t>Obvezna</a:t>
          </a:r>
        </a:p>
      </dgm:t>
    </dgm:pt>
    <dgm:pt modelId="{34CAC573-34B8-4940-BA61-8FB19B2496B9}" type="parTrans" cxnId="{FC23AD99-EF42-49BB-9A6A-5960BD3D8348}">
      <dgm:prSet/>
      <dgm:spPr/>
      <dgm:t>
        <a:bodyPr/>
        <a:lstStyle/>
        <a:p>
          <a:endParaRPr lang="ru-RU"/>
        </a:p>
      </dgm:t>
    </dgm:pt>
    <dgm:pt modelId="{48B3C326-AF85-4151-B043-F0CB0A720CF4}" type="sibTrans" cxnId="{FC23AD99-EF42-49BB-9A6A-5960BD3D8348}">
      <dgm:prSet/>
      <dgm:spPr/>
      <dgm:t>
        <a:bodyPr/>
        <a:lstStyle/>
        <a:p>
          <a:endParaRPr lang="ru-RU"/>
        </a:p>
      </dgm:t>
    </dgm:pt>
    <dgm:pt modelId="{516BA1DC-1E3F-478E-A8F4-D7599058CA1E}">
      <dgm:prSet/>
      <dgm:spPr/>
      <dgm:t>
        <a:bodyPr/>
        <a:lstStyle/>
        <a:p>
          <a:pPr rtl="0"/>
          <a:r>
            <a:rPr lang="hr-HR"/>
            <a:t>Nekomplementarna bespovratna sredstva</a:t>
          </a:r>
        </a:p>
      </dgm:t>
    </dgm:pt>
    <dgm:pt modelId="{E4823D45-B083-45CF-91F8-4F128EB1033F}" type="parTrans" cxnId="{59EF29D8-2D75-49D6-8519-D6F9AF13083D}">
      <dgm:prSet/>
      <dgm:spPr/>
      <dgm:t>
        <a:bodyPr/>
        <a:lstStyle/>
        <a:p>
          <a:endParaRPr lang="ru-RU"/>
        </a:p>
      </dgm:t>
    </dgm:pt>
    <dgm:pt modelId="{962F69A5-6E10-47F2-AAC2-7A24F13223A0}" type="sibTrans" cxnId="{59EF29D8-2D75-49D6-8519-D6F9AF13083D}">
      <dgm:prSet/>
      <dgm:spPr/>
      <dgm:t>
        <a:bodyPr/>
        <a:lstStyle/>
        <a:p>
          <a:endParaRPr lang="ru-RU"/>
        </a:p>
      </dgm:t>
    </dgm:pt>
    <dgm:pt modelId="{76D87600-5786-4369-B33E-A7F7025B84E9}">
      <dgm:prSet/>
      <dgm:spPr/>
      <dgm:t>
        <a:bodyPr/>
        <a:lstStyle/>
        <a:p>
          <a:pPr rtl="0"/>
          <a:r>
            <a:rPr lang="hr-HR"/>
            <a:t>Komplementarna bespovratna sredstva</a:t>
          </a:r>
        </a:p>
      </dgm:t>
    </dgm:pt>
    <dgm:pt modelId="{18712057-F79B-4F27-AD02-AF8DC70F8F51}" type="parTrans" cxnId="{74024EFB-0B9A-426B-ACEE-EC9989F0218C}">
      <dgm:prSet/>
      <dgm:spPr/>
      <dgm:t>
        <a:bodyPr/>
        <a:lstStyle/>
        <a:p>
          <a:endParaRPr lang="ru-RU"/>
        </a:p>
      </dgm:t>
    </dgm:pt>
    <dgm:pt modelId="{D2F68D58-1A06-4F6A-A77A-D4714528906D}" type="sibTrans" cxnId="{74024EFB-0B9A-426B-ACEE-EC9989F0218C}">
      <dgm:prSet/>
      <dgm:spPr/>
      <dgm:t>
        <a:bodyPr/>
        <a:lstStyle/>
        <a:p>
          <a:endParaRPr lang="ru-RU"/>
        </a:p>
      </dgm:t>
    </dgm:pt>
    <dgm:pt modelId="{022428C3-A39C-4AF9-9188-05B4BB51D8AC}">
      <dgm:prSet/>
      <dgm:spPr/>
      <dgm:t>
        <a:bodyPr/>
        <a:lstStyle/>
        <a:p>
          <a:pPr rtl="0"/>
          <a:r>
            <a:rPr lang="hr-HR"/>
            <a:t>Diskrecijska</a:t>
          </a:r>
        </a:p>
      </dgm:t>
    </dgm:pt>
    <dgm:pt modelId="{AAACDFE9-6E19-42CE-B0D8-6B57D9065346}" type="parTrans" cxnId="{F7D06D37-2AE3-4397-838D-8AE699C130A6}">
      <dgm:prSet/>
      <dgm:spPr/>
      <dgm:t>
        <a:bodyPr/>
        <a:lstStyle/>
        <a:p>
          <a:endParaRPr lang="ru-RU"/>
        </a:p>
      </dgm:t>
    </dgm:pt>
    <dgm:pt modelId="{B22822D0-7A13-476C-871C-3A3F3626AAA9}" type="sibTrans" cxnId="{F7D06D37-2AE3-4397-838D-8AE699C130A6}">
      <dgm:prSet/>
      <dgm:spPr/>
      <dgm:t>
        <a:bodyPr/>
        <a:lstStyle/>
        <a:p>
          <a:endParaRPr lang="ru-RU"/>
        </a:p>
      </dgm:t>
    </dgm:pt>
    <dgm:pt modelId="{B1325EA6-3A5C-493F-B275-88C7818F4B39}" type="pres">
      <dgm:prSet presAssocID="{0B77D449-7AC9-45BC-99EC-4367A92A35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2DB1C82-7219-49EA-BC7D-8963BC9665CF}" type="pres">
      <dgm:prSet presAssocID="{98CBBF1A-E861-4A54-B7D7-22884C0586E8}" presName="root1" presStyleCnt="0"/>
      <dgm:spPr/>
    </dgm:pt>
    <dgm:pt modelId="{23B8A2A4-0FD4-4350-8A29-7610E2408202}" type="pres">
      <dgm:prSet presAssocID="{98CBBF1A-E861-4A54-B7D7-22884C0586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DFDCC99-F536-40F0-88C7-FD673EED4C3B}" type="pres">
      <dgm:prSet presAssocID="{98CBBF1A-E861-4A54-B7D7-22884C0586E8}" presName="level2hierChild" presStyleCnt="0"/>
      <dgm:spPr/>
    </dgm:pt>
    <dgm:pt modelId="{BF6A0345-FF46-4F4A-8270-61A3AB787502}" type="pres">
      <dgm:prSet presAssocID="{D3BCC6DA-C791-418F-A8C6-04A9130CAB1E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4F83DE69-AC19-49A1-B5A1-E0BFF0EFEAAB}" type="pres">
      <dgm:prSet presAssocID="{D3BCC6DA-C791-418F-A8C6-04A9130CAB1E}" presName="connTx" presStyleLbl="parChTrans1D2" presStyleIdx="0" presStyleCnt="2"/>
      <dgm:spPr/>
      <dgm:t>
        <a:bodyPr/>
        <a:lstStyle/>
        <a:p>
          <a:endParaRPr lang="hr-HR"/>
        </a:p>
      </dgm:t>
    </dgm:pt>
    <dgm:pt modelId="{743257A7-8BE2-4A3A-AD87-3981902EE35F}" type="pres">
      <dgm:prSet presAssocID="{54DEB5DF-9DE4-4A18-896B-FF89BF586FC0}" presName="root2" presStyleCnt="0"/>
      <dgm:spPr/>
    </dgm:pt>
    <dgm:pt modelId="{E80FFBDA-7F5F-4B3A-8FD9-EA0AD82A8033}" type="pres">
      <dgm:prSet presAssocID="{54DEB5DF-9DE4-4A18-896B-FF89BF586FC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D549C0-A594-40D1-9E97-D64352EC9D81}" type="pres">
      <dgm:prSet presAssocID="{54DEB5DF-9DE4-4A18-896B-FF89BF586FC0}" presName="level3hierChild" presStyleCnt="0"/>
      <dgm:spPr/>
    </dgm:pt>
    <dgm:pt modelId="{5AC7C179-1486-4F16-86ED-FDF82082325F}" type="pres">
      <dgm:prSet presAssocID="{2DAC5288-11F8-4804-9522-68C6BA97B0C5}" presName="conn2-1" presStyleLbl="parChTrans1D3" presStyleIdx="0" presStyleCnt="4"/>
      <dgm:spPr/>
      <dgm:t>
        <a:bodyPr/>
        <a:lstStyle/>
        <a:p>
          <a:endParaRPr lang="hr-HR"/>
        </a:p>
      </dgm:t>
    </dgm:pt>
    <dgm:pt modelId="{4A040D73-A24A-4352-A531-0BB549DFECB6}" type="pres">
      <dgm:prSet presAssocID="{2DAC5288-11F8-4804-9522-68C6BA97B0C5}" presName="connTx" presStyleLbl="parChTrans1D3" presStyleIdx="0" presStyleCnt="4"/>
      <dgm:spPr/>
      <dgm:t>
        <a:bodyPr/>
        <a:lstStyle/>
        <a:p>
          <a:endParaRPr lang="hr-HR"/>
        </a:p>
      </dgm:t>
    </dgm:pt>
    <dgm:pt modelId="{B81748AC-DC29-4B6D-9615-CD27321502FD}" type="pres">
      <dgm:prSet presAssocID="{B1C98E84-8BE3-4EEE-A63A-C2144DE282CF}" presName="root2" presStyleCnt="0"/>
      <dgm:spPr/>
    </dgm:pt>
    <dgm:pt modelId="{6AEE0E79-F2D7-422F-AE88-75928561C4EF}" type="pres">
      <dgm:prSet presAssocID="{B1C98E84-8BE3-4EEE-A63A-C2144DE282C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62364C0-7950-4B2E-938B-71C1C1F29353}" type="pres">
      <dgm:prSet presAssocID="{B1C98E84-8BE3-4EEE-A63A-C2144DE282CF}" presName="level3hierChild" presStyleCnt="0"/>
      <dgm:spPr/>
    </dgm:pt>
    <dgm:pt modelId="{2E08DDF9-7BCA-4699-9557-44B7940D4BC7}" type="pres">
      <dgm:prSet presAssocID="{E19880DA-33DB-4DEE-9227-A7B967FD5EC9}" presName="conn2-1" presStyleLbl="parChTrans1D4" presStyleIdx="0" presStyleCnt="4"/>
      <dgm:spPr/>
      <dgm:t>
        <a:bodyPr/>
        <a:lstStyle/>
        <a:p>
          <a:endParaRPr lang="hr-HR"/>
        </a:p>
      </dgm:t>
    </dgm:pt>
    <dgm:pt modelId="{05EC8D80-5E4D-4022-A30B-32C7AB6C2230}" type="pres">
      <dgm:prSet presAssocID="{E19880DA-33DB-4DEE-9227-A7B967FD5EC9}" presName="connTx" presStyleLbl="parChTrans1D4" presStyleIdx="0" presStyleCnt="4"/>
      <dgm:spPr/>
      <dgm:t>
        <a:bodyPr/>
        <a:lstStyle/>
        <a:p>
          <a:endParaRPr lang="hr-HR"/>
        </a:p>
      </dgm:t>
    </dgm:pt>
    <dgm:pt modelId="{348AA814-A8B8-4565-AD3D-24497552F150}" type="pres">
      <dgm:prSet presAssocID="{83C6766F-82C5-47E5-ADFB-A60638BF97AC}" presName="root2" presStyleCnt="0"/>
      <dgm:spPr/>
    </dgm:pt>
    <dgm:pt modelId="{4DC4A589-D879-42E7-B8B4-45614DABB721}" type="pres">
      <dgm:prSet presAssocID="{83C6766F-82C5-47E5-ADFB-A60638BF97AC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F025428-1BEF-4795-AA51-4FC9DC721C58}" type="pres">
      <dgm:prSet presAssocID="{83C6766F-82C5-47E5-ADFB-A60638BF97AC}" presName="level3hierChild" presStyleCnt="0"/>
      <dgm:spPr/>
    </dgm:pt>
    <dgm:pt modelId="{3A3CDC18-35CE-45D5-A4FD-9A401EC0990A}" type="pres">
      <dgm:prSet presAssocID="{597F1BC9-353D-4C04-9468-EE03D79E1577}" presName="conn2-1" presStyleLbl="parChTrans1D4" presStyleIdx="1" presStyleCnt="4"/>
      <dgm:spPr/>
      <dgm:t>
        <a:bodyPr/>
        <a:lstStyle/>
        <a:p>
          <a:endParaRPr lang="hr-HR"/>
        </a:p>
      </dgm:t>
    </dgm:pt>
    <dgm:pt modelId="{F801EF29-6D80-49A7-8D73-49312982774D}" type="pres">
      <dgm:prSet presAssocID="{597F1BC9-353D-4C04-9468-EE03D79E1577}" presName="connTx" presStyleLbl="parChTrans1D4" presStyleIdx="1" presStyleCnt="4"/>
      <dgm:spPr/>
      <dgm:t>
        <a:bodyPr/>
        <a:lstStyle/>
        <a:p>
          <a:endParaRPr lang="hr-HR"/>
        </a:p>
      </dgm:t>
    </dgm:pt>
    <dgm:pt modelId="{905716D2-0CDA-4D53-B769-EB5CCD1EDCE9}" type="pres">
      <dgm:prSet presAssocID="{1FC993AC-71DE-4856-A710-E35C690CDBA1}" presName="root2" presStyleCnt="0"/>
      <dgm:spPr/>
    </dgm:pt>
    <dgm:pt modelId="{79961ACE-9A2E-43ED-BBBD-D2287DBA6B2C}" type="pres">
      <dgm:prSet presAssocID="{1FC993AC-71DE-4856-A710-E35C690CDBA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77AB1C-B661-4BA4-A0D2-29124FB8DA71}" type="pres">
      <dgm:prSet presAssocID="{1FC993AC-71DE-4856-A710-E35C690CDBA1}" presName="level3hierChild" presStyleCnt="0"/>
      <dgm:spPr/>
    </dgm:pt>
    <dgm:pt modelId="{E2F55164-D132-4409-AC88-5EF93F869254}" type="pres">
      <dgm:prSet presAssocID="{C1524CED-6455-41A1-8E3D-65BC63A0BF37}" presName="conn2-1" presStyleLbl="parChTrans1D3" presStyleIdx="1" presStyleCnt="4"/>
      <dgm:spPr/>
      <dgm:t>
        <a:bodyPr/>
        <a:lstStyle/>
        <a:p>
          <a:endParaRPr lang="hr-HR"/>
        </a:p>
      </dgm:t>
    </dgm:pt>
    <dgm:pt modelId="{22D1893A-A629-4CCD-8E6D-7EEC180C4C41}" type="pres">
      <dgm:prSet presAssocID="{C1524CED-6455-41A1-8E3D-65BC63A0BF37}" presName="connTx" presStyleLbl="parChTrans1D3" presStyleIdx="1" presStyleCnt="4"/>
      <dgm:spPr/>
      <dgm:t>
        <a:bodyPr/>
        <a:lstStyle/>
        <a:p>
          <a:endParaRPr lang="hr-HR"/>
        </a:p>
      </dgm:t>
    </dgm:pt>
    <dgm:pt modelId="{51B70EBD-3498-470E-A845-1BF49E480007}" type="pres">
      <dgm:prSet presAssocID="{04E71A5B-615B-46A7-90C6-32DE0B2D0E2C}" presName="root2" presStyleCnt="0"/>
      <dgm:spPr/>
    </dgm:pt>
    <dgm:pt modelId="{D5CC35A1-F769-4A11-BCFD-9284A06445A6}" type="pres">
      <dgm:prSet presAssocID="{04E71A5B-615B-46A7-90C6-32DE0B2D0E2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B5193EA-DB01-4705-88F1-B8A3120E0094}" type="pres">
      <dgm:prSet presAssocID="{04E71A5B-615B-46A7-90C6-32DE0B2D0E2C}" presName="level3hierChild" presStyleCnt="0"/>
      <dgm:spPr/>
    </dgm:pt>
    <dgm:pt modelId="{FB6E97F3-6989-4B95-AAC3-6DF1160FBB4F}" type="pres">
      <dgm:prSet presAssocID="{CF47E6E2-DB1C-4347-A1FF-9B8D43E8A018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3ECA3706-9E88-4035-9D98-174EC170B31F}" type="pres">
      <dgm:prSet presAssocID="{CF47E6E2-DB1C-4347-A1FF-9B8D43E8A018}" presName="connTx" presStyleLbl="parChTrans1D2" presStyleIdx="1" presStyleCnt="2"/>
      <dgm:spPr/>
      <dgm:t>
        <a:bodyPr/>
        <a:lstStyle/>
        <a:p>
          <a:endParaRPr lang="hr-HR"/>
        </a:p>
      </dgm:t>
    </dgm:pt>
    <dgm:pt modelId="{64DC9B5D-0D3F-4527-8816-35D14241B864}" type="pres">
      <dgm:prSet presAssocID="{C255D297-7D8B-4B6D-8C3D-0BB8C3874996}" presName="root2" presStyleCnt="0"/>
      <dgm:spPr/>
    </dgm:pt>
    <dgm:pt modelId="{F5E79E29-E9CA-4130-8FD3-A77912AA24E1}" type="pres">
      <dgm:prSet presAssocID="{C255D297-7D8B-4B6D-8C3D-0BB8C387499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5AEA57F-2E95-41C7-88E7-9E5C6CD7F8A4}" type="pres">
      <dgm:prSet presAssocID="{C255D297-7D8B-4B6D-8C3D-0BB8C3874996}" presName="level3hierChild" presStyleCnt="0"/>
      <dgm:spPr/>
    </dgm:pt>
    <dgm:pt modelId="{9DEDEE65-1E77-408C-A01E-D5FCE6C45F4F}" type="pres">
      <dgm:prSet presAssocID="{34CAC573-34B8-4940-BA61-8FB19B2496B9}" presName="conn2-1" presStyleLbl="parChTrans1D3" presStyleIdx="2" presStyleCnt="4"/>
      <dgm:spPr/>
      <dgm:t>
        <a:bodyPr/>
        <a:lstStyle/>
        <a:p>
          <a:endParaRPr lang="hr-HR"/>
        </a:p>
      </dgm:t>
    </dgm:pt>
    <dgm:pt modelId="{37A81AD6-D63C-433D-8F83-7006FCD0AD84}" type="pres">
      <dgm:prSet presAssocID="{34CAC573-34B8-4940-BA61-8FB19B2496B9}" presName="connTx" presStyleLbl="parChTrans1D3" presStyleIdx="2" presStyleCnt="4"/>
      <dgm:spPr/>
      <dgm:t>
        <a:bodyPr/>
        <a:lstStyle/>
        <a:p>
          <a:endParaRPr lang="hr-HR"/>
        </a:p>
      </dgm:t>
    </dgm:pt>
    <dgm:pt modelId="{5B55A73C-B0C2-462A-A959-6B49520DB5AB}" type="pres">
      <dgm:prSet presAssocID="{EC828ABF-992E-45F7-967D-E15D47D9DE12}" presName="root2" presStyleCnt="0"/>
      <dgm:spPr/>
    </dgm:pt>
    <dgm:pt modelId="{EF7C258D-EB81-45B1-AB67-472D9672166F}" type="pres">
      <dgm:prSet presAssocID="{EC828ABF-992E-45F7-967D-E15D47D9DE1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36A1EB7-719E-43A8-93BE-EB62D6623FC7}" type="pres">
      <dgm:prSet presAssocID="{EC828ABF-992E-45F7-967D-E15D47D9DE12}" presName="level3hierChild" presStyleCnt="0"/>
      <dgm:spPr/>
    </dgm:pt>
    <dgm:pt modelId="{111553BD-CD4C-4887-8DF3-A694DEA51B69}" type="pres">
      <dgm:prSet presAssocID="{E4823D45-B083-45CF-91F8-4F128EB1033F}" presName="conn2-1" presStyleLbl="parChTrans1D4" presStyleIdx="2" presStyleCnt="4"/>
      <dgm:spPr/>
      <dgm:t>
        <a:bodyPr/>
        <a:lstStyle/>
        <a:p>
          <a:endParaRPr lang="hr-HR"/>
        </a:p>
      </dgm:t>
    </dgm:pt>
    <dgm:pt modelId="{2D5ADFB9-53B0-4E75-8F36-159CAF5ED613}" type="pres">
      <dgm:prSet presAssocID="{E4823D45-B083-45CF-91F8-4F128EB1033F}" presName="connTx" presStyleLbl="parChTrans1D4" presStyleIdx="2" presStyleCnt="4"/>
      <dgm:spPr/>
      <dgm:t>
        <a:bodyPr/>
        <a:lstStyle/>
        <a:p>
          <a:endParaRPr lang="hr-HR"/>
        </a:p>
      </dgm:t>
    </dgm:pt>
    <dgm:pt modelId="{20EFE631-08CD-4DCE-A2DA-893A4A6F10EA}" type="pres">
      <dgm:prSet presAssocID="{516BA1DC-1E3F-478E-A8F4-D7599058CA1E}" presName="root2" presStyleCnt="0"/>
      <dgm:spPr/>
    </dgm:pt>
    <dgm:pt modelId="{BD079D46-B9EB-485B-B9CB-01DB4CDA98B4}" type="pres">
      <dgm:prSet presAssocID="{516BA1DC-1E3F-478E-A8F4-D7599058CA1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B54D2D7-4294-4B23-8D54-0956800C73E8}" type="pres">
      <dgm:prSet presAssocID="{516BA1DC-1E3F-478E-A8F4-D7599058CA1E}" presName="level3hierChild" presStyleCnt="0"/>
      <dgm:spPr/>
    </dgm:pt>
    <dgm:pt modelId="{67897FAE-CE1A-4385-8347-8491BE42B411}" type="pres">
      <dgm:prSet presAssocID="{18712057-F79B-4F27-AD02-AF8DC70F8F51}" presName="conn2-1" presStyleLbl="parChTrans1D4" presStyleIdx="3" presStyleCnt="4"/>
      <dgm:spPr/>
      <dgm:t>
        <a:bodyPr/>
        <a:lstStyle/>
        <a:p>
          <a:endParaRPr lang="hr-HR"/>
        </a:p>
      </dgm:t>
    </dgm:pt>
    <dgm:pt modelId="{8C344301-C4B4-4AB6-BC62-1C30D5FCA01C}" type="pres">
      <dgm:prSet presAssocID="{18712057-F79B-4F27-AD02-AF8DC70F8F51}" presName="connTx" presStyleLbl="parChTrans1D4" presStyleIdx="3" presStyleCnt="4"/>
      <dgm:spPr/>
      <dgm:t>
        <a:bodyPr/>
        <a:lstStyle/>
        <a:p>
          <a:endParaRPr lang="hr-HR"/>
        </a:p>
      </dgm:t>
    </dgm:pt>
    <dgm:pt modelId="{BA29AC8E-B140-4684-B55B-6E7E9D11E99E}" type="pres">
      <dgm:prSet presAssocID="{76D87600-5786-4369-B33E-A7F7025B84E9}" presName="root2" presStyleCnt="0"/>
      <dgm:spPr/>
    </dgm:pt>
    <dgm:pt modelId="{C7D72A21-1E26-4B7E-A9E4-1EEBD07E0CA8}" type="pres">
      <dgm:prSet presAssocID="{76D87600-5786-4369-B33E-A7F7025B84E9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FE31540-3DB4-48FA-832C-B964F24DF969}" type="pres">
      <dgm:prSet presAssocID="{76D87600-5786-4369-B33E-A7F7025B84E9}" presName="level3hierChild" presStyleCnt="0"/>
      <dgm:spPr/>
    </dgm:pt>
    <dgm:pt modelId="{7A8F43BF-D665-4B27-B6F2-30D1493B3D97}" type="pres">
      <dgm:prSet presAssocID="{AAACDFE9-6E19-42CE-B0D8-6B57D9065346}" presName="conn2-1" presStyleLbl="parChTrans1D3" presStyleIdx="3" presStyleCnt="4"/>
      <dgm:spPr/>
      <dgm:t>
        <a:bodyPr/>
        <a:lstStyle/>
        <a:p>
          <a:endParaRPr lang="hr-HR"/>
        </a:p>
      </dgm:t>
    </dgm:pt>
    <dgm:pt modelId="{37A50377-CCF3-4CA6-BF9E-963C87C54E27}" type="pres">
      <dgm:prSet presAssocID="{AAACDFE9-6E19-42CE-B0D8-6B57D9065346}" presName="connTx" presStyleLbl="parChTrans1D3" presStyleIdx="3" presStyleCnt="4"/>
      <dgm:spPr/>
      <dgm:t>
        <a:bodyPr/>
        <a:lstStyle/>
        <a:p>
          <a:endParaRPr lang="hr-HR"/>
        </a:p>
      </dgm:t>
    </dgm:pt>
    <dgm:pt modelId="{82FED69C-A0C0-4ABF-A626-4DAAA62451F7}" type="pres">
      <dgm:prSet presAssocID="{022428C3-A39C-4AF9-9188-05B4BB51D8AC}" presName="root2" presStyleCnt="0"/>
      <dgm:spPr/>
    </dgm:pt>
    <dgm:pt modelId="{4B833D8C-EC3D-493B-A43E-9DC90BDFE3D8}" type="pres">
      <dgm:prSet presAssocID="{022428C3-A39C-4AF9-9188-05B4BB51D8A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92746A6-6469-4D18-8806-241AEB15CFA8}" type="pres">
      <dgm:prSet presAssocID="{022428C3-A39C-4AF9-9188-05B4BB51D8AC}" presName="level3hierChild" presStyleCnt="0"/>
      <dgm:spPr/>
    </dgm:pt>
  </dgm:ptLst>
  <dgm:cxnLst>
    <dgm:cxn modelId="{CA5CC6B7-BE6D-4116-BA43-39FAB4A79AD7}" type="presOf" srcId="{E4823D45-B083-45CF-91F8-4F128EB1033F}" destId="{2D5ADFB9-53B0-4E75-8F36-159CAF5ED613}" srcOrd="1" destOrd="0" presId="urn:microsoft.com/office/officeart/2005/8/layout/hierarchy2"/>
    <dgm:cxn modelId="{6E30CD85-E949-47EC-84D6-5143C34CC9E2}" type="presOf" srcId="{18712057-F79B-4F27-AD02-AF8DC70F8F51}" destId="{67897FAE-CE1A-4385-8347-8491BE42B411}" srcOrd="0" destOrd="0" presId="urn:microsoft.com/office/officeart/2005/8/layout/hierarchy2"/>
    <dgm:cxn modelId="{E64D0C7B-80D1-4FE1-9001-B3D5A8DB333B}" srcId="{B1C98E84-8BE3-4EEE-A63A-C2144DE282CF}" destId="{1FC993AC-71DE-4856-A710-E35C690CDBA1}" srcOrd="1" destOrd="0" parTransId="{597F1BC9-353D-4C04-9468-EE03D79E1577}" sibTransId="{E21F03CC-CE42-44F6-A05E-3AEBB9E6C44C}"/>
    <dgm:cxn modelId="{20C2CCAC-9A5A-4964-9048-FE9DC204C65F}" type="presOf" srcId="{C1524CED-6455-41A1-8E3D-65BC63A0BF37}" destId="{22D1893A-A629-4CCD-8E6D-7EEC180C4C41}" srcOrd="1" destOrd="0" presId="urn:microsoft.com/office/officeart/2005/8/layout/hierarchy2"/>
    <dgm:cxn modelId="{6E8ACBA6-981A-40B5-A42B-9A71A39AC19F}" type="presOf" srcId="{516BA1DC-1E3F-478E-A8F4-D7599058CA1E}" destId="{BD079D46-B9EB-485B-B9CB-01DB4CDA98B4}" srcOrd="0" destOrd="0" presId="urn:microsoft.com/office/officeart/2005/8/layout/hierarchy2"/>
    <dgm:cxn modelId="{D52ABF4A-8C5C-4F9A-8997-2CD7F113E344}" type="presOf" srcId="{E19880DA-33DB-4DEE-9227-A7B967FD5EC9}" destId="{2E08DDF9-7BCA-4699-9557-44B7940D4BC7}" srcOrd="0" destOrd="0" presId="urn:microsoft.com/office/officeart/2005/8/layout/hierarchy2"/>
    <dgm:cxn modelId="{7F899344-6EDE-41E4-86A5-6A90E5F6E327}" type="presOf" srcId="{B1C98E84-8BE3-4EEE-A63A-C2144DE282CF}" destId="{6AEE0E79-F2D7-422F-AE88-75928561C4EF}" srcOrd="0" destOrd="0" presId="urn:microsoft.com/office/officeart/2005/8/layout/hierarchy2"/>
    <dgm:cxn modelId="{A3AC1BD7-F9B4-4F88-8707-AC139EB0719D}" type="presOf" srcId="{2DAC5288-11F8-4804-9522-68C6BA97B0C5}" destId="{5AC7C179-1486-4F16-86ED-FDF82082325F}" srcOrd="0" destOrd="0" presId="urn:microsoft.com/office/officeart/2005/8/layout/hierarchy2"/>
    <dgm:cxn modelId="{47C0F84A-B399-4B24-9D53-DA07F2333E91}" type="presOf" srcId="{CF47E6E2-DB1C-4347-A1FF-9B8D43E8A018}" destId="{FB6E97F3-6989-4B95-AAC3-6DF1160FBB4F}" srcOrd="0" destOrd="0" presId="urn:microsoft.com/office/officeart/2005/8/layout/hierarchy2"/>
    <dgm:cxn modelId="{FC23AD99-EF42-49BB-9A6A-5960BD3D8348}" srcId="{C255D297-7D8B-4B6D-8C3D-0BB8C3874996}" destId="{EC828ABF-992E-45F7-967D-E15D47D9DE12}" srcOrd="0" destOrd="0" parTransId="{34CAC573-34B8-4940-BA61-8FB19B2496B9}" sibTransId="{48B3C326-AF85-4151-B043-F0CB0A720CF4}"/>
    <dgm:cxn modelId="{74024EFB-0B9A-426B-ACEE-EC9989F0218C}" srcId="{EC828ABF-992E-45F7-967D-E15D47D9DE12}" destId="{76D87600-5786-4369-B33E-A7F7025B84E9}" srcOrd="1" destOrd="0" parTransId="{18712057-F79B-4F27-AD02-AF8DC70F8F51}" sibTransId="{D2F68D58-1A06-4F6A-A77A-D4714528906D}"/>
    <dgm:cxn modelId="{0CEF1AC8-A3F5-44DB-8F06-6CF22FD5B53D}" type="presOf" srcId="{E19880DA-33DB-4DEE-9227-A7B967FD5EC9}" destId="{05EC8D80-5E4D-4022-A30B-32C7AB6C2230}" srcOrd="1" destOrd="0" presId="urn:microsoft.com/office/officeart/2005/8/layout/hierarchy2"/>
    <dgm:cxn modelId="{5AAC60A3-C6B0-48E1-B94A-07516A6C9943}" type="presOf" srcId="{D3BCC6DA-C791-418F-A8C6-04A9130CAB1E}" destId="{BF6A0345-FF46-4F4A-8270-61A3AB787502}" srcOrd="0" destOrd="0" presId="urn:microsoft.com/office/officeart/2005/8/layout/hierarchy2"/>
    <dgm:cxn modelId="{263E4014-F9E0-454E-9838-F992783C205B}" type="presOf" srcId="{1FC993AC-71DE-4856-A710-E35C690CDBA1}" destId="{79961ACE-9A2E-43ED-BBBD-D2287DBA6B2C}" srcOrd="0" destOrd="0" presId="urn:microsoft.com/office/officeart/2005/8/layout/hierarchy2"/>
    <dgm:cxn modelId="{6FB6B7C4-FFD8-49C4-9B43-3D83FF961447}" type="presOf" srcId="{83C6766F-82C5-47E5-ADFB-A60638BF97AC}" destId="{4DC4A589-D879-42E7-B8B4-45614DABB721}" srcOrd="0" destOrd="0" presId="urn:microsoft.com/office/officeart/2005/8/layout/hierarchy2"/>
    <dgm:cxn modelId="{985EB15F-CD37-47A0-AF78-1949122C4F24}" type="presOf" srcId="{AAACDFE9-6E19-42CE-B0D8-6B57D9065346}" destId="{7A8F43BF-D665-4B27-B6F2-30D1493B3D97}" srcOrd="0" destOrd="0" presId="urn:microsoft.com/office/officeart/2005/8/layout/hierarchy2"/>
    <dgm:cxn modelId="{F72E88FA-00B7-4BB0-A1CF-3798EDB2D4DF}" type="presOf" srcId="{98CBBF1A-E861-4A54-B7D7-22884C0586E8}" destId="{23B8A2A4-0FD4-4350-8A29-7610E2408202}" srcOrd="0" destOrd="0" presId="urn:microsoft.com/office/officeart/2005/8/layout/hierarchy2"/>
    <dgm:cxn modelId="{9D0C6435-6C9F-4714-8F33-75E81CF88547}" type="presOf" srcId="{022428C3-A39C-4AF9-9188-05B4BB51D8AC}" destId="{4B833D8C-EC3D-493B-A43E-9DC90BDFE3D8}" srcOrd="0" destOrd="0" presId="urn:microsoft.com/office/officeart/2005/8/layout/hierarchy2"/>
    <dgm:cxn modelId="{F7D06D37-2AE3-4397-838D-8AE699C130A6}" srcId="{C255D297-7D8B-4B6D-8C3D-0BB8C3874996}" destId="{022428C3-A39C-4AF9-9188-05B4BB51D8AC}" srcOrd="1" destOrd="0" parTransId="{AAACDFE9-6E19-42CE-B0D8-6B57D9065346}" sibTransId="{B22822D0-7A13-476C-871C-3A3F3626AAA9}"/>
    <dgm:cxn modelId="{FF8AA818-398A-431A-88CE-02134476C3CE}" type="presOf" srcId="{EC828ABF-992E-45F7-967D-E15D47D9DE12}" destId="{EF7C258D-EB81-45B1-AB67-472D9672166F}" srcOrd="0" destOrd="0" presId="urn:microsoft.com/office/officeart/2005/8/layout/hierarchy2"/>
    <dgm:cxn modelId="{C9251612-3589-4FC4-B835-33F385BD4049}" type="presOf" srcId="{18712057-F79B-4F27-AD02-AF8DC70F8F51}" destId="{8C344301-C4B4-4AB6-BC62-1C30D5FCA01C}" srcOrd="1" destOrd="0" presId="urn:microsoft.com/office/officeart/2005/8/layout/hierarchy2"/>
    <dgm:cxn modelId="{ABAC31C4-BBC5-4FCC-8C82-4D04CEEE9837}" type="presOf" srcId="{CF47E6E2-DB1C-4347-A1FF-9B8D43E8A018}" destId="{3ECA3706-9E88-4035-9D98-174EC170B31F}" srcOrd="1" destOrd="0" presId="urn:microsoft.com/office/officeart/2005/8/layout/hierarchy2"/>
    <dgm:cxn modelId="{5D1B7088-5089-4D55-91FB-46003AE49EAA}" srcId="{54DEB5DF-9DE4-4A18-896B-FF89BF586FC0}" destId="{04E71A5B-615B-46A7-90C6-32DE0B2D0E2C}" srcOrd="1" destOrd="0" parTransId="{C1524CED-6455-41A1-8E3D-65BC63A0BF37}" sibTransId="{2D75D9BA-4335-4AAD-8C57-E5ADF3A796C3}"/>
    <dgm:cxn modelId="{3DE0A628-476C-4DF8-B226-7E535BE6E1FB}" type="presOf" srcId="{2DAC5288-11F8-4804-9522-68C6BA97B0C5}" destId="{4A040D73-A24A-4352-A531-0BB549DFECB6}" srcOrd="1" destOrd="0" presId="urn:microsoft.com/office/officeart/2005/8/layout/hierarchy2"/>
    <dgm:cxn modelId="{3F651A47-76DD-47AA-A67E-A667CB9E8D08}" type="presOf" srcId="{0B77D449-7AC9-45BC-99EC-4367A92A3583}" destId="{B1325EA6-3A5C-493F-B275-88C7818F4B39}" srcOrd="0" destOrd="0" presId="urn:microsoft.com/office/officeart/2005/8/layout/hierarchy2"/>
    <dgm:cxn modelId="{7329D4F8-7414-4B48-BA61-7148E39E48D3}" type="presOf" srcId="{AAACDFE9-6E19-42CE-B0D8-6B57D9065346}" destId="{37A50377-CCF3-4CA6-BF9E-963C87C54E27}" srcOrd="1" destOrd="0" presId="urn:microsoft.com/office/officeart/2005/8/layout/hierarchy2"/>
    <dgm:cxn modelId="{27AEFE3D-F777-4F22-B17C-3CEB0BAF7616}" type="presOf" srcId="{C255D297-7D8B-4B6D-8C3D-0BB8C3874996}" destId="{F5E79E29-E9CA-4130-8FD3-A77912AA24E1}" srcOrd="0" destOrd="0" presId="urn:microsoft.com/office/officeart/2005/8/layout/hierarchy2"/>
    <dgm:cxn modelId="{244D652C-A42D-4BB5-8F06-192636E34498}" srcId="{54DEB5DF-9DE4-4A18-896B-FF89BF586FC0}" destId="{B1C98E84-8BE3-4EEE-A63A-C2144DE282CF}" srcOrd="0" destOrd="0" parTransId="{2DAC5288-11F8-4804-9522-68C6BA97B0C5}" sibTransId="{6B871601-8100-493C-9C78-015592CC60A0}"/>
    <dgm:cxn modelId="{EA9D8FFC-6267-4F0B-AFCD-926EDB9FB610}" type="presOf" srcId="{E4823D45-B083-45CF-91F8-4F128EB1033F}" destId="{111553BD-CD4C-4887-8DF3-A694DEA51B69}" srcOrd="0" destOrd="0" presId="urn:microsoft.com/office/officeart/2005/8/layout/hierarchy2"/>
    <dgm:cxn modelId="{416902E3-9F90-4B2C-BDEE-CDCD8A84D2D8}" type="presOf" srcId="{34CAC573-34B8-4940-BA61-8FB19B2496B9}" destId="{9DEDEE65-1E77-408C-A01E-D5FCE6C45F4F}" srcOrd="0" destOrd="0" presId="urn:microsoft.com/office/officeart/2005/8/layout/hierarchy2"/>
    <dgm:cxn modelId="{9F1932E0-0A4E-40B7-B308-7EFCED697928}" type="presOf" srcId="{D3BCC6DA-C791-418F-A8C6-04A9130CAB1E}" destId="{4F83DE69-AC19-49A1-B5A1-E0BFF0EFEAAB}" srcOrd="1" destOrd="0" presId="urn:microsoft.com/office/officeart/2005/8/layout/hierarchy2"/>
    <dgm:cxn modelId="{E10D5C66-3193-4FFC-BF68-947373DD9023}" srcId="{98CBBF1A-E861-4A54-B7D7-22884C0586E8}" destId="{54DEB5DF-9DE4-4A18-896B-FF89BF586FC0}" srcOrd="0" destOrd="0" parTransId="{D3BCC6DA-C791-418F-A8C6-04A9130CAB1E}" sibTransId="{48A4E1DA-C4BC-4714-9C8F-D61BAFF1973A}"/>
    <dgm:cxn modelId="{6DC3FB08-8593-49C7-AAF4-7E432B27B9DA}" srcId="{0B77D449-7AC9-45BC-99EC-4367A92A3583}" destId="{98CBBF1A-E861-4A54-B7D7-22884C0586E8}" srcOrd="0" destOrd="0" parTransId="{71F2188D-636F-4B12-9A03-2742842C6066}" sibTransId="{08550FC0-54A4-48C3-BE2E-A9818A5C708A}"/>
    <dgm:cxn modelId="{E357B345-047E-47C8-B2D2-A21112C5F7AD}" type="presOf" srcId="{597F1BC9-353D-4C04-9468-EE03D79E1577}" destId="{F801EF29-6D80-49A7-8D73-49312982774D}" srcOrd="1" destOrd="0" presId="urn:microsoft.com/office/officeart/2005/8/layout/hierarchy2"/>
    <dgm:cxn modelId="{46497B8D-5BF4-44DF-9BD3-C77D92B8F262}" type="presOf" srcId="{76D87600-5786-4369-B33E-A7F7025B84E9}" destId="{C7D72A21-1E26-4B7E-A9E4-1EEBD07E0CA8}" srcOrd="0" destOrd="0" presId="urn:microsoft.com/office/officeart/2005/8/layout/hierarchy2"/>
    <dgm:cxn modelId="{95BA22DE-107A-451B-914D-A838741062A8}" type="presOf" srcId="{04E71A5B-615B-46A7-90C6-32DE0B2D0E2C}" destId="{D5CC35A1-F769-4A11-BCFD-9284A06445A6}" srcOrd="0" destOrd="0" presId="urn:microsoft.com/office/officeart/2005/8/layout/hierarchy2"/>
    <dgm:cxn modelId="{28CF5F40-3042-4E2D-9540-F667AA16BADD}" type="presOf" srcId="{C1524CED-6455-41A1-8E3D-65BC63A0BF37}" destId="{E2F55164-D132-4409-AC88-5EF93F869254}" srcOrd="0" destOrd="0" presId="urn:microsoft.com/office/officeart/2005/8/layout/hierarchy2"/>
    <dgm:cxn modelId="{DC7D5937-6F83-469D-80D1-5B738970CE8D}" type="presOf" srcId="{54DEB5DF-9DE4-4A18-896B-FF89BF586FC0}" destId="{E80FFBDA-7F5F-4B3A-8FD9-EA0AD82A8033}" srcOrd="0" destOrd="0" presId="urn:microsoft.com/office/officeart/2005/8/layout/hierarchy2"/>
    <dgm:cxn modelId="{1E5C0252-371B-4FCE-8022-A64799F10A5B}" type="presOf" srcId="{597F1BC9-353D-4C04-9468-EE03D79E1577}" destId="{3A3CDC18-35CE-45D5-A4FD-9A401EC0990A}" srcOrd="0" destOrd="0" presId="urn:microsoft.com/office/officeart/2005/8/layout/hierarchy2"/>
    <dgm:cxn modelId="{59EF29D8-2D75-49D6-8519-D6F9AF13083D}" srcId="{EC828ABF-992E-45F7-967D-E15D47D9DE12}" destId="{516BA1DC-1E3F-478E-A8F4-D7599058CA1E}" srcOrd="0" destOrd="0" parTransId="{E4823D45-B083-45CF-91F8-4F128EB1033F}" sibTransId="{962F69A5-6E10-47F2-AAC2-7A24F13223A0}"/>
    <dgm:cxn modelId="{5D7E8FDE-8151-4118-BB00-30A1FC5C2D29}" srcId="{B1C98E84-8BE3-4EEE-A63A-C2144DE282CF}" destId="{83C6766F-82C5-47E5-ADFB-A60638BF97AC}" srcOrd="0" destOrd="0" parTransId="{E19880DA-33DB-4DEE-9227-A7B967FD5EC9}" sibTransId="{7B198BEE-3598-4F88-AE03-3DF1666240D3}"/>
    <dgm:cxn modelId="{283D718C-79BE-47ED-A96A-674075495BEE}" srcId="{98CBBF1A-E861-4A54-B7D7-22884C0586E8}" destId="{C255D297-7D8B-4B6D-8C3D-0BB8C3874996}" srcOrd="1" destOrd="0" parTransId="{CF47E6E2-DB1C-4347-A1FF-9B8D43E8A018}" sibTransId="{34F88001-74FF-4A5C-AACB-0E5A2F0CB921}"/>
    <dgm:cxn modelId="{F59211E4-2793-4656-AF5B-C8C6362B388A}" type="presOf" srcId="{34CAC573-34B8-4940-BA61-8FB19B2496B9}" destId="{37A81AD6-D63C-433D-8F83-7006FCD0AD84}" srcOrd="1" destOrd="0" presId="urn:microsoft.com/office/officeart/2005/8/layout/hierarchy2"/>
    <dgm:cxn modelId="{71CA88A8-1233-4305-921E-447A4274D400}" type="presParOf" srcId="{B1325EA6-3A5C-493F-B275-88C7818F4B39}" destId="{72DB1C82-7219-49EA-BC7D-8963BC9665CF}" srcOrd="0" destOrd="0" presId="urn:microsoft.com/office/officeart/2005/8/layout/hierarchy2"/>
    <dgm:cxn modelId="{B5F45E94-3852-4379-81B9-3C12E33D99F2}" type="presParOf" srcId="{72DB1C82-7219-49EA-BC7D-8963BC9665CF}" destId="{23B8A2A4-0FD4-4350-8A29-7610E2408202}" srcOrd="0" destOrd="0" presId="urn:microsoft.com/office/officeart/2005/8/layout/hierarchy2"/>
    <dgm:cxn modelId="{D5574C91-35AD-45EA-8CEB-99551E5C11E8}" type="presParOf" srcId="{72DB1C82-7219-49EA-BC7D-8963BC9665CF}" destId="{ADFDCC99-F536-40F0-88C7-FD673EED4C3B}" srcOrd="1" destOrd="0" presId="urn:microsoft.com/office/officeart/2005/8/layout/hierarchy2"/>
    <dgm:cxn modelId="{0478D8BB-16D0-49C0-A99D-390A9719A160}" type="presParOf" srcId="{ADFDCC99-F536-40F0-88C7-FD673EED4C3B}" destId="{BF6A0345-FF46-4F4A-8270-61A3AB787502}" srcOrd="0" destOrd="0" presId="urn:microsoft.com/office/officeart/2005/8/layout/hierarchy2"/>
    <dgm:cxn modelId="{D943C878-111B-4E61-94FE-086884281B6E}" type="presParOf" srcId="{BF6A0345-FF46-4F4A-8270-61A3AB787502}" destId="{4F83DE69-AC19-49A1-B5A1-E0BFF0EFEAAB}" srcOrd="0" destOrd="0" presId="urn:microsoft.com/office/officeart/2005/8/layout/hierarchy2"/>
    <dgm:cxn modelId="{08244BEB-9778-4D71-92AB-51FAE0C3A796}" type="presParOf" srcId="{ADFDCC99-F536-40F0-88C7-FD673EED4C3B}" destId="{743257A7-8BE2-4A3A-AD87-3981902EE35F}" srcOrd="1" destOrd="0" presId="urn:microsoft.com/office/officeart/2005/8/layout/hierarchy2"/>
    <dgm:cxn modelId="{89347776-642D-4C85-AA5A-2CDF11A1D6A1}" type="presParOf" srcId="{743257A7-8BE2-4A3A-AD87-3981902EE35F}" destId="{E80FFBDA-7F5F-4B3A-8FD9-EA0AD82A8033}" srcOrd="0" destOrd="0" presId="urn:microsoft.com/office/officeart/2005/8/layout/hierarchy2"/>
    <dgm:cxn modelId="{3804CA68-61D6-4546-89C2-CA441DBD347F}" type="presParOf" srcId="{743257A7-8BE2-4A3A-AD87-3981902EE35F}" destId="{DED549C0-A594-40D1-9E97-D64352EC9D81}" srcOrd="1" destOrd="0" presId="urn:microsoft.com/office/officeart/2005/8/layout/hierarchy2"/>
    <dgm:cxn modelId="{353BF3ED-A6C8-47E1-BA6C-BB1B3CA68E79}" type="presParOf" srcId="{DED549C0-A594-40D1-9E97-D64352EC9D81}" destId="{5AC7C179-1486-4F16-86ED-FDF82082325F}" srcOrd="0" destOrd="0" presId="urn:microsoft.com/office/officeart/2005/8/layout/hierarchy2"/>
    <dgm:cxn modelId="{A6B7D039-06B8-408C-9CEC-2F4F470112ED}" type="presParOf" srcId="{5AC7C179-1486-4F16-86ED-FDF82082325F}" destId="{4A040D73-A24A-4352-A531-0BB549DFECB6}" srcOrd="0" destOrd="0" presId="urn:microsoft.com/office/officeart/2005/8/layout/hierarchy2"/>
    <dgm:cxn modelId="{9CFBD574-C20F-4CA2-8B87-37B04FAD429A}" type="presParOf" srcId="{DED549C0-A594-40D1-9E97-D64352EC9D81}" destId="{B81748AC-DC29-4B6D-9615-CD27321502FD}" srcOrd="1" destOrd="0" presId="urn:microsoft.com/office/officeart/2005/8/layout/hierarchy2"/>
    <dgm:cxn modelId="{53D1FEE0-55CB-4F36-86ED-995D82CDC853}" type="presParOf" srcId="{B81748AC-DC29-4B6D-9615-CD27321502FD}" destId="{6AEE0E79-F2D7-422F-AE88-75928561C4EF}" srcOrd="0" destOrd="0" presId="urn:microsoft.com/office/officeart/2005/8/layout/hierarchy2"/>
    <dgm:cxn modelId="{927DE22F-7285-4815-9A56-ED0A57E8D5D9}" type="presParOf" srcId="{B81748AC-DC29-4B6D-9615-CD27321502FD}" destId="{C62364C0-7950-4B2E-938B-71C1C1F29353}" srcOrd="1" destOrd="0" presId="urn:microsoft.com/office/officeart/2005/8/layout/hierarchy2"/>
    <dgm:cxn modelId="{9F3B735F-1A66-4B0D-9BA6-14ED3793B20D}" type="presParOf" srcId="{C62364C0-7950-4B2E-938B-71C1C1F29353}" destId="{2E08DDF9-7BCA-4699-9557-44B7940D4BC7}" srcOrd="0" destOrd="0" presId="urn:microsoft.com/office/officeart/2005/8/layout/hierarchy2"/>
    <dgm:cxn modelId="{2B74703B-2DBB-49ED-BF11-5963AA4EB243}" type="presParOf" srcId="{2E08DDF9-7BCA-4699-9557-44B7940D4BC7}" destId="{05EC8D80-5E4D-4022-A30B-32C7AB6C2230}" srcOrd="0" destOrd="0" presId="urn:microsoft.com/office/officeart/2005/8/layout/hierarchy2"/>
    <dgm:cxn modelId="{1CB4A88E-671D-4A52-9699-71DB5935A7CF}" type="presParOf" srcId="{C62364C0-7950-4B2E-938B-71C1C1F29353}" destId="{348AA814-A8B8-4565-AD3D-24497552F150}" srcOrd="1" destOrd="0" presId="urn:microsoft.com/office/officeart/2005/8/layout/hierarchy2"/>
    <dgm:cxn modelId="{46647FA2-CEAD-426B-8255-D621B0B99041}" type="presParOf" srcId="{348AA814-A8B8-4565-AD3D-24497552F150}" destId="{4DC4A589-D879-42E7-B8B4-45614DABB721}" srcOrd="0" destOrd="0" presId="urn:microsoft.com/office/officeart/2005/8/layout/hierarchy2"/>
    <dgm:cxn modelId="{62D3233E-BFDB-4386-98C9-E8B8E51C7815}" type="presParOf" srcId="{348AA814-A8B8-4565-AD3D-24497552F150}" destId="{CF025428-1BEF-4795-AA51-4FC9DC721C58}" srcOrd="1" destOrd="0" presId="urn:microsoft.com/office/officeart/2005/8/layout/hierarchy2"/>
    <dgm:cxn modelId="{7BF8FF39-611A-4E18-9D4D-FC60EF5C2E06}" type="presParOf" srcId="{C62364C0-7950-4B2E-938B-71C1C1F29353}" destId="{3A3CDC18-35CE-45D5-A4FD-9A401EC0990A}" srcOrd="2" destOrd="0" presId="urn:microsoft.com/office/officeart/2005/8/layout/hierarchy2"/>
    <dgm:cxn modelId="{6B64A77C-EC4D-48D9-B4A7-CF0D6EFAD9A5}" type="presParOf" srcId="{3A3CDC18-35CE-45D5-A4FD-9A401EC0990A}" destId="{F801EF29-6D80-49A7-8D73-49312982774D}" srcOrd="0" destOrd="0" presId="urn:microsoft.com/office/officeart/2005/8/layout/hierarchy2"/>
    <dgm:cxn modelId="{D56E6686-9BBC-419C-832F-4171CB39A5C0}" type="presParOf" srcId="{C62364C0-7950-4B2E-938B-71C1C1F29353}" destId="{905716D2-0CDA-4D53-B769-EB5CCD1EDCE9}" srcOrd="3" destOrd="0" presId="urn:microsoft.com/office/officeart/2005/8/layout/hierarchy2"/>
    <dgm:cxn modelId="{F547CBC0-6828-4B90-AB17-D5744CCE49B8}" type="presParOf" srcId="{905716D2-0CDA-4D53-B769-EB5CCD1EDCE9}" destId="{79961ACE-9A2E-43ED-BBBD-D2287DBA6B2C}" srcOrd="0" destOrd="0" presId="urn:microsoft.com/office/officeart/2005/8/layout/hierarchy2"/>
    <dgm:cxn modelId="{1179999E-346D-4C04-91F9-A8E15E0E4422}" type="presParOf" srcId="{905716D2-0CDA-4D53-B769-EB5CCD1EDCE9}" destId="{8E77AB1C-B661-4BA4-A0D2-29124FB8DA71}" srcOrd="1" destOrd="0" presId="urn:microsoft.com/office/officeart/2005/8/layout/hierarchy2"/>
    <dgm:cxn modelId="{302352C7-0823-4816-82DA-A15203CF801F}" type="presParOf" srcId="{DED549C0-A594-40D1-9E97-D64352EC9D81}" destId="{E2F55164-D132-4409-AC88-5EF93F869254}" srcOrd="2" destOrd="0" presId="urn:microsoft.com/office/officeart/2005/8/layout/hierarchy2"/>
    <dgm:cxn modelId="{372D430E-86DB-49E0-9979-45B5243C16E2}" type="presParOf" srcId="{E2F55164-D132-4409-AC88-5EF93F869254}" destId="{22D1893A-A629-4CCD-8E6D-7EEC180C4C41}" srcOrd="0" destOrd="0" presId="urn:microsoft.com/office/officeart/2005/8/layout/hierarchy2"/>
    <dgm:cxn modelId="{0594ACE2-247B-43EF-B8F0-4244E45075C5}" type="presParOf" srcId="{DED549C0-A594-40D1-9E97-D64352EC9D81}" destId="{51B70EBD-3498-470E-A845-1BF49E480007}" srcOrd="3" destOrd="0" presId="urn:microsoft.com/office/officeart/2005/8/layout/hierarchy2"/>
    <dgm:cxn modelId="{FFA0AD19-6518-4538-B858-CE5A7A9FB3FC}" type="presParOf" srcId="{51B70EBD-3498-470E-A845-1BF49E480007}" destId="{D5CC35A1-F769-4A11-BCFD-9284A06445A6}" srcOrd="0" destOrd="0" presId="urn:microsoft.com/office/officeart/2005/8/layout/hierarchy2"/>
    <dgm:cxn modelId="{D51A50FE-6D79-4EF8-A405-888A870F5F16}" type="presParOf" srcId="{51B70EBD-3498-470E-A845-1BF49E480007}" destId="{8B5193EA-DB01-4705-88F1-B8A3120E0094}" srcOrd="1" destOrd="0" presId="urn:microsoft.com/office/officeart/2005/8/layout/hierarchy2"/>
    <dgm:cxn modelId="{53974DF0-BC85-4208-9482-C69ACCD5FF4E}" type="presParOf" srcId="{ADFDCC99-F536-40F0-88C7-FD673EED4C3B}" destId="{FB6E97F3-6989-4B95-AAC3-6DF1160FBB4F}" srcOrd="2" destOrd="0" presId="urn:microsoft.com/office/officeart/2005/8/layout/hierarchy2"/>
    <dgm:cxn modelId="{C7ECB23C-BB2B-425E-9393-ECEB1EC5CAA9}" type="presParOf" srcId="{FB6E97F3-6989-4B95-AAC3-6DF1160FBB4F}" destId="{3ECA3706-9E88-4035-9D98-174EC170B31F}" srcOrd="0" destOrd="0" presId="urn:microsoft.com/office/officeart/2005/8/layout/hierarchy2"/>
    <dgm:cxn modelId="{E9E0204B-400B-4772-AFC5-4573B02C04A0}" type="presParOf" srcId="{ADFDCC99-F536-40F0-88C7-FD673EED4C3B}" destId="{64DC9B5D-0D3F-4527-8816-35D14241B864}" srcOrd="3" destOrd="0" presId="urn:microsoft.com/office/officeart/2005/8/layout/hierarchy2"/>
    <dgm:cxn modelId="{6C33A21B-F9F2-4477-8769-A1F25BEC4BE3}" type="presParOf" srcId="{64DC9B5D-0D3F-4527-8816-35D14241B864}" destId="{F5E79E29-E9CA-4130-8FD3-A77912AA24E1}" srcOrd="0" destOrd="0" presId="urn:microsoft.com/office/officeart/2005/8/layout/hierarchy2"/>
    <dgm:cxn modelId="{CD73C0B6-3107-4512-A72A-C2751A95637B}" type="presParOf" srcId="{64DC9B5D-0D3F-4527-8816-35D14241B864}" destId="{15AEA57F-2E95-41C7-88E7-9E5C6CD7F8A4}" srcOrd="1" destOrd="0" presId="urn:microsoft.com/office/officeart/2005/8/layout/hierarchy2"/>
    <dgm:cxn modelId="{12F13D85-E49D-4B3B-8B85-069216F0B2EE}" type="presParOf" srcId="{15AEA57F-2E95-41C7-88E7-9E5C6CD7F8A4}" destId="{9DEDEE65-1E77-408C-A01E-D5FCE6C45F4F}" srcOrd="0" destOrd="0" presId="urn:microsoft.com/office/officeart/2005/8/layout/hierarchy2"/>
    <dgm:cxn modelId="{13D55D09-F4C1-48AD-B498-9C269454DF55}" type="presParOf" srcId="{9DEDEE65-1E77-408C-A01E-D5FCE6C45F4F}" destId="{37A81AD6-D63C-433D-8F83-7006FCD0AD84}" srcOrd="0" destOrd="0" presId="urn:microsoft.com/office/officeart/2005/8/layout/hierarchy2"/>
    <dgm:cxn modelId="{8E4230E8-0C9B-4840-804F-CE2816DC3BFD}" type="presParOf" srcId="{15AEA57F-2E95-41C7-88E7-9E5C6CD7F8A4}" destId="{5B55A73C-B0C2-462A-A959-6B49520DB5AB}" srcOrd="1" destOrd="0" presId="urn:microsoft.com/office/officeart/2005/8/layout/hierarchy2"/>
    <dgm:cxn modelId="{AA97E705-FAC8-43BD-8C31-D2CFACE82DD8}" type="presParOf" srcId="{5B55A73C-B0C2-462A-A959-6B49520DB5AB}" destId="{EF7C258D-EB81-45B1-AB67-472D9672166F}" srcOrd="0" destOrd="0" presId="urn:microsoft.com/office/officeart/2005/8/layout/hierarchy2"/>
    <dgm:cxn modelId="{216B6780-DF0C-43CB-97AE-E89961C7AB78}" type="presParOf" srcId="{5B55A73C-B0C2-462A-A959-6B49520DB5AB}" destId="{E36A1EB7-719E-43A8-93BE-EB62D6623FC7}" srcOrd="1" destOrd="0" presId="urn:microsoft.com/office/officeart/2005/8/layout/hierarchy2"/>
    <dgm:cxn modelId="{2983A156-A0FE-464E-87AB-E74531264400}" type="presParOf" srcId="{E36A1EB7-719E-43A8-93BE-EB62D6623FC7}" destId="{111553BD-CD4C-4887-8DF3-A694DEA51B69}" srcOrd="0" destOrd="0" presId="urn:microsoft.com/office/officeart/2005/8/layout/hierarchy2"/>
    <dgm:cxn modelId="{8D7D961C-F09F-4A3B-9856-5C3E89CA0556}" type="presParOf" srcId="{111553BD-CD4C-4887-8DF3-A694DEA51B69}" destId="{2D5ADFB9-53B0-4E75-8F36-159CAF5ED613}" srcOrd="0" destOrd="0" presId="urn:microsoft.com/office/officeart/2005/8/layout/hierarchy2"/>
    <dgm:cxn modelId="{9279DA0E-A3EE-4A5F-A5E2-BFFA85F7E85C}" type="presParOf" srcId="{E36A1EB7-719E-43A8-93BE-EB62D6623FC7}" destId="{20EFE631-08CD-4DCE-A2DA-893A4A6F10EA}" srcOrd="1" destOrd="0" presId="urn:microsoft.com/office/officeart/2005/8/layout/hierarchy2"/>
    <dgm:cxn modelId="{2340C6A4-1C35-42FB-93FA-81DC416C0CAF}" type="presParOf" srcId="{20EFE631-08CD-4DCE-A2DA-893A4A6F10EA}" destId="{BD079D46-B9EB-485B-B9CB-01DB4CDA98B4}" srcOrd="0" destOrd="0" presId="urn:microsoft.com/office/officeart/2005/8/layout/hierarchy2"/>
    <dgm:cxn modelId="{66E11B5D-5F55-46BD-BC95-BD009FDDA4E0}" type="presParOf" srcId="{20EFE631-08CD-4DCE-A2DA-893A4A6F10EA}" destId="{AB54D2D7-4294-4B23-8D54-0956800C73E8}" srcOrd="1" destOrd="0" presId="urn:microsoft.com/office/officeart/2005/8/layout/hierarchy2"/>
    <dgm:cxn modelId="{E0454B92-B5D1-491C-BBA2-57E86C13A07F}" type="presParOf" srcId="{E36A1EB7-719E-43A8-93BE-EB62D6623FC7}" destId="{67897FAE-CE1A-4385-8347-8491BE42B411}" srcOrd="2" destOrd="0" presId="urn:microsoft.com/office/officeart/2005/8/layout/hierarchy2"/>
    <dgm:cxn modelId="{C37AFFFE-2850-4F31-88F7-7C772A6558C0}" type="presParOf" srcId="{67897FAE-CE1A-4385-8347-8491BE42B411}" destId="{8C344301-C4B4-4AB6-BC62-1C30D5FCA01C}" srcOrd="0" destOrd="0" presId="urn:microsoft.com/office/officeart/2005/8/layout/hierarchy2"/>
    <dgm:cxn modelId="{550770CC-ACB8-45BD-9CB3-B799C20FE193}" type="presParOf" srcId="{E36A1EB7-719E-43A8-93BE-EB62D6623FC7}" destId="{BA29AC8E-B140-4684-B55B-6E7E9D11E99E}" srcOrd="3" destOrd="0" presId="urn:microsoft.com/office/officeart/2005/8/layout/hierarchy2"/>
    <dgm:cxn modelId="{336CA2A2-A98F-4630-9071-C9C272297707}" type="presParOf" srcId="{BA29AC8E-B140-4684-B55B-6E7E9D11E99E}" destId="{C7D72A21-1E26-4B7E-A9E4-1EEBD07E0CA8}" srcOrd="0" destOrd="0" presId="urn:microsoft.com/office/officeart/2005/8/layout/hierarchy2"/>
    <dgm:cxn modelId="{5C9C8B3F-C179-408E-8453-660FC179A195}" type="presParOf" srcId="{BA29AC8E-B140-4684-B55B-6E7E9D11E99E}" destId="{DFE31540-3DB4-48FA-832C-B964F24DF969}" srcOrd="1" destOrd="0" presId="urn:microsoft.com/office/officeart/2005/8/layout/hierarchy2"/>
    <dgm:cxn modelId="{34FCCDF2-FF96-45E4-AF23-8596B4F49812}" type="presParOf" srcId="{15AEA57F-2E95-41C7-88E7-9E5C6CD7F8A4}" destId="{7A8F43BF-D665-4B27-B6F2-30D1493B3D97}" srcOrd="2" destOrd="0" presId="urn:microsoft.com/office/officeart/2005/8/layout/hierarchy2"/>
    <dgm:cxn modelId="{815B93B2-A6D5-4F05-80BE-F8983A69DDD0}" type="presParOf" srcId="{7A8F43BF-D665-4B27-B6F2-30D1493B3D97}" destId="{37A50377-CCF3-4CA6-BF9E-963C87C54E27}" srcOrd="0" destOrd="0" presId="urn:microsoft.com/office/officeart/2005/8/layout/hierarchy2"/>
    <dgm:cxn modelId="{DB4EE68C-DB96-4726-84A2-E907A6A5B7CF}" type="presParOf" srcId="{15AEA57F-2E95-41C7-88E7-9E5C6CD7F8A4}" destId="{82FED69C-A0C0-4ABF-A626-4DAAA62451F7}" srcOrd="3" destOrd="0" presId="urn:microsoft.com/office/officeart/2005/8/layout/hierarchy2"/>
    <dgm:cxn modelId="{59CE6343-7534-45AF-81A8-3ABEC2CEB81F}" type="presParOf" srcId="{82FED69C-A0C0-4ABF-A626-4DAAA62451F7}" destId="{4B833D8C-EC3D-493B-A43E-9DC90BDFE3D8}" srcOrd="0" destOrd="0" presId="urn:microsoft.com/office/officeart/2005/8/layout/hierarchy2"/>
    <dgm:cxn modelId="{94C50D8B-8850-4186-A914-2635E4091DBC}" type="presParOf" srcId="{82FED69C-A0C0-4ABF-A626-4DAAA62451F7}" destId="{C92746A6-6469-4D18-8806-241AEB15CF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A2A4-0FD4-4350-8A29-7610E2408202}">
      <dsp:nvSpPr>
        <dsp:cNvPr id="0" name=""/>
        <dsp:cNvSpPr/>
      </dsp:nvSpPr>
      <dsp:spPr>
        <a:xfrm>
          <a:off x="422696" y="1898020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Bespovratna sredstva</a:t>
          </a:r>
        </a:p>
      </dsp:txBody>
      <dsp:txXfrm>
        <a:off x="444167" y="1919491"/>
        <a:ext cx="1423196" cy="690127"/>
      </dsp:txXfrm>
    </dsp:sp>
    <dsp:sp modelId="{BF6A0345-FF46-4F4A-8270-61A3AB787502}">
      <dsp:nvSpPr>
        <dsp:cNvPr id="0" name=""/>
        <dsp:cNvSpPr/>
      </dsp:nvSpPr>
      <dsp:spPr>
        <a:xfrm rot="17945813">
          <a:off x="1579070" y="1721599"/>
          <a:ext cx="12059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5983" y="160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1912" y="1707511"/>
        <a:ext cx="60299" cy="60299"/>
      </dsp:txXfrm>
    </dsp:sp>
    <dsp:sp modelId="{E80FFBDA-7F5F-4B3A-8FD9-EA0AD82A8033}">
      <dsp:nvSpPr>
        <dsp:cNvPr id="0" name=""/>
        <dsp:cNvSpPr/>
      </dsp:nvSpPr>
      <dsp:spPr>
        <a:xfrm>
          <a:off x="2475290" y="84423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Nenamjenska</a:t>
          </a:r>
        </a:p>
      </dsp:txBody>
      <dsp:txXfrm>
        <a:off x="2496761" y="865704"/>
        <a:ext cx="1423196" cy="690127"/>
      </dsp:txXfrm>
    </dsp:sp>
    <dsp:sp modelId="{5AC7C179-1486-4F16-86ED-FDF82082325F}">
      <dsp:nvSpPr>
        <dsp:cNvPr id="0" name=""/>
        <dsp:cNvSpPr/>
      </dsp:nvSpPr>
      <dsp:spPr>
        <a:xfrm rot="19457599">
          <a:off x="3873545" y="983948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6600" y="981954"/>
        <a:ext cx="36111" cy="36111"/>
      </dsp:txXfrm>
    </dsp:sp>
    <dsp:sp modelId="{6AEE0E79-F2D7-422F-AE88-75928561C4EF}">
      <dsp:nvSpPr>
        <dsp:cNvPr id="0" name=""/>
        <dsp:cNvSpPr/>
      </dsp:nvSpPr>
      <dsp:spPr>
        <a:xfrm>
          <a:off x="4527884" y="422718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Obvezna</a:t>
          </a:r>
        </a:p>
      </dsp:txBody>
      <dsp:txXfrm>
        <a:off x="4549355" y="444189"/>
        <a:ext cx="1423196" cy="690127"/>
      </dsp:txXfrm>
    </dsp:sp>
    <dsp:sp modelId="{2E08DDF9-7BCA-4699-9557-44B7940D4BC7}">
      <dsp:nvSpPr>
        <dsp:cNvPr id="0" name=""/>
        <dsp:cNvSpPr/>
      </dsp:nvSpPr>
      <dsp:spPr>
        <a:xfrm rot="19457599">
          <a:off x="5926139" y="562433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9195" y="560439"/>
        <a:ext cx="36111" cy="36111"/>
      </dsp:txXfrm>
    </dsp:sp>
    <dsp:sp modelId="{4DC4A589-D879-42E7-B8B4-45614DABB721}">
      <dsp:nvSpPr>
        <dsp:cNvPr id="0" name=""/>
        <dsp:cNvSpPr/>
      </dsp:nvSpPr>
      <dsp:spPr>
        <a:xfrm>
          <a:off x="6580478" y="120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Bespovratna sredstva za opću namjenu</a:t>
          </a:r>
        </a:p>
      </dsp:txBody>
      <dsp:txXfrm>
        <a:off x="6601949" y="22674"/>
        <a:ext cx="1423196" cy="690127"/>
      </dsp:txXfrm>
    </dsp:sp>
    <dsp:sp modelId="{3A3CDC18-35CE-45D5-A4FD-9A401EC0990A}">
      <dsp:nvSpPr>
        <dsp:cNvPr id="0" name=""/>
        <dsp:cNvSpPr/>
      </dsp:nvSpPr>
      <dsp:spPr>
        <a:xfrm rot="2142401">
          <a:off x="5926139" y="983948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9195" y="981954"/>
        <a:ext cx="36111" cy="36111"/>
      </dsp:txXfrm>
    </dsp:sp>
    <dsp:sp modelId="{79961ACE-9A2E-43ED-BBBD-D2287DBA6B2C}">
      <dsp:nvSpPr>
        <dsp:cNvPr id="0" name=""/>
        <dsp:cNvSpPr/>
      </dsp:nvSpPr>
      <dsp:spPr>
        <a:xfrm>
          <a:off x="6580478" y="844233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Skupna bespovratna sredstva</a:t>
          </a:r>
        </a:p>
      </dsp:txBody>
      <dsp:txXfrm>
        <a:off x="6601949" y="865704"/>
        <a:ext cx="1423196" cy="690127"/>
      </dsp:txXfrm>
    </dsp:sp>
    <dsp:sp modelId="{E2F55164-D132-4409-AC88-5EF93F869254}">
      <dsp:nvSpPr>
        <dsp:cNvPr id="0" name=""/>
        <dsp:cNvSpPr/>
      </dsp:nvSpPr>
      <dsp:spPr>
        <a:xfrm rot="2142401">
          <a:off x="3873545" y="1405463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6600" y="1403469"/>
        <a:ext cx="36111" cy="36111"/>
      </dsp:txXfrm>
    </dsp:sp>
    <dsp:sp modelId="{D5CC35A1-F769-4A11-BCFD-9284A06445A6}">
      <dsp:nvSpPr>
        <dsp:cNvPr id="0" name=""/>
        <dsp:cNvSpPr/>
      </dsp:nvSpPr>
      <dsp:spPr>
        <a:xfrm>
          <a:off x="4527884" y="126574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Diskrecijska</a:t>
          </a:r>
        </a:p>
      </dsp:txBody>
      <dsp:txXfrm>
        <a:off x="4549355" y="1287218"/>
        <a:ext cx="1423196" cy="690127"/>
      </dsp:txXfrm>
    </dsp:sp>
    <dsp:sp modelId="{FB6E97F3-6989-4B95-AAC3-6DF1160FBB4F}">
      <dsp:nvSpPr>
        <dsp:cNvPr id="0" name=""/>
        <dsp:cNvSpPr/>
      </dsp:nvSpPr>
      <dsp:spPr>
        <a:xfrm rot="3654187">
          <a:off x="1579070" y="2775386"/>
          <a:ext cx="12059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5983" y="160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1912" y="2761298"/>
        <a:ext cx="60299" cy="60299"/>
      </dsp:txXfrm>
    </dsp:sp>
    <dsp:sp modelId="{F5E79E29-E9CA-4130-8FD3-A77912AA24E1}">
      <dsp:nvSpPr>
        <dsp:cNvPr id="0" name=""/>
        <dsp:cNvSpPr/>
      </dsp:nvSpPr>
      <dsp:spPr>
        <a:xfrm>
          <a:off x="2475290" y="295180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Namjenska</a:t>
          </a:r>
        </a:p>
      </dsp:txBody>
      <dsp:txXfrm>
        <a:off x="2496761" y="2973278"/>
        <a:ext cx="1423196" cy="690127"/>
      </dsp:txXfrm>
    </dsp:sp>
    <dsp:sp modelId="{9DEDEE65-1E77-408C-A01E-D5FCE6C45F4F}">
      <dsp:nvSpPr>
        <dsp:cNvPr id="0" name=""/>
        <dsp:cNvSpPr/>
      </dsp:nvSpPr>
      <dsp:spPr>
        <a:xfrm rot="19457599">
          <a:off x="3873545" y="3091522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6600" y="3089529"/>
        <a:ext cx="36111" cy="36111"/>
      </dsp:txXfrm>
    </dsp:sp>
    <dsp:sp modelId="{EF7C258D-EB81-45B1-AB67-472D9672166F}">
      <dsp:nvSpPr>
        <dsp:cNvPr id="0" name=""/>
        <dsp:cNvSpPr/>
      </dsp:nvSpPr>
      <dsp:spPr>
        <a:xfrm>
          <a:off x="4527884" y="2530292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Obvezna</a:t>
          </a:r>
        </a:p>
      </dsp:txBody>
      <dsp:txXfrm>
        <a:off x="4549355" y="2551763"/>
        <a:ext cx="1423196" cy="690127"/>
      </dsp:txXfrm>
    </dsp:sp>
    <dsp:sp modelId="{111553BD-CD4C-4887-8DF3-A694DEA51B69}">
      <dsp:nvSpPr>
        <dsp:cNvPr id="0" name=""/>
        <dsp:cNvSpPr/>
      </dsp:nvSpPr>
      <dsp:spPr>
        <a:xfrm rot="19457599">
          <a:off x="5926139" y="2670007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9195" y="2668014"/>
        <a:ext cx="36111" cy="36111"/>
      </dsp:txXfrm>
    </dsp:sp>
    <dsp:sp modelId="{BD079D46-B9EB-485B-B9CB-01DB4CDA98B4}">
      <dsp:nvSpPr>
        <dsp:cNvPr id="0" name=""/>
        <dsp:cNvSpPr/>
      </dsp:nvSpPr>
      <dsp:spPr>
        <a:xfrm>
          <a:off x="6580478" y="210877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Nekomplementarna bespovratna sredstva</a:t>
          </a:r>
        </a:p>
      </dsp:txBody>
      <dsp:txXfrm>
        <a:off x="6601949" y="2130248"/>
        <a:ext cx="1423196" cy="690127"/>
      </dsp:txXfrm>
    </dsp:sp>
    <dsp:sp modelId="{67897FAE-CE1A-4385-8347-8491BE42B411}">
      <dsp:nvSpPr>
        <dsp:cNvPr id="0" name=""/>
        <dsp:cNvSpPr/>
      </dsp:nvSpPr>
      <dsp:spPr>
        <a:xfrm rot="2142401">
          <a:off x="5926139" y="3091522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9195" y="3089529"/>
        <a:ext cx="36111" cy="36111"/>
      </dsp:txXfrm>
    </dsp:sp>
    <dsp:sp modelId="{C7D72A21-1E26-4B7E-A9E4-1EEBD07E0CA8}">
      <dsp:nvSpPr>
        <dsp:cNvPr id="0" name=""/>
        <dsp:cNvSpPr/>
      </dsp:nvSpPr>
      <dsp:spPr>
        <a:xfrm>
          <a:off x="6580478" y="2951807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Komplementarna bespovratna sredstva</a:t>
          </a:r>
        </a:p>
      </dsp:txBody>
      <dsp:txXfrm>
        <a:off x="6601949" y="2973278"/>
        <a:ext cx="1423196" cy="690127"/>
      </dsp:txXfrm>
    </dsp:sp>
    <dsp:sp modelId="{7A8F43BF-D665-4B27-B6F2-30D1493B3D97}">
      <dsp:nvSpPr>
        <dsp:cNvPr id="0" name=""/>
        <dsp:cNvSpPr/>
      </dsp:nvSpPr>
      <dsp:spPr>
        <a:xfrm rot="2142401">
          <a:off x="3873545" y="3513037"/>
          <a:ext cx="7222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2222" y="1606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6600" y="3511043"/>
        <a:ext cx="36111" cy="36111"/>
      </dsp:txXfrm>
    </dsp:sp>
    <dsp:sp modelId="{4B833D8C-EC3D-493B-A43E-9DC90BDFE3D8}">
      <dsp:nvSpPr>
        <dsp:cNvPr id="0" name=""/>
        <dsp:cNvSpPr/>
      </dsp:nvSpPr>
      <dsp:spPr>
        <a:xfrm>
          <a:off x="4527884" y="3373322"/>
          <a:ext cx="1466138" cy="73306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/>
            <a:t>Diskrecijska</a:t>
          </a:r>
        </a:p>
      </dsp:txBody>
      <dsp:txXfrm>
        <a:off x="4549355" y="3394793"/>
        <a:ext cx="1423196" cy="69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0.13438</cdr:x>
      <cdr:y>0.01444</cdr:y>
    </cdr:from>
    <cdr:to>
      <cdr:x>0.73241</cdr:x>
      <cdr:y>0.08077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1094" y="81855"/>
          <a:ext cx="5670351" cy="372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0.16797</cdr:x>
      <cdr:y>0.01591</cdr:y>
    </cdr:from>
    <cdr:to>
      <cdr:x>0.83048</cdr:x>
      <cdr:y>0.06633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51074" y="89297"/>
          <a:ext cx="6280547" cy="28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u="none" dirty="0">
              <a:solidFill>
                <a:schemeClr val="tx2">
                  <a:lumMod val="50000"/>
                </a:schemeClr>
              </a:solidFill>
            </a:rPr>
            <a:t>Udio proračunskih prihoda u BDP-u (%) u 2016.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, </a:t>
          </a:r>
          <a:r>
            <a:rPr lang="hr-HR" sz="1400" b="1" dirty="0">
              <a:solidFill>
                <a:schemeClr val="tx2">
                  <a:lumMod val="50000"/>
                </a:schemeClr>
              </a:solidFill>
            </a:rPr>
            <a:t>p</a:t>
          </a:r>
          <a:r>
            <a:rPr lang="en-GB" sz="1400" b="1" u="none" dirty="0" err="1">
              <a:solidFill>
                <a:schemeClr val="tx2">
                  <a:lumMod val="50000"/>
                </a:schemeClr>
              </a:solidFill>
            </a:rPr>
            <a:t>odaci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1400" b="1" u="none" dirty="0" err="1">
              <a:solidFill>
                <a:schemeClr val="tx2">
                  <a:lumMod val="50000"/>
                </a:schemeClr>
              </a:solidFill>
            </a:rPr>
            <a:t>ankete</a:t>
          </a:r>
          <a:r>
            <a:rPr lang="en-GB" sz="1400" b="1" u="none" dirty="0">
              <a:solidFill>
                <a:schemeClr val="tx2">
                  <a:lumMod val="50000"/>
                </a:schemeClr>
              </a:solidFill>
            </a:rPr>
            <a:t> PEMPAL-a</a:t>
          </a:r>
          <a:r>
            <a:rPr lang="ru-RU" sz="1400" b="1" u="none" baseline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*</a:t>
          </a:r>
          <a:endParaRPr lang="ru-RU" sz="1400" u="none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0.11132</cdr:x>
      <cdr:y>0.00184</cdr:y>
    </cdr:from>
    <cdr:to>
      <cdr:x>0.98273</cdr:x>
      <cdr:y>0.05515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451" y="9525"/>
          <a:ext cx="43243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Eurostat</a:t>
          </a:r>
          <a:r>
            <a:rPr lang="en-US" sz="1200" b="1" baseline="0" dirty="0"/>
            <a:t> Data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0.00407</cdr:x>
      <cdr:y>0.00414</cdr:y>
    </cdr:from>
    <cdr:to>
      <cdr:x>0.53299</cdr:x>
      <cdr:y>0.99409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99" y="22324"/>
          <a:ext cx="4848225" cy="6086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0.51316</cdr:x>
      <cdr:y>0.00594</cdr:y>
    </cdr:from>
    <cdr:to>
      <cdr:x>1</cdr:x>
      <cdr:y>0.06501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33924" y="28742"/>
          <a:ext cx="4491037" cy="285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/>
        <a:p xmlns:a="http://schemas.openxmlformats.org/drawingml/2006/main">
          <a:pPr algn="ctr"/>
          <a:r>
            <a:rPr lang="hr-HR" b="1" dirty="0"/>
            <a:t>Zemlje </a:t>
          </a:r>
          <a:r>
            <a:rPr lang="en-US" b="1" dirty="0"/>
            <a:t>PEMPAL</a:t>
          </a:r>
          <a:r>
            <a:rPr lang="hr-HR" b="1" dirty="0"/>
            <a:t>-a</a:t>
          </a:r>
          <a:r>
            <a:rPr lang="hr-HR" b="1" dirty="0">
              <a:effectLst/>
            </a:rPr>
            <a:t>, statistike državnih financija, baza podataka MMF-a</a:t>
          </a:r>
          <a:endParaRPr lang="ru-RU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0.05262</cdr:x>
      <cdr:y>0.81414</cdr:y>
    </cdr:from>
    <cdr:to>
      <cdr:x>0.78194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857" y="4953000"/>
          <a:ext cx="6789964" cy="789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0.78748</cdr:y>
    </cdr:from>
    <cdr:to>
      <cdr:x>0.80508</cdr:x>
      <cdr:y>0.99307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202721"/>
          <a:ext cx="6972430" cy="109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200" b="1" dirty="0"/>
            <a:t>Ključna načela formule za izravnanje</a:t>
          </a:r>
          <a:r>
            <a:rPr lang="en-US" sz="1200" dirty="0"/>
            <a:t>:</a:t>
          </a:r>
        </a:p>
        <a:p xmlns:a="http://schemas.openxmlformats.org/drawingml/2006/main">
          <a:r>
            <a:rPr lang="en-US" sz="1200" dirty="0"/>
            <a:t>-</a:t>
          </a:r>
          <a:r>
            <a:rPr lang="en-US" sz="1200" baseline="0" dirty="0"/>
            <a:t> </a:t>
          </a:r>
          <a:r>
            <a:rPr lang="hr-HR" sz="1200" dirty="0"/>
            <a:t>šest</a:t>
          </a:r>
          <a:r>
            <a:rPr lang="en-US" sz="1200" dirty="0"/>
            <a:t> </a:t>
          </a:r>
          <a:r>
            <a:rPr lang="hr-HR" sz="1200" dirty="0"/>
            <a:t>zemalja</a:t>
          </a:r>
          <a:r>
            <a:rPr lang="en-US" sz="1200" baseline="0" dirty="0"/>
            <a:t> (46</a:t>
          </a:r>
          <a:r>
            <a:rPr lang="hr-HR" sz="1200" baseline="0" dirty="0"/>
            <a:t> </a:t>
          </a:r>
          <a:r>
            <a:rPr lang="en-US" sz="1200" baseline="0" dirty="0"/>
            <a:t>%) </a:t>
          </a:r>
          <a:r>
            <a:rPr lang="en-US" sz="1200" baseline="0" dirty="0">
              <a:effectLst/>
            </a:rPr>
            <a:t>–</a:t>
          </a:r>
          <a:r>
            <a:rPr lang="en-US" sz="1200" baseline="0" dirty="0"/>
            <a:t> </a:t>
          </a:r>
          <a:r>
            <a:rPr lang="hr-HR" sz="1200" baseline="0" dirty="0"/>
            <a:t>odstupanje od ciljane srednje vrijednosti prihoda</a:t>
          </a:r>
          <a:endParaRPr lang="en-US" sz="1200" baseline="0" dirty="0"/>
        </a:p>
        <a:p xmlns:a="http://schemas.openxmlformats.org/drawingml/2006/main">
          <a:r>
            <a:rPr lang="en-US" sz="1200" baseline="0" dirty="0">
              <a:effectLst/>
              <a:latin typeface="+mn-lt"/>
              <a:ea typeface="+mn-ea"/>
              <a:cs typeface="+mn-cs"/>
            </a:rPr>
            <a:t>- 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četiri zemlje 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(31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%) </a:t>
          </a:r>
          <a:r>
            <a:rPr lang="en-US" sz="1200" baseline="0" dirty="0">
              <a:effectLst/>
            </a:rPr>
            <a:t>–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ostalo</a:t>
          </a:r>
          <a:endParaRPr lang="en-US" sz="1200" baseline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>
            <a:defRPr/>
          </a:pPr>
          <a:r>
            <a:rPr lang="en-US" sz="1200" baseline="0" dirty="0">
              <a:effectLst/>
              <a:latin typeface="+mn-lt"/>
              <a:ea typeface="+mn-ea"/>
              <a:cs typeface="+mn-cs"/>
            </a:rPr>
            <a:t>- 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tri zemlje 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(23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%) – </a:t>
          </a:r>
          <a:r>
            <a:rPr lang="hr-HR" sz="1200" baseline="0" dirty="0">
              <a:effectLst/>
              <a:latin typeface="+mn-lt"/>
              <a:ea typeface="+mn-ea"/>
              <a:cs typeface="+mn-cs"/>
            </a:rPr>
            <a:t>izravnanje rashoda</a:t>
          </a:r>
          <a:endParaRPr lang="ru-RU" sz="1200" dirty="0">
            <a:effectLst/>
          </a:endParaRPr>
        </a:p>
        <a:p xmlns:a="http://schemas.openxmlformats.org/drawingml/2006/main">
          <a:endParaRPr lang="ru-RU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5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4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3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5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3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E03C-BF6B-40C2-902D-0901EA3C6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31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6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6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6" y="5293895"/>
            <a:ext cx="7323485" cy="387684"/>
          </a:xfrm>
        </p:spPr>
        <p:txBody>
          <a:bodyPr/>
          <a:lstStyle>
            <a:lvl1pPr>
              <a:defRPr sz="15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35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975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1" y="6161094"/>
            <a:ext cx="2744788" cy="363537"/>
          </a:xfrm>
        </p:spPr>
        <p:txBody>
          <a:bodyPr rIns="0" anchor="b" anchorCtr="0"/>
          <a:lstStyle>
            <a:lvl1pPr algn="r">
              <a:defRPr sz="975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81" r:id="rId4"/>
    <p:sldLayoutId id="214748538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305550"/>
            <a:ext cx="1982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thefuturesagency.com/2014/12/08/global-trends-briefing-10-key-trends-to-watch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Alanya_Market_5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ipkitten.blogspot.com/2010/05/ownership-and-control-of-ip-report-3.html" TargetMode="Externa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mgusarova@worldba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Why,_Arizon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747" y="5352617"/>
            <a:ext cx="7602104" cy="494510"/>
          </a:xfrm>
        </p:spPr>
        <p:txBody>
          <a:bodyPr>
            <a:noAutofit/>
          </a:bodyPr>
          <a:lstStyle/>
          <a:p>
            <a:r>
              <a:rPr lang="hr-HR" sz="2800" dirty="0"/>
              <a:t>Međuvladini fiskalni transferi: trendovi i izazovi u zemljama PEMPAL-a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B5A93E5-E84C-4009-AAE2-B8F5CB801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416" y="5931017"/>
            <a:ext cx="7335420" cy="738230"/>
          </a:xfrm>
        </p:spPr>
        <p:txBody>
          <a:bodyPr>
            <a:normAutofit/>
          </a:bodyPr>
          <a:lstStyle/>
          <a:p>
            <a:r>
              <a:rPr lang="hr-HR" sz="1800" dirty="0" err="1"/>
              <a:t>Iryna</a:t>
            </a:r>
            <a:r>
              <a:rPr lang="hr-HR" sz="1800" dirty="0"/>
              <a:t> </a:t>
            </a:r>
            <a:r>
              <a:rPr lang="hr-HR" sz="1800" dirty="0" err="1"/>
              <a:t>Shcherbyna</a:t>
            </a:r>
            <a:endParaRPr lang="hr-HR" sz="1800" dirty="0"/>
          </a:p>
          <a:p>
            <a:r>
              <a:rPr lang="hr-HR" sz="1800" dirty="0"/>
              <a:t>Stručnjakinja za javni sektor, Svjetska banka – vodstvo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0442CDD6-219E-44AE-ABCF-E0DABC860C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1135" b="11135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A7A81F-8548-4409-8545-452E7508F134}"/>
              </a:ext>
            </a:extLst>
          </p:cNvPr>
          <p:cNvSpPr txBox="1"/>
          <p:nvPr/>
        </p:nvSpPr>
        <p:spPr>
          <a:xfrm>
            <a:off x="0" y="429919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4" tooltip="http://thefuturesagency.com/2014/12/08/global-trends-briefing-10-key-trends-to-watch/"/>
              </a:rPr>
              <a:t>Ova fotografija</a:t>
            </a:r>
            <a:r>
              <a:rPr lang="hr-HR" sz="900"/>
              <a:t> nepoznatog autora licencirana je u skladu s licencijom </a:t>
            </a:r>
            <a:r>
              <a:rPr lang="hr-HR" sz="900">
                <a:hlinkClick r:id="rId5" tooltip="https://creativecommons.org/licenses/by-nc-sa/3.0/"/>
              </a:rPr>
              <a:t>CC BY-NC-SA</a:t>
            </a:r>
          </a:p>
        </p:txBody>
      </p:sp>
    </p:spTree>
    <p:extLst>
      <p:ext uri="{BB962C8B-B14F-4D97-AF65-F5344CB8AC3E}">
        <p14:creationId xmlns:p14="http://schemas.microsoft.com/office/powerpoint/2010/main" val="41379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 cap="none"/>
              <a:t>VRSTE MEĐUPRORAČUNSKIH TRANSFERA (bespovratna sredstva)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2">
            <a:extLst>
              <a:ext uri="{FF2B5EF4-FFF2-40B4-BE49-F238E27FC236}">
                <a16:creationId xmlns:a16="http://schemas.microsoft.com/office/drawing/2014/main" xmlns="" id="{BBFC4B43-6B87-4027-AB30-CBC6F72FA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505442"/>
              </p:ext>
            </p:extLst>
          </p:nvPr>
        </p:nvGraphicFramePr>
        <p:xfrm>
          <a:off x="357188" y="1475520"/>
          <a:ext cx="8469313" cy="410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956DE9-A93A-44E7-9FF4-74CBD503BD8D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dirty="0">
                <a:solidFill>
                  <a:schemeClr val="tx2"/>
                </a:solidFill>
              </a:rPr>
              <a:t>Izvor: OECD, MEĐUVLADINI TRANSFERI I DECENTRALIZIRANA JAVNA POTROŠNJA, Radni dokument N 3, 2006.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976" y="6273312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/>
              <a:t>Definicije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6B1925E2-9921-4C85-B7A0-9F3D6C08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4" y="1"/>
            <a:ext cx="3103685" cy="13764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DB967C3-6AC9-4003-AEA2-57E2F03AD806}"/>
              </a:ext>
            </a:extLst>
          </p:cNvPr>
          <p:cNvSpPr txBox="1">
            <a:spLocks/>
          </p:cNvSpPr>
          <p:nvPr/>
        </p:nvSpPr>
        <p:spPr bwMode="auto">
          <a:xfrm>
            <a:off x="349250" y="1424355"/>
            <a:ext cx="8636488" cy="45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b="1" i="1"/>
              <a:t> </a:t>
            </a:r>
            <a:r>
              <a:rPr lang="hr-HR" i="1"/>
              <a:t>Namjenska bespovratna sredstva</a:t>
            </a:r>
            <a:r>
              <a:rPr lang="hr-HR" b="1" i="1"/>
              <a:t>.</a:t>
            </a:r>
            <a:r>
              <a:rPr lang="hr-HR" b="0"/>
              <a:t> Namjenska bespovratna sredstva ona su bespovratna sredstva koja se dodjeljuju pod uvjetom da se upotrebljavaju isključivo za određenu svrhu.</a:t>
            </a:r>
          </a:p>
          <a:p>
            <a:r>
              <a:rPr lang="hr-HR" b="1" i="1"/>
              <a:t> Nenamjenska bespovratna sredstva. </a:t>
            </a:r>
            <a:r>
              <a:rPr lang="hr-HR" b="0"/>
              <a:t>Nenamjenska bespovratna sredstva mogu se upotrijebiti kao da su vlastiti (nenamjenski) porezni prihodi lokalne vlasti kojoj se dodjeljuju. </a:t>
            </a:r>
          </a:p>
          <a:p>
            <a:r>
              <a:rPr lang="hr-HR" b="1" i="1"/>
              <a:t> Obvezna bespovratna sredstva. </a:t>
            </a:r>
            <a:r>
              <a:rPr lang="hr-HR" b="0"/>
              <a:t>Obvezna bespovratna sredstva (dodijeljena prava) ona su bespovratna sredstva koja vlada dodjeljuje zbog pravne obveze utemeljene na zakonima,</a:t>
            </a:r>
            <a:r>
              <a:rPr lang="hr-HR" sz="1500" b="0"/>
              <a:t> što zahtijeva da su količina bespovratnih sredstava i uvjeti pod kojima se ona dodjeljuju utvrđeni statutom ili provedbenim odlukama te da su ti uvjeti nužni i dovoljni. </a:t>
            </a:r>
          </a:p>
          <a:p>
            <a:r>
              <a:rPr lang="hr-HR" b="1" i="1"/>
              <a:t> Diskrecijska bespovratna sredstva. </a:t>
            </a:r>
            <a:r>
              <a:rPr lang="hr-HR" b="0"/>
              <a:t>Diskrecijska bespovratna sredstva i uvjeti pod kojima se ona dodjeljuju nisu utvrđeni pravilima, već se o njima odlučuje </a:t>
            </a:r>
            <a:r>
              <a:rPr lang="hr-HR" b="0" i="1"/>
              <a:t>ad hoc</a:t>
            </a:r>
            <a:r>
              <a:rPr lang="hr-HR" b="0"/>
              <a:t> na diskrecijskoj osnovi. Diskrecijska bespovratna sredstva često su privremena i uključuju, na primjer, bespovratna sredstva za posebne infrastrukturne projekte ili pomoć za područja pogođena katastrofom.</a:t>
            </a:r>
          </a:p>
          <a:p>
            <a:r>
              <a:rPr lang="hr-HR" b="1" i="1"/>
              <a:t> Komplementarna bespovratna sredstva. </a:t>
            </a:r>
            <a:r>
              <a:rPr lang="hr-HR" b="0"/>
              <a:t>Komplementarna bespovratna sredstva osmišljena su za dopunjavanje doprinosa podnacionalnih razina vlasti. Komplementarna bespovratna sredstva ovise o normativnoj ili stvarnoj potrošnji povezanoj s uslugama za koje su bespovratna sredstva namijenjena ili o prikupljenim lokalnim prihodima povezanima s tim uslugama. </a:t>
            </a:r>
          </a:p>
          <a:p>
            <a:r>
              <a:rPr lang="hr-HR" b="1" i="1"/>
              <a:t> Nekomplementarna bespovratna sredstva. </a:t>
            </a:r>
            <a:r>
              <a:rPr lang="hr-HR" b="0"/>
              <a:t>Nekomplementarna bespovratna sredstva nisu izravno povezana s doprinosima podnacionalnih razina vlasti.</a:t>
            </a:r>
          </a:p>
          <a:p>
            <a:r>
              <a:rPr lang="hr-HR" b="1" i="1"/>
              <a:t> Tekuća bespovratna sredstva. </a:t>
            </a:r>
            <a:r>
              <a:rPr lang="hr-HR" b="0"/>
              <a:t>Za tekuća bespovratna sredstva pretpostavlja se da će biti potrošena na tekuće ili kapitalne rashode.</a:t>
            </a:r>
          </a:p>
          <a:p>
            <a:r>
              <a:rPr lang="hr-HR" b="1" i="1"/>
              <a:t> Kapitalna bespovratna sredstva. </a:t>
            </a:r>
            <a:r>
              <a:rPr lang="hr-HR" b="0"/>
              <a:t>Za kapitalna bespovratna sredstva pretpostavlja se da će biti potrošena samo na kapitalne rashode.</a:t>
            </a:r>
          </a:p>
          <a:p>
            <a:endParaRPr lang="en-US" b="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A8274E-04A7-485C-8922-96A0D1866C7D}"/>
              </a:ext>
            </a:extLst>
          </p:cNvPr>
          <p:cNvSpPr txBox="1"/>
          <p:nvPr/>
        </p:nvSpPr>
        <p:spPr>
          <a:xfrm>
            <a:off x="483577" y="6124455"/>
            <a:ext cx="53457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>
                <a:solidFill>
                  <a:schemeClr val="tx2"/>
                </a:solidFill>
              </a:rPr>
              <a:t>Izvori: OECD, MEĐUVLADINI TRANSFERI I DECENTRALIZIRANA JAVNA POTROŠNJA, Radni dokument N 3, 2006. </a:t>
            </a:r>
          </a:p>
          <a:p>
            <a:r>
              <a:rPr lang="hr-HR" sz="1100" b="0">
                <a:solidFill>
                  <a:schemeClr val="tx2"/>
                </a:solidFill>
              </a:rPr>
              <a:t>SVJETSKA BANKA, MEĐUVLADINI FISKALNI TRANSFERI. NAČELA I PRAKSE, 2007.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394" y="628650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/>
              <a:t>Drugi dio: </a:t>
            </a:r>
            <a:r>
              <a:rPr lang="hr-HR" sz="2000" b="1"/>
              <a:t> </a:t>
            </a:r>
            <a:r>
              <a:rPr lang="hr-HR" b="1"/>
              <a:t>SUSTAV MEĐUVLADINIH FISKALNIH TRANSFERA U ZEMLJAMA PEMPAL-A</a:t>
            </a:r>
            <a:r>
              <a:rPr lang="hr-HR" sz="2100" b="1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ACAFCD-69CF-405A-8565-2E5753682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66057" y="1349476"/>
            <a:ext cx="8217650" cy="4918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66" y="6268151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100" b="1" cap="none"/>
              <a:t>ŠTO JE NIŽI UDIO PRIHODA IZ PODNACIONALNIH PRORAČUNA U BDP-U, TO JE VEĆI UTJECAJ TRANSFERA IZ SREDIŠNJEG PRORAČUNA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5">
            <a:extLst>
              <a:ext uri="{FF2B5EF4-FFF2-40B4-BE49-F238E27FC236}">
                <a16:creationId xmlns:a16="http://schemas.microsoft.com/office/drawing/2014/main" xmlns="" id="{42A2F9BC-1429-49D6-9AB5-15F6120DF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53498"/>
              </p:ext>
            </p:extLst>
          </p:nvPr>
        </p:nvGraphicFramePr>
        <p:xfrm>
          <a:off x="185042" y="1301262"/>
          <a:ext cx="8387458" cy="525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729" y="6238142"/>
            <a:ext cx="2371725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8" y="6521568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300457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/>
              <a:t>STRUKTURA PRIHODA IZ LOKALNIH PRORAČUNA 2014.</a:t>
            </a:r>
            <a:br>
              <a:rPr lang="hr-HR" b="1" cap="none" dirty="0"/>
            </a:br>
            <a:r>
              <a:rPr lang="hr-HR" sz="1600" b="1" i="1" cap="none" dirty="0"/>
              <a:t>Podaci ankete PEMPAL-a*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713" y="1488000"/>
            <a:ext cx="8477250" cy="5071294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6">
            <a:extLst>
              <a:ext uri="{FF2B5EF4-FFF2-40B4-BE49-F238E27FC236}">
                <a16:creationId xmlns:a16="http://schemas.microsoft.com/office/drawing/2014/main" xmlns="" id="{D4505892-C09D-4DF3-9A01-ACEF82350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134774"/>
              </p:ext>
            </p:extLst>
          </p:nvPr>
        </p:nvGraphicFramePr>
        <p:xfrm>
          <a:off x="95864" y="1414829"/>
          <a:ext cx="4971435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2D8F937-FEF1-4161-B909-EFC3CF740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846561"/>
              </p:ext>
            </p:extLst>
          </p:nvPr>
        </p:nvGraphicFramePr>
        <p:xfrm>
          <a:off x="4938712" y="1441938"/>
          <a:ext cx="4064612" cy="399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183" y="6273544"/>
            <a:ext cx="2371725" cy="57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82147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cap="none"/>
              <a:t>RASHODI LOKALNIH PRORAČUNA PREMA FUNKCIJI (%) U 2016.</a:t>
            </a:r>
            <a:r>
              <a:rPr lang="hr-HR" sz="2100" b="1" cap="none"/>
              <a:t/>
            </a:r>
            <a:br>
              <a:rPr lang="hr-HR" sz="2100" b="1" cap="none"/>
            </a:br>
            <a:r>
              <a:rPr lang="hr-HR" sz="1600" b="0" i="1" cap="none"/>
              <a:t>Podaci ankete PEMPAL-a</a:t>
            </a:r>
            <a:r>
              <a:rPr lang="hr-HR" sz="1600" b="1" i="1" cap="none"/>
              <a:t>*</a:t>
            </a:r>
          </a:p>
        </p:txBody>
      </p:sp>
      <p:graphicFrame>
        <p:nvGraphicFramePr>
          <p:cNvPr id="8" name="Диаграмма 3">
            <a:extLst>
              <a:ext uri="{FF2B5EF4-FFF2-40B4-BE49-F238E27FC236}">
                <a16:creationId xmlns:a16="http://schemas.microsoft.com/office/drawing/2014/main" xmlns="" id="{3EC344E9-899D-4C73-B764-743976D2A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55897"/>
              </p:ext>
            </p:extLst>
          </p:nvPr>
        </p:nvGraphicFramePr>
        <p:xfrm>
          <a:off x="357188" y="1406770"/>
          <a:ext cx="8391158" cy="519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75" y="6211766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512735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272815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/>
              <a:t>NEKE KLJUČNE ODLUKE KOJE TREBA DONIJETI U POGLEDU VRSTA TRANSFERA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929E59E0-CCF2-4A0B-8628-8750D9009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097" y="1592826"/>
            <a:ext cx="5159030" cy="4667553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Nenamjenska bespovratna sredstva vs. namjenska bespovratna sredstva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Obvezna bespovratna sredstva vs. diskrecijska bespovratna sredstva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Popis osnovnih paketa usluga i formule za raspodjelu za nenamjenska bespovratna sredstva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Pristup izravnanju, uključujući: 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kapacitet za oporezivanje podnacionalnih (lokalnih) razina vlasti,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/>
              <a:t>      kapacitet usluga podnacionalnih (lokalnih) razina vlasti.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8DBCDC-528C-480C-9F83-26F81CD28A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126" y="1212273"/>
            <a:ext cx="3726873" cy="33767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98" y="622935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/>
              <a:t>TRANSFERI ZA IZRAVNANJE VS. NAMJENSKI TRANSFERI U ZEMLJAMA PEMPAL-A </a:t>
            </a:r>
            <a:r>
              <a:rPr lang="hr-HR" i="1" cap="none"/>
              <a:t>(</a:t>
            </a:r>
            <a:r>
              <a:rPr lang="hr-HR" b="0" i="1" cap="none"/>
              <a:t>Podaci ankete PEMPAL-a</a:t>
            </a:r>
            <a:r>
              <a:rPr lang="hr-HR" b="1" i="1" cap="none"/>
              <a:t>*</a:t>
            </a:r>
            <a:r>
              <a:rPr lang="hr-HR" i="1" cap="none"/>
              <a:t>)</a:t>
            </a:r>
          </a:p>
        </p:txBody>
      </p:sp>
      <p:graphicFrame>
        <p:nvGraphicFramePr>
          <p:cNvPr id="7" name="Диаграмма 3">
            <a:extLst>
              <a:ext uri="{FF2B5EF4-FFF2-40B4-BE49-F238E27FC236}">
                <a16:creationId xmlns:a16="http://schemas.microsoft.com/office/drawing/2014/main" xmlns="" id="{E32699DB-3F06-4120-85D1-22AC8253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99301"/>
              </p:ext>
            </p:extLst>
          </p:nvPr>
        </p:nvGraphicFramePr>
        <p:xfrm>
          <a:off x="165957" y="1257302"/>
          <a:ext cx="8660543" cy="533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75" y="6202973"/>
            <a:ext cx="2371725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8" y="6405090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166716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 cap="none"/>
              <a:t>KLJUČNI IZAZOVI U PLANIRANJU I PROVEDBI TRANSFERA ZA IZRAVNANJE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64C72D17-0E9C-4C3E-9A5F-82AF555CB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865947"/>
              </p:ext>
            </p:extLst>
          </p:nvPr>
        </p:nvGraphicFramePr>
        <p:xfrm>
          <a:off x="234462" y="1311349"/>
          <a:ext cx="8584501" cy="493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2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/>
                        <a:t>Zemlja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/>
                        <a:t>Ključni izazovi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Bjelarus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Nepostojanje potpuno funkcionalnog sustava </a:t>
                      </a:r>
                      <a:r>
                        <a:rPr lang="hr-HR" sz="1600" i="1" dirty="0"/>
                        <a:t>normativnog proračunskog financiranja socijalnih sektora</a:t>
                      </a:r>
                      <a:r>
                        <a:rPr lang="hr-HR" sz="1600" dirty="0"/>
                        <a:t>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Bugarska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Postizanje pravednije raspodjele za općine u kojima su pokazatelji kao što je </a:t>
                      </a:r>
                      <a:r>
                        <a:rPr lang="hr-HR" sz="1600" i="1"/>
                        <a:t>subvencija za izravnanje / formula transfera</a:t>
                      </a:r>
                      <a:r>
                        <a:rPr lang="hr-HR" sz="1600"/>
                        <a:t> iskrivljeni – potreba za uvođenjem pravednijeg modela subvencioniranja izravnanja.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Hrvatska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Budući da su transferi za izravnanje (subvencije) namijenjeni jedinicama s ispodprosječnim fiskalnim kapacitetom, izazov predstavlja </a:t>
                      </a:r>
                      <a:r>
                        <a:rPr lang="hr-HR" sz="1600" i="1"/>
                        <a:t>izračunavanje fiskalnog kapaciteta</a:t>
                      </a:r>
                      <a:r>
                        <a:rPr lang="hr-HR" sz="1600"/>
                        <a:t> jedinica lokalne i regionalne samouprave.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Kazahstan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</a:rPr>
                        <a:t>Dvanaest subvencioniranih regija čiji je ostvareni prihod ispod očekivanja, četiri regije iz kojih se povlače novčana sredstva u državni proračun u iznosu ostvarenog viška.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Kirgiska Republika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 dirty="0"/>
                        <a:t>Pokazatelji predviđenog prihoda</a:t>
                      </a:r>
                      <a:r>
                        <a:rPr lang="hr-HR" sz="1600" dirty="0"/>
                        <a:t> pretjerani su (odstupanje od stvarnih projekcija), što negativno utječe na obujam transfera za izravnanje.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Crna Gora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Određivanje </a:t>
                      </a:r>
                      <a:r>
                        <a:rPr lang="hr-HR" sz="1600" i="1"/>
                        <a:t>kriterija za raspodjelu resursa fonda za izravnanje</a:t>
                      </a:r>
                      <a:r>
                        <a:rPr lang="hr-HR" sz="1600"/>
                        <a:t>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Rumunjska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Pronalazak </a:t>
                      </a:r>
                      <a:r>
                        <a:rPr lang="hr-HR" sz="1600" i="1"/>
                        <a:t>ključnog rješenja za jednako postupanje s teritorijalnim administrativnim jedinicama</a:t>
                      </a:r>
                      <a:r>
                        <a:rPr lang="hr-HR" sz="1600"/>
                        <a:t>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/>
                        <a:t>Srbija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i="1" dirty="0"/>
                        <a:t>Uspostavljanje formula koje osiguravaju pravednost</a:t>
                      </a:r>
                      <a:r>
                        <a:rPr lang="hr-HR" sz="1600" dirty="0"/>
                        <a:t> u raspodjeli transfera.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38" y="6242538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 cap="none" dirty="0"/>
              <a:t>KLJUČNI IZAZOVI U PLANIRANJU I PROVEDBI NAMJENSKIH TRANSFERA</a:t>
            </a:r>
          </a:p>
        </p:txBody>
      </p:sp>
      <p:graphicFrame>
        <p:nvGraphicFramePr>
          <p:cNvPr id="4" name="Таблица 1">
            <a:extLst>
              <a:ext uri="{FF2B5EF4-FFF2-40B4-BE49-F238E27FC236}">
                <a16:creationId xmlns:a16="http://schemas.microsoft.com/office/drawing/2014/main" xmlns="" id="{9EA2C2BE-682A-43C5-8E00-70574673E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19756"/>
              </p:ext>
            </p:extLst>
          </p:nvPr>
        </p:nvGraphicFramePr>
        <p:xfrm>
          <a:off x="114300" y="1424354"/>
          <a:ext cx="8941210" cy="4912214"/>
        </p:xfrm>
        <a:graphic>
          <a:graphicData uri="http://schemas.openxmlformats.org/drawingml/2006/table">
            <a:tbl>
              <a:tblPr firstRow="1" firstCol="1" bandRow="1"/>
              <a:tblGrid>
                <a:gridCol w="556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4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7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600" cap="none" dirty="0">
                          <a:solidFill>
                            <a:schemeClr val="bg1"/>
                          </a:solidFill>
                        </a:rPr>
                        <a:t>Glavne vrste namjenskih transfera </a:t>
                      </a: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600" cap="none">
                          <a:solidFill>
                            <a:schemeClr val="bg1"/>
                          </a:solidFill>
                        </a:rPr>
                        <a:t>Ključni izazovi u planiranju i provedbi namjenskih transfera</a:t>
                      </a: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44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utvrđivanje kriterija za raspodjelu subvencija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upotreba mehanizama i formula koji odražavaju specifičnosti svake općine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kvaliteta i neutralnost u pogledu određivanja iznosa transfera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prevelik iznos namjenskih transfera i njihov jedinstven izvor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snažan utjecaj neekonomskih kriterija za raspodjelu namjenskih transfera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r-HR" sz="15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uspostava pravednijeg modela raspodjele transfera i njihovo povezivanje s kvalitetom pruženih usluga i postizanjem solidarnosti.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38" y="6283814"/>
            <a:ext cx="2371725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0BB2FC-FC13-4394-8CF4-1207E1FE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935329"/>
            <a:ext cx="5567485" cy="44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/>
              <a:t>KONTEKST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r-HR" sz="2800" b="1"/>
              <a:t>Uvod:  </a:t>
            </a:r>
            <a:r>
              <a:rPr lang="hr-HR" sz="2800" b="1">
                <a:solidFill>
                  <a:srgbClr val="C00000"/>
                </a:solidFill>
              </a:rPr>
              <a:t>Zašto</a:t>
            </a:r>
            <a:r>
              <a:rPr lang="hr-HR" sz="2800"/>
              <a:t> su transferi potrebni?</a:t>
            </a:r>
          </a:p>
          <a:p>
            <a:pPr>
              <a:buAutoNum type="arabicPeriod"/>
            </a:pPr>
            <a:r>
              <a:rPr lang="hr-HR" sz="2800" b="1"/>
              <a:t>Sustav međuvladinih fiskalnih transfera u zemljama PEMPAL-a:</a:t>
            </a:r>
            <a:r>
              <a:rPr lang="hr-HR" sz="2800"/>
              <a:t> </a:t>
            </a:r>
            <a:r>
              <a:rPr lang="hr-HR" sz="2800" b="1">
                <a:solidFill>
                  <a:srgbClr val="C00000"/>
                </a:solidFill>
              </a:rPr>
              <a:t>Koji</a:t>
            </a:r>
            <a:r>
              <a:rPr lang="hr-HR" sz="2800">
                <a:solidFill>
                  <a:srgbClr val="C00000"/>
                </a:solidFill>
              </a:rPr>
              <a:t> </a:t>
            </a:r>
            <a:r>
              <a:rPr lang="hr-HR" sz="2800"/>
              <a:t>su ključni trendovi i izazovi? </a:t>
            </a:r>
          </a:p>
          <a:p>
            <a:pPr>
              <a:buAutoNum type="arabicPeriod"/>
            </a:pPr>
            <a:r>
              <a:rPr lang="hr-HR" sz="2800" b="1"/>
              <a:t>Transferi usmjereni na učinak: </a:t>
            </a:r>
            <a:r>
              <a:rPr lang="hr-HR" sz="2800" b="1">
                <a:solidFill>
                  <a:srgbClr val="C00000"/>
                </a:solidFill>
              </a:rPr>
              <a:t>Kako</a:t>
            </a:r>
            <a:r>
              <a:rPr lang="hr-HR" sz="2800"/>
              <a:t> se može postići odgovornost utemeljena na rezultatima? </a:t>
            </a:r>
          </a:p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14" y="6211766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/>
              <a:t>Treći dio: </a:t>
            </a:r>
            <a:r>
              <a:rPr lang="hr-HR" sz="2000" b="1"/>
              <a:t>Postizanje odgovornosti utemeljene na rezultatima upotrebom transfera usmjerenih na učinak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1121464"/>
            <a:ext cx="8480271" cy="4615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A3E8F0-16F1-468A-B5EA-2455AB2C8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534195" y="1976844"/>
            <a:ext cx="3474720" cy="35683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238" y="620964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/>
              <a:t>KLJUČNA NAČELA</a:t>
            </a:r>
            <a:r>
              <a:rPr lang="hr-HR"/>
              <a:t>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1800" i="1" dirty="0"/>
              <a:t>Jasnoća svrhe bespovratnih sredstava </a:t>
            </a:r>
            <a:r>
              <a:rPr lang="hr-HR" sz="1800" b="0" i="1" dirty="0"/>
              <a:t>(svrhe bespovratnih sredstava trebale bi biti jasno i precizno navedene radi donošenja odluke o vrsti bespovratnih sredstava)</a:t>
            </a:r>
          </a:p>
          <a:p>
            <a:r>
              <a:rPr lang="hr-HR" sz="1800" b="1" i="1" dirty="0"/>
              <a:t>Autonomija</a:t>
            </a:r>
            <a:r>
              <a:rPr lang="hr-HR" sz="1800" b="0" i="1" dirty="0"/>
              <a:t> </a:t>
            </a:r>
            <a:r>
              <a:rPr lang="hr-HR" sz="1800" b="0" dirty="0"/>
              <a:t>(niže razine vlasti trebale bi biti neovisne i fleksibilne u određivanju prioriteta. Ne bi ih trebala sputavati nesigurnost povezana s donošenjem odluka u središtu. Dijeljenje porezne osnovice – omogućavanje nižim razinama vlasti da uvedu svoje stope poreza na temelju središnje porezne osnovice, dijeljenje prihoda na temelju formula i skupna bespovratna sredstva – u skladu je s tim ciljevima)</a:t>
            </a:r>
          </a:p>
          <a:p>
            <a:r>
              <a:rPr lang="hr-HR" sz="1800" b="1" i="1" dirty="0"/>
              <a:t>Adekvatnost prihoda </a:t>
            </a:r>
            <a:r>
              <a:rPr lang="hr-HR" sz="1800" b="0" dirty="0"/>
              <a:t>(adekvatni resursi za zadane odgovornosti) </a:t>
            </a:r>
          </a:p>
          <a:p>
            <a:r>
              <a:rPr lang="hr-HR" sz="1800" i="1" dirty="0"/>
              <a:t>Reakcija</a:t>
            </a:r>
            <a:r>
              <a:rPr lang="hr-HR" sz="1800" b="0" dirty="0"/>
              <a:t> (dovoljna fleksibilnost u pogledu odgovora na nepredviđene promjene u fiskalnoj situaciji primatelja)</a:t>
            </a:r>
          </a:p>
          <a:p>
            <a:r>
              <a:rPr lang="hr-HR" sz="1800" i="1" dirty="0"/>
              <a:t>Jednakost</a:t>
            </a:r>
            <a:r>
              <a:rPr lang="hr-HR" sz="1800" dirty="0"/>
              <a:t> </a:t>
            </a:r>
            <a:r>
              <a:rPr lang="hr-HR" sz="1800" b="0" dirty="0"/>
              <a:t>(dodijeljena sredstva trebala bi biti proporcionalna čimbenicima fiskalne potrebe i obrnuto proporcionalna kapacitetu za oporezivanje svake jedinice)</a:t>
            </a:r>
          </a:p>
          <a:p>
            <a:r>
              <a:rPr lang="hr-HR" sz="1800" i="1" dirty="0"/>
              <a:t>Predvidljivost</a:t>
            </a:r>
            <a:r>
              <a:rPr lang="hr-HR" sz="1800" dirty="0"/>
              <a:t> </a:t>
            </a:r>
            <a:r>
              <a:rPr lang="hr-HR" sz="1800" b="0" dirty="0"/>
              <a:t>(objavljivanje srednjoročnih projekcija (pet godina) dostupnosti sredstava. Formula za bespovratna sredstva trebala bi navoditi maksimalne i minimalne iznose godišnjih fluktuacija. Sve veće promjene u formuli trebale bi pratiti odredbe o oslobađanju od odgovornosti.)</a:t>
            </a:r>
          </a:p>
          <a:p>
            <a:endParaRPr lang="en-US" sz="1800" b="0" kern="0" dirty="0"/>
          </a:p>
          <a:p>
            <a:endParaRPr lang="en-US" sz="1800" b="0" kern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81" y="624693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/>
              <a:t>KLJUČNA NAČELA</a:t>
            </a:r>
            <a:r>
              <a:rPr lang="hr-HR"/>
              <a:t>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D556A9B-F3DE-4557-8E10-104065D4EC9A}"/>
              </a:ext>
            </a:extLst>
          </p:cNvPr>
          <p:cNvSpPr txBox="1">
            <a:spLocks/>
          </p:cNvSpPr>
          <p:nvPr/>
        </p:nvSpPr>
        <p:spPr>
          <a:xfrm>
            <a:off x="277033" y="1371600"/>
            <a:ext cx="8440305" cy="4859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1800" i="1" dirty="0"/>
              <a:t>Transparentnost</a:t>
            </a:r>
            <a:r>
              <a:rPr lang="hr-HR" sz="1800" b="0" dirty="0"/>
              <a:t> (formula i raspodjela trebale bi biti široko distribuirane) </a:t>
            </a:r>
          </a:p>
          <a:p>
            <a:r>
              <a:rPr lang="hr-HR" sz="1800" i="1" dirty="0"/>
              <a:t>Efikasnost</a:t>
            </a:r>
            <a:r>
              <a:rPr lang="hr-HR" sz="1800" dirty="0"/>
              <a:t> </a:t>
            </a:r>
            <a:r>
              <a:rPr lang="hr-HR" sz="1800" b="0" dirty="0"/>
              <a:t>(vrsta bespovratnih sredstava trebao bi biti neutralan u smislu odluka nižih razina vlasti o dodjeli sredstava različitim sektorima ili vrstama aktivnosti)</a:t>
            </a:r>
          </a:p>
          <a:p>
            <a:r>
              <a:rPr lang="hr-HR" sz="1800" i="1" dirty="0"/>
              <a:t>Jednostavnost</a:t>
            </a:r>
            <a:r>
              <a:rPr lang="hr-HR" sz="1800" dirty="0"/>
              <a:t> </a:t>
            </a:r>
            <a:r>
              <a:rPr lang="hr-HR" sz="1800" b="0" dirty="0"/>
              <a:t>(formula bi trebala biti lako razumljiva)</a:t>
            </a:r>
          </a:p>
          <a:p>
            <a:r>
              <a:rPr lang="hr-HR" sz="1800" i="1" dirty="0"/>
              <a:t>Poticaj</a:t>
            </a:r>
            <a:r>
              <a:rPr lang="hr-HR" sz="1800" dirty="0"/>
              <a:t> </a:t>
            </a:r>
            <a:r>
              <a:rPr lang="hr-HR" sz="1800" b="0" dirty="0"/>
              <a:t>(vrsta bespovratnih sredstava trebao bi pružiti poticaj efikasnom fiskalnom upravljanju)</a:t>
            </a:r>
          </a:p>
          <a:p>
            <a:r>
              <a:rPr lang="hr-HR" sz="1800" i="1" dirty="0"/>
              <a:t>Odgovornost za rezultate </a:t>
            </a:r>
            <a:r>
              <a:rPr lang="hr-HR" sz="1800" b="0" i="1" dirty="0"/>
              <a:t>(pružatelj bespovratnih sredstava odgovoran je za vrstu i dodjelu sredstava. Primatelj odgovara pružatelju i građanima za financijski integritet i rezultate.)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FCF76F-F7C8-44A1-9D26-4953AC27398C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>
                <a:solidFill>
                  <a:schemeClr val="tx2"/>
                </a:solidFill>
              </a:rPr>
              <a:t>Izvor: SVJETSKA BANKA, MEĐUVLADINI FISKALNI TRANSFERI. NAČELA I PRAKSE, 2007.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613" y="6258711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 dirty="0"/>
              <a:t>Značajke tradicionalnih i uvjetnih bespovratnih sredstava temeljenih na rezultatima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12BCF8E-8B7E-44A2-A381-72D38945C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0096"/>
              </p:ext>
            </p:extLst>
          </p:nvPr>
        </p:nvGraphicFramePr>
        <p:xfrm>
          <a:off x="12923" y="1323304"/>
          <a:ext cx="9118155" cy="543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927">
                  <a:extLst>
                    <a:ext uri="{9D8B030D-6E8A-4147-A177-3AD203B41FA5}">
                      <a16:colId xmlns:a16="http://schemas.microsoft.com/office/drawing/2014/main" xmlns="" val="802324905"/>
                    </a:ext>
                  </a:extLst>
                </a:gridCol>
                <a:gridCol w="2801159">
                  <a:extLst>
                    <a:ext uri="{9D8B030D-6E8A-4147-A177-3AD203B41FA5}">
                      <a16:colId xmlns:a16="http://schemas.microsoft.com/office/drawing/2014/main" xmlns="" val="3127088135"/>
                    </a:ext>
                  </a:extLst>
                </a:gridCol>
                <a:gridCol w="2904069">
                  <a:extLst>
                    <a:ext uri="{9D8B030D-6E8A-4147-A177-3AD203B41FA5}">
                      <a16:colId xmlns:a16="http://schemas.microsoft.com/office/drawing/2014/main" xmlns="" val="2039444157"/>
                    </a:ext>
                  </a:extLst>
                </a:gridCol>
              </a:tblGrid>
              <a:tr h="532674">
                <a:tc>
                  <a:txBody>
                    <a:bodyPr/>
                    <a:lstStyle/>
                    <a:p>
                      <a:r>
                        <a:rPr lang="hr-HR" sz="1500" dirty="0"/>
                        <a:t>Značajka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Tradicionalna bespovratna sredstva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Bespovratna sredstva temeljena na rezultatima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3595200"/>
                  </a:ext>
                </a:extLst>
              </a:tr>
              <a:tr h="532674">
                <a:tc>
                  <a:txBody>
                    <a:bodyPr/>
                    <a:lstStyle/>
                    <a:p>
                      <a:r>
                        <a:rPr lang="hr-HR" sz="1500"/>
                        <a:t>Svrha bespovratnih sredstava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Razina potrošnje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Kvaliteta javnih usluga i pristup njima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975810"/>
                  </a:ext>
                </a:extLst>
              </a:tr>
              <a:tr h="532674">
                <a:tc>
                  <a:txBody>
                    <a:bodyPr/>
                    <a:lstStyle/>
                    <a:p>
                      <a:r>
                        <a:rPr lang="hr-HR" sz="1500"/>
                        <a:t>Vrsta bespovratnih sredstava i upravljanje njima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Složeno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Jednostavno i transparentno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471406"/>
                  </a:ext>
                </a:extLst>
              </a:tr>
              <a:tr h="695798">
                <a:tc>
                  <a:txBody>
                    <a:bodyPr/>
                    <a:lstStyle/>
                    <a:p>
                      <a:r>
                        <a:rPr lang="hr-HR" sz="1500" dirty="0"/>
                        <a:t>Uvjeti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Troškovi ovlaštenih funkcija i objekata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Pružanje usluga temeljeno na rezultatima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98079"/>
                  </a:ext>
                </a:extLst>
              </a:tr>
              <a:tr h="1205526">
                <a:tc>
                  <a:txBody>
                    <a:bodyPr/>
                    <a:lstStyle/>
                    <a:p>
                      <a:r>
                        <a:rPr lang="hr-HR" sz="1500" dirty="0"/>
                        <a:t>Provjera usklađenosti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Ispitivanja i revizije na visokoj razini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Povratne informacije klijenata i obeštećenje, usporedba podataka prije i nakon primanja bespovratnih sredstava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50290"/>
                  </a:ext>
                </a:extLst>
              </a:tr>
              <a:tr h="756958">
                <a:tc>
                  <a:txBody>
                    <a:bodyPr/>
                    <a:lstStyle/>
                    <a:p>
                      <a:r>
                        <a:rPr lang="hr-HR" sz="1500"/>
                        <a:t>Fleksibilnost u upravljanju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/>
                        <a:t>Slaba ili nikakva, ne postoji tolerancija na rizik niti odgovornost za neuspjeh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Apsolutna, nagrade za preuzimanje rizika i kazne za trajniji neuspjeh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373579"/>
                  </a:ext>
                </a:extLst>
              </a:tr>
              <a:tr h="756958">
                <a:tc>
                  <a:txBody>
                    <a:bodyPr/>
                    <a:lstStyle/>
                    <a:p>
                      <a:r>
                        <a:rPr lang="hr-HR" sz="1500" dirty="0"/>
                        <a:t>Autonomija lokalnih razina vlasti, proračunska fleksibilnost i transparentnost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Malena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Apsolutna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6233722"/>
                  </a:ext>
                </a:extLst>
              </a:tr>
              <a:tr h="3083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69758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98" y="624693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/>
              <a:t>Značajke tradicionalnih i uvjetnih bespovratnih sredstava temeljenih na rezultatima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" y="1489586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55CF3B31-F97B-45CE-9CF4-07DD724DB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10222"/>
              </p:ext>
            </p:extLst>
          </p:nvPr>
        </p:nvGraphicFramePr>
        <p:xfrm>
          <a:off x="342900" y="1460500"/>
          <a:ext cx="84407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79">
                  <a:extLst>
                    <a:ext uri="{9D8B030D-6E8A-4147-A177-3AD203B41FA5}">
                      <a16:colId xmlns:a16="http://schemas.microsoft.com/office/drawing/2014/main" xmlns="" val="3225845257"/>
                    </a:ext>
                  </a:extLst>
                </a:gridCol>
                <a:gridCol w="2813579">
                  <a:extLst>
                    <a:ext uri="{9D8B030D-6E8A-4147-A177-3AD203B41FA5}">
                      <a16:colId xmlns:a16="http://schemas.microsoft.com/office/drawing/2014/main" xmlns="" val="851949352"/>
                    </a:ext>
                  </a:extLst>
                </a:gridCol>
                <a:gridCol w="2813579">
                  <a:extLst>
                    <a:ext uri="{9D8B030D-6E8A-4147-A177-3AD203B41FA5}">
                      <a16:colId xmlns:a16="http://schemas.microsoft.com/office/drawing/2014/main" xmlns="" val="323064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/>
                        <a:t>Značajka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Tradicionalna bespovratna sredstva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Bespovratna sredstva temeljena na rezultatima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50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/>
                        <a:t>Naglasak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Unutarnji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Vanjski, natjecanje,</a:t>
                      </a:r>
                    </a:p>
                    <a:p>
                      <a:r>
                        <a:rPr lang="hr-HR"/>
                        <a:t>inovacije, ocjenjivanje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4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/>
                        <a:t>Odgovornost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Hijerarhijska u odnosu na više razine vlasti, provjere ulaznih podataka i postupaka uz slab ili nikakav interes za rezultate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Temeljena na rezultatima, </a:t>
                      </a:r>
                    </a:p>
                    <a:p>
                      <a:r>
                        <a:rPr lang="hr-HR"/>
                        <a:t>od dna prema vrhu,</a:t>
                      </a:r>
                    </a:p>
                    <a:p>
                      <a:r>
                        <a:rPr lang="hr-HR"/>
                        <a:t>pokreću je klijenti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1942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5B7648-3DE9-4A23-88EA-8E1471A2828E}"/>
              </a:ext>
            </a:extLst>
          </p:cNvPr>
          <p:cNvSpPr txBox="1"/>
          <p:nvPr/>
        </p:nvSpPr>
        <p:spPr>
          <a:xfrm>
            <a:off x="747346" y="5758962"/>
            <a:ext cx="5345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>
                <a:solidFill>
                  <a:schemeClr val="tx2"/>
                </a:solidFill>
              </a:rPr>
              <a:t>Izvor: SVJETSKA BANKA, MEĐUVLADINI FISKALNI TRANSFERI. NAČELA I PRAKSE, 2007.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38" y="6262449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/>
              <a:t>Važno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87984C4-8EF7-4923-AE6B-97D75014B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49" y="1983658"/>
            <a:ext cx="4031021" cy="3937820"/>
          </a:xfrm>
        </p:spPr>
        <p:txBody>
          <a:bodyPr>
            <a:normAutofit/>
          </a:bodyPr>
          <a:lstStyle/>
          <a:p>
            <a:pPr algn="ctr"/>
            <a:r>
              <a:rPr lang="hr-HR" sz="2400"/>
              <a:t>Za zadovoljstvo građana s uslugama koje pružaju podnacionalne razine vlasti potrebna je efikasnost međuvladinih fiskalnih odnosa, jednakost i održivost međuproračunskih transfera.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0D522F0C-878B-49F1-850D-C84DB98C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71" y="1283109"/>
            <a:ext cx="4368075" cy="48508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61" y="6211765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/>
              <a:t>Hvala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3" y="64953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9E09C3-5998-4957-8F8A-7DD10662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6121" y="1733345"/>
            <a:ext cx="8806040" cy="4246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828A92-0A83-4746-90BF-AEC2A4BCE724}"/>
              </a:ext>
            </a:extLst>
          </p:cNvPr>
          <p:cNvSpPr txBox="1">
            <a:spLocks/>
          </p:cNvSpPr>
          <p:nvPr/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ADD9FC-11B3-4EF2-BE83-8FFED61046B2}"/>
              </a:ext>
            </a:extLst>
          </p:cNvPr>
          <p:cNvSpPr/>
          <p:nvPr/>
        </p:nvSpPr>
        <p:spPr>
          <a:xfrm>
            <a:off x="1437967" y="2213283"/>
            <a:ext cx="6304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>
                <a:solidFill>
                  <a:schemeClr val="tx1">
                    <a:lumMod val="90000"/>
                    <a:lumOff val="10000"/>
                  </a:schemeClr>
                </a:solidFill>
              </a:rPr>
              <a:t>Pitanja? </a:t>
            </a:r>
          </a:p>
          <a:p>
            <a:pPr algn="ctr"/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hr-HR">
                <a:solidFill>
                  <a:schemeClr val="tx1">
                    <a:lumMod val="90000"/>
                    <a:lumOff val="10000"/>
                  </a:schemeClr>
                </a:solidFill>
              </a:rPr>
              <a:t>Možete se obratiti na sljedeće adrese:</a:t>
            </a:r>
          </a:p>
          <a:p>
            <a:pPr algn="ctr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hr-HR">
                <a:solidFill>
                  <a:schemeClr val="tx1">
                    <a:lumMod val="90000"/>
                    <a:lumOff val="10000"/>
                  </a:schemeClr>
                </a:solidFill>
              </a:rPr>
              <a:t>Iryna Shcherbyna (Svjetska banka, vodstvo) </a:t>
            </a:r>
          </a:p>
          <a:p>
            <a:pPr algn="ctr"/>
            <a:r>
              <a:rPr lang="hr-HR" u="sng">
                <a:solidFill>
                  <a:schemeClr val="accent3">
                    <a:lumMod val="75000"/>
                  </a:schemeClr>
                </a:solidFill>
              </a:rPr>
              <a:t>ishcherbyna@worldbank.org</a:t>
            </a:r>
          </a:p>
          <a:p>
            <a:pPr algn="ctr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hr-HR">
                <a:solidFill>
                  <a:schemeClr val="tx1">
                    <a:lumMod val="90000"/>
                    <a:lumOff val="10000"/>
                  </a:schemeClr>
                </a:solidFill>
              </a:rPr>
              <a:t>Maya Gusarova (Svjetska banka, vodstvo)</a:t>
            </a:r>
          </a:p>
          <a:p>
            <a:pPr algn="ctr"/>
            <a:r>
              <a:rPr lang="hr-HR">
                <a:solidFill>
                  <a:schemeClr val="accent1">
                    <a:lumMod val="90000"/>
                    <a:lumOff val="10000"/>
                  </a:schemeClr>
                </a:solidFill>
                <a:hlinkClick r:id="rId4"/>
              </a:rPr>
              <a:t>mgusarova@worldbank.org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981" y="6266327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/>
              <a:t>Prvi dio: </a:t>
            </a:r>
            <a:r>
              <a:rPr lang="hr-HR" sz="2100" b="1"/>
              <a:t>UVOD: TEORIJA I PRAKSA MEĐUVLADINIH FISKALNIH ODNOSA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998130"/>
          </a:xfrm>
        </p:spPr>
        <p:txBody>
          <a:bodyPr>
            <a:normAutofit/>
          </a:bodyPr>
          <a:lstStyle/>
          <a:p>
            <a:pPr marL="0" indent="0"/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23B192C-DBB0-4738-8681-BD3EA5C0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96219" y="1460500"/>
            <a:ext cx="6134100" cy="46005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7" y="6199188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100" b="1" cap="none" dirty="0"/>
              <a:t>ULOGA LOKALNIH VLASTI U PODRUČJU JAVNIH FINANCIJA RAZLIČITA JE U POJEDINIM ZEMLJAMA PEMPAL-A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65855"/>
              </p:ext>
            </p:extLst>
          </p:nvPr>
        </p:nvGraphicFramePr>
        <p:xfrm>
          <a:off x="0" y="1283677"/>
          <a:ext cx="8901162" cy="498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14" y="6209441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348436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100" b="1" cap="none"/>
              <a:t>ODSTUPANJA U POGLEDU UDJELA POREZNIH PRIHODA PODNACIONALNIH RAZINA VLASTI U BDP-U (%) 1995. i 2014.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0BBDC64-3047-4185-BD06-1BD5829F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3694"/>
              </p:ext>
            </p:extLst>
          </p:nvPr>
        </p:nvGraphicFramePr>
        <p:xfrm>
          <a:off x="109415" y="1356852"/>
          <a:ext cx="8893907" cy="490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53" y="6177868"/>
            <a:ext cx="2371725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A47EA0-648C-4B8B-9BC0-86C97A525878}"/>
              </a:ext>
            </a:extLst>
          </p:cNvPr>
          <p:cNvSpPr txBox="1"/>
          <p:nvPr/>
        </p:nvSpPr>
        <p:spPr>
          <a:xfrm>
            <a:off x="503715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Podaci Eurostata</a:t>
            </a:r>
          </a:p>
        </p:txBody>
      </p:sp>
    </p:spTree>
    <p:extLst>
      <p:ext uri="{BB962C8B-B14F-4D97-AF65-F5344CB8AC3E}">
        <p14:creationId xmlns:p14="http://schemas.microsoft.com/office/powerpoint/2010/main" val="134092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674" y="301625"/>
            <a:ext cx="8561889" cy="5004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100" b="1" cap="none" dirty="0"/>
              <a:t>OVLASTI ZA OPOREZIVANJE PODNACIONALNIH RAZINA VLASTI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EA78C7-6909-4849-BB7F-BB527DDD0D57}"/>
              </a:ext>
            </a:extLst>
          </p:cNvPr>
          <p:cNvSpPr txBox="1"/>
          <p:nvPr/>
        </p:nvSpPr>
        <p:spPr>
          <a:xfrm>
            <a:off x="357188" y="1279202"/>
            <a:ext cx="822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/>
              <a:t>Udio poreznih prihoda lokalnih proračuna u BDP-u (%) u 2014.</a:t>
            </a:r>
          </a:p>
        </p:txBody>
      </p:sp>
      <p:graphicFrame>
        <p:nvGraphicFramePr>
          <p:cNvPr id="7" name="Диаграмма 7">
            <a:extLst>
              <a:ext uri="{FF2B5EF4-FFF2-40B4-BE49-F238E27FC236}">
                <a16:creationId xmlns:a16="http://schemas.microsoft.com/office/drawing/2014/main" xmlns="" id="{84EAA83D-214A-4EEF-ACDB-6BC13F9152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4707" y="1683694"/>
          <a:ext cx="4251448" cy="485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6">
            <a:extLst>
              <a:ext uri="{FF2B5EF4-FFF2-40B4-BE49-F238E27FC236}">
                <a16:creationId xmlns:a16="http://schemas.microsoft.com/office/drawing/2014/main" xmlns="" id="{C93FD074-9C0D-4C8A-AEB0-4BE14409F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55412"/>
              </p:ext>
            </p:extLst>
          </p:nvPr>
        </p:nvGraphicFramePr>
        <p:xfrm>
          <a:off x="-80962" y="1696915"/>
          <a:ext cx="9224961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838" y="6249865"/>
            <a:ext cx="2371725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731F0D-71F0-44FC-8894-946F9ABE7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915"/>
            <a:ext cx="4427293" cy="49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100" b="1" cap="none"/>
              <a:t>RASHODI PREMAŠUJU PRIHODE U GOTOVO SVIM ZEMLJAMA PEMPAL-A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1C41237-85EF-42D9-9317-B43E6A2091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37117"/>
              </p:ext>
            </p:extLst>
          </p:nvPr>
        </p:nvGraphicFramePr>
        <p:xfrm>
          <a:off x="804862" y="1441938"/>
          <a:ext cx="7534275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729" y="6242538"/>
            <a:ext cx="237172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8" y="6266591"/>
            <a:ext cx="353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/>
              <a:t>* Utemeljeno na samoprocjeni zemalja</a:t>
            </a:r>
          </a:p>
        </p:txBody>
      </p:sp>
    </p:spTree>
    <p:extLst>
      <p:ext uri="{BB962C8B-B14F-4D97-AF65-F5344CB8AC3E}">
        <p14:creationId xmlns:p14="http://schemas.microsoft.com/office/powerpoint/2010/main" val="7745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r-HR" sz="2100" b="1"/>
              <a:t>Međuvladini fiskalni transferi financiraju otprilike 60</a:t>
            </a:r>
            <a:br>
              <a:rPr lang="hr-HR" sz="2100" b="1"/>
            </a:br>
            <a:r>
              <a:rPr lang="hr-HR" sz="2100" b="1"/>
              <a:t> posto rashoda na podnacionalnim razinama u zemljama u razvoju i tranzicijskim gospodarstvima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29066A-A2C7-4226-9742-3C3064C7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368450"/>
            <a:ext cx="8477250" cy="4918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DB6A9F-EFA9-4E2D-97B5-55F0E023E75B}"/>
              </a:ext>
            </a:extLst>
          </p:cNvPr>
          <p:cNvSpPr/>
          <p:nvPr/>
        </p:nvSpPr>
        <p:spPr>
          <a:xfrm>
            <a:off x="1097281" y="1525863"/>
            <a:ext cx="7602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Osim što financiraju rashode, ti transferi stvaraju poticaje i mehanizme odgovornosti koji utječu na fiskalno upravljanje, </a:t>
            </a:r>
            <a:r>
              <a:rPr lang="hr-H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efikasnost </a:t>
            </a:r>
            <a:r>
              <a:rPr lang="hr-H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jednakost u pogledu pružanja javnih usluga građanima i odgovornosti vlade prema njima.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38" y="6286500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100" b="1"/>
              <a:t>Ključni ciljevi međuvladinih FISKALNIH transfera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505A8E-F6FA-4478-92C9-D27F96A6F7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10" y="6255727"/>
            <a:ext cx="2371725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00AD8-C693-46BB-836E-F40A09D04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8" y="1441840"/>
            <a:ext cx="5134692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8391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3826</TotalTime>
  <Words>1805</Words>
  <Application>Microsoft Office PowerPoint</Application>
  <PresentationFormat>On-screen Show (4:3)</PresentationFormat>
  <Paragraphs>299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2014 WB Treasury Slide Deck</vt:lpstr>
      <vt:lpstr>Full Page Interior</vt:lpstr>
      <vt:lpstr>Međuvladini fiskalni transferi: trendovi i izazovi u zemljama PEMPAL-a</vt:lpstr>
      <vt:lpstr>KONTEKST</vt:lpstr>
      <vt:lpstr>Prvi dio: UVOD: TEORIJA I PRAKSA MEĐUVLADINIH FISKALNIH ODNOSA</vt:lpstr>
      <vt:lpstr>ULOGA LOKALNIH VLASTI U PODRUČJU JAVNIH FINANCIJA RAZLIČITA JE U POJEDINIM ZEMLJAMA PEMPAL-A </vt:lpstr>
      <vt:lpstr>ODSTUPANJA U POGLEDU UDJELA POREZNIH PRIHODA PODNACIONALNIH RAZINA VLASTI U BDP-U (%) 1995. i 2014.</vt:lpstr>
      <vt:lpstr>OVLASTI ZA OPOREZIVANJE PODNACIONALNIH RAZINA VLASTI</vt:lpstr>
      <vt:lpstr>RASHODI PREMAŠUJU PRIHODE U GOTOVO SVIM ZEMLJAMA PEMPAL-A</vt:lpstr>
      <vt:lpstr>Međuvladini fiskalni transferi financiraju otprilike 60  posto rashoda na podnacionalnim razinama u zemljama u razvoju i tranzicijskim gospodarstvima</vt:lpstr>
      <vt:lpstr>Ključni ciljevi međuvladinih FISKALNIH transfera</vt:lpstr>
      <vt:lpstr>VRSTE MEĐUPRORAČUNSKIH TRANSFERA (bespovratna sredstva)</vt:lpstr>
      <vt:lpstr>Definicije</vt:lpstr>
      <vt:lpstr>Drugi dio:  SUSTAV MEĐUVLADINIH FISKALNIH TRANSFERA U ZEMLJAMA PEMPAL-A </vt:lpstr>
      <vt:lpstr>ŠTO JE NIŽI UDIO PRIHODA IZ PODNACIONALNIH PRORAČUNA U BDP-U, TO JE VEĆI UTJECAJ TRANSFERA IZ SREDIŠNJEG PRORAČUNA</vt:lpstr>
      <vt:lpstr>STRUKTURA PRIHODA IZ LOKALNIH PRORAČUNA 2014. Podaci ankete PEMPAL-a*</vt:lpstr>
      <vt:lpstr>RASHODI LOKALNIH PRORAČUNA PREMA FUNKCIJI (%) U 2016. Podaci ankete PEMPAL-a*</vt:lpstr>
      <vt:lpstr>NEKE KLJUČNE ODLUKE KOJE TREBA DONIJETI U POGLEDU VRSTA TRANSFERA</vt:lpstr>
      <vt:lpstr>TRANSFERI ZA IZRAVNANJE VS. NAMJENSKI TRANSFERI U ZEMLJAMA PEMPAL-A (Podaci ankete PEMPAL-a*)</vt:lpstr>
      <vt:lpstr>KLJUČNI IZAZOVI U PLANIRANJU I PROVEDBI TRANSFERA ZA IZRAVNANJE</vt:lpstr>
      <vt:lpstr>KLJUČNI IZAZOVI U PLANIRANJU I PROVEDBI NAMJENSKIH TRANSFERA</vt:lpstr>
      <vt:lpstr>Treći dio: Postizanje odgovornosti utemeljene na rezultatima upotrebom transfera usmjerenih na učinak </vt:lpstr>
      <vt:lpstr>KLJUČNA NAČELA (1)</vt:lpstr>
      <vt:lpstr>KLJUČNA NAČELA (2)</vt:lpstr>
      <vt:lpstr>Značajke tradicionalnih i uvjetnih bespovratnih sredstava temeljenih na rezultatima</vt:lpstr>
      <vt:lpstr>Značajke tradicionalnih i uvjetnih bespovratnih sredstava temeljenih na rezultatima (2)</vt:lpstr>
      <vt:lpstr>Važno</vt:lpstr>
      <vt:lpstr>Hvala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Iryna Shcherbyna</dc:creator>
  <cp:lastModifiedBy>Windows user</cp:lastModifiedBy>
  <cp:revision>334</cp:revision>
  <dcterms:created xsi:type="dcterms:W3CDTF">2018-02-15T12:33:17Z</dcterms:created>
  <dcterms:modified xsi:type="dcterms:W3CDTF">2018-03-12T13:32:50Z</dcterms:modified>
</cp:coreProperties>
</file>